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0.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1.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2.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 id="2147483697" r:id="rId3"/>
  </p:sldMasterIdLst>
  <p:notesMasterIdLst>
    <p:notesMasterId r:id="rId48"/>
  </p:notesMasterIdLst>
  <p:sldIdLst>
    <p:sldId id="256" r:id="rId4"/>
    <p:sldId id="259" r:id="rId5"/>
    <p:sldId id="382" r:id="rId6"/>
    <p:sldId id="273" r:id="rId7"/>
    <p:sldId id="408" r:id="rId8"/>
    <p:sldId id="380" r:id="rId9"/>
    <p:sldId id="381" r:id="rId10"/>
    <p:sldId id="378" r:id="rId11"/>
    <p:sldId id="384" r:id="rId12"/>
    <p:sldId id="405" r:id="rId13"/>
    <p:sldId id="387" r:id="rId14"/>
    <p:sldId id="388" r:id="rId15"/>
    <p:sldId id="390" r:id="rId16"/>
    <p:sldId id="391" r:id="rId17"/>
    <p:sldId id="392" r:id="rId18"/>
    <p:sldId id="393" r:id="rId19"/>
    <p:sldId id="394" r:id="rId20"/>
    <p:sldId id="403" r:id="rId21"/>
    <p:sldId id="400" r:id="rId22"/>
    <p:sldId id="397" r:id="rId23"/>
    <p:sldId id="396" r:id="rId24"/>
    <p:sldId id="332" r:id="rId25"/>
    <p:sldId id="385" r:id="rId26"/>
    <p:sldId id="331" r:id="rId27"/>
    <p:sldId id="404" r:id="rId28"/>
    <p:sldId id="407" r:id="rId29"/>
    <p:sldId id="359" r:id="rId30"/>
    <p:sldId id="355" r:id="rId31"/>
    <p:sldId id="406" r:id="rId32"/>
    <p:sldId id="337" r:id="rId33"/>
    <p:sldId id="303" r:id="rId34"/>
    <p:sldId id="339" r:id="rId35"/>
    <p:sldId id="338" r:id="rId36"/>
    <p:sldId id="389" r:id="rId37"/>
    <p:sldId id="361" r:id="rId38"/>
    <p:sldId id="353" r:id="rId39"/>
    <p:sldId id="276" r:id="rId40"/>
    <p:sldId id="283" r:id="rId41"/>
    <p:sldId id="285" r:id="rId42"/>
    <p:sldId id="286" r:id="rId43"/>
    <p:sldId id="287" r:id="rId44"/>
    <p:sldId id="290" r:id="rId45"/>
    <p:sldId id="291" r:id="rId46"/>
    <p:sldId id="292" r:id="rId47"/>
  </p:sldIdLst>
  <p:sldSz cx="9144000" cy="6858000" type="screen4x3"/>
  <p:notesSz cx="7102475" cy="10233025"/>
  <p:defaultTextStyle>
    <a:defPPr>
      <a:defRPr lang="en-US"/>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opic" id="{AF429205-F825-4E4A-BD4F-3B836D2481B3}">
          <p14:sldIdLst>
            <p14:sldId id="256"/>
            <p14:sldId id="259"/>
            <p14:sldId id="382"/>
          </p14:sldIdLst>
        </p14:section>
        <p14:section name="Introduction" id="{8E131DD3-B764-4321-9A58-1397B3843A0E}">
          <p14:sldIdLst>
            <p14:sldId id="273"/>
            <p14:sldId id="408"/>
            <p14:sldId id="380"/>
            <p14:sldId id="381"/>
            <p14:sldId id="378"/>
          </p14:sldIdLst>
        </p14:section>
        <p14:section name="Results: experiments" id="{F1FCEF06-3D4B-4BAE-8024-C803A555941A}">
          <p14:sldIdLst>
            <p14:sldId id="384"/>
            <p14:sldId id="405"/>
            <p14:sldId id="387"/>
            <p14:sldId id="388"/>
            <p14:sldId id="390"/>
            <p14:sldId id="391"/>
          </p14:sldIdLst>
        </p14:section>
        <p14:section name="Results: simulation" id="{DF46DCDB-B87B-4EC2-B6DB-401E1920CFB6}">
          <p14:sldIdLst>
            <p14:sldId id="392"/>
            <p14:sldId id="393"/>
            <p14:sldId id="394"/>
            <p14:sldId id="403"/>
            <p14:sldId id="400"/>
          </p14:sldIdLst>
        </p14:section>
        <p14:section name="Conclusion" id="{84659C28-C94F-45BC-A814-DC9DA1F097D3}">
          <p14:sldIdLst>
            <p14:sldId id="397"/>
            <p14:sldId id="396"/>
            <p14:sldId id="332"/>
            <p14:sldId id="385"/>
          </p14:sldIdLst>
        </p14:section>
        <p14:section name="Backup" id="{A175A4CE-A40C-4B8E-924C-68B937FAE494}">
          <p14:sldIdLst>
            <p14:sldId id="331"/>
            <p14:sldId id="404"/>
            <p14:sldId id="407"/>
            <p14:sldId id="359"/>
            <p14:sldId id="355"/>
            <p14:sldId id="406"/>
            <p14:sldId id="337"/>
            <p14:sldId id="303"/>
            <p14:sldId id="339"/>
            <p14:sldId id="338"/>
            <p14:sldId id="389"/>
            <p14:sldId id="361"/>
          </p14:sldIdLst>
        </p14:section>
        <p14:section name="Device Structure and Fabrication" id="{44D89A2E-656B-440E-AA2F-2A6DF25912F4}">
          <p14:sldIdLst>
            <p14:sldId id="353"/>
            <p14:sldId id="276"/>
            <p14:sldId id="283"/>
            <p14:sldId id="285"/>
            <p14:sldId id="286"/>
            <p14:sldId id="287"/>
            <p14:sldId id="290"/>
            <p14:sldId id="291"/>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7"/>
    <a:srgbClr val="0000FF"/>
    <a:srgbClr val="DBDBDB"/>
    <a:srgbClr val="008000"/>
    <a:srgbClr val="E2F0D9"/>
    <a:srgbClr val="D3EFFD"/>
    <a:srgbClr val="FFFFD5"/>
    <a:srgbClr val="FF9900"/>
    <a:srgbClr val="0099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FD0F851-EC5A-4D38-B0AD-8093EC10F338}" styleName="淺色樣式 1 - 輔色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89388" autoAdjust="0"/>
  </p:normalViewPr>
  <p:slideViewPr>
    <p:cSldViewPr snapToGrid="0">
      <p:cViewPr varScale="1">
        <p:scale>
          <a:sx n="74" d="100"/>
          <a:sy n="74" d="100"/>
        </p:scale>
        <p:origin x="1901" y="58"/>
      </p:cViewPr>
      <p:guideLst/>
    </p:cSldViewPr>
  </p:slideViewPr>
  <p:outlineViewPr>
    <p:cViewPr>
      <p:scale>
        <a:sx n="33" d="100"/>
        <a:sy n="33" d="100"/>
      </p:scale>
      <p:origin x="0" y="-10795"/>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7739" cy="513428"/>
          </a:xfrm>
          <a:prstGeom prst="rect">
            <a:avLst/>
          </a:prstGeom>
        </p:spPr>
        <p:txBody>
          <a:bodyPr vert="horz" lIns="99057" tIns="49528" rIns="99057" bIns="49528" rtlCol="0"/>
          <a:lstStyle>
            <a:lvl1pPr algn="l">
              <a:defRPr sz="1300"/>
            </a:lvl1pPr>
          </a:lstStyle>
          <a:p>
            <a:endParaRPr lang="zh-TW" altLang="en-US"/>
          </a:p>
        </p:txBody>
      </p:sp>
      <p:sp>
        <p:nvSpPr>
          <p:cNvPr id="3" name="日期版面配置區 2"/>
          <p:cNvSpPr>
            <a:spLocks noGrp="1"/>
          </p:cNvSpPr>
          <p:nvPr>
            <p:ph type="dt" idx="1"/>
          </p:nvPr>
        </p:nvSpPr>
        <p:spPr>
          <a:xfrm>
            <a:off x="4023092" y="0"/>
            <a:ext cx="3077739" cy="513428"/>
          </a:xfrm>
          <a:prstGeom prst="rect">
            <a:avLst/>
          </a:prstGeom>
        </p:spPr>
        <p:txBody>
          <a:bodyPr vert="horz" lIns="99057" tIns="49528" rIns="99057" bIns="49528" rtlCol="0"/>
          <a:lstStyle>
            <a:lvl1pPr algn="r">
              <a:defRPr sz="1300"/>
            </a:lvl1pPr>
          </a:lstStyle>
          <a:p>
            <a:fld id="{DCB40DB5-3457-42FD-A8F5-7E1698EF4501}" type="datetimeFigureOut">
              <a:rPr lang="zh-TW" altLang="en-US" smtClean="0"/>
              <a:t>2021/11/27</a:t>
            </a:fld>
            <a:endParaRPr lang="zh-TW" altLang="en-US"/>
          </a:p>
        </p:txBody>
      </p:sp>
      <p:sp>
        <p:nvSpPr>
          <p:cNvPr id="4" name="投影片圖像版面配置區 3"/>
          <p:cNvSpPr>
            <a:spLocks noGrp="1" noRot="1" noChangeAspect="1"/>
          </p:cNvSpPr>
          <p:nvPr>
            <p:ph type="sldImg" idx="2"/>
          </p:nvPr>
        </p:nvSpPr>
        <p:spPr>
          <a:xfrm>
            <a:off x="1249363" y="1279525"/>
            <a:ext cx="4603750" cy="3452813"/>
          </a:xfrm>
          <a:prstGeom prst="rect">
            <a:avLst/>
          </a:prstGeom>
          <a:noFill/>
          <a:ln w="12700">
            <a:solidFill>
              <a:prstClr val="black"/>
            </a:solidFill>
          </a:ln>
        </p:spPr>
        <p:txBody>
          <a:bodyPr vert="horz" lIns="99057" tIns="49528" rIns="99057" bIns="49528" rtlCol="0" anchor="ctr"/>
          <a:lstStyle/>
          <a:p>
            <a:endParaRPr lang="zh-TW" altLang="en-US"/>
          </a:p>
        </p:txBody>
      </p:sp>
      <p:sp>
        <p:nvSpPr>
          <p:cNvPr id="5" name="備忘稿版面配置區 4"/>
          <p:cNvSpPr>
            <a:spLocks noGrp="1"/>
          </p:cNvSpPr>
          <p:nvPr>
            <p:ph type="body" sz="quarter" idx="3"/>
          </p:nvPr>
        </p:nvSpPr>
        <p:spPr>
          <a:xfrm>
            <a:off x="710248" y="4924643"/>
            <a:ext cx="5681980" cy="4029254"/>
          </a:xfrm>
          <a:prstGeom prst="rect">
            <a:avLst/>
          </a:prstGeom>
        </p:spPr>
        <p:txBody>
          <a:bodyPr vert="horz" lIns="99057" tIns="49528" rIns="99057" bIns="49528"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9719598"/>
            <a:ext cx="3077739" cy="513427"/>
          </a:xfrm>
          <a:prstGeom prst="rect">
            <a:avLst/>
          </a:prstGeom>
        </p:spPr>
        <p:txBody>
          <a:bodyPr vert="horz" lIns="99057" tIns="49528" rIns="99057" bIns="49528" rtlCol="0" anchor="b"/>
          <a:lstStyle>
            <a:lvl1pPr algn="l">
              <a:defRPr sz="1300"/>
            </a:lvl1pPr>
          </a:lstStyle>
          <a:p>
            <a:endParaRPr lang="zh-TW" altLang="en-US"/>
          </a:p>
        </p:txBody>
      </p:sp>
      <p:sp>
        <p:nvSpPr>
          <p:cNvPr id="7" name="投影片編號版面配置區 6"/>
          <p:cNvSpPr>
            <a:spLocks noGrp="1"/>
          </p:cNvSpPr>
          <p:nvPr>
            <p:ph type="sldNum" sz="quarter" idx="5"/>
          </p:nvPr>
        </p:nvSpPr>
        <p:spPr>
          <a:xfrm>
            <a:off x="4023092" y="9719598"/>
            <a:ext cx="3077739" cy="513427"/>
          </a:xfrm>
          <a:prstGeom prst="rect">
            <a:avLst/>
          </a:prstGeom>
        </p:spPr>
        <p:txBody>
          <a:bodyPr vert="horz" lIns="99057" tIns="49528" rIns="99057" bIns="49528" rtlCol="0" anchor="b"/>
          <a:lstStyle>
            <a:lvl1pPr algn="r">
              <a:defRPr sz="1300"/>
            </a:lvl1pPr>
          </a:lstStyle>
          <a:p>
            <a:fld id="{7715BE23-E994-402A-A8A8-083FF4046469}" type="slidenum">
              <a:rPr lang="zh-TW" altLang="en-US" smtClean="0"/>
              <a:t>‹#›</a:t>
            </a:fld>
            <a:endParaRPr lang="zh-TW" altLang="en-US"/>
          </a:p>
        </p:txBody>
      </p:sp>
    </p:spTree>
    <p:extLst>
      <p:ext uri="{BB962C8B-B14F-4D97-AF65-F5344CB8AC3E}">
        <p14:creationId xmlns:p14="http://schemas.microsoft.com/office/powerpoint/2010/main" val="183763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Good</a:t>
            </a:r>
            <a:r>
              <a:rPr lang="en-US" altLang="zh-TW" sz="1200" kern="1200" baseline="0" dirty="0">
                <a:solidFill>
                  <a:schemeClr val="tx1"/>
                </a:solidFill>
                <a:effectLst/>
                <a:latin typeface="+mn-lt"/>
                <a:ea typeface="+mn-ea"/>
                <a:cs typeface="+mn-cs"/>
              </a:rPr>
              <a:t> morning</a:t>
            </a:r>
            <a:r>
              <a:rPr lang="en-US" altLang="zh-TW" sz="1200" kern="1200" dirty="0">
                <a:solidFill>
                  <a:schemeClr val="tx1"/>
                </a:solidFill>
                <a:effectLst/>
                <a:latin typeface="+mn-lt"/>
                <a:ea typeface="+mn-ea"/>
                <a:cs typeface="+mn-cs"/>
              </a:rPr>
              <a:t> everyone, my name is Jian-Yu Lin, from Nation Taiwan University. Today I’m going to talk about </a:t>
            </a:r>
            <a:r>
              <a:rPr lang="zh-TW" altLang="en-US" sz="1200" kern="12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a:t>
            </a:r>
            <a:r>
              <a:rPr lang="en-US" altLang="zh-TW" sz="1200" b="1" dirty="0"/>
              <a:t>Dependency of Transient Current Behavior on Oxide Thickness in Trench Structure MIS TDs</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注意</a:t>
            </a:r>
            <a:r>
              <a:rPr lang="en-US" altLang="zh-TW" sz="1200" kern="1200" dirty="0">
                <a:solidFill>
                  <a:schemeClr val="tx1"/>
                </a:solidFill>
                <a:effectLst/>
                <a:latin typeface="+mn-lt"/>
                <a:ea typeface="+mn-ea"/>
                <a:cs typeface="+mn-cs"/>
              </a:rPr>
              <a:t>”So”</a:t>
            </a:r>
            <a:r>
              <a:rPr lang="zh-TW" altLang="en-US" sz="1200" kern="1200" dirty="0">
                <a:solidFill>
                  <a:schemeClr val="tx1"/>
                </a:solidFill>
                <a:effectLst/>
                <a:latin typeface="+mn-lt"/>
                <a:ea typeface="+mn-ea"/>
                <a:cs typeface="+mn-cs"/>
              </a:rPr>
              <a:t>語助詞</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715BE23-E994-402A-A8A8-083FF4046469}" type="slidenum">
              <a:rPr lang="zh-TW" altLang="en-US" smtClean="0"/>
              <a:t>1</a:t>
            </a:fld>
            <a:endParaRPr lang="zh-TW" altLang="en-US"/>
          </a:p>
        </p:txBody>
      </p:sp>
    </p:spTree>
    <p:extLst>
      <p:ext uri="{BB962C8B-B14F-4D97-AF65-F5344CB8AC3E}">
        <p14:creationId xmlns:p14="http://schemas.microsoft.com/office/powerpoint/2010/main" val="1138101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dirty="0"/>
              <a:t>Here shows the top view and the cross section of the planar</a:t>
            </a:r>
            <a:r>
              <a:rPr lang="en-US" altLang="zh-TW" baseline="0" dirty="0"/>
              <a:t> and trench MIS.</a:t>
            </a:r>
          </a:p>
          <a:p>
            <a:pPr marL="171450" indent="-171450">
              <a:buFont typeface="Arial" panose="020B0604020202020204" pitchFamily="34" charset="0"/>
              <a:buChar char="•"/>
            </a:pPr>
            <a:r>
              <a:rPr lang="en-US" altLang="zh-TW" baseline="0" dirty="0"/>
              <a:t>Detailed fabrication process can be found in our previous work.</a:t>
            </a:r>
          </a:p>
        </p:txBody>
      </p:sp>
      <p:sp>
        <p:nvSpPr>
          <p:cNvPr id="4" name="投影片編號版面配置區 3"/>
          <p:cNvSpPr>
            <a:spLocks noGrp="1"/>
          </p:cNvSpPr>
          <p:nvPr>
            <p:ph type="sldNum" sz="quarter" idx="10"/>
          </p:nvPr>
        </p:nvSpPr>
        <p:spPr/>
        <p:txBody>
          <a:bodyPr/>
          <a:lstStyle/>
          <a:p>
            <a:fld id="{7715BE23-E994-402A-A8A8-083FF4046469}" type="slidenum">
              <a:rPr lang="zh-TW" altLang="en-US" smtClean="0"/>
              <a:t>10</a:t>
            </a:fld>
            <a:endParaRPr lang="zh-TW" altLang="en-US"/>
          </a:p>
        </p:txBody>
      </p:sp>
    </p:spTree>
    <p:extLst>
      <p:ext uri="{BB962C8B-B14F-4D97-AF65-F5344CB8AC3E}">
        <p14:creationId xmlns:p14="http://schemas.microsoft.com/office/powerpoint/2010/main" val="2782812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At the beginning, I want to first talk about the I-V curves with different dox</a:t>
            </a:r>
          </a:p>
          <a:p>
            <a:pPr marL="171450" indent="-171450">
              <a:buFont typeface="Arial" panose="020B0604020202020204" pitchFamily="34" charset="0"/>
              <a:buChar char="•"/>
            </a:pPr>
            <a:r>
              <a:rPr lang="en-US" altLang="zh-TW" dirty="0"/>
              <a:t>left figure show Planar with not transient current.</a:t>
            </a:r>
          </a:p>
          <a:p>
            <a:pPr marL="171450" indent="-171450">
              <a:buFont typeface="Arial" panose="020B0604020202020204" pitchFamily="34" charset="0"/>
              <a:buChar char="•"/>
            </a:pPr>
            <a:r>
              <a:rPr lang="en-US" altLang="zh-TW" dirty="0"/>
              <a:t>On the other hand, the right figure show the Trench MIS.</a:t>
            </a:r>
          </a:p>
          <a:p>
            <a:pPr marL="171450" indent="-171450">
              <a:buFont typeface="Arial" panose="020B0604020202020204" pitchFamily="34" charset="0"/>
              <a:buChar char="•"/>
            </a:pPr>
            <a:r>
              <a:rPr lang="en-US" altLang="zh-TW" dirty="0"/>
              <a:t>If we look at the color region, </a:t>
            </a:r>
          </a:p>
          <a:p>
            <a:pPr marL="171450" indent="-171450">
              <a:buFont typeface="Arial" panose="020B0604020202020204" pitchFamily="34" charset="0"/>
              <a:buChar char="•"/>
            </a:pPr>
            <a:r>
              <a:rPr lang="en-US" altLang="zh-TW" dirty="0"/>
              <a:t>when the dox thicker, transient current become stronger.</a:t>
            </a:r>
          </a:p>
        </p:txBody>
      </p:sp>
      <p:sp>
        <p:nvSpPr>
          <p:cNvPr id="4" name="投影片編號版面配置區 3"/>
          <p:cNvSpPr>
            <a:spLocks noGrp="1"/>
          </p:cNvSpPr>
          <p:nvPr>
            <p:ph type="sldNum" sz="quarter" idx="5"/>
          </p:nvPr>
        </p:nvSpPr>
        <p:spPr/>
        <p:txBody>
          <a:bodyPr/>
          <a:lstStyle/>
          <a:p>
            <a:fld id="{7715BE23-E994-402A-A8A8-083FF4046469}" type="slidenum">
              <a:rPr lang="zh-TW" altLang="en-US" smtClean="0"/>
              <a:t>11</a:t>
            </a:fld>
            <a:endParaRPr lang="zh-TW" altLang="en-US"/>
          </a:p>
        </p:txBody>
      </p:sp>
    </p:spTree>
    <p:extLst>
      <p:ext uri="{BB962C8B-B14F-4D97-AF65-F5344CB8AC3E}">
        <p14:creationId xmlns:p14="http://schemas.microsoft.com/office/powerpoint/2010/main" val="3910352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This trend can be also observed in the memory retention property.</a:t>
            </a:r>
          </a:p>
          <a:p>
            <a:pPr marL="171450" indent="-171450">
              <a:buFont typeface="Arial" panose="020B0604020202020204" pitchFamily="34" charset="0"/>
              <a:buChar char="•"/>
            </a:pPr>
            <a:r>
              <a:rPr lang="en-US" altLang="zh-TW" dirty="0"/>
              <a:t>Apply memory pulses to the gate of MIS TD.</a:t>
            </a:r>
          </a:p>
          <a:p>
            <a:pPr marL="171450" indent="-171450">
              <a:buFont typeface="Arial" panose="020B0604020202020204" pitchFamily="34" charset="0"/>
              <a:buChar char="•"/>
            </a:pPr>
            <a:r>
              <a:rPr lang="en-US" altLang="zh-TW" dirty="0"/>
              <a:t>first is the write “-1” operation, which apply 2V for 1ms to the gate of the device.</a:t>
            </a:r>
          </a:p>
          <a:p>
            <a:pPr marL="171450" indent="-171450">
              <a:buFont typeface="Arial" panose="020B0604020202020204" pitchFamily="34" charset="0"/>
              <a:buChar char="•"/>
            </a:pPr>
            <a:r>
              <a:rPr lang="en-US" altLang="zh-TW" dirty="0"/>
              <a:t>And at read “-1” operation, we quickly switch the Vg to 0 V and read the gate current </a:t>
            </a:r>
          </a:p>
          <a:p>
            <a:pPr marL="171450" indent="-171450">
              <a:buFont typeface="Arial" panose="020B0604020202020204" pitchFamily="34" charset="0"/>
              <a:buChar char="•"/>
            </a:pPr>
            <a:r>
              <a:rPr lang="en-US" altLang="zh-TW" dirty="0"/>
              <a:t>Write 0, we apply a 0V to the gate, followed by read “0” operation to read the gate current.</a:t>
            </a:r>
          </a:p>
          <a:p>
            <a:pPr marL="171450" indent="-171450">
              <a:buFont typeface="Arial" panose="020B0604020202020204" pitchFamily="34" charset="0"/>
              <a:buChar char="•"/>
            </a:pPr>
            <a:r>
              <a:rPr lang="en-US" altLang="zh-TW" dirty="0"/>
              <a:t>See the right retention </a:t>
            </a:r>
            <a:r>
              <a:rPr lang="en-US" altLang="zh-TW" dirty="0" err="1"/>
              <a:t>measurment</a:t>
            </a:r>
            <a:r>
              <a:rPr lang="en-US" altLang="zh-TW" dirty="0"/>
              <a:t>. y-axis represent the read current.</a:t>
            </a:r>
          </a:p>
          <a:p>
            <a:pPr marL="171450" indent="-171450">
              <a:buFont typeface="Arial" panose="020B0604020202020204" pitchFamily="34" charset="0"/>
              <a:buChar char="•"/>
            </a:pPr>
            <a:r>
              <a:rPr lang="en-US" altLang="zh-TW" dirty="0"/>
              <a:t>horizontal axis represent time. </a:t>
            </a:r>
          </a:p>
          <a:p>
            <a:pPr marL="171450" indent="-171450">
              <a:buFont typeface="Arial" panose="020B0604020202020204" pitchFamily="34" charset="0"/>
              <a:buChar char="•"/>
            </a:pPr>
            <a:r>
              <a:rPr lang="en-US" altLang="zh-TW" dirty="0"/>
              <a:t>In this figure we can notice that read “0” signal are all close to 0 current line, so we can barely see the open symbol.</a:t>
            </a:r>
          </a:p>
          <a:p>
            <a:pPr marL="171450" indent="-171450">
              <a:buFont typeface="Arial" panose="020B0604020202020204" pitchFamily="34" charset="0"/>
              <a:buChar char="•"/>
            </a:pPr>
            <a:r>
              <a:rPr lang="en-US" altLang="zh-TW" dirty="0"/>
              <a:t>However, the read “-1” transient current would increase with oxide thickness.</a:t>
            </a:r>
          </a:p>
          <a:p>
            <a:pPr marL="171450" indent="-171450">
              <a:buFont typeface="Arial" panose="020B0604020202020204" pitchFamily="34" charset="0"/>
              <a:buChar char="•"/>
            </a:pPr>
            <a:r>
              <a:rPr lang="en-US" altLang="zh-TW" dirty="0"/>
              <a:t>In order to fully explain this trend, I have to first talk about where…</a:t>
            </a:r>
          </a:p>
          <a:p>
            <a:pPr marL="171450" indent="-171450">
              <a:buFont typeface="Arial" panose="020B0604020202020204" pitchFamily="34" charset="0"/>
              <a:buChar char="•"/>
            </a:pPr>
            <a:endParaRPr lang="en-US" altLang="zh-TW" dirty="0"/>
          </a:p>
          <a:p>
            <a:pPr marL="171450" indent="-171450">
              <a:buFont typeface="Arial" panose="020B0604020202020204" pitchFamily="34" charset="0"/>
              <a:buChar char="•"/>
            </a:pPr>
            <a:endParaRPr lang="zh-TW" altLang="en-US" dirty="0"/>
          </a:p>
        </p:txBody>
      </p:sp>
      <p:sp>
        <p:nvSpPr>
          <p:cNvPr id="4" name="投影片編號版面配置區 3"/>
          <p:cNvSpPr>
            <a:spLocks noGrp="1"/>
          </p:cNvSpPr>
          <p:nvPr>
            <p:ph type="sldNum" sz="quarter" idx="5"/>
          </p:nvPr>
        </p:nvSpPr>
        <p:spPr/>
        <p:txBody>
          <a:bodyPr/>
          <a:lstStyle/>
          <a:p>
            <a:fld id="{7715BE23-E994-402A-A8A8-083FF4046469}" type="slidenum">
              <a:rPr lang="zh-TW" altLang="en-US" smtClean="0"/>
              <a:t>12</a:t>
            </a:fld>
            <a:endParaRPr lang="zh-TW" altLang="en-US"/>
          </a:p>
        </p:txBody>
      </p:sp>
    </p:spTree>
    <p:extLst>
      <p:ext uri="{BB962C8B-B14F-4D97-AF65-F5344CB8AC3E}">
        <p14:creationId xmlns:p14="http://schemas.microsoft.com/office/powerpoint/2010/main" val="822734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dirty="0"/>
              <a:t>First look at this band diagram of trench MIS</a:t>
            </a:r>
            <a:r>
              <a:rPr lang="zh-TW" altLang="en-US" dirty="0"/>
              <a:t>。</a:t>
            </a:r>
            <a:endParaRPr lang="en-US" altLang="zh-TW" dirty="0"/>
          </a:p>
          <a:p>
            <a:pPr marL="171450" indent="-171450">
              <a:buFont typeface="Arial" panose="020B0604020202020204" pitchFamily="34" charset="0"/>
              <a:buChar char="•"/>
            </a:pPr>
            <a:r>
              <a:rPr lang="en-US" altLang="zh-TW" dirty="0"/>
              <a:t>This shows what happens when we apply a write “-1” pulse to the device.</a:t>
            </a:r>
          </a:p>
          <a:p>
            <a:pPr marL="171450" indent="-171450">
              <a:buFont typeface="Arial" panose="020B0604020202020204" pitchFamily="34" charset="0"/>
              <a:buChar char="•"/>
            </a:pPr>
            <a:r>
              <a:rPr lang="en-US" altLang="zh-TW" dirty="0"/>
              <a:t>As you can see, the 2 V Vg will attract inversion carriers to the interface.</a:t>
            </a:r>
          </a:p>
          <a:p>
            <a:pPr marL="171450" indent="-171450">
              <a:buFont typeface="Arial" panose="020B0604020202020204" pitchFamily="34" charset="0"/>
              <a:buChar char="•"/>
            </a:pPr>
            <a:r>
              <a:rPr lang="en-US" altLang="zh-TW" dirty="0"/>
              <a:t>After that gate voltage was quickly switch to 0 V to read the gate current.</a:t>
            </a:r>
          </a:p>
          <a:p>
            <a:pPr marL="171450" indent="-171450">
              <a:buFont typeface="Arial" panose="020B0604020202020204" pitchFamily="34" charset="0"/>
              <a:buChar char="•"/>
            </a:pPr>
            <a:r>
              <a:rPr lang="en-US" altLang="zh-TW" dirty="0"/>
              <a:t>Because the switching from 2V to 0V is so quick that the </a:t>
            </a:r>
            <a:r>
              <a:rPr lang="en-US" altLang="zh-TW" dirty="0" err="1"/>
              <a:t>ninv</a:t>
            </a:r>
            <a:r>
              <a:rPr lang="en-US" altLang="zh-TW" dirty="0"/>
              <a:t> attracted by 2 V gate voltage</a:t>
            </a:r>
          </a:p>
          <a:p>
            <a:pPr marL="171450" indent="-171450">
              <a:buFont typeface="Arial" panose="020B0604020202020204" pitchFamily="34" charset="0"/>
              <a:buChar char="•"/>
            </a:pPr>
            <a:r>
              <a:rPr lang="en-US" altLang="zh-TW" dirty="0"/>
              <a:t>don’t have time to be recombined or repelled at the beginning of read “-1” condition.</a:t>
            </a:r>
          </a:p>
          <a:p>
            <a:pPr marL="171450" indent="-171450">
              <a:buFont typeface="Arial" panose="020B0604020202020204" pitchFamily="34" charset="0"/>
              <a:buChar char="•"/>
            </a:pPr>
            <a:r>
              <a:rPr lang="en-US" altLang="zh-TW" dirty="0"/>
              <a:t>These inversion charges will become excess electrons, </a:t>
            </a:r>
            <a:r>
              <a:rPr lang="en-US" altLang="zh-TW" dirty="0" err="1"/>
              <a:t>nexcess</a:t>
            </a:r>
            <a:r>
              <a:rPr lang="en-US" altLang="zh-TW" dirty="0"/>
              <a:t>, </a:t>
            </a:r>
          </a:p>
          <a:p>
            <a:pPr marL="171450" indent="-171450">
              <a:buFont typeface="Arial" panose="020B0604020202020204" pitchFamily="34" charset="0"/>
              <a:buChar char="•"/>
            </a:pPr>
            <a:r>
              <a:rPr lang="en-US" altLang="zh-TW" dirty="0"/>
              <a:t>and cause the whole device under non-equilibrium state.</a:t>
            </a:r>
          </a:p>
          <a:p>
            <a:pPr marL="171450" indent="-171450">
              <a:buFont typeface="Arial" panose="020B0604020202020204" pitchFamily="34" charset="0"/>
              <a:buChar char="•"/>
            </a:pPr>
            <a:r>
              <a:rPr lang="en-US" altLang="zh-TW" dirty="0"/>
              <a:t>To return to equilibrium, the number of </a:t>
            </a:r>
            <a:r>
              <a:rPr lang="en-US" altLang="zh-TW" dirty="0" err="1"/>
              <a:t>nexcess</a:t>
            </a:r>
            <a:r>
              <a:rPr lang="en-US" altLang="zh-TW" dirty="0"/>
              <a:t>  has to decrease.</a:t>
            </a:r>
          </a:p>
          <a:p>
            <a:pPr marL="171450" indent="-171450">
              <a:buFont typeface="Arial" panose="020B0604020202020204" pitchFamily="34" charset="0"/>
              <a:buChar char="•"/>
            </a:pPr>
            <a:r>
              <a:rPr lang="en-US" altLang="zh-TW" dirty="0"/>
              <a:t>So the process of </a:t>
            </a:r>
            <a:r>
              <a:rPr lang="en-US" altLang="zh-TW" dirty="0" err="1"/>
              <a:t>nexcess</a:t>
            </a:r>
            <a:r>
              <a:rPr lang="en-US" altLang="zh-TW" dirty="0"/>
              <a:t> decrease creates the transient current we observe in the left side retention figure.</a:t>
            </a:r>
          </a:p>
          <a:p>
            <a:pPr marL="171450" indent="-171450">
              <a:buFont typeface="Arial" panose="020B0604020202020204" pitchFamily="34" charset="0"/>
              <a:buChar char="•"/>
            </a:pPr>
            <a:endParaRPr lang="en-US" altLang="zh-TW" dirty="0"/>
          </a:p>
          <a:p>
            <a:pPr marL="171450" indent="-171450">
              <a:buFont typeface="Arial" panose="020B0604020202020204" pitchFamily="34" charset="0"/>
              <a:buChar char="•"/>
            </a:pPr>
            <a:r>
              <a:rPr lang="en-US" altLang="zh-TW" dirty="0"/>
              <a:t>To sum up, we can write down this relation </a:t>
            </a:r>
          </a:p>
          <a:p>
            <a:pPr marL="171450" indent="-171450">
              <a:buFont typeface="Arial" panose="020B0604020202020204" pitchFamily="34" charset="0"/>
              <a:buChar char="•"/>
            </a:pPr>
            <a:r>
              <a:rPr lang="en-US" altLang="zh-TW" dirty="0"/>
              <a:t>since the read “-1” current comes from the </a:t>
            </a:r>
            <a:r>
              <a:rPr lang="en-US" altLang="zh-TW" dirty="0" err="1"/>
              <a:t>nexcess</a:t>
            </a:r>
            <a:endParaRPr lang="en-US" altLang="zh-TW" dirty="0"/>
          </a:p>
          <a:p>
            <a:pPr marL="171450" indent="-171450">
              <a:buFont typeface="Arial" panose="020B0604020202020204" pitchFamily="34" charset="0"/>
              <a:buChar char="•"/>
            </a:pPr>
            <a:r>
              <a:rPr lang="en-US" altLang="zh-TW" dirty="0"/>
              <a:t>it should be proportional to </a:t>
            </a:r>
            <a:r>
              <a:rPr lang="en-US" altLang="zh-TW" dirty="0" err="1"/>
              <a:t>nexcess</a:t>
            </a:r>
            <a:r>
              <a:rPr lang="en-US" altLang="zh-TW" dirty="0"/>
              <a:t>.</a:t>
            </a:r>
          </a:p>
          <a:p>
            <a:pPr marL="171450" indent="-171450">
              <a:buFont typeface="Arial" panose="020B0604020202020204" pitchFamily="34" charset="0"/>
              <a:buChar char="•"/>
            </a:pPr>
            <a:r>
              <a:rPr lang="en-US" altLang="zh-TW" dirty="0"/>
              <a:t>and the </a:t>
            </a:r>
            <a:r>
              <a:rPr lang="en-US" altLang="zh-TW" dirty="0" err="1"/>
              <a:t>nexcess</a:t>
            </a:r>
            <a:r>
              <a:rPr lang="en-US" altLang="zh-TW" dirty="0"/>
              <a:t> is proportional to the </a:t>
            </a:r>
            <a:r>
              <a:rPr lang="en-US" altLang="zh-TW" dirty="0" err="1"/>
              <a:t>ninv</a:t>
            </a:r>
            <a:r>
              <a:rPr lang="en-US" altLang="zh-TW" dirty="0"/>
              <a:t> @ 2V</a:t>
            </a:r>
            <a:r>
              <a:rPr lang="zh-TW" altLang="en-US" dirty="0"/>
              <a:t>。</a:t>
            </a:r>
            <a:endParaRPr lang="en-US" altLang="zh-TW" dirty="0"/>
          </a:p>
        </p:txBody>
      </p:sp>
      <p:sp>
        <p:nvSpPr>
          <p:cNvPr id="4" name="投影片編號版面配置區 3"/>
          <p:cNvSpPr>
            <a:spLocks noGrp="1"/>
          </p:cNvSpPr>
          <p:nvPr>
            <p:ph type="sldNum" sz="quarter" idx="5"/>
          </p:nvPr>
        </p:nvSpPr>
        <p:spPr/>
        <p:txBody>
          <a:bodyPr/>
          <a:lstStyle/>
          <a:p>
            <a:fld id="{7715BE23-E994-402A-A8A8-083FF4046469}" type="slidenum">
              <a:rPr lang="zh-TW" altLang="en-US" smtClean="0"/>
              <a:t>13</a:t>
            </a:fld>
            <a:endParaRPr lang="zh-TW" altLang="en-US"/>
          </a:p>
        </p:txBody>
      </p:sp>
    </p:spTree>
    <p:extLst>
      <p:ext uri="{BB962C8B-B14F-4D97-AF65-F5344CB8AC3E}">
        <p14:creationId xmlns:p14="http://schemas.microsoft.com/office/powerpoint/2010/main" val="1178217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Using this relation, we can now came back to explain the dox and read “-1” current relation.</a:t>
            </a:r>
          </a:p>
          <a:p>
            <a:pPr marL="171450" indent="-171450">
              <a:buFont typeface="Arial" panose="020B0604020202020204" pitchFamily="34" charset="0"/>
              <a:buChar char="•"/>
            </a:pPr>
            <a:r>
              <a:rPr lang="en-US" altLang="zh-TW" dirty="0"/>
              <a:t>Please look at the right-side band diagram.</a:t>
            </a:r>
          </a:p>
          <a:p>
            <a:pPr marL="171450" indent="-171450">
              <a:buFont typeface="Arial" panose="020B0604020202020204" pitchFamily="34" charset="0"/>
              <a:buChar char="•"/>
            </a:pPr>
            <a:r>
              <a:rPr lang="en-US" altLang="zh-TW" dirty="0"/>
              <a:t>For thick oxide sample, because the device will have smaller oxide tunneling probability Pt</a:t>
            </a:r>
          </a:p>
          <a:p>
            <a:pPr marL="171450" indent="-171450">
              <a:buFont typeface="Arial" panose="020B0604020202020204" pitchFamily="34" charset="0"/>
              <a:buChar char="•"/>
            </a:pPr>
            <a:r>
              <a:rPr lang="en-US" altLang="zh-TW" dirty="0"/>
              <a:t>At 2 V, thick oxide device can accumulate more </a:t>
            </a:r>
            <a:r>
              <a:rPr lang="en-US" altLang="zh-TW" dirty="0" err="1"/>
              <a:t>ninv</a:t>
            </a:r>
            <a:r>
              <a:rPr lang="en-US" altLang="zh-TW" dirty="0"/>
              <a:t>, and also more </a:t>
            </a:r>
            <a:r>
              <a:rPr lang="en-US" altLang="zh-TW" dirty="0" err="1"/>
              <a:t>nexcess</a:t>
            </a:r>
            <a:r>
              <a:rPr lang="en-US" altLang="zh-TW" dirty="0"/>
              <a:t>.</a:t>
            </a:r>
          </a:p>
          <a:p>
            <a:pPr marL="171450" indent="-171450">
              <a:buFont typeface="Arial" panose="020B0604020202020204" pitchFamily="34" charset="0"/>
              <a:buChar char="•"/>
            </a:pPr>
            <a:r>
              <a:rPr lang="en-US" altLang="zh-TW" dirty="0"/>
              <a:t>And because read “-1” current is proportional to </a:t>
            </a:r>
            <a:r>
              <a:rPr lang="en-US" altLang="zh-TW" dirty="0" err="1"/>
              <a:t>nexcess</a:t>
            </a:r>
            <a:r>
              <a:rPr lang="en-US" altLang="zh-TW" dirty="0"/>
              <a:t>, thick oxide device should have stronger transient current.</a:t>
            </a:r>
          </a:p>
          <a:p>
            <a:pPr marL="0" indent="0">
              <a:buFont typeface="Arial" panose="020B0604020202020204" pitchFamily="34" charset="0"/>
              <a:buNone/>
            </a:pPr>
            <a:endParaRPr lang="en-US" altLang="zh-TW" dirty="0"/>
          </a:p>
          <a:p>
            <a:pPr marL="171450" indent="-171450">
              <a:buFont typeface="Arial" panose="020B0604020202020204" pitchFamily="34" charset="0"/>
              <a:buChar char="•"/>
            </a:pPr>
            <a:endParaRPr lang="zh-TW" altLang="en-US" dirty="0"/>
          </a:p>
        </p:txBody>
      </p:sp>
      <p:sp>
        <p:nvSpPr>
          <p:cNvPr id="4" name="投影片編號版面配置區 3"/>
          <p:cNvSpPr>
            <a:spLocks noGrp="1"/>
          </p:cNvSpPr>
          <p:nvPr>
            <p:ph type="sldNum" sz="quarter" idx="5"/>
          </p:nvPr>
        </p:nvSpPr>
        <p:spPr/>
        <p:txBody>
          <a:bodyPr/>
          <a:lstStyle/>
          <a:p>
            <a:fld id="{7715BE23-E994-402A-A8A8-083FF4046469}" type="slidenum">
              <a:rPr lang="zh-TW" altLang="en-US" smtClean="0"/>
              <a:t>14</a:t>
            </a:fld>
            <a:endParaRPr lang="zh-TW" altLang="en-US"/>
          </a:p>
        </p:txBody>
      </p:sp>
    </p:spTree>
    <p:extLst>
      <p:ext uri="{BB962C8B-B14F-4D97-AF65-F5344CB8AC3E}">
        <p14:creationId xmlns:p14="http://schemas.microsoft.com/office/powerpoint/2010/main" val="3529666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715BE23-E994-402A-A8A8-083FF4046469}" type="slidenum">
              <a:rPr lang="zh-TW" altLang="en-US" smtClean="0"/>
              <a:t>15</a:t>
            </a:fld>
            <a:endParaRPr lang="zh-TW" altLang="en-US"/>
          </a:p>
        </p:txBody>
      </p:sp>
    </p:spTree>
    <p:extLst>
      <p:ext uri="{BB962C8B-B14F-4D97-AF65-F5344CB8AC3E}">
        <p14:creationId xmlns:p14="http://schemas.microsoft.com/office/powerpoint/2010/main" val="114821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dirty="0"/>
              <a:t>Top figure show the simulated device structure. </a:t>
            </a:r>
          </a:p>
          <a:p>
            <a:pPr marL="171450" indent="-171450">
              <a:buFont typeface="Arial" panose="020B0604020202020204" pitchFamily="34" charset="0"/>
              <a:buChar char="•"/>
            </a:pPr>
            <a:r>
              <a:rPr lang="en-US" altLang="zh-TW" dirty="0"/>
              <a:t>bottom figure show the simulation process.</a:t>
            </a:r>
          </a:p>
          <a:p>
            <a:pPr marL="171450" indent="-171450">
              <a:buFont typeface="Arial" panose="020B0604020202020204" pitchFamily="34" charset="0"/>
              <a:buChar char="•"/>
            </a:pPr>
            <a:r>
              <a:rPr lang="en-US" altLang="zh-TW" dirty="0"/>
              <a:t>Basically, we simulated write “-1” to read “-1”</a:t>
            </a:r>
            <a:r>
              <a:rPr lang="zh-TW" altLang="en-US" dirty="0"/>
              <a:t> </a:t>
            </a:r>
            <a:r>
              <a:rPr lang="en-US" altLang="zh-TW" dirty="0"/>
              <a:t>operations.</a:t>
            </a:r>
          </a:p>
          <a:p>
            <a:pPr marL="171450" indent="-171450">
              <a:buFont typeface="Arial" panose="020B0604020202020204" pitchFamily="34" charset="0"/>
              <a:buChar char="•"/>
            </a:pPr>
            <a:r>
              <a:rPr lang="en-US" altLang="zh-TW" dirty="0"/>
              <a:t>And the simulated results are shown on the right-side.</a:t>
            </a:r>
          </a:p>
          <a:p>
            <a:pPr marL="171450" indent="-171450">
              <a:buFont typeface="Arial" panose="020B0604020202020204" pitchFamily="34" charset="0"/>
              <a:buChar char="•"/>
            </a:pPr>
            <a:r>
              <a:rPr lang="en-US" altLang="zh-TW" dirty="0"/>
              <a:t>y-axis…x-axis</a:t>
            </a:r>
          </a:p>
          <a:p>
            <a:pPr marL="171450" indent="-171450">
              <a:buFont typeface="Arial" panose="020B0604020202020204" pitchFamily="34" charset="0"/>
              <a:buChar char="•"/>
            </a:pPr>
            <a:r>
              <a:rPr lang="en-US" altLang="zh-TW" dirty="0"/>
              <a:t>if you give a closer look at this figure, you can notice there are two different trends of dox-transient current</a:t>
            </a:r>
          </a:p>
          <a:p>
            <a:pPr marL="171450" indent="-171450">
              <a:buFont typeface="Arial" panose="020B0604020202020204" pitchFamily="34" charset="0"/>
              <a:buChar char="•"/>
            </a:pPr>
            <a:r>
              <a:rPr lang="en-US" altLang="zh-TW" dirty="0"/>
              <a:t>in here, I mark with two different colors.</a:t>
            </a:r>
          </a:p>
          <a:p>
            <a:pPr marL="171450" indent="-171450">
              <a:buFont typeface="Arial" panose="020B0604020202020204" pitchFamily="34" charset="0"/>
              <a:buChar char="•"/>
            </a:pPr>
            <a:r>
              <a:rPr lang="en-US" altLang="zh-TW" dirty="0"/>
              <a:t>in yellow part, the transient current increase with dox</a:t>
            </a:r>
          </a:p>
          <a:p>
            <a:pPr marL="171450" indent="-171450">
              <a:buFont typeface="Arial" panose="020B0604020202020204" pitchFamily="34" charset="0"/>
              <a:buChar char="•"/>
            </a:pPr>
            <a:r>
              <a:rPr lang="en-US" altLang="zh-TW" dirty="0"/>
              <a:t>However, when dox become too thick, in the green region,</a:t>
            </a:r>
          </a:p>
          <a:p>
            <a:pPr marL="171450" indent="-171450">
              <a:buFont typeface="Arial" panose="020B0604020202020204" pitchFamily="34" charset="0"/>
              <a:buChar char="•"/>
            </a:pPr>
            <a:r>
              <a:rPr lang="en-US" altLang="zh-TW" dirty="0"/>
              <a:t>we can notice the transient current will start to decrease.</a:t>
            </a:r>
          </a:p>
          <a:p>
            <a:pPr marL="171450" indent="-171450">
              <a:buFont typeface="Arial" panose="020B0604020202020204" pitchFamily="34" charset="0"/>
              <a:buChar char="•"/>
            </a:pPr>
            <a:r>
              <a:rPr lang="en-US" altLang="zh-TW" dirty="0"/>
              <a:t>So in order to explain these two trends, </a:t>
            </a:r>
          </a:p>
          <a:p>
            <a:pPr marL="171450" indent="-171450">
              <a:buFont typeface="Arial" panose="020B0604020202020204" pitchFamily="34" charset="0"/>
              <a:buChar char="•"/>
            </a:pPr>
            <a:r>
              <a:rPr lang="en-US" altLang="zh-TW" dirty="0"/>
              <a:t>in the following, I will split this figure into two different parts to discuss about it.</a:t>
            </a:r>
          </a:p>
          <a:p>
            <a:pPr marL="171450" indent="-171450">
              <a:buFont typeface="Arial" panose="020B0604020202020204" pitchFamily="34" charset="0"/>
              <a:buChar char="•"/>
            </a:pPr>
            <a:r>
              <a:rPr lang="en-US" altLang="zh-TW" dirty="0"/>
              <a:t>at first, I want to talk about the yellow part</a:t>
            </a:r>
          </a:p>
          <a:p>
            <a:pPr marL="171450" indent="-171450">
              <a:buFont typeface="Arial" panose="020B0604020202020204" pitchFamily="34" charset="0"/>
              <a:buChar char="•"/>
            </a:pPr>
            <a:r>
              <a:rPr lang="zh-TW" altLang="en-US"/>
              <a:t>不能解釋兩區差異</a:t>
            </a:r>
            <a:endParaRPr lang="en-US" altLang="zh-TW" dirty="0"/>
          </a:p>
        </p:txBody>
      </p:sp>
      <p:sp>
        <p:nvSpPr>
          <p:cNvPr id="4" name="投影片編號版面配置區 3"/>
          <p:cNvSpPr>
            <a:spLocks noGrp="1"/>
          </p:cNvSpPr>
          <p:nvPr>
            <p:ph type="sldNum" sz="quarter" idx="5"/>
          </p:nvPr>
        </p:nvSpPr>
        <p:spPr/>
        <p:txBody>
          <a:bodyPr/>
          <a:lstStyle/>
          <a:p>
            <a:fld id="{7715BE23-E994-402A-A8A8-083FF4046469}" type="slidenum">
              <a:rPr lang="zh-TW" altLang="en-US" smtClean="0"/>
              <a:t>16</a:t>
            </a:fld>
            <a:endParaRPr lang="zh-TW" altLang="en-US"/>
          </a:p>
        </p:txBody>
      </p:sp>
    </p:spTree>
    <p:extLst>
      <p:ext uri="{BB962C8B-B14F-4D97-AF65-F5344CB8AC3E}">
        <p14:creationId xmlns:p14="http://schemas.microsoft.com/office/powerpoint/2010/main" val="3187438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dirty="0"/>
              <a:t>The first part….</a:t>
            </a:r>
          </a:p>
          <a:p>
            <a:pPr marL="171450" indent="-171450">
              <a:buFont typeface="Arial" panose="020B0604020202020204" pitchFamily="34" charset="0"/>
              <a:buChar char="•"/>
            </a:pPr>
            <a:r>
              <a:rPr lang="en-US" altLang="zh-TW" dirty="0"/>
              <a:t>the trend align well with our previous experiment results on the right side </a:t>
            </a:r>
          </a:p>
          <a:p>
            <a:pPr marL="171450" indent="-171450">
              <a:buFont typeface="Arial" panose="020B0604020202020204" pitchFamily="34" charset="0"/>
              <a:buChar char="•"/>
            </a:pPr>
            <a:r>
              <a:rPr lang="en-US" altLang="zh-TW" dirty="0"/>
              <a:t>And in the previous part, we argue that this is because dox increase, </a:t>
            </a:r>
            <a:r>
              <a:rPr lang="en-US" altLang="zh-TW" dirty="0" err="1"/>
              <a:t>nexcess</a:t>
            </a:r>
            <a:r>
              <a:rPr lang="en-US" altLang="zh-TW" dirty="0"/>
              <a:t> will increase……</a:t>
            </a:r>
          </a:p>
          <a:p>
            <a:pPr marL="171450" indent="-171450">
              <a:buFont typeface="Arial" panose="020B0604020202020204" pitchFamily="34" charset="0"/>
              <a:buChar char="•"/>
            </a:pPr>
            <a:r>
              <a:rPr lang="en-US" altLang="zh-TW" dirty="0"/>
              <a:t>So now we are going to use TCAD to prove that when </a:t>
            </a:r>
            <a:r>
              <a:rPr lang="en-US" altLang="zh-TW" dirty="0" err="1"/>
              <a:t>doX</a:t>
            </a:r>
            <a:r>
              <a:rPr lang="en-US" altLang="zh-TW" dirty="0"/>
              <a:t> increase, the </a:t>
            </a:r>
            <a:r>
              <a:rPr lang="en-US" altLang="zh-TW" dirty="0" err="1"/>
              <a:t>nexcess</a:t>
            </a:r>
            <a:r>
              <a:rPr lang="en-US" altLang="zh-TW" dirty="0"/>
              <a:t> will increase too.</a:t>
            </a:r>
            <a:endParaRPr lang="zh-TW" altLang="en-US" dirty="0"/>
          </a:p>
        </p:txBody>
      </p:sp>
      <p:sp>
        <p:nvSpPr>
          <p:cNvPr id="4" name="投影片編號版面配置區 3"/>
          <p:cNvSpPr>
            <a:spLocks noGrp="1"/>
          </p:cNvSpPr>
          <p:nvPr>
            <p:ph type="sldNum" sz="quarter" idx="5"/>
          </p:nvPr>
        </p:nvSpPr>
        <p:spPr/>
        <p:txBody>
          <a:bodyPr/>
          <a:lstStyle/>
          <a:p>
            <a:fld id="{7715BE23-E994-402A-A8A8-083FF4046469}" type="slidenum">
              <a:rPr lang="zh-TW" altLang="en-US" smtClean="0"/>
              <a:t>17</a:t>
            </a:fld>
            <a:endParaRPr lang="zh-TW" altLang="en-US"/>
          </a:p>
        </p:txBody>
      </p:sp>
    </p:spTree>
    <p:extLst>
      <p:ext uri="{BB962C8B-B14F-4D97-AF65-F5344CB8AC3E}">
        <p14:creationId xmlns:p14="http://schemas.microsoft.com/office/powerpoint/2010/main" val="1844746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dirty="0"/>
              <a:t>I draw</a:t>
            </a:r>
            <a:r>
              <a:rPr lang="zh-TW" altLang="en-US" dirty="0"/>
              <a:t> </a:t>
            </a:r>
            <a:r>
              <a:rPr lang="en-US" altLang="zh-TW" dirty="0"/>
              <a:t>the simulated </a:t>
            </a:r>
            <a:r>
              <a:rPr lang="en-US" altLang="zh-TW" dirty="0" err="1"/>
              <a:t>nexcess</a:t>
            </a:r>
            <a:r>
              <a:rPr lang="en-US" altLang="zh-TW" dirty="0"/>
              <a:t> into two contour plots, shown on the right.</a:t>
            </a:r>
          </a:p>
          <a:p>
            <a:pPr marL="171450" indent="-171450">
              <a:buFont typeface="Arial" panose="020B0604020202020204" pitchFamily="34" charset="0"/>
              <a:buChar char="•"/>
            </a:pPr>
            <a:r>
              <a:rPr lang="en-US" altLang="zh-TW" dirty="0"/>
              <a:t>You can notice when the dox increase, </a:t>
            </a:r>
            <a:r>
              <a:rPr lang="en-US" altLang="zh-TW" dirty="0" err="1"/>
              <a:t>nexcess</a:t>
            </a:r>
            <a:r>
              <a:rPr lang="en-US" altLang="zh-TW" dirty="0"/>
              <a:t> increase too</a:t>
            </a:r>
          </a:p>
          <a:p>
            <a:pPr marL="171450" indent="-171450">
              <a:buFont typeface="Arial" panose="020B0604020202020204" pitchFamily="34" charset="0"/>
              <a:buChar char="•"/>
            </a:pPr>
            <a:r>
              <a:rPr lang="en-US" altLang="zh-TW" dirty="0"/>
              <a:t>according to our explanation in the experimental part.</a:t>
            </a:r>
          </a:p>
          <a:p>
            <a:pPr marL="171450" indent="-171450">
              <a:buFont typeface="Arial" panose="020B0604020202020204" pitchFamily="34" charset="0"/>
              <a:buChar char="•"/>
            </a:pPr>
            <a:r>
              <a:rPr lang="en-US" altLang="zh-TW" dirty="0"/>
              <a:t>This is because…..</a:t>
            </a:r>
          </a:p>
          <a:p>
            <a:pPr marL="171450" indent="-171450">
              <a:buFont typeface="Arial" panose="020B0604020202020204" pitchFamily="34" charset="0"/>
              <a:buChar char="•"/>
            </a:pPr>
            <a:r>
              <a:rPr lang="en-US" altLang="zh-TW" dirty="0"/>
              <a:t>This leads to the larger transient current observed in the simulation results.</a:t>
            </a:r>
          </a:p>
          <a:p>
            <a:pPr marL="171450" indent="-171450">
              <a:buFont typeface="Arial" panose="020B0604020202020204" pitchFamily="34" charset="0"/>
              <a:buChar char="•"/>
            </a:pPr>
            <a:r>
              <a:rPr lang="en-US" altLang="zh-TW" dirty="0"/>
              <a:t>Therefore, TCAD results prove our previous explanation.</a:t>
            </a:r>
            <a:endParaRPr lang="zh-TW" altLang="en-US" dirty="0"/>
          </a:p>
        </p:txBody>
      </p:sp>
      <p:sp>
        <p:nvSpPr>
          <p:cNvPr id="4" name="投影片編號版面配置區 3"/>
          <p:cNvSpPr>
            <a:spLocks noGrp="1"/>
          </p:cNvSpPr>
          <p:nvPr>
            <p:ph type="sldNum" sz="quarter" idx="5"/>
          </p:nvPr>
        </p:nvSpPr>
        <p:spPr/>
        <p:txBody>
          <a:bodyPr/>
          <a:lstStyle/>
          <a:p>
            <a:fld id="{7715BE23-E994-402A-A8A8-083FF4046469}" type="slidenum">
              <a:rPr lang="zh-TW" altLang="en-US" smtClean="0"/>
              <a:t>18</a:t>
            </a:fld>
            <a:endParaRPr lang="zh-TW" altLang="en-US"/>
          </a:p>
        </p:txBody>
      </p:sp>
    </p:spTree>
    <p:extLst>
      <p:ext uri="{BB962C8B-B14F-4D97-AF65-F5344CB8AC3E}">
        <p14:creationId xmlns:p14="http://schemas.microsoft.com/office/powerpoint/2010/main" val="551098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dirty="0"/>
              <a:t>However, in the simulation, we also observe an opposite trend in simulation, when dox is thicker than 3 nm.</a:t>
            </a:r>
          </a:p>
          <a:p>
            <a:pPr marL="171450" indent="-171450">
              <a:buFont typeface="Arial" panose="020B0604020202020204" pitchFamily="34" charset="0"/>
              <a:buChar char="•"/>
            </a:pPr>
            <a:r>
              <a:rPr lang="en-US" altLang="zh-TW" dirty="0"/>
              <a:t>That is, the read “-1” transient current would decrease with the increasing dox.</a:t>
            </a:r>
          </a:p>
          <a:p>
            <a:pPr marL="171450" indent="-171450">
              <a:buFont typeface="Arial" panose="020B0604020202020204" pitchFamily="34" charset="0"/>
              <a:buChar char="•"/>
            </a:pPr>
            <a:r>
              <a:rPr lang="en-US" altLang="zh-TW" dirty="0"/>
              <a:t>In order to explain this trend, we also extract the </a:t>
            </a:r>
            <a:r>
              <a:rPr lang="en-US" altLang="zh-TW" dirty="0" err="1"/>
              <a:t>nexcess</a:t>
            </a:r>
            <a:endParaRPr lang="en-US" altLang="zh-TW" dirty="0"/>
          </a:p>
          <a:p>
            <a:pPr marL="171450" indent="-171450">
              <a:buFont typeface="Arial" panose="020B0604020202020204" pitchFamily="34" charset="0"/>
              <a:buChar char="•"/>
            </a:pPr>
            <a:r>
              <a:rPr lang="en-US" altLang="zh-TW" dirty="0"/>
              <a:t>We found that when dox become too thick, it will result in the decrease of Cox, and resulting in the device to hold fewer </a:t>
            </a:r>
            <a:r>
              <a:rPr lang="en-US" altLang="zh-TW" dirty="0" err="1"/>
              <a:t>ninv</a:t>
            </a:r>
            <a:r>
              <a:rPr lang="en-US" altLang="zh-TW" dirty="0"/>
              <a:t>, and </a:t>
            </a:r>
            <a:r>
              <a:rPr lang="en-US" altLang="zh-TW" dirty="0" err="1"/>
              <a:t>nexcess</a:t>
            </a:r>
            <a:r>
              <a:rPr lang="en-US" altLang="zh-TW" dirty="0"/>
              <a:t>.</a:t>
            </a:r>
          </a:p>
          <a:p>
            <a:pPr marL="171450" indent="-171450">
              <a:buFont typeface="Arial" panose="020B0604020202020204" pitchFamily="34" charset="0"/>
              <a:buChar char="•"/>
            </a:pPr>
            <a:r>
              <a:rPr lang="en-US" altLang="zh-TW" dirty="0"/>
              <a:t>So this explain why transient current will start to decrease when the dox become too thick.</a:t>
            </a:r>
          </a:p>
        </p:txBody>
      </p:sp>
      <p:sp>
        <p:nvSpPr>
          <p:cNvPr id="4" name="投影片編號版面配置區 3"/>
          <p:cNvSpPr>
            <a:spLocks noGrp="1"/>
          </p:cNvSpPr>
          <p:nvPr>
            <p:ph type="sldNum" sz="quarter" idx="5"/>
          </p:nvPr>
        </p:nvSpPr>
        <p:spPr/>
        <p:txBody>
          <a:bodyPr/>
          <a:lstStyle/>
          <a:p>
            <a:fld id="{7715BE23-E994-402A-A8A8-083FF4046469}" type="slidenum">
              <a:rPr lang="zh-TW" altLang="en-US" smtClean="0"/>
              <a:t>19</a:t>
            </a:fld>
            <a:endParaRPr lang="zh-TW" altLang="en-US"/>
          </a:p>
        </p:txBody>
      </p:sp>
    </p:spTree>
    <p:extLst>
      <p:ext uri="{BB962C8B-B14F-4D97-AF65-F5344CB8AC3E}">
        <p14:creationId xmlns:p14="http://schemas.microsoft.com/office/powerpoint/2010/main" val="1331381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342900" lvl="0" indent="-342900" algn="just">
              <a:lnSpc>
                <a:spcPct val="115000"/>
              </a:lnSpc>
              <a:spcAft>
                <a:spcPts val="1000"/>
              </a:spcAft>
              <a:buFont typeface="Wingdings" panose="05000000000000000000" pitchFamily="2" charset="2"/>
              <a:buChar char=""/>
            </a:pPr>
            <a:r>
              <a:rPr lang="en-US" altLang="zh-TW" sz="1200" dirty="0">
                <a:effectLst/>
                <a:latin typeface="Calibri" panose="020F0502020204030204" pitchFamily="34" charset="0"/>
                <a:ea typeface="+mn-ea"/>
                <a:cs typeface="Times New Roman" panose="02020603050405020304" pitchFamily="18" charset="0"/>
              </a:rPr>
              <a:t>Here</a:t>
            </a:r>
            <a:r>
              <a:rPr lang="en-US" altLang="zh-TW" sz="1200" baseline="0" dirty="0">
                <a:effectLst/>
                <a:latin typeface="Calibri" panose="020F0502020204030204" pitchFamily="34" charset="0"/>
                <a:ea typeface="+mn-ea"/>
                <a:cs typeface="Times New Roman" panose="02020603050405020304" pitchFamily="18" charset="0"/>
              </a:rPr>
              <a:t> is my outline , first </a:t>
            </a:r>
            <a:r>
              <a:rPr lang="en-US" altLang="zh-TW" sz="1200" dirty="0">
                <a:effectLst/>
                <a:latin typeface="Calibri" panose="020F0502020204030204" pitchFamily="34" charset="0"/>
                <a:ea typeface="+mn-ea"/>
                <a:cs typeface="Times New Roman" panose="02020603050405020304" pitchFamily="18" charset="0"/>
              </a:rPr>
              <a:t>I will have a brief introduction about what is Metal-insulator-semiconductor tunnel diode and the transient current in this kind of device.</a:t>
            </a:r>
            <a:endParaRPr lang="zh-TW" altLang="zh-TW" sz="1050" dirty="0">
              <a:effectLst/>
              <a:latin typeface="Calibri" panose="020F0502020204030204" pitchFamily="34" charset="0"/>
              <a:ea typeface="+mn-ea"/>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altLang="zh-TW" sz="1200" dirty="0">
                <a:effectLst/>
                <a:latin typeface="Calibri" panose="020F0502020204030204" pitchFamily="34" charset="0"/>
                <a:ea typeface="+mn-ea"/>
                <a:cs typeface="Times New Roman" panose="02020603050405020304" pitchFamily="18" charset="0"/>
              </a:rPr>
              <a:t>Second part</a:t>
            </a:r>
            <a:r>
              <a:rPr lang="en-US" altLang="zh-TW" sz="1050" dirty="0">
                <a:effectLst/>
                <a:latin typeface="Calibri" panose="020F0502020204030204" pitchFamily="34" charset="0"/>
                <a:ea typeface="+mn-ea"/>
                <a:cs typeface="Times New Roman" panose="02020603050405020304" pitchFamily="18" charset="0"/>
              </a:rPr>
              <a:t> is the </a:t>
            </a:r>
            <a:r>
              <a:rPr lang="en-US" altLang="zh-TW" sz="1200" dirty="0">
                <a:effectLst/>
                <a:latin typeface="Calibri" panose="020F0502020204030204" pitchFamily="34" charset="0"/>
                <a:ea typeface="+mn-ea"/>
                <a:cs typeface="Times New Roman" panose="02020603050405020304" pitchFamily="18" charset="0"/>
              </a:rPr>
              <a:t>results and discussion</a:t>
            </a:r>
            <a:endParaRPr lang="zh-TW" altLang="zh-TW" sz="1050" dirty="0">
              <a:effectLst/>
              <a:latin typeface="Calibri" panose="020F0502020204030204" pitchFamily="34" charset="0"/>
              <a:ea typeface="+mn-ea"/>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altLang="zh-TW" sz="1200" dirty="0">
                <a:effectLst/>
                <a:latin typeface="Calibri" panose="020F0502020204030204" pitchFamily="34" charset="0"/>
                <a:ea typeface="+mn-ea"/>
                <a:cs typeface="Times New Roman" panose="02020603050405020304" pitchFamily="18" charset="0"/>
              </a:rPr>
              <a:t>followed by the conclusion.</a:t>
            </a:r>
            <a:endParaRPr lang="zh-TW" altLang="zh-TW" sz="1050" dirty="0">
              <a:effectLst/>
              <a:latin typeface="Calibri" panose="020F0502020204030204" pitchFamily="34" charset="0"/>
              <a:ea typeface="+mn-ea"/>
              <a:cs typeface="Times New Roman" panose="02020603050405020304" pitchFamily="18" charset="0"/>
            </a:endParaRPr>
          </a:p>
        </p:txBody>
      </p:sp>
      <p:sp>
        <p:nvSpPr>
          <p:cNvPr id="4" name="投影片編號版面配置區 3"/>
          <p:cNvSpPr>
            <a:spLocks noGrp="1"/>
          </p:cNvSpPr>
          <p:nvPr>
            <p:ph type="sldNum" sz="quarter" idx="10"/>
          </p:nvPr>
        </p:nvSpPr>
        <p:spPr/>
        <p:txBody>
          <a:bodyPr/>
          <a:lstStyle/>
          <a:p>
            <a:fld id="{7715BE23-E994-402A-A8A8-083FF4046469}" type="slidenum">
              <a:rPr lang="zh-TW" altLang="en-US" smtClean="0"/>
              <a:t>2</a:t>
            </a:fld>
            <a:endParaRPr lang="zh-TW" altLang="en-US"/>
          </a:p>
        </p:txBody>
      </p:sp>
    </p:spTree>
    <p:extLst>
      <p:ext uri="{BB962C8B-B14F-4D97-AF65-F5344CB8AC3E}">
        <p14:creationId xmlns:p14="http://schemas.microsoft.com/office/powerpoint/2010/main" val="3627270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這是今天的</a:t>
            </a:r>
            <a:r>
              <a:rPr lang="en-US" altLang="zh-TW" dirty="0"/>
              <a:t>outline</a:t>
            </a:r>
            <a:r>
              <a:rPr lang="zh-TW" altLang="en-US" dirty="0"/>
              <a:t>，大概分為幾個部分，</a:t>
            </a:r>
          </a:p>
        </p:txBody>
      </p:sp>
      <p:sp>
        <p:nvSpPr>
          <p:cNvPr id="4" name="投影片編號版面配置區 3"/>
          <p:cNvSpPr>
            <a:spLocks noGrp="1"/>
          </p:cNvSpPr>
          <p:nvPr>
            <p:ph type="sldNum" sz="quarter" idx="10"/>
          </p:nvPr>
        </p:nvSpPr>
        <p:spPr/>
        <p:txBody>
          <a:bodyPr/>
          <a:lstStyle/>
          <a:p>
            <a:fld id="{7715BE23-E994-402A-A8A8-083FF4046469}" type="slidenum">
              <a:rPr lang="zh-TW" altLang="en-US" smtClean="0"/>
              <a:t>20</a:t>
            </a:fld>
            <a:endParaRPr lang="zh-TW" altLang="en-US"/>
          </a:p>
        </p:txBody>
      </p:sp>
    </p:spTree>
    <p:extLst>
      <p:ext uri="{BB962C8B-B14F-4D97-AF65-F5344CB8AC3E}">
        <p14:creationId xmlns:p14="http://schemas.microsoft.com/office/powerpoint/2010/main" val="713910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As a brief summary of this work, we found that transient current is proportional to </a:t>
            </a:r>
            <a:r>
              <a:rPr lang="en-US" altLang="zh-TW" dirty="0" err="1"/>
              <a:t>nexcess</a:t>
            </a:r>
            <a:r>
              <a:rPr lang="en-US" altLang="zh-TW" dirty="0"/>
              <a:t>.</a:t>
            </a:r>
            <a:endParaRPr lang="zh-TW" altLang="en-US" dirty="0"/>
          </a:p>
        </p:txBody>
      </p:sp>
      <p:sp>
        <p:nvSpPr>
          <p:cNvPr id="4" name="投影片編號版面配置區 3"/>
          <p:cNvSpPr>
            <a:spLocks noGrp="1"/>
          </p:cNvSpPr>
          <p:nvPr>
            <p:ph type="sldNum" sz="quarter" idx="5"/>
          </p:nvPr>
        </p:nvSpPr>
        <p:spPr/>
        <p:txBody>
          <a:bodyPr/>
          <a:lstStyle/>
          <a:p>
            <a:fld id="{7715BE23-E994-402A-A8A8-083FF4046469}" type="slidenum">
              <a:rPr lang="zh-TW" altLang="en-US" smtClean="0"/>
              <a:t>21</a:t>
            </a:fld>
            <a:endParaRPr lang="zh-TW" altLang="en-US"/>
          </a:p>
        </p:txBody>
      </p:sp>
    </p:spTree>
    <p:extLst>
      <p:ext uri="{BB962C8B-B14F-4D97-AF65-F5344CB8AC3E}">
        <p14:creationId xmlns:p14="http://schemas.microsoft.com/office/powerpoint/2010/main" val="3479654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715BE23-E994-402A-A8A8-083FF4046469}" type="slidenum">
              <a:rPr lang="zh-TW" altLang="en-US" smtClean="0"/>
              <a:t>22</a:t>
            </a:fld>
            <a:endParaRPr lang="zh-TW" altLang="en-US"/>
          </a:p>
        </p:txBody>
      </p:sp>
    </p:spTree>
    <p:extLst>
      <p:ext uri="{BB962C8B-B14F-4D97-AF65-F5344CB8AC3E}">
        <p14:creationId xmlns:p14="http://schemas.microsoft.com/office/powerpoint/2010/main" val="4015027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7715BE23-E994-402A-A8A8-083FF4046469}" type="slidenum">
              <a:rPr kumimoji="0" lang="zh-TW" altLang="en-US" sz="13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332" rtl="0" eaLnBrk="1" fontAlgn="auto" latinLnBrk="0" hangingPunct="1">
                <a:lnSpc>
                  <a:spcPct val="100000"/>
                </a:lnSpc>
                <a:spcBef>
                  <a:spcPts val="0"/>
                </a:spcBef>
                <a:spcAft>
                  <a:spcPts val="0"/>
                </a:spcAft>
                <a:buClrTx/>
                <a:buSzTx/>
                <a:buFontTx/>
                <a:buNone/>
                <a:tabLst/>
                <a:defRPr/>
              </a:pPr>
              <a:t>24</a:t>
            </a:fld>
            <a:endParaRPr kumimoji="0" lang="zh-TW" altLang="en-US" sz="13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7381504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715BE23-E994-402A-A8A8-083FF4046469}" type="slidenum">
              <a:rPr lang="zh-TW" altLang="en-US" smtClean="0"/>
              <a:t>27</a:t>
            </a:fld>
            <a:endParaRPr lang="zh-TW" altLang="en-US"/>
          </a:p>
        </p:txBody>
      </p:sp>
    </p:spTree>
    <p:extLst>
      <p:ext uri="{BB962C8B-B14F-4D97-AF65-F5344CB8AC3E}">
        <p14:creationId xmlns:p14="http://schemas.microsoft.com/office/powerpoint/2010/main" val="11591373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print</a:t>
            </a:r>
            <a:r>
              <a:rPr lang="zh-TW" altLang="en-US" dirty="0"/>
              <a:t>印出解的過程，</a:t>
            </a:r>
            <a:r>
              <a:rPr lang="en-US" altLang="zh-TW" dirty="0"/>
              <a:t>transient</a:t>
            </a:r>
            <a:r>
              <a:rPr lang="zh-TW" altLang="en-US" dirty="0"/>
              <a:t>使用</a:t>
            </a:r>
            <a:r>
              <a:rPr lang="en-US" altLang="zh-TW" dirty="0"/>
              <a:t>model</a:t>
            </a:r>
            <a:r>
              <a:rPr lang="zh-TW" altLang="en-US" dirty="0"/>
              <a:t>相同，</a:t>
            </a:r>
            <a:r>
              <a:rPr lang="en-US" altLang="zh-TW" dirty="0"/>
              <a:t>method</a:t>
            </a:r>
            <a:r>
              <a:rPr lang="zh-TW" altLang="en-US" dirty="0"/>
              <a:t>不同 </a:t>
            </a:r>
            <a:r>
              <a:rPr lang="en-US" altLang="zh-TW" dirty="0"/>
              <a:t>(</a:t>
            </a:r>
            <a:r>
              <a:rPr lang="en-US" altLang="zh-TW" dirty="0" err="1"/>
              <a:t>Gummel</a:t>
            </a:r>
            <a:r>
              <a:rPr lang="en-US" altLang="zh-TW" dirty="0"/>
              <a:t> + Newton vs. quasi-static + Newton method)</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7715BE23-E994-402A-A8A8-083FF4046469}" type="slidenum">
              <a:rPr kumimoji="0" lang="zh-TW" altLang="en-US" sz="13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332" rtl="0" eaLnBrk="1" fontAlgn="auto" latinLnBrk="0" hangingPunct="1">
                <a:lnSpc>
                  <a:spcPct val="100000"/>
                </a:lnSpc>
                <a:spcBef>
                  <a:spcPts val="0"/>
                </a:spcBef>
                <a:spcAft>
                  <a:spcPts val="0"/>
                </a:spcAft>
                <a:buClrTx/>
                <a:buSzTx/>
                <a:buFontTx/>
                <a:buNone/>
                <a:tabLst/>
                <a:defRPr/>
              </a:pPr>
              <a:t>28</a:t>
            </a:fld>
            <a:endParaRPr kumimoji="0" lang="zh-TW" altLang="en-US" sz="13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8770443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715BE23-E994-402A-A8A8-083FF4046469}" type="slidenum">
              <a:rPr lang="zh-TW" altLang="en-US" smtClean="0"/>
              <a:t>29</a:t>
            </a:fld>
            <a:endParaRPr lang="zh-TW" altLang="en-US"/>
          </a:p>
        </p:txBody>
      </p:sp>
    </p:spTree>
    <p:extLst>
      <p:ext uri="{BB962C8B-B14F-4D97-AF65-F5344CB8AC3E}">
        <p14:creationId xmlns:p14="http://schemas.microsoft.com/office/powerpoint/2010/main" val="4086640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也因此可以驗證我們剛剛的解釋</a:t>
            </a:r>
            <a:r>
              <a:rPr lang="en-US" altLang="zh-TW" dirty="0"/>
              <a:t>:</a:t>
            </a:r>
            <a:r>
              <a:rPr lang="zh-TW" altLang="en-US" dirty="0"/>
              <a:t> 也就是</a:t>
            </a:r>
            <a:r>
              <a:rPr lang="en-US" altLang="zh-TW" dirty="0"/>
              <a:t>trench</a:t>
            </a:r>
            <a:r>
              <a:rPr lang="zh-TW" altLang="en-US" baseline="0" dirty="0"/>
              <a:t>的反偏壓電流較小，就是來自於他的</a:t>
            </a:r>
            <a:r>
              <a:rPr lang="en-US" altLang="zh-TW" baseline="0" dirty="0"/>
              <a:t>oxide</a:t>
            </a:r>
            <a:r>
              <a:rPr lang="zh-TW" altLang="en-US" baseline="0" dirty="0"/>
              <a:t>跨壓較小所造成的</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7715BE23-E994-402A-A8A8-083FF4046469}" type="slidenum">
              <a:rPr kumimoji="0" lang="zh-TW" altLang="en-US" sz="13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332" rtl="0" eaLnBrk="1" fontAlgn="auto" latinLnBrk="0" hangingPunct="1">
                <a:lnSpc>
                  <a:spcPct val="100000"/>
                </a:lnSpc>
                <a:spcBef>
                  <a:spcPts val="0"/>
                </a:spcBef>
                <a:spcAft>
                  <a:spcPts val="0"/>
                </a:spcAft>
                <a:buClrTx/>
                <a:buSzTx/>
                <a:buFontTx/>
                <a:buNone/>
                <a:tabLst/>
                <a:defRPr/>
              </a:pPr>
              <a:t>31</a:t>
            </a:fld>
            <a:endParaRPr kumimoji="0" lang="zh-TW" altLang="en-US" sz="13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620211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715BE23-E994-402A-A8A8-083FF4046469}" type="slidenum">
              <a:rPr lang="zh-TW" altLang="en-US" smtClean="0"/>
              <a:t>33</a:t>
            </a:fld>
            <a:endParaRPr lang="zh-TW" altLang="en-US"/>
          </a:p>
        </p:txBody>
      </p:sp>
    </p:spTree>
    <p:extLst>
      <p:ext uri="{BB962C8B-B14F-4D97-AF65-F5344CB8AC3E}">
        <p14:creationId xmlns:p14="http://schemas.microsoft.com/office/powerpoint/2010/main" val="37510476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7715BE23-E994-402A-A8A8-083FF4046469}" type="slidenum">
              <a:rPr kumimoji="0" lang="zh-TW" altLang="en-US" sz="13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332" rtl="0" eaLnBrk="1" fontAlgn="auto" latinLnBrk="0" hangingPunct="1">
                <a:lnSpc>
                  <a:spcPct val="100000"/>
                </a:lnSpc>
                <a:spcBef>
                  <a:spcPts val="0"/>
                </a:spcBef>
                <a:spcAft>
                  <a:spcPts val="0"/>
                </a:spcAft>
                <a:buClrTx/>
                <a:buSzTx/>
                <a:buFontTx/>
                <a:buNone/>
                <a:tabLst/>
                <a:defRPr/>
              </a:pPr>
              <a:t>35</a:t>
            </a:fld>
            <a:endParaRPr kumimoji="0" lang="zh-TW" altLang="en-US" sz="13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278344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715BE23-E994-402A-A8A8-083FF4046469}" type="slidenum">
              <a:rPr lang="zh-TW" altLang="en-US" smtClean="0"/>
              <a:t>3</a:t>
            </a:fld>
            <a:endParaRPr lang="zh-TW" altLang="en-US"/>
          </a:p>
        </p:txBody>
      </p:sp>
    </p:spTree>
    <p:extLst>
      <p:ext uri="{BB962C8B-B14F-4D97-AF65-F5344CB8AC3E}">
        <p14:creationId xmlns:p14="http://schemas.microsoft.com/office/powerpoint/2010/main" val="22265530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dirty="0"/>
              <a:t>Here shows the top view and the cross section of the planar</a:t>
            </a:r>
            <a:r>
              <a:rPr lang="en-US" altLang="zh-TW" baseline="0" dirty="0"/>
              <a:t> and trench MIS</a:t>
            </a:r>
          </a:p>
        </p:txBody>
      </p:sp>
      <p:sp>
        <p:nvSpPr>
          <p:cNvPr id="4" name="投影片編號版面配置區 3"/>
          <p:cNvSpPr>
            <a:spLocks noGrp="1"/>
          </p:cNvSpPr>
          <p:nvPr>
            <p:ph type="sldNum" sz="quarter" idx="10"/>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7715BE23-E994-402A-A8A8-083FF4046469}" type="slidenum">
              <a:rPr kumimoji="0" lang="zh-TW" altLang="en-US" sz="13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332" rtl="0" eaLnBrk="1" fontAlgn="auto" latinLnBrk="0" hangingPunct="1">
                <a:lnSpc>
                  <a:spcPct val="100000"/>
                </a:lnSpc>
                <a:spcBef>
                  <a:spcPts val="0"/>
                </a:spcBef>
                <a:spcAft>
                  <a:spcPts val="0"/>
                </a:spcAft>
                <a:buClrTx/>
                <a:buSzTx/>
                <a:buFontTx/>
                <a:buNone/>
                <a:tabLst/>
                <a:defRPr/>
              </a:pPr>
              <a:t>36</a:t>
            </a:fld>
            <a:endParaRPr kumimoji="0" lang="zh-TW" altLang="en-US" sz="13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352353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first,</a:t>
            </a:r>
            <a:r>
              <a:rPr lang="en-US" altLang="zh-TW" baseline="0" dirty="0"/>
              <a:t> we use a p-type silicon wafer as substrate and perform RCA clean</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7715BE23-E994-402A-A8A8-083FF4046469}" type="slidenum">
              <a:rPr kumimoji="0" lang="zh-TW" altLang="en-US" sz="13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332" rtl="0" eaLnBrk="1" fontAlgn="auto" latinLnBrk="0" hangingPunct="1">
                <a:lnSpc>
                  <a:spcPct val="100000"/>
                </a:lnSpc>
                <a:spcBef>
                  <a:spcPts val="0"/>
                </a:spcBef>
                <a:spcAft>
                  <a:spcPts val="0"/>
                </a:spcAft>
                <a:buClrTx/>
                <a:buSzTx/>
                <a:buFontTx/>
                <a:buNone/>
                <a:tabLst/>
                <a:defRPr/>
              </a:pPr>
              <a:t>37</a:t>
            </a:fld>
            <a:endParaRPr kumimoji="0" lang="zh-TW" altLang="en-US" sz="13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7887065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Grow</a:t>
            </a:r>
            <a:r>
              <a:rPr lang="en-US" altLang="zh-TW" baseline="0" dirty="0"/>
              <a:t> SiO2 layer by anodic oxidation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aseline="0" dirty="0"/>
              <a:t>followed by</a:t>
            </a:r>
            <a:r>
              <a:rPr lang="en-US" altLang="zh-TW" dirty="0"/>
              <a:t> RTA</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7715BE23-E994-402A-A8A8-083FF4046469}" type="slidenum">
              <a:rPr kumimoji="0" lang="zh-TW" altLang="en-US" sz="13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332" rtl="0" eaLnBrk="1" fontAlgn="auto" latinLnBrk="0" hangingPunct="1">
                <a:lnSpc>
                  <a:spcPct val="100000"/>
                </a:lnSpc>
                <a:spcBef>
                  <a:spcPts val="0"/>
                </a:spcBef>
                <a:spcAft>
                  <a:spcPts val="0"/>
                </a:spcAft>
                <a:buClrTx/>
                <a:buSzTx/>
                <a:buFontTx/>
                <a:buNone/>
                <a:tabLst/>
                <a:defRPr/>
              </a:pPr>
              <a:t>38</a:t>
            </a:fld>
            <a:endParaRPr kumimoji="0" lang="zh-TW" altLang="en-US" sz="13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5491642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Then</a:t>
            </a:r>
            <a:r>
              <a:rPr lang="en-US" altLang="zh-TW" baseline="0" dirty="0"/>
              <a:t> we deposit 200nm Al by thermal evaporation as the top electrode</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7715BE23-E994-402A-A8A8-083FF4046469}" type="slidenum">
              <a:rPr kumimoji="0" lang="zh-TW" altLang="en-US" sz="13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332" rtl="0" eaLnBrk="1" fontAlgn="auto" latinLnBrk="0" hangingPunct="1">
                <a:lnSpc>
                  <a:spcPct val="100000"/>
                </a:lnSpc>
                <a:spcBef>
                  <a:spcPts val="0"/>
                </a:spcBef>
                <a:spcAft>
                  <a:spcPts val="0"/>
                </a:spcAft>
                <a:buClrTx/>
                <a:buSzTx/>
                <a:buFontTx/>
                <a:buNone/>
                <a:tabLst/>
                <a:defRPr/>
              </a:pPr>
              <a:t>39</a:t>
            </a:fld>
            <a:endParaRPr kumimoji="0" lang="zh-TW" altLang="en-US" sz="13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8025402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After that,</a:t>
            </a:r>
            <a:r>
              <a:rPr lang="en-US" altLang="zh-TW" baseline="0" dirty="0"/>
              <a:t> we use photolithography to define our pattern</a:t>
            </a:r>
          </a:p>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7715BE23-E994-402A-A8A8-083FF4046469}" type="slidenum">
              <a:rPr kumimoji="0" lang="zh-TW" altLang="en-US" sz="13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332" rtl="0" eaLnBrk="1" fontAlgn="auto" latinLnBrk="0" hangingPunct="1">
                <a:lnSpc>
                  <a:spcPct val="100000"/>
                </a:lnSpc>
                <a:spcBef>
                  <a:spcPts val="0"/>
                </a:spcBef>
                <a:spcAft>
                  <a:spcPts val="0"/>
                </a:spcAft>
                <a:buClrTx/>
                <a:buSzTx/>
                <a:buFontTx/>
                <a:buNone/>
                <a:tabLst/>
                <a:defRPr/>
              </a:pPr>
              <a:t>40</a:t>
            </a:fld>
            <a:endParaRPr kumimoji="0" lang="zh-TW" altLang="en-US" sz="13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8478535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then we use PR as mask to perform</a:t>
            </a:r>
            <a:r>
              <a:rPr lang="en-US" altLang="zh-TW" baseline="0" dirty="0"/>
              <a:t> RIE to form the trench structure.</a:t>
            </a:r>
          </a:p>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7715BE23-E994-402A-A8A8-083FF4046469}" type="slidenum">
              <a:rPr kumimoji="0" lang="zh-TW" altLang="en-US" sz="13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332" rtl="0" eaLnBrk="1" fontAlgn="auto" latinLnBrk="0" hangingPunct="1">
                <a:lnSpc>
                  <a:spcPct val="100000"/>
                </a:lnSpc>
                <a:spcBef>
                  <a:spcPts val="0"/>
                </a:spcBef>
                <a:spcAft>
                  <a:spcPts val="0"/>
                </a:spcAft>
                <a:buClrTx/>
                <a:buSzTx/>
                <a:buFontTx/>
                <a:buNone/>
                <a:tabLst/>
                <a:defRPr/>
              </a:pPr>
              <a:t>41</a:t>
            </a:fld>
            <a:endParaRPr kumimoji="0" lang="zh-TW" altLang="en-US" sz="13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6644633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baseline="0" dirty="0"/>
              <a:t>because after RIE, the Si substrate is exposed to the air</a:t>
            </a:r>
          </a:p>
          <a:p>
            <a:pPr marL="171450" indent="-171450">
              <a:buFont typeface="Arial" panose="020B0604020202020204" pitchFamily="34" charset="0"/>
              <a:buChar char="•"/>
            </a:pPr>
            <a:r>
              <a:rPr lang="en-US" altLang="zh-TW" baseline="0" dirty="0"/>
              <a:t>we form a layer of Al2O3 </a:t>
            </a:r>
            <a:r>
              <a:rPr lang="en-US" altLang="zh-TW" dirty="0"/>
              <a:t>To protect</a:t>
            </a:r>
            <a:r>
              <a:rPr lang="en-US" altLang="zh-TW" baseline="0" dirty="0"/>
              <a:t> it.</a:t>
            </a:r>
          </a:p>
          <a:p>
            <a:pPr marL="171450" indent="-171450">
              <a:buFont typeface="Arial" panose="020B0604020202020204" pitchFamily="34" charset="0"/>
              <a:buChar char="•"/>
            </a:pPr>
            <a:r>
              <a:rPr lang="en-US" altLang="zh-TW" baseline="0" dirty="0"/>
              <a:t>this Al2O3 layer is formed by DC sputtering.</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7715BE23-E994-402A-A8A8-083FF4046469}" type="slidenum">
              <a:rPr kumimoji="0" lang="zh-TW" altLang="en-US" sz="13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332" rtl="0" eaLnBrk="1" fontAlgn="auto" latinLnBrk="0" hangingPunct="1">
                <a:lnSpc>
                  <a:spcPct val="100000"/>
                </a:lnSpc>
                <a:spcBef>
                  <a:spcPts val="0"/>
                </a:spcBef>
                <a:spcAft>
                  <a:spcPts val="0"/>
                </a:spcAft>
                <a:buClrTx/>
                <a:buSzTx/>
                <a:buFontTx/>
                <a:buNone/>
                <a:tabLst/>
                <a:defRPr/>
              </a:pPr>
              <a:t>42</a:t>
            </a:fld>
            <a:endParaRPr kumimoji="0" lang="zh-TW" altLang="en-US" sz="13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5347672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aseline="0" dirty="0"/>
              <a:t>we lift-off the PR</a:t>
            </a:r>
            <a:endParaRPr lang="zh-TW" altLang="en-US" dirty="0"/>
          </a:p>
          <a:p>
            <a:r>
              <a:rPr lang="en-US" altLang="zh-TW" dirty="0"/>
              <a:t>and perform furnace annealing to improve the quality of al2O3</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7715BE23-E994-402A-A8A8-083FF4046469}" type="slidenum">
              <a:rPr kumimoji="0" lang="zh-TW" altLang="en-US" sz="13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332" rtl="0" eaLnBrk="1" fontAlgn="auto" latinLnBrk="0" hangingPunct="1">
                <a:lnSpc>
                  <a:spcPct val="100000"/>
                </a:lnSpc>
                <a:spcBef>
                  <a:spcPts val="0"/>
                </a:spcBef>
                <a:spcAft>
                  <a:spcPts val="0"/>
                </a:spcAft>
                <a:buClrTx/>
                <a:buSzTx/>
                <a:buFontTx/>
                <a:buNone/>
                <a:tabLst/>
                <a:defRPr/>
              </a:pPr>
              <a:t>43</a:t>
            </a:fld>
            <a:endParaRPr kumimoji="0" lang="zh-TW" altLang="en-US" sz="13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40328401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a:t>
            </a:r>
            <a:r>
              <a:rPr lang="en-US" altLang="zh-TW" baseline="0" dirty="0"/>
              <a:t> last we form a 200nm Al as back electrode by thermal evaporation after we removed native oxide by BOE </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7715BE23-E994-402A-A8A8-083FF4046469}" type="slidenum">
              <a:rPr kumimoji="0" lang="zh-TW" altLang="en-US" sz="13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332" rtl="0" eaLnBrk="1" fontAlgn="auto" latinLnBrk="0" hangingPunct="1">
                <a:lnSpc>
                  <a:spcPct val="100000"/>
                </a:lnSpc>
                <a:spcBef>
                  <a:spcPts val="0"/>
                </a:spcBef>
                <a:spcAft>
                  <a:spcPts val="0"/>
                </a:spcAft>
                <a:buClrTx/>
                <a:buSzTx/>
                <a:buFontTx/>
                <a:buNone/>
                <a:tabLst/>
                <a:defRPr/>
              </a:pPr>
              <a:t>44</a:t>
            </a:fld>
            <a:endParaRPr kumimoji="0" lang="zh-TW" altLang="en-US" sz="13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976556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dirty="0"/>
              <a:t>MIS TD is an abbreviation for </a:t>
            </a:r>
            <a:r>
              <a:rPr lang="en-US" altLang="zh-TW" sz="1200" b="1" dirty="0">
                <a:latin typeface="Calibri" panose="020F0502020204030204" pitchFamily="34" charset="0"/>
                <a:cs typeface="Calibri" panose="020F0502020204030204" pitchFamily="34" charset="0"/>
              </a:rPr>
              <a:t>Metal-insulator-semiconductor tunnel diode (MIS TD).</a:t>
            </a:r>
          </a:p>
          <a:p>
            <a:pPr marL="171450" indent="-171450">
              <a:buFont typeface="Arial" panose="020B0604020202020204" pitchFamily="34" charset="0"/>
              <a:buChar char="•"/>
            </a:pPr>
            <a:r>
              <a:rPr lang="en-US" altLang="zh-TW" sz="1200" b="1" dirty="0">
                <a:latin typeface="Calibri" panose="020F0502020204030204" pitchFamily="34" charset="0"/>
                <a:cs typeface="Calibri" panose="020F0502020204030204" pitchFamily="34" charset="0"/>
              </a:rPr>
              <a:t>it has almost the same device structure as MOS capacitor does.</a:t>
            </a:r>
          </a:p>
          <a:p>
            <a:pPr marL="171450" indent="-171450">
              <a:buFont typeface="Arial" panose="020B0604020202020204" pitchFamily="34" charset="0"/>
              <a:buChar char="•"/>
            </a:pPr>
            <a:r>
              <a:rPr lang="en-US" altLang="zh-TW" sz="1200" b="1" dirty="0">
                <a:latin typeface="Calibri" panose="020F0502020204030204" pitchFamily="34" charset="0"/>
                <a:cs typeface="Calibri" panose="020F0502020204030204" pitchFamily="34" charset="0"/>
              </a:rPr>
              <a:t>Except, MIS TD has a thinner oxide thickness (usually smaller than 4 nm)</a:t>
            </a:r>
          </a:p>
          <a:p>
            <a:pPr marL="171450" indent="-171450">
              <a:buFont typeface="Arial" panose="020B0604020202020204" pitchFamily="34" charset="0"/>
              <a:buChar char="•"/>
            </a:pPr>
            <a:r>
              <a:rPr lang="en-US" altLang="zh-TW" sz="1200" b="1" dirty="0">
                <a:latin typeface="Calibri" panose="020F0502020204030204" pitchFamily="34" charset="0"/>
                <a:cs typeface="Calibri" panose="020F0502020204030204" pitchFamily="34" charset="0"/>
              </a:rPr>
              <a:t>This allows MIS TD to have a large direct tunneling current.</a:t>
            </a:r>
          </a:p>
          <a:p>
            <a:pPr marL="171450" indent="-171450">
              <a:buFont typeface="Arial" panose="020B0604020202020204" pitchFamily="34" charset="0"/>
              <a:buChar char="•"/>
            </a:pPr>
            <a:r>
              <a:rPr lang="en-US" altLang="zh-TW" sz="1200" b="1" dirty="0">
                <a:latin typeface="Calibri" panose="020F0502020204030204" pitchFamily="34" charset="0"/>
                <a:cs typeface="Calibri" panose="020F0502020204030204" pitchFamily="34" charset="0"/>
              </a:rPr>
              <a:t>So when we measure the I-V curves of the device, we can get a diode like I-V.</a:t>
            </a:r>
            <a:endParaRPr lang="zh-TW" altLang="en-US" dirty="0"/>
          </a:p>
        </p:txBody>
      </p:sp>
      <p:sp>
        <p:nvSpPr>
          <p:cNvPr id="4" name="投影片編號版面配置區 3"/>
          <p:cNvSpPr>
            <a:spLocks noGrp="1"/>
          </p:cNvSpPr>
          <p:nvPr>
            <p:ph type="sldNum" sz="quarter" idx="10"/>
          </p:nvPr>
        </p:nvSpPr>
        <p:spPr/>
        <p:txBody>
          <a:bodyPr/>
          <a:lstStyle/>
          <a:p>
            <a:fld id="{7715BE23-E994-402A-A8A8-083FF4046469}" type="slidenum">
              <a:rPr lang="zh-TW" altLang="en-US" smtClean="0"/>
              <a:t>4</a:t>
            </a:fld>
            <a:endParaRPr lang="zh-TW" altLang="en-US"/>
          </a:p>
        </p:txBody>
      </p:sp>
    </p:spTree>
    <p:extLst>
      <p:ext uri="{BB962C8B-B14F-4D97-AF65-F5344CB8AC3E}">
        <p14:creationId xmlns:p14="http://schemas.microsoft.com/office/powerpoint/2010/main" val="1747528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dirty="0"/>
              <a:t>MIS TD is an abbreviation for </a:t>
            </a:r>
            <a:r>
              <a:rPr lang="en-US" altLang="zh-TW" sz="1200" b="1" dirty="0">
                <a:latin typeface="Calibri" panose="020F0502020204030204" pitchFamily="34" charset="0"/>
                <a:cs typeface="Calibri" panose="020F0502020204030204" pitchFamily="34" charset="0"/>
              </a:rPr>
              <a:t>Metal-insulator-semiconductor tunnel diode (MIS TD).</a:t>
            </a:r>
          </a:p>
          <a:p>
            <a:pPr marL="171450" indent="-171450">
              <a:buFont typeface="Arial" panose="020B0604020202020204" pitchFamily="34" charset="0"/>
              <a:buChar char="•"/>
            </a:pPr>
            <a:r>
              <a:rPr lang="en-US" altLang="zh-TW" sz="1200" b="1" dirty="0">
                <a:latin typeface="Calibri" panose="020F0502020204030204" pitchFamily="34" charset="0"/>
                <a:cs typeface="Calibri" panose="020F0502020204030204" pitchFamily="34" charset="0"/>
              </a:rPr>
              <a:t>it has almost the same device structure as MOS capacitor does.</a:t>
            </a:r>
          </a:p>
          <a:p>
            <a:pPr marL="171450" indent="-171450">
              <a:buFont typeface="Arial" panose="020B0604020202020204" pitchFamily="34" charset="0"/>
              <a:buChar char="•"/>
            </a:pPr>
            <a:r>
              <a:rPr lang="en-US" altLang="zh-TW" sz="1200" b="1" dirty="0">
                <a:latin typeface="Calibri" panose="020F0502020204030204" pitchFamily="34" charset="0"/>
                <a:cs typeface="Calibri" panose="020F0502020204030204" pitchFamily="34" charset="0"/>
              </a:rPr>
              <a:t>Except, MIS TD has a thinner oxide thickness (usually smaller than 4 nm)</a:t>
            </a:r>
          </a:p>
          <a:p>
            <a:pPr marL="171450" indent="-171450">
              <a:buFont typeface="Arial" panose="020B0604020202020204" pitchFamily="34" charset="0"/>
              <a:buChar char="•"/>
            </a:pPr>
            <a:r>
              <a:rPr lang="en-US" altLang="zh-TW" sz="1200" b="1" dirty="0">
                <a:latin typeface="Calibri" panose="020F0502020204030204" pitchFamily="34" charset="0"/>
                <a:cs typeface="Calibri" panose="020F0502020204030204" pitchFamily="34" charset="0"/>
              </a:rPr>
              <a:t>This allows MIS TD to have a large direct tunneling current.</a:t>
            </a:r>
          </a:p>
          <a:p>
            <a:pPr marL="171450" indent="-171450">
              <a:buFont typeface="Arial" panose="020B0604020202020204" pitchFamily="34" charset="0"/>
              <a:buChar char="•"/>
            </a:pPr>
            <a:r>
              <a:rPr lang="en-US" altLang="zh-TW" sz="1200" b="1" dirty="0">
                <a:latin typeface="Calibri" panose="020F0502020204030204" pitchFamily="34" charset="0"/>
                <a:cs typeface="Calibri" panose="020F0502020204030204" pitchFamily="34" charset="0"/>
              </a:rPr>
              <a:t>So when we measure the I-V curves of the device, we can get a diode like I-V.</a:t>
            </a:r>
            <a:endParaRPr lang="zh-TW" altLang="en-US" dirty="0"/>
          </a:p>
        </p:txBody>
      </p:sp>
      <p:sp>
        <p:nvSpPr>
          <p:cNvPr id="4" name="投影片編號版面配置區 3"/>
          <p:cNvSpPr>
            <a:spLocks noGrp="1"/>
          </p:cNvSpPr>
          <p:nvPr>
            <p:ph type="sldNum" sz="quarter" idx="10"/>
          </p:nvPr>
        </p:nvSpPr>
        <p:spPr/>
        <p:txBody>
          <a:bodyPr/>
          <a:lstStyle/>
          <a:p>
            <a:fld id="{7715BE23-E994-402A-A8A8-083FF4046469}" type="slidenum">
              <a:rPr lang="zh-TW" altLang="en-US" smtClean="0"/>
              <a:t>5</a:t>
            </a:fld>
            <a:endParaRPr lang="zh-TW" altLang="en-US"/>
          </a:p>
        </p:txBody>
      </p:sp>
    </p:spTree>
    <p:extLst>
      <p:ext uri="{BB962C8B-B14F-4D97-AF65-F5344CB8AC3E}">
        <p14:creationId xmlns:p14="http://schemas.microsoft.com/office/powerpoint/2010/main" val="2356638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dirty="0"/>
              <a:t>So our group has done a lot of research about MIS TDs.</a:t>
            </a:r>
          </a:p>
          <a:p>
            <a:pPr marL="171450" indent="-171450">
              <a:buFont typeface="Arial" panose="020B0604020202020204" pitchFamily="34" charset="0"/>
              <a:buChar char="•"/>
            </a:pPr>
            <a:r>
              <a:rPr lang="en-US" altLang="zh-TW" dirty="0"/>
              <a:t>And one of the research is the transient current in MIS TDs.</a:t>
            </a:r>
          </a:p>
          <a:p>
            <a:pPr marL="171450" indent="-171450">
              <a:buFont typeface="Arial" panose="020B0604020202020204" pitchFamily="34" charset="0"/>
              <a:buChar char="•"/>
            </a:pPr>
            <a:r>
              <a:rPr lang="en-US" altLang="zh-TW" dirty="0"/>
              <a:t>For example, in our previous work, we propose a new structure for MIS TDs. called Trench MIS.</a:t>
            </a:r>
          </a:p>
          <a:p>
            <a:pPr marL="171450" indent="-171450">
              <a:buFont typeface="Arial" panose="020B0604020202020204" pitchFamily="34" charset="0"/>
              <a:buChar char="•"/>
            </a:pPr>
            <a:r>
              <a:rPr lang="en-US" altLang="zh-TW" dirty="0"/>
              <a:t>Compared with normal structure MIS, in here we called it Planar MIS,</a:t>
            </a:r>
          </a:p>
          <a:p>
            <a:pPr marL="171450" indent="-171450">
              <a:buFont typeface="Arial" panose="020B0604020202020204" pitchFamily="34" charset="0"/>
              <a:buChar char="•"/>
            </a:pPr>
            <a:r>
              <a:rPr lang="en-US" altLang="zh-TW" dirty="0"/>
              <a:t>Trench MIS demonstrate a stronger transient current.</a:t>
            </a:r>
          </a:p>
          <a:p>
            <a:pPr marL="171450" indent="-171450">
              <a:buFont typeface="Arial" panose="020B0604020202020204" pitchFamily="34" charset="0"/>
              <a:buChar char="•"/>
            </a:pPr>
            <a:r>
              <a:rPr lang="en-US" altLang="zh-TW" dirty="0"/>
              <a:t>To elaborate, please look at this I-V curves.</a:t>
            </a:r>
          </a:p>
          <a:p>
            <a:pPr marL="171450" indent="-171450">
              <a:buFont typeface="Arial" panose="020B0604020202020204" pitchFamily="34" charset="0"/>
              <a:buChar char="•"/>
            </a:pPr>
            <a:r>
              <a:rPr lang="en-US" altLang="zh-TW" dirty="0"/>
              <a:t>If you focus on low voltage region.</a:t>
            </a:r>
          </a:p>
          <a:p>
            <a:pPr marL="171450" indent="-171450">
              <a:buFont typeface="Arial" panose="020B0604020202020204" pitchFamily="34" charset="0"/>
              <a:buChar char="•"/>
            </a:pPr>
            <a:r>
              <a:rPr lang="en-US" altLang="zh-TW" dirty="0"/>
              <a:t>For trench MIS (red lines), you can see the sweep forward and backward…….hysteresis</a:t>
            </a:r>
          </a:p>
          <a:p>
            <a:pPr marL="171450" indent="-171450">
              <a:buFont typeface="Arial" panose="020B0604020202020204" pitchFamily="34" charset="0"/>
              <a:buChar char="•"/>
            </a:pPr>
            <a:r>
              <a:rPr lang="en-US" altLang="zh-TW" dirty="0"/>
              <a:t>This indicate stronger transient current in Trench MIS.</a:t>
            </a:r>
          </a:p>
          <a:p>
            <a:pPr marL="0" indent="0">
              <a:buFont typeface="Arial" panose="020B0604020202020204" pitchFamily="34" charset="0"/>
              <a:buNone/>
            </a:pPr>
            <a:endParaRPr lang="en-US" altLang="zh-TW" dirty="0"/>
          </a:p>
          <a:p>
            <a:pPr marL="0" indent="0">
              <a:buFont typeface="Arial" panose="020B0604020202020204" pitchFamily="34" charset="0"/>
              <a:buNone/>
            </a:pPr>
            <a:endParaRPr lang="en-US" altLang="zh-TW" dirty="0"/>
          </a:p>
        </p:txBody>
      </p:sp>
      <p:sp>
        <p:nvSpPr>
          <p:cNvPr id="4" name="投影片編號版面配置區 3"/>
          <p:cNvSpPr>
            <a:spLocks noGrp="1"/>
          </p:cNvSpPr>
          <p:nvPr>
            <p:ph type="sldNum" sz="quarter" idx="10"/>
          </p:nvPr>
        </p:nvSpPr>
        <p:spPr/>
        <p:txBody>
          <a:bodyPr/>
          <a:lstStyle/>
          <a:p>
            <a:fld id="{7715BE23-E994-402A-A8A8-083FF4046469}" type="slidenum">
              <a:rPr lang="zh-TW" altLang="en-US" smtClean="0"/>
              <a:t>6</a:t>
            </a:fld>
            <a:endParaRPr lang="zh-TW" altLang="en-US"/>
          </a:p>
        </p:txBody>
      </p:sp>
    </p:spTree>
    <p:extLst>
      <p:ext uri="{BB962C8B-B14F-4D97-AF65-F5344CB8AC3E}">
        <p14:creationId xmlns:p14="http://schemas.microsoft.com/office/powerpoint/2010/main" val="3105755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dirty="0"/>
              <a:t>In the same research, we demonstrated that this transient current can be used to store two different memory states. </a:t>
            </a:r>
          </a:p>
          <a:p>
            <a:pPr marL="171450" indent="-171450">
              <a:buFont typeface="Arial" panose="020B0604020202020204" pitchFamily="34" charset="0"/>
              <a:buChar char="•"/>
            </a:pPr>
            <a:r>
              <a:rPr lang="en-US" altLang="zh-TW" dirty="0"/>
              <a:t>And because of this </a:t>
            </a:r>
          </a:p>
          <a:p>
            <a:pPr marL="171450" indent="-171450">
              <a:buFont typeface="Arial" panose="020B0604020202020204" pitchFamily="34" charset="0"/>
              <a:buChar char="•"/>
            </a:pPr>
            <a:r>
              <a:rPr lang="en-US" altLang="zh-TW" dirty="0"/>
              <a:t>Trench MIS has the potential to be used as Memory devices</a:t>
            </a:r>
          </a:p>
          <a:p>
            <a:pPr marL="171450" indent="-171450">
              <a:buFont typeface="Arial" panose="020B0604020202020204" pitchFamily="34" charset="0"/>
              <a:buChar char="•"/>
            </a:pPr>
            <a:endParaRPr lang="zh-TW" altLang="en-US" dirty="0"/>
          </a:p>
        </p:txBody>
      </p:sp>
      <p:sp>
        <p:nvSpPr>
          <p:cNvPr id="4" name="投影片編號版面配置區 3"/>
          <p:cNvSpPr>
            <a:spLocks noGrp="1"/>
          </p:cNvSpPr>
          <p:nvPr>
            <p:ph type="sldNum" sz="quarter" idx="5"/>
          </p:nvPr>
        </p:nvSpPr>
        <p:spPr/>
        <p:txBody>
          <a:bodyPr/>
          <a:lstStyle/>
          <a:p>
            <a:fld id="{7715BE23-E994-402A-A8A8-083FF4046469}" type="slidenum">
              <a:rPr lang="zh-TW" altLang="en-US" smtClean="0"/>
              <a:t>7</a:t>
            </a:fld>
            <a:endParaRPr lang="zh-TW" altLang="en-US"/>
          </a:p>
        </p:txBody>
      </p:sp>
    </p:spTree>
    <p:extLst>
      <p:ext uri="{BB962C8B-B14F-4D97-AF65-F5344CB8AC3E}">
        <p14:creationId xmlns:p14="http://schemas.microsoft.com/office/powerpoint/2010/main" val="422842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So in this work</a:t>
            </a:r>
          </a:p>
          <a:p>
            <a:pPr marL="171450" indent="-171450">
              <a:buFont typeface="Arial" panose="020B0604020202020204" pitchFamily="34" charset="0"/>
              <a:buChar char="•"/>
            </a:pPr>
            <a:r>
              <a:rPr lang="en-US" altLang="zh-TW" dirty="0"/>
              <a:t>we follow up the previous research in Trench MIS</a:t>
            </a:r>
          </a:p>
          <a:p>
            <a:pPr marL="171450" indent="-171450">
              <a:buFont typeface="Arial" panose="020B0604020202020204" pitchFamily="34" charset="0"/>
              <a:buChar char="•"/>
            </a:pPr>
            <a:r>
              <a:rPr lang="en-US" altLang="zh-TW" dirty="0"/>
              <a:t>we further investigate the dependency of transient current on the oxide thickness using exp. and simulation.</a:t>
            </a:r>
          </a:p>
          <a:p>
            <a:pPr marL="171450" indent="-171450">
              <a:buFont typeface="Arial" panose="020B0604020202020204" pitchFamily="34" charset="0"/>
              <a:buChar char="•"/>
            </a:pPr>
            <a:r>
              <a:rPr lang="en-US" altLang="zh-TW" dirty="0"/>
              <a:t>We believe this work can deepen our understanding about the transient current of Trench MIS devices.</a:t>
            </a:r>
            <a:endParaRPr lang="zh-TW" altLang="en-US" dirty="0"/>
          </a:p>
        </p:txBody>
      </p:sp>
      <p:sp>
        <p:nvSpPr>
          <p:cNvPr id="4" name="投影片編號版面配置區 3"/>
          <p:cNvSpPr>
            <a:spLocks noGrp="1"/>
          </p:cNvSpPr>
          <p:nvPr>
            <p:ph type="sldNum" sz="quarter" idx="5"/>
          </p:nvPr>
        </p:nvSpPr>
        <p:spPr/>
        <p:txBody>
          <a:bodyPr/>
          <a:lstStyle/>
          <a:p>
            <a:fld id="{7715BE23-E994-402A-A8A8-083FF4046469}" type="slidenum">
              <a:rPr lang="zh-TW" altLang="en-US" smtClean="0"/>
              <a:t>8</a:t>
            </a:fld>
            <a:endParaRPr lang="zh-TW" altLang="en-US"/>
          </a:p>
        </p:txBody>
      </p:sp>
    </p:spTree>
    <p:extLst>
      <p:ext uri="{BB962C8B-B14F-4D97-AF65-F5344CB8AC3E}">
        <p14:creationId xmlns:p14="http://schemas.microsoft.com/office/powerpoint/2010/main" val="1715405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now we come to the first experiments part in the results and discussion</a:t>
            </a:r>
            <a:endParaRPr lang="zh-TW" altLang="en-US" dirty="0"/>
          </a:p>
        </p:txBody>
      </p:sp>
      <p:sp>
        <p:nvSpPr>
          <p:cNvPr id="4" name="投影片編號版面配置區 3"/>
          <p:cNvSpPr>
            <a:spLocks noGrp="1"/>
          </p:cNvSpPr>
          <p:nvPr>
            <p:ph type="sldNum" sz="quarter" idx="10"/>
          </p:nvPr>
        </p:nvSpPr>
        <p:spPr/>
        <p:txBody>
          <a:bodyPr/>
          <a:lstStyle/>
          <a:p>
            <a:fld id="{7715BE23-E994-402A-A8A8-083FF4046469}" type="slidenum">
              <a:rPr lang="zh-TW" altLang="en-US" smtClean="0"/>
              <a:t>9</a:t>
            </a:fld>
            <a:endParaRPr lang="zh-TW" altLang="en-US"/>
          </a:p>
        </p:txBody>
      </p:sp>
    </p:spTree>
    <p:extLst>
      <p:ext uri="{BB962C8B-B14F-4D97-AF65-F5344CB8AC3E}">
        <p14:creationId xmlns:p14="http://schemas.microsoft.com/office/powerpoint/2010/main" val="3787712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標題投影片">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13742"/>
            <a:ext cx="8229600" cy="1600200"/>
          </a:xfrm>
        </p:spPr>
        <p:txBody>
          <a:bodyPr/>
          <a:lstStyle>
            <a:lvl1pPr>
              <a:defRPr sz="3600" b="0">
                <a:solidFill>
                  <a:srgbClr val="004298"/>
                </a:solidFill>
                <a:latin typeface="Arial" panose="020B0604020202020204" pitchFamily="34" charset="0"/>
                <a:cs typeface="Arial" panose="020B0604020202020204" pitchFamily="34" charset="0"/>
              </a:defRPr>
            </a:lvl1pPr>
          </a:lstStyle>
          <a:p>
            <a:r>
              <a:rPr lang="zh-TW" altLang="en-US"/>
              <a:t>按一下以編輯母片標題樣式</a:t>
            </a:r>
            <a:endParaRPr lang="en-US" dirty="0"/>
          </a:p>
        </p:txBody>
      </p:sp>
      <p:sp>
        <p:nvSpPr>
          <p:cNvPr id="3" name="Subtitle 2"/>
          <p:cNvSpPr>
            <a:spLocks noGrp="1"/>
          </p:cNvSpPr>
          <p:nvPr>
            <p:ph type="subTitle" idx="1" hasCustomPrompt="1"/>
          </p:nvPr>
        </p:nvSpPr>
        <p:spPr>
          <a:xfrm>
            <a:off x="457200" y="3814510"/>
            <a:ext cx="8229600" cy="995194"/>
          </a:xfrm>
        </p:spPr>
        <p:txBody>
          <a:bodyPr anchor="ctr">
            <a:normAutofit/>
          </a:bodyPr>
          <a:lstStyle>
            <a:lvl1pPr marL="0" indent="0" algn="ctr">
              <a:buNone/>
              <a:defRPr sz="1800" b="0">
                <a:solidFill>
                  <a:schemeClr val="tx1"/>
                </a:solidFill>
                <a:latin typeface="Arial" panose="020B0604020202020204" pitchFamily="34" charset="0"/>
                <a:cs typeface="Arial" panose="020B0604020202020204" pitchFamily="34" charset="0"/>
              </a:defRPr>
            </a:lvl1pPr>
            <a:lvl2pPr marL="342875" indent="0" algn="ctr">
              <a:buNone/>
              <a:defRPr>
                <a:solidFill>
                  <a:schemeClr val="tx1">
                    <a:tint val="75000"/>
                  </a:schemeClr>
                </a:solidFill>
              </a:defRPr>
            </a:lvl2pPr>
            <a:lvl3pPr marL="685749" indent="0" algn="ctr">
              <a:buNone/>
              <a:defRPr>
                <a:solidFill>
                  <a:schemeClr val="tx1">
                    <a:tint val="75000"/>
                  </a:schemeClr>
                </a:solidFill>
              </a:defRPr>
            </a:lvl3pPr>
            <a:lvl4pPr marL="1028624" indent="0" algn="ctr">
              <a:buNone/>
              <a:defRPr>
                <a:solidFill>
                  <a:schemeClr val="tx1">
                    <a:tint val="75000"/>
                  </a:schemeClr>
                </a:solidFill>
              </a:defRPr>
            </a:lvl4pPr>
            <a:lvl5pPr marL="1371498" indent="0" algn="ctr">
              <a:buNone/>
              <a:defRPr>
                <a:solidFill>
                  <a:schemeClr val="tx1">
                    <a:tint val="75000"/>
                  </a:schemeClr>
                </a:solidFill>
              </a:defRPr>
            </a:lvl5pPr>
            <a:lvl6pPr marL="1714373" indent="0" algn="ctr">
              <a:buNone/>
              <a:defRPr>
                <a:solidFill>
                  <a:schemeClr val="tx1">
                    <a:tint val="75000"/>
                  </a:schemeClr>
                </a:solidFill>
              </a:defRPr>
            </a:lvl6pPr>
            <a:lvl7pPr marL="2057246" indent="0" algn="ctr">
              <a:buNone/>
              <a:defRPr>
                <a:solidFill>
                  <a:schemeClr val="tx1">
                    <a:tint val="75000"/>
                  </a:schemeClr>
                </a:solidFill>
              </a:defRPr>
            </a:lvl7pPr>
            <a:lvl8pPr marL="2400120" indent="0" algn="ctr">
              <a:buNone/>
              <a:defRPr>
                <a:solidFill>
                  <a:schemeClr val="tx1">
                    <a:tint val="75000"/>
                  </a:schemeClr>
                </a:solidFill>
              </a:defRPr>
            </a:lvl8pPr>
            <a:lvl9pPr marL="2742995" indent="0" algn="ctr">
              <a:buNone/>
              <a:defRPr>
                <a:solidFill>
                  <a:schemeClr val="tx1">
                    <a:tint val="75000"/>
                  </a:schemeClr>
                </a:solidFill>
              </a:defRPr>
            </a:lvl9pPr>
          </a:lstStyle>
          <a:p>
            <a:r>
              <a:rPr lang="en-US" dirty="0"/>
              <a:t>Click to add author name(s)</a:t>
            </a:r>
          </a:p>
        </p:txBody>
      </p:sp>
      <p:sp>
        <p:nvSpPr>
          <p:cNvPr id="6" name="Text Placeholder 5"/>
          <p:cNvSpPr>
            <a:spLocks noGrp="1"/>
          </p:cNvSpPr>
          <p:nvPr>
            <p:ph type="body" sz="quarter" idx="14" hasCustomPrompt="1"/>
          </p:nvPr>
        </p:nvSpPr>
        <p:spPr>
          <a:xfrm>
            <a:off x="457200" y="4929077"/>
            <a:ext cx="8229600" cy="714233"/>
          </a:xfrm>
        </p:spPr>
        <p:txBody>
          <a:bodyPr anchor="ctr">
            <a:normAutofit/>
          </a:bodyPr>
          <a:lstStyle>
            <a:lvl1pPr marL="0" indent="0" algn="ctr">
              <a:buFontTx/>
              <a:buNone/>
              <a:defRPr sz="1800" b="1" baseline="0">
                <a:latin typeface="Arial" panose="020B0604020202020204" pitchFamily="34" charset="0"/>
                <a:cs typeface="Arial" panose="020B0604020202020204" pitchFamily="34" charset="0"/>
              </a:defRPr>
            </a:lvl1pPr>
            <a:lvl2pPr marL="342875" indent="0" algn="ctr">
              <a:buFontTx/>
              <a:buNone/>
              <a:defRPr/>
            </a:lvl2pPr>
            <a:lvl3pPr marL="685749" indent="0" algn="ctr">
              <a:buFontTx/>
              <a:buNone/>
              <a:defRPr/>
            </a:lvl3pPr>
            <a:lvl4pPr marL="1028624" indent="0" algn="ctr">
              <a:buFontTx/>
              <a:buNone/>
              <a:defRPr/>
            </a:lvl4pPr>
            <a:lvl5pPr marL="1371498" indent="0" algn="ctr">
              <a:buFontTx/>
              <a:buNone/>
              <a:defRPr/>
            </a:lvl5pPr>
          </a:lstStyle>
          <a:p>
            <a:pPr lvl="0"/>
            <a:r>
              <a:rPr lang="en-US" dirty="0"/>
              <a:t>Click to add author affiliations(s)</a:t>
            </a:r>
          </a:p>
        </p:txBody>
      </p:sp>
      <p:sp>
        <p:nvSpPr>
          <p:cNvPr id="5" name="投影片編號版面配置區 4"/>
          <p:cNvSpPr>
            <a:spLocks noGrp="1"/>
          </p:cNvSpPr>
          <p:nvPr>
            <p:ph type="sldNum" sz="quarter" idx="15"/>
          </p:nvPr>
        </p:nvSpPr>
        <p:spPr/>
        <p:txBody>
          <a:bodyPr/>
          <a:lstStyle/>
          <a:p>
            <a:fld id="{746179B8-B9D7-4922-944D-FA8D358F36EB}" type="slidenum">
              <a:rPr lang="zh-TW" altLang="en-US" smtClean="0"/>
              <a:t>‹#›</a:t>
            </a:fld>
            <a:endParaRPr lang="zh-TW" altLang="en-US"/>
          </a:p>
        </p:txBody>
      </p:sp>
      <p:sp>
        <p:nvSpPr>
          <p:cNvPr id="8" name="頁尾版面配置區 7"/>
          <p:cNvSpPr>
            <a:spLocks noGrp="1"/>
          </p:cNvSpPr>
          <p:nvPr>
            <p:ph type="ftr" sz="quarter" idx="16"/>
          </p:nvPr>
        </p:nvSpPr>
        <p:spPr/>
        <p:txBody>
          <a:bodyPr/>
          <a:lstStyle/>
          <a:p>
            <a:r>
              <a:rPr lang="en-US" altLang="zh-TW" dirty="0"/>
              <a:t>International Electron Devices &amp; Materials Symposium 2021</a:t>
            </a:r>
            <a:endParaRPr lang="zh-TW" altLang="en-US" dirty="0"/>
          </a:p>
        </p:txBody>
      </p:sp>
      <p:sp>
        <p:nvSpPr>
          <p:cNvPr id="7" name="Rectangle 6">
            <a:extLst>
              <a:ext uri="{FF2B5EF4-FFF2-40B4-BE49-F238E27FC236}">
                <a16:creationId xmlns:a16="http://schemas.microsoft.com/office/drawing/2014/main" id="{24F8C3D8-C765-465D-A46A-D1CB85D1F315}"/>
              </a:ext>
            </a:extLst>
          </p:cNvPr>
          <p:cNvSpPr/>
          <p:nvPr userDrawn="1"/>
        </p:nvSpPr>
        <p:spPr>
          <a:xfrm>
            <a:off x="0" y="0"/>
            <a:ext cx="9144000" cy="6858000"/>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411120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只有標題 (半圓頁碼)">
    <p:bg>
      <p:bgRef idx="1001">
        <a:schemeClr val="bg1"/>
      </p:bgRef>
    </p:bg>
    <p:spTree>
      <p:nvGrpSpPr>
        <p:cNvPr id="1" name=""/>
        <p:cNvGrpSpPr/>
        <p:nvPr/>
      </p:nvGrpSpPr>
      <p:grpSpPr>
        <a:xfrm>
          <a:off x="0" y="0"/>
          <a:ext cx="0" cy="0"/>
          <a:chOff x="0" y="0"/>
          <a:chExt cx="0" cy="0"/>
        </a:xfrm>
      </p:grpSpPr>
      <p:sp>
        <p:nvSpPr>
          <p:cNvPr id="7" name="局部圓 7">
            <a:extLst>
              <a:ext uri="{FF2B5EF4-FFF2-40B4-BE49-F238E27FC236}">
                <a16:creationId xmlns:a16="http://schemas.microsoft.com/office/drawing/2014/main" id="{7D1F67BB-4AED-4012-B452-1C23653B80C0}"/>
              </a:ext>
            </a:extLst>
          </p:cNvPr>
          <p:cNvSpPr/>
          <p:nvPr userDrawn="1"/>
        </p:nvSpPr>
        <p:spPr>
          <a:xfrm>
            <a:off x="8623882" y="6337882"/>
            <a:ext cx="1040235" cy="1040235"/>
          </a:xfrm>
          <a:prstGeom prst="pie">
            <a:avLst>
              <a:gd name="adj1" fmla="val 10768434"/>
              <a:gd name="adj2" fmla="val 16200000"/>
            </a:avLst>
          </a:prstGeom>
          <a:solidFill>
            <a:srgbClr val="4472C4">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5" name="標題 14"/>
          <p:cNvSpPr>
            <a:spLocks noGrp="1"/>
          </p:cNvSpPr>
          <p:nvPr>
            <p:ph type="title"/>
          </p:nvPr>
        </p:nvSpPr>
        <p:spPr>
          <a:xfrm>
            <a:off x="152400" y="152400"/>
            <a:ext cx="8839200" cy="898478"/>
          </a:xfrm>
        </p:spPr>
        <p:txBody>
          <a:bodyPr/>
          <a:lstStyle>
            <a:lvl1pPr>
              <a:defRPr sz="3200"/>
            </a:lvl1pPr>
          </a:lstStyle>
          <a:p>
            <a:r>
              <a:rPr lang="zh-TW" altLang="en-US" dirty="0"/>
              <a:t>按一下以編輯母片標題樣式</a:t>
            </a:r>
          </a:p>
        </p:txBody>
      </p:sp>
      <p:sp>
        <p:nvSpPr>
          <p:cNvPr id="16" name="頁尾版面配置區 15"/>
          <p:cNvSpPr>
            <a:spLocks noGrp="1"/>
          </p:cNvSpPr>
          <p:nvPr>
            <p:ph type="ftr" sz="quarter" idx="10"/>
          </p:nvPr>
        </p:nvSpPr>
        <p:spPr/>
        <p:txBody>
          <a:bodyPr/>
          <a:lstStyle/>
          <a:p>
            <a:r>
              <a:rPr lang="en-US" altLang="zh-TW" dirty="0"/>
              <a:t>International Electron Devices &amp; Materials Symposium 2021</a:t>
            </a:r>
            <a:endParaRPr lang="zh-TW" altLang="en-US" dirty="0"/>
          </a:p>
        </p:txBody>
      </p:sp>
      <p:sp>
        <p:nvSpPr>
          <p:cNvPr id="17" name="投影片編號版面配置區 16"/>
          <p:cNvSpPr>
            <a:spLocks noGrp="1"/>
          </p:cNvSpPr>
          <p:nvPr>
            <p:ph type="sldNum" sz="quarter" idx="11"/>
          </p:nvPr>
        </p:nvSpPr>
        <p:spPr>
          <a:xfrm>
            <a:off x="8623882" y="6480177"/>
            <a:ext cx="507416" cy="365125"/>
          </a:xfrm>
        </p:spPr>
        <p:txBody>
          <a:bodyPr/>
          <a:lstStyle>
            <a:lvl1pPr>
              <a:defRPr sz="1800">
                <a:solidFill>
                  <a:schemeClr val="bg1"/>
                </a:solidFill>
              </a:defRPr>
            </a:lvl1pPr>
          </a:lstStyle>
          <a:p>
            <a:fld id="{746179B8-B9D7-4922-944D-FA8D358F36EB}" type="slidenum">
              <a:rPr lang="zh-TW" altLang="en-US" smtClean="0"/>
              <a:pPr/>
              <a:t>‹#›</a:t>
            </a:fld>
            <a:endParaRPr lang="zh-TW" altLang="en-US"/>
          </a:p>
        </p:txBody>
      </p:sp>
    </p:spTree>
    <p:extLst>
      <p:ext uri="{BB962C8B-B14F-4D97-AF65-F5344CB8AC3E}">
        <p14:creationId xmlns:p14="http://schemas.microsoft.com/office/powerpoint/2010/main" val="115533410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只有標題_backup">
    <p:bg>
      <p:bgRef idx="1001">
        <a:schemeClr val="bg1"/>
      </p:bgRef>
    </p:bg>
    <p:spTree>
      <p:nvGrpSpPr>
        <p:cNvPr id="1" name=""/>
        <p:cNvGrpSpPr/>
        <p:nvPr/>
      </p:nvGrpSpPr>
      <p:grpSpPr>
        <a:xfrm>
          <a:off x="0" y="0"/>
          <a:ext cx="0" cy="0"/>
          <a:chOff x="0" y="0"/>
          <a:chExt cx="0" cy="0"/>
        </a:xfrm>
      </p:grpSpPr>
      <p:sp>
        <p:nvSpPr>
          <p:cNvPr id="6" name="局部圓 5">
            <a:extLst>
              <a:ext uri="{FF2B5EF4-FFF2-40B4-BE49-F238E27FC236}">
                <a16:creationId xmlns:a16="http://schemas.microsoft.com/office/drawing/2014/main" id="{86880C3A-F863-4F3C-BC0F-52739BAAB77C}"/>
              </a:ext>
            </a:extLst>
          </p:cNvPr>
          <p:cNvSpPr/>
          <p:nvPr userDrawn="1"/>
        </p:nvSpPr>
        <p:spPr>
          <a:xfrm>
            <a:off x="8661400" y="6375400"/>
            <a:ext cx="965200" cy="965200"/>
          </a:xfrm>
          <a:prstGeom prst="pie">
            <a:avLst>
              <a:gd name="adj1" fmla="val 10799764"/>
              <a:gd name="adj2" fmla="val 16200000"/>
            </a:avLst>
          </a:prstGeom>
          <a:solidFill>
            <a:srgbClr val="FF66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5" name="標題 14"/>
          <p:cNvSpPr>
            <a:spLocks noGrp="1"/>
          </p:cNvSpPr>
          <p:nvPr>
            <p:ph type="title"/>
          </p:nvPr>
        </p:nvSpPr>
        <p:spPr>
          <a:xfrm>
            <a:off x="152400" y="152400"/>
            <a:ext cx="8839200" cy="898478"/>
          </a:xfrm>
        </p:spPr>
        <p:txBody>
          <a:bodyPr/>
          <a:lstStyle>
            <a:lvl1pPr>
              <a:defRPr sz="3600">
                <a:latin typeface="Calibri" panose="020F0502020204030204" pitchFamily="34" charset="0"/>
                <a:cs typeface="Calibri" panose="020F0502020204030204" pitchFamily="34" charset="0"/>
              </a:defRPr>
            </a:lvl1pPr>
          </a:lstStyle>
          <a:p>
            <a:r>
              <a:rPr lang="zh-TW" altLang="en-US" dirty="0"/>
              <a:t>按一下以編輯母片標題樣式</a:t>
            </a:r>
          </a:p>
        </p:txBody>
      </p:sp>
      <p:sp>
        <p:nvSpPr>
          <p:cNvPr id="16" name="頁尾版面配置區 15"/>
          <p:cNvSpPr>
            <a:spLocks noGrp="1"/>
          </p:cNvSpPr>
          <p:nvPr>
            <p:ph type="ftr" sz="quarter" idx="10"/>
          </p:nvPr>
        </p:nvSpPr>
        <p:spPr/>
        <p:txBody>
          <a:bodyPr/>
          <a:lstStyle/>
          <a:p>
            <a:r>
              <a:rPr lang="en-US" altLang="zh-TW"/>
              <a:t>International Electron Devices &amp; Materials Symposium 2021</a:t>
            </a:r>
            <a:endParaRPr lang="zh-TW" altLang="en-US"/>
          </a:p>
        </p:txBody>
      </p:sp>
      <p:sp>
        <p:nvSpPr>
          <p:cNvPr id="17" name="投影片編號版面配置區 16"/>
          <p:cNvSpPr>
            <a:spLocks noGrp="1"/>
          </p:cNvSpPr>
          <p:nvPr>
            <p:ph type="sldNum" sz="quarter" idx="11"/>
          </p:nvPr>
        </p:nvSpPr>
        <p:spPr>
          <a:xfrm>
            <a:off x="8633118" y="6480177"/>
            <a:ext cx="507416" cy="365125"/>
          </a:xfrm>
        </p:spPr>
        <p:txBody>
          <a:bodyPr/>
          <a:lstStyle>
            <a:lvl1pPr>
              <a:defRPr sz="1800">
                <a:solidFill>
                  <a:schemeClr val="bg1"/>
                </a:solidFill>
              </a:defRPr>
            </a:lvl1pPr>
          </a:lstStyle>
          <a:p>
            <a:fld id="{746179B8-B9D7-4922-944D-FA8D358F36EB}" type="slidenum">
              <a:rPr lang="zh-TW" altLang="en-US" smtClean="0"/>
              <a:pPr/>
              <a:t>‹#›</a:t>
            </a:fld>
            <a:endParaRPr lang="zh-TW" altLang="en-US"/>
          </a:p>
        </p:txBody>
      </p:sp>
      <p:sp>
        <p:nvSpPr>
          <p:cNvPr id="7" name="Rectangle 6">
            <a:extLst>
              <a:ext uri="{FF2B5EF4-FFF2-40B4-BE49-F238E27FC236}">
                <a16:creationId xmlns:a16="http://schemas.microsoft.com/office/drawing/2014/main" id="{02543ED2-F35D-443A-8D26-5D98CE1FD6F7}"/>
              </a:ext>
            </a:extLst>
          </p:cNvPr>
          <p:cNvSpPr/>
          <p:nvPr userDrawn="1"/>
        </p:nvSpPr>
        <p:spPr>
          <a:xfrm>
            <a:off x="0" y="0"/>
            <a:ext cx="9144000" cy="6858000"/>
          </a:xfrm>
          <a:prstGeom prst="rect">
            <a:avLst/>
          </a:prstGeom>
          <a:noFill/>
          <a:ln w="762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6335341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000"/>
            </a:lvl1pPr>
          </a:lstStyle>
          <a:p>
            <a:r>
              <a:rPr lang="zh-TW" altLang="en-US"/>
              <a:t>按一下以編輯母片標題樣式</a:t>
            </a:r>
            <a:endParaRPr lang="en-US"/>
          </a:p>
        </p:txBody>
      </p:sp>
      <p:sp>
        <p:nvSpPr>
          <p:cNvPr id="3" name="Content Placeholder 2"/>
          <p:cNvSpPr>
            <a:spLocks noGrp="1"/>
          </p:cNvSpPr>
          <p:nvPr>
            <p:ph sz="half" idx="1"/>
          </p:nvPr>
        </p:nvSpPr>
        <p:spPr>
          <a:xfrm>
            <a:off x="152400" y="914400"/>
            <a:ext cx="4343400" cy="5257800"/>
          </a:xfrm>
        </p:spPr>
        <p:txBody>
          <a:bodyPr/>
          <a:lstStyle>
            <a:lvl1pPr>
              <a:defRPr sz="1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48200" y="914400"/>
            <a:ext cx="4343400" cy="5257800"/>
          </a:xfrm>
        </p:spPr>
        <p:txBody>
          <a:bodyPr/>
          <a:lstStyle>
            <a:lvl1pPr>
              <a:defRPr sz="1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頁尾版面配置區 4"/>
          <p:cNvSpPr>
            <a:spLocks noGrp="1"/>
          </p:cNvSpPr>
          <p:nvPr>
            <p:ph type="ftr" sz="quarter" idx="10"/>
          </p:nvPr>
        </p:nvSpPr>
        <p:spPr/>
        <p:txBody>
          <a:bodyPr/>
          <a:lstStyle/>
          <a:p>
            <a:r>
              <a:rPr lang="en-US" altLang="zh-TW"/>
              <a:t>International Electron Devices &amp; Materials Symposium 2021</a:t>
            </a:r>
            <a:endParaRPr lang="zh-TW" altLang="en-US"/>
          </a:p>
        </p:txBody>
      </p:sp>
      <p:sp>
        <p:nvSpPr>
          <p:cNvPr id="7" name="投影片編號版面配置區 6"/>
          <p:cNvSpPr>
            <a:spLocks noGrp="1"/>
          </p:cNvSpPr>
          <p:nvPr>
            <p:ph type="sldNum" sz="quarter" idx="11"/>
          </p:nvPr>
        </p:nvSpPr>
        <p:spPr/>
        <p:txBody>
          <a:bodyPr/>
          <a:lstStyle/>
          <a:p>
            <a:fld id="{746179B8-B9D7-4922-944D-FA8D358F36EB}" type="slidenum">
              <a:rPr lang="zh-TW" altLang="en-US" smtClean="0"/>
              <a:t>‹#›</a:t>
            </a:fld>
            <a:endParaRPr lang="zh-TW" altLang="en-US"/>
          </a:p>
        </p:txBody>
      </p:sp>
    </p:spTree>
    <p:extLst>
      <p:ext uri="{BB962C8B-B14F-4D97-AF65-F5344CB8AC3E}">
        <p14:creationId xmlns:p14="http://schemas.microsoft.com/office/powerpoint/2010/main" val="1988900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52400" y="914400"/>
            <a:ext cx="4343400" cy="838200"/>
          </a:xfrm>
        </p:spPr>
        <p:txBody>
          <a:bodyPr anchor="ctr"/>
          <a:lstStyle>
            <a:lvl1pPr marL="0" indent="0">
              <a:buNone/>
              <a:defRPr sz="1800" b="1"/>
            </a:lvl1pPr>
            <a:lvl2pPr marL="342875" indent="0">
              <a:buNone/>
              <a:defRPr sz="1500" b="1"/>
            </a:lvl2pPr>
            <a:lvl3pPr marL="685749" indent="0">
              <a:buNone/>
              <a:defRPr sz="1350" b="1"/>
            </a:lvl3pPr>
            <a:lvl4pPr marL="1028624" indent="0">
              <a:buNone/>
              <a:defRPr sz="1200" b="1"/>
            </a:lvl4pPr>
            <a:lvl5pPr marL="1371498" indent="0">
              <a:buNone/>
              <a:defRPr sz="1200" b="1"/>
            </a:lvl5pPr>
            <a:lvl6pPr marL="1714373" indent="0">
              <a:buNone/>
              <a:defRPr sz="1200" b="1"/>
            </a:lvl6pPr>
            <a:lvl7pPr marL="2057246" indent="0">
              <a:buNone/>
              <a:defRPr sz="1200" b="1"/>
            </a:lvl7pPr>
            <a:lvl8pPr marL="2400120" indent="0">
              <a:buNone/>
              <a:defRPr sz="1200" b="1"/>
            </a:lvl8pPr>
            <a:lvl9pPr marL="2742995"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152400" y="1905000"/>
            <a:ext cx="4344988" cy="4267200"/>
          </a:xfrm>
        </p:spPr>
        <p:txBody>
          <a:bodyPr/>
          <a:lstStyle>
            <a:lvl1pPr>
              <a:defRPr sz="1800"/>
            </a:lvl1pPr>
            <a:lvl2pPr>
              <a:defRPr sz="1500"/>
            </a:lvl2pPr>
            <a:lvl3pPr>
              <a:defRPr sz="1500"/>
            </a:lvl3pPr>
            <a:lvl4pPr>
              <a:defRPr sz="1500"/>
            </a:lvl4pPr>
            <a:lvl5pPr>
              <a:defRPr sz="15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45029" y="914400"/>
            <a:ext cx="4346575" cy="838200"/>
          </a:xfrm>
        </p:spPr>
        <p:txBody>
          <a:bodyPr anchor="ctr"/>
          <a:lstStyle>
            <a:lvl1pPr marL="0" indent="0">
              <a:buNone/>
              <a:defRPr sz="1800" b="1"/>
            </a:lvl1pPr>
            <a:lvl2pPr marL="342875" indent="0">
              <a:buNone/>
              <a:defRPr sz="1500" b="1"/>
            </a:lvl2pPr>
            <a:lvl3pPr marL="685749" indent="0">
              <a:buNone/>
              <a:defRPr sz="1350" b="1"/>
            </a:lvl3pPr>
            <a:lvl4pPr marL="1028624" indent="0">
              <a:buNone/>
              <a:defRPr sz="1200" b="1"/>
            </a:lvl4pPr>
            <a:lvl5pPr marL="1371498" indent="0">
              <a:buNone/>
              <a:defRPr sz="1200" b="1"/>
            </a:lvl5pPr>
            <a:lvl6pPr marL="1714373" indent="0">
              <a:buNone/>
              <a:defRPr sz="1200" b="1"/>
            </a:lvl6pPr>
            <a:lvl7pPr marL="2057246" indent="0">
              <a:buNone/>
              <a:defRPr sz="1200" b="1"/>
            </a:lvl7pPr>
            <a:lvl8pPr marL="2400120" indent="0">
              <a:buNone/>
              <a:defRPr sz="1200" b="1"/>
            </a:lvl8pPr>
            <a:lvl9pPr marL="2742995"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4648200" y="1905000"/>
            <a:ext cx="4343400" cy="4267200"/>
          </a:xfrm>
        </p:spPr>
        <p:txBody>
          <a:bodyPr/>
          <a:lstStyle>
            <a:lvl1pPr>
              <a:defRPr sz="1800"/>
            </a:lvl1pPr>
            <a:lvl2pPr>
              <a:defRPr sz="1500"/>
            </a:lvl2pPr>
            <a:lvl3pPr>
              <a:defRPr sz="1500"/>
            </a:lvl3pPr>
            <a:lvl4pPr>
              <a:defRPr sz="1500"/>
            </a:lvl4pPr>
            <a:lvl5pPr>
              <a:defRPr sz="15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1" name="Slide Number Placeholder 10"/>
          <p:cNvSpPr>
            <a:spLocks noGrp="1"/>
          </p:cNvSpPr>
          <p:nvPr>
            <p:ph type="sldNum" sz="quarter" idx="12"/>
          </p:nvPr>
        </p:nvSpPr>
        <p:spPr>
          <a:xfrm>
            <a:off x="6591300" y="6416677"/>
            <a:ext cx="2438400" cy="365125"/>
          </a:xfrm>
        </p:spPr>
        <p:txBody>
          <a:bodyPr/>
          <a:lstStyle/>
          <a:p>
            <a:fld id="{746179B8-B9D7-4922-944D-FA8D358F36EB}" type="slidenum">
              <a:rPr lang="zh-TW" altLang="en-US" smtClean="0"/>
              <a:t>‹#›</a:t>
            </a:fld>
            <a:endParaRPr lang="zh-TW" altLang="en-US"/>
          </a:p>
        </p:txBody>
      </p:sp>
      <p:sp>
        <p:nvSpPr>
          <p:cNvPr id="10" name="Date Placeholder 3"/>
          <p:cNvSpPr>
            <a:spLocks noGrp="1"/>
          </p:cNvSpPr>
          <p:nvPr>
            <p:ph type="dt" sz="half" idx="13"/>
          </p:nvPr>
        </p:nvSpPr>
        <p:spPr>
          <a:xfrm>
            <a:off x="114300" y="6416677"/>
            <a:ext cx="2857500" cy="365125"/>
          </a:xfrm>
          <a:prstGeom prst="rect">
            <a:avLst/>
          </a:prstGeom>
        </p:spPr>
        <p:txBody>
          <a:bodyPr vert="horz" lIns="91440" tIns="45720" rIns="91440" bIns="45720" rtlCol="0" anchor="ctr"/>
          <a:lstStyle>
            <a:lvl1pPr algn="l">
              <a:defRPr sz="1350" b="1">
                <a:solidFill>
                  <a:schemeClr val="bg1"/>
                </a:solidFill>
              </a:defRPr>
            </a:lvl1pPr>
          </a:lstStyle>
          <a:p>
            <a:endParaRPr lang="zh-TW" altLang="en-US"/>
          </a:p>
        </p:txBody>
      </p:sp>
      <p:sp>
        <p:nvSpPr>
          <p:cNvPr id="12" name="Footer Placeholder 3"/>
          <p:cNvSpPr>
            <a:spLocks noGrp="1"/>
          </p:cNvSpPr>
          <p:nvPr>
            <p:ph type="ftr" sz="quarter" idx="11"/>
          </p:nvPr>
        </p:nvSpPr>
        <p:spPr>
          <a:xfrm>
            <a:off x="2457450" y="6416677"/>
            <a:ext cx="4229100" cy="365125"/>
          </a:xfrm>
        </p:spPr>
        <p:txBody>
          <a:bodyPr/>
          <a:lstStyle>
            <a:lvl1pPr algn="ctr">
              <a:defRPr/>
            </a:lvl1pPr>
          </a:lstStyle>
          <a:p>
            <a:r>
              <a:rPr lang="en-US" altLang="zh-TW"/>
              <a:t>International Electron Devices &amp; Materials Symposium 2021</a:t>
            </a:r>
            <a:endParaRPr lang="zh-TW" altLang="en-US"/>
          </a:p>
        </p:txBody>
      </p:sp>
    </p:spTree>
    <p:extLst>
      <p:ext uri="{BB962C8B-B14F-4D97-AF65-F5344CB8AC3E}">
        <p14:creationId xmlns:p14="http://schemas.microsoft.com/office/powerpoint/2010/main" val="592569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只有標題_ref">
    <p:spTree>
      <p:nvGrpSpPr>
        <p:cNvPr id="1" name=""/>
        <p:cNvGrpSpPr/>
        <p:nvPr/>
      </p:nvGrpSpPr>
      <p:grpSpPr>
        <a:xfrm>
          <a:off x="0" y="0"/>
          <a:ext cx="0" cy="0"/>
          <a:chOff x="0" y="0"/>
          <a:chExt cx="0" cy="0"/>
        </a:xfrm>
      </p:grpSpPr>
      <p:sp>
        <p:nvSpPr>
          <p:cNvPr id="8" name="局部圓 7">
            <a:extLst>
              <a:ext uri="{FF2B5EF4-FFF2-40B4-BE49-F238E27FC236}">
                <a16:creationId xmlns:a16="http://schemas.microsoft.com/office/drawing/2014/main" id="{7D1F67BB-4AED-4012-B452-1C23653B80C0}"/>
              </a:ext>
            </a:extLst>
          </p:cNvPr>
          <p:cNvSpPr/>
          <p:nvPr userDrawn="1"/>
        </p:nvSpPr>
        <p:spPr>
          <a:xfrm>
            <a:off x="8623882" y="6337882"/>
            <a:ext cx="1040235" cy="1040235"/>
          </a:xfrm>
          <a:prstGeom prst="pie">
            <a:avLst>
              <a:gd name="adj1" fmla="val 10768434"/>
              <a:gd name="adj2" fmla="val 16200000"/>
            </a:avLst>
          </a:prstGeom>
          <a:solidFill>
            <a:srgbClr val="4472C4">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2" name="Title 1"/>
          <p:cNvSpPr>
            <a:spLocks noGrp="1"/>
          </p:cNvSpPr>
          <p:nvPr>
            <p:ph type="title"/>
          </p:nvPr>
        </p:nvSpPr>
        <p:spPr>
          <a:xfrm>
            <a:off x="682957" y="152400"/>
            <a:ext cx="7778087" cy="900000"/>
          </a:xfrm>
        </p:spPr>
        <p:txBody>
          <a:bodyPr vert="horz" lIns="91440" tIns="45720" rIns="91440" bIns="45720" rtlCol="0" anchor="ctr">
            <a:noAutofit/>
          </a:bodyPr>
          <a:lstStyle>
            <a:lvl1pPr>
              <a:defRPr lang="en-US" sz="3200"/>
            </a:lvl1pPr>
          </a:lstStyle>
          <a:p>
            <a:pPr marL="0" lvl="0"/>
            <a:r>
              <a:rPr lang="zh-TW" altLang="en-US"/>
              <a:t>按一下以編輯母片標題樣式</a:t>
            </a:r>
            <a:endParaRPr lang="en-US"/>
          </a:p>
        </p:txBody>
      </p:sp>
      <p:sp>
        <p:nvSpPr>
          <p:cNvPr id="3" name="頁尾版面配置區 2"/>
          <p:cNvSpPr>
            <a:spLocks noGrp="1"/>
          </p:cNvSpPr>
          <p:nvPr>
            <p:ph type="ftr" sz="quarter" idx="10"/>
          </p:nvPr>
        </p:nvSpPr>
        <p:spPr/>
        <p:txBody>
          <a:bodyPr/>
          <a:lstStyle/>
          <a:p>
            <a:r>
              <a:rPr lang="en-US" altLang="zh-TW"/>
              <a:t>International Electron Devices &amp; Materials Symposium 2021</a:t>
            </a:r>
            <a:endParaRPr lang="zh-TW" altLang="en-US"/>
          </a:p>
        </p:txBody>
      </p:sp>
      <p:sp>
        <p:nvSpPr>
          <p:cNvPr id="5" name="投影片編號版面配置區 4"/>
          <p:cNvSpPr>
            <a:spLocks noGrp="1"/>
          </p:cNvSpPr>
          <p:nvPr>
            <p:ph type="sldNum" sz="quarter" idx="11"/>
          </p:nvPr>
        </p:nvSpPr>
        <p:spPr>
          <a:xfrm>
            <a:off x="7245349" y="6480177"/>
            <a:ext cx="1885950" cy="365125"/>
          </a:xfrm>
        </p:spPr>
        <p:txBody>
          <a:bodyPr/>
          <a:lstStyle>
            <a:lvl1pPr>
              <a:defRPr sz="1800">
                <a:solidFill>
                  <a:schemeClr val="bg1"/>
                </a:solidFill>
              </a:defRPr>
            </a:lvl1pPr>
          </a:lstStyle>
          <a:p>
            <a:fld id="{746179B8-B9D7-4922-944D-FA8D358F36EB}" type="slidenum">
              <a:rPr lang="zh-TW" altLang="en-US" smtClean="0"/>
              <a:pPr/>
              <a:t>‹#›</a:t>
            </a:fld>
            <a:endParaRPr lang="zh-TW" altLang="en-US" dirty="0"/>
          </a:p>
        </p:txBody>
      </p:sp>
      <p:sp>
        <p:nvSpPr>
          <p:cNvPr id="7" name="Rectangle 7"/>
          <p:cNvSpPr/>
          <p:nvPr userDrawn="1"/>
        </p:nvSpPr>
        <p:spPr>
          <a:xfrm>
            <a:off x="0" y="6339527"/>
            <a:ext cx="7056000" cy="36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234361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1_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82957" y="152400"/>
            <a:ext cx="7778087" cy="900000"/>
          </a:xfrm>
        </p:spPr>
        <p:txBody>
          <a:bodyPr/>
          <a:lstStyle>
            <a:lvl1pPr>
              <a:defRPr sz="3200"/>
            </a:lvl1pPr>
          </a:lstStyle>
          <a:p>
            <a:r>
              <a:rPr lang="zh-TW" altLang="en-US"/>
              <a:t>按一下以編輯母片標題樣式</a:t>
            </a:r>
            <a:endParaRPr lang="en-US"/>
          </a:p>
        </p:txBody>
      </p:sp>
      <p:sp>
        <p:nvSpPr>
          <p:cNvPr id="3" name="頁尾版面配置區 2"/>
          <p:cNvSpPr>
            <a:spLocks noGrp="1"/>
          </p:cNvSpPr>
          <p:nvPr>
            <p:ph type="ftr" sz="quarter" idx="10"/>
          </p:nvPr>
        </p:nvSpPr>
        <p:spPr/>
        <p:txBody>
          <a:bodyPr/>
          <a:lstStyle/>
          <a:p>
            <a:r>
              <a:rPr lang="en-US" altLang="zh-TW"/>
              <a:t>International Electron Devices &amp; Materials Symposium 2021</a:t>
            </a:r>
            <a:endParaRPr lang="zh-TW" altLang="en-US"/>
          </a:p>
        </p:txBody>
      </p:sp>
      <p:sp>
        <p:nvSpPr>
          <p:cNvPr id="5" name="投影片編號版面配置區 4"/>
          <p:cNvSpPr>
            <a:spLocks noGrp="1"/>
          </p:cNvSpPr>
          <p:nvPr>
            <p:ph type="sldNum" sz="quarter" idx="11"/>
          </p:nvPr>
        </p:nvSpPr>
        <p:spPr/>
        <p:txBody>
          <a:bodyPr/>
          <a:lstStyle/>
          <a:p>
            <a:fld id="{746179B8-B9D7-4922-944D-FA8D358F36EB}" type="slidenum">
              <a:rPr lang="zh-TW" altLang="en-US" smtClean="0"/>
              <a:t>‹#›</a:t>
            </a:fld>
            <a:endParaRPr lang="zh-TW" altLang="en-US"/>
          </a:p>
        </p:txBody>
      </p:sp>
    </p:spTree>
    <p:extLst>
      <p:ext uri="{BB962C8B-B14F-4D97-AF65-F5344CB8AC3E}">
        <p14:creationId xmlns:p14="http://schemas.microsoft.com/office/powerpoint/2010/main" val="3366342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頁尾版面配置區 1"/>
          <p:cNvSpPr>
            <a:spLocks noGrp="1"/>
          </p:cNvSpPr>
          <p:nvPr>
            <p:ph type="ftr" sz="quarter" idx="10"/>
          </p:nvPr>
        </p:nvSpPr>
        <p:spPr/>
        <p:txBody>
          <a:bodyPr/>
          <a:lstStyle/>
          <a:p>
            <a:r>
              <a:rPr lang="en-US" altLang="zh-TW"/>
              <a:t>International Electron Devices &amp; Materials Symposium 2021</a:t>
            </a:r>
            <a:endParaRPr lang="zh-TW" altLang="en-US"/>
          </a:p>
        </p:txBody>
      </p:sp>
      <p:sp>
        <p:nvSpPr>
          <p:cNvPr id="4" name="投影片編號版面配置區 3"/>
          <p:cNvSpPr>
            <a:spLocks noGrp="1"/>
          </p:cNvSpPr>
          <p:nvPr>
            <p:ph type="sldNum" sz="quarter" idx="11"/>
          </p:nvPr>
        </p:nvSpPr>
        <p:spPr/>
        <p:txBody>
          <a:bodyPr/>
          <a:lstStyle/>
          <a:p>
            <a:fld id="{746179B8-B9D7-4922-944D-FA8D358F36EB}" type="slidenum">
              <a:rPr lang="zh-TW" altLang="en-US" smtClean="0"/>
              <a:t>‹#›</a:t>
            </a:fld>
            <a:endParaRPr lang="zh-TW" altLang="en-US"/>
          </a:p>
        </p:txBody>
      </p:sp>
    </p:spTree>
    <p:extLst>
      <p:ext uri="{BB962C8B-B14F-4D97-AF65-F5344CB8AC3E}">
        <p14:creationId xmlns:p14="http://schemas.microsoft.com/office/powerpoint/2010/main" val="3803618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自訂版面配置">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zh-TW" altLang="en-US"/>
              <a:t>按一下以編輯母片標題樣式</a:t>
            </a:r>
            <a:endParaRPr lang="en-US"/>
          </a:p>
        </p:txBody>
      </p:sp>
      <p:sp>
        <p:nvSpPr>
          <p:cNvPr id="6" name="頁尾版面配置區 5"/>
          <p:cNvSpPr>
            <a:spLocks noGrp="1"/>
          </p:cNvSpPr>
          <p:nvPr>
            <p:ph type="ftr" sz="quarter" idx="10"/>
          </p:nvPr>
        </p:nvSpPr>
        <p:spPr/>
        <p:txBody>
          <a:bodyPr/>
          <a:lstStyle/>
          <a:p>
            <a:r>
              <a:rPr lang="en-US" altLang="zh-TW"/>
              <a:t>International Electron Devices &amp; Materials Symposium 2021</a:t>
            </a:r>
            <a:endParaRPr lang="zh-TW" altLang="en-US"/>
          </a:p>
        </p:txBody>
      </p:sp>
      <p:sp>
        <p:nvSpPr>
          <p:cNvPr id="7" name="投影片編號版面配置區 6"/>
          <p:cNvSpPr>
            <a:spLocks noGrp="1"/>
          </p:cNvSpPr>
          <p:nvPr>
            <p:ph type="sldNum" sz="quarter" idx="11"/>
          </p:nvPr>
        </p:nvSpPr>
        <p:spPr/>
        <p:txBody>
          <a:bodyPr/>
          <a:lstStyle/>
          <a:p>
            <a:fld id="{746179B8-B9D7-4922-944D-FA8D358F36EB}" type="slidenum">
              <a:rPr lang="zh-TW" altLang="en-US" smtClean="0"/>
              <a:t>‹#›</a:t>
            </a:fld>
            <a:endParaRPr lang="zh-TW" altLang="en-US"/>
          </a:p>
        </p:txBody>
      </p:sp>
    </p:spTree>
    <p:extLst>
      <p:ext uri="{BB962C8B-B14F-4D97-AF65-F5344CB8AC3E}">
        <p14:creationId xmlns:p14="http://schemas.microsoft.com/office/powerpoint/2010/main" val="25788361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zh-TW" altLang="en-US"/>
              <a:t>按一下以編輯母片標題樣式</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按一下以編輯母片副標題樣式</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International Electron Devices &amp; Materials Symposium 2021</a:t>
            </a:r>
          </a:p>
        </p:txBody>
      </p:sp>
      <p:sp>
        <p:nvSpPr>
          <p:cNvPr id="6" name="Slide Number Placeholder 5"/>
          <p:cNvSpPr>
            <a:spLocks noGrp="1"/>
          </p:cNvSpPr>
          <p:nvPr>
            <p:ph type="sldNum" sz="quarter" idx="12"/>
          </p:nvPr>
        </p:nvSpPr>
        <p:spPr/>
        <p:txBody>
          <a:bodyPr/>
          <a:lstStyle/>
          <a:p>
            <a:fld id="{290CC412-288C-4320-9AEA-96E824630611}" type="slidenum">
              <a:rPr lang="en-US" smtClean="0"/>
              <a:t>‹#›</a:t>
            </a:fld>
            <a:endParaRPr lang="en-US"/>
          </a:p>
        </p:txBody>
      </p:sp>
    </p:spTree>
    <p:extLst>
      <p:ext uri="{BB962C8B-B14F-4D97-AF65-F5344CB8AC3E}">
        <p14:creationId xmlns:p14="http://schemas.microsoft.com/office/powerpoint/2010/main" val="8456743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International Electron Devices &amp; Materials Symposium 2021</a:t>
            </a:r>
          </a:p>
        </p:txBody>
      </p:sp>
      <p:sp>
        <p:nvSpPr>
          <p:cNvPr id="6" name="Slide Number Placeholder 5"/>
          <p:cNvSpPr>
            <a:spLocks noGrp="1"/>
          </p:cNvSpPr>
          <p:nvPr>
            <p:ph type="sldNum" sz="quarter" idx="12"/>
          </p:nvPr>
        </p:nvSpPr>
        <p:spPr/>
        <p:txBody>
          <a:bodyPr/>
          <a:lstStyle/>
          <a:p>
            <a:fld id="{290CC412-288C-4320-9AEA-96E824630611}" type="slidenum">
              <a:rPr lang="en-US" smtClean="0"/>
              <a:t>‹#›</a:t>
            </a:fld>
            <a:endParaRPr lang="en-US"/>
          </a:p>
        </p:txBody>
      </p:sp>
    </p:spTree>
    <p:extLst>
      <p:ext uri="{BB962C8B-B14F-4D97-AF65-F5344CB8AC3E}">
        <p14:creationId xmlns:p14="http://schemas.microsoft.com/office/powerpoint/2010/main" val="2909390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_speci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52521"/>
            <a:ext cx="8229600" cy="1600200"/>
          </a:xfrm>
        </p:spPr>
        <p:txBody>
          <a:bodyPr/>
          <a:lstStyle>
            <a:lvl1pPr>
              <a:defRPr sz="4000">
                <a:latin typeface="Arial" panose="020B0604020202020204" pitchFamily="34" charset="0"/>
                <a:cs typeface="Arial" panose="020B0604020202020204" pitchFamily="34" charset="0"/>
              </a:defRPr>
            </a:lvl1pPr>
          </a:lstStyle>
          <a:p>
            <a:r>
              <a:rPr lang="zh-TW" altLang="en-US" dirty="0"/>
              <a:t>按一下以編輯母片標題樣式</a:t>
            </a:r>
            <a:endParaRPr lang="en-US" dirty="0"/>
          </a:p>
        </p:txBody>
      </p:sp>
      <p:sp>
        <p:nvSpPr>
          <p:cNvPr id="3" name="Subtitle 2"/>
          <p:cNvSpPr>
            <a:spLocks noGrp="1"/>
          </p:cNvSpPr>
          <p:nvPr>
            <p:ph type="subTitle" idx="1" hasCustomPrompt="1"/>
          </p:nvPr>
        </p:nvSpPr>
        <p:spPr>
          <a:xfrm>
            <a:off x="457200" y="4191000"/>
            <a:ext cx="8229600" cy="1676400"/>
          </a:xfrm>
        </p:spPr>
        <p:txBody>
          <a:bodyPr anchor="ctr"/>
          <a:lstStyle>
            <a:lvl1pPr marL="0" indent="0" algn="ctr">
              <a:buNone/>
              <a:defRPr b="1">
                <a:solidFill>
                  <a:schemeClr val="tx1"/>
                </a:solidFill>
              </a:defRPr>
            </a:lvl1pPr>
            <a:lvl2pPr marL="342875" indent="0" algn="ctr">
              <a:buNone/>
              <a:defRPr>
                <a:solidFill>
                  <a:schemeClr val="tx1">
                    <a:tint val="75000"/>
                  </a:schemeClr>
                </a:solidFill>
              </a:defRPr>
            </a:lvl2pPr>
            <a:lvl3pPr marL="685749" indent="0" algn="ctr">
              <a:buNone/>
              <a:defRPr>
                <a:solidFill>
                  <a:schemeClr val="tx1">
                    <a:tint val="75000"/>
                  </a:schemeClr>
                </a:solidFill>
              </a:defRPr>
            </a:lvl3pPr>
            <a:lvl4pPr marL="1028624" indent="0" algn="ctr">
              <a:buNone/>
              <a:defRPr>
                <a:solidFill>
                  <a:schemeClr val="tx1">
                    <a:tint val="75000"/>
                  </a:schemeClr>
                </a:solidFill>
              </a:defRPr>
            </a:lvl4pPr>
            <a:lvl5pPr marL="1371498" indent="0" algn="ctr">
              <a:buNone/>
              <a:defRPr>
                <a:solidFill>
                  <a:schemeClr val="tx1">
                    <a:tint val="75000"/>
                  </a:schemeClr>
                </a:solidFill>
              </a:defRPr>
            </a:lvl5pPr>
            <a:lvl6pPr marL="1714373" indent="0" algn="ctr">
              <a:buNone/>
              <a:defRPr>
                <a:solidFill>
                  <a:schemeClr val="tx1">
                    <a:tint val="75000"/>
                  </a:schemeClr>
                </a:solidFill>
              </a:defRPr>
            </a:lvl6pPr>
            <a:lvl7pPr marL="2057246" indent="0" algn="ctr">
              <a:buNone/>
              <a:defRPr>
                <a:solidFill>
                  <a:schemeClr val="tx1">
                    <a:tint val="75000"/>
                  </a:schemeClr>
                </a:solidFill>
              </a:defRPr>
            </a:lvl7pPr>
            <a:lvl8pPr marL="2400120" indent="0" algn="ctr">
              <a:buNone/>
              <a:defRPr>
                <a:solidFill>
                  <a:schemeClr val="tx1">
                    <a:tint val="75000"/>
                  </a:schemeClr>
                </a:solidFill>
              </a:defRPr>
            </a:lvl8pPr>
            <a:lvl9pPr marL="2742995" indent="0" algn="ctr">
              <a:buNone/>
              <a:defRPr>
                <a:solidFill>
                  <a:schemeClr val="tx1">
                    <a:tint val="75000"/>
                  </a:schemeClr>
                </a:solidFill>
              </a:defRPr>
            </a:lvl9pPr>
          </a:lstStyle>
          <a:p>
            <a:r>
              <a:rPr lang="en-US" dirty="0"/>
              <a:t>Click to add author name(s)</a:t>
            </a:r>
          </a:p>
        </p:txBody>
      </p:sp>
      <p:sp>
        <p:nvSpPr>
          <p:cNvPr id="5" name="投影片編號版面配置區 4"/>
          <p:cNvSpPr>
            <a:spLocks noGrp="1"/>
          </p:cNvSpPr>
          <p:nvPr>
            <p:ph type="sldNum" sz="quarter" idx="15"/>
          </p:nvPr>
        </p:nvSpPr>
        <p:spPr>
          <a:xfrm>
            <a:off x="7258050" y="6492875"/>
            <a:ext cx="1885950" cy="365125"/>
          </a:xfrm>
        </p:spPr>
        <p:txBody>
          <a:bodyPr/>
          <a:lstStyle>
            <a:lvl1pPr>
              <a:defRPr sz="1800">
                <a:solidFill>
                  <a:schemeClr val="tx1"/>
                </a:solidFill>
              </a:defRPr>
            </a:lvl1pPr>
          </a:lstStyle>
          <a:p>
            <a:fld id="{746179B8-B9D7-4922-944D-FA8D358F36EB}" type="slidenum">
              <a:rPr lang="zh-TW" altLang="en-US" smtClean="0"/>
              <a:pPr/>
              <a:t>‹#›</a:t>
            </a:fld>
            <a:endParaRPr lang="zh-TW" altLang="en-US"/>
          </a:p>
        </p:txBody>
      </p:sp>
      <p:sp>
        <p:nvSpPr>
          <p:cNvPr id="6" name="Rectangle 6">
            <a:extLst>
              <a:ext uri="{FF2B5EF4-FFF2-40B4-BE49-F238E27FC236}">
                <a16:creationId xmlns:a16="http://schemas.microsoft.com/office/drawing/2014/main" id="{48E78A2C-2F3A-4E7D-BE67-E29F0BB5C6DD}"/>
              </a:ext>
            </a:extLst>
          </p:cNvPr>
          <p:cNvSpPr/>
          <p:nvPr userDrawn="1"/>
        </p:nvSpPr>
        <p:spPr>
          <a:xfrm>
            <a:off x="0" y="0"/>
            <a:ext cx="9144000" cy="6858000"/>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4122692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zh-TW" altLang="en-US"/>
              <a:t>按一下以編輯母片標題樣式</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International Electron Devices &amp; Materials Symposium 2021</a:t>
            </a:r>
          </a:p>
        </p:txBody>
      </p:sp>
      <p:sp>
        <p:nvSpPr>
          <p:cNvPr id="6" name="Slide Number Placeholder 5"/>
          <p:cNvSpPr>
            <a:spLocks noGrp="1"/>
          </p:cNvSpPr>
          <p:nvPr>
            <p:ph type="sldNum" sz="quarter" idx="12"/>
          </p:nvPr>
        </p:nvSpPr>
        <p:spPr/>
        <p:txBody>
          <a:bodyPr/>
          <a:lstStyle/>
          <a:p>
            <a:fld id="{290CC412-288C-4320-9AEA-96E824630611}" type="slidenum">
              <a:rPr lang="en-US" smtClean="0"/>
              <a:t>‹#›</a:t>
            </a:fld>
            <a:endParaRPr lang="en-US"/>
          </a:p>
        </p:txBody>
      </p:sp>
    </p:spTree>
    <p:extLst>
      <p:ext uri="{BB962C8B-B14F-4D97-AF65-F5344CB8AC3E}">
        <p14:creationId xmlns:p14="http://schemas.microsoft.com/office/powerpoint/2010/main" val="26854550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International Electron Devices &amp; Materials Symposium 2021</a:t>
            </a:r>
          </a:p>
        </p:txBody>
      </p:sp>
      <p:sp>
        <p:nvSpPr>
          <p:cNvPr id="7" name="Slide Number Placeholder 6"/>
          <p:cNvSpPr>
            <a:spLocks noGrp="1"/>
          </p:cNvSpPr>
          <p:nvPr>
            <p:ph type="sldNum" sz="quarter" idx="12"/>
          </p:nvPr>
        </p:nvSpPr>
        <p:spPr/>
        <p:txBody>
          <a:bodyPr/>
          <a:lstStyle/>
          <a:p>
            <a:fld id="{290CC412-288C-4320-9AEA-96E824630611}" type="slidenum">
              <a:rPr lang="en-US" smtClean="0"/>
              <a:t>‹#›</a:t>
            </a:fld>
            <a:endParaRPr lang="en-US"/>
          </a:p>
        </p:txBody>
      </p:sp>
    </p:spTree>
    <p:extLst>
      <p:ext uri="{BB962C8B-B14F-4D97-AF65-F5344CB8AC3E}">
        <p14:creationId xmlns:p14="http://schemas.microsoft.com/office/powerpoint/2010/main" val="16870949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International Electron Devices &amp; Materials Symposium 2021</a:t>
            </a:r>
          </a:p>
        </p:txBody>
      </p:sp>
      <p:sp>
        <p:nvSpPr>
          <p:cNvPr id="9" name="Slide Number Placeholder 8"/>
          <p:cNvSpPr>
            <a:spLocks noGrp="1"/>
          </p:cNvSpPr>
          <p:nvPr>
            <p:ph type="sldNum" sz="quarter" idx="12"/>
          </p:nvPr>
        </p:nvSpPr>
        <p:spPr/>
        <p:txBody>
          <a:bodyPr/>
          <a:lstStyle/>
          <a:p>
            <a:fld id="{290CC412-288C-4320-9AEA-96E824630611}" type="slidenum">
              <a:rPr lang="en-US" smtClean="0"/>
              <a:t>‹#›</a:t>
            </a:fld>
            <a:endParaRPr lang="en-US"/>
          </a:p>
        </p:txBody>
      </p:sp>
    </p:spTree>
    <p:extLst>
      <p:ext uri="{BB962C8B-B14F-4D97-AF65-F5344CB8AC3E}">
        <p14:creationId xmlns:p14="http://schemas.microsoft.com/office/powerpoint/2010/main" val="32338351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International Electron Devices &amp; Materials Symposium 2021</a:t>
            </a:r>
          </a:p>
        </p:txBody>
      </p:sp>
      <p:sp>
        <p:nvSpPr>
          <p:cNvPr id="5" name="Slide Number Placeholder 4"/>
          <p:cNvSpPr>
            <a:spLocks noGrp="1"/>
          </p:cNvSpPr>
          <p:nvPr>
            <p:ph type="sldNum" sz="quarter" idx="12"/>
          </p:nvPr>
        </p:nvSpPr>
        <p:spPr/>
        <p:txBody>
          <a:bodyPr/>
          <a:lstStyle/>
          <a:p>
            <a:fld id="{290CC412-288C-4320-9AEA-96E824630611}" type="slidenum">
              <a:rPr lang="en-US" smtClean="0"/>
              <a:t>‹#›</a:t>
            </a:fld>
            <a:endParaRPr lang="en-US"/>
          </a:p>
        </p:txBody>
      </p:sp>
    </p:spTree>
    <p:extLst>
      <p:ext uri="{BB962C8B-B14F-4D97-AF65-F5344CB8AC3E}">
        <p14:creationId xmlns:p14="http://schemas.microsoft.com/office/powerpoint/2010/main" val="24505476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International Electron Devices &amp; Materials Symposium 2021</a:t>
            </a:r>
          </a:p>
        </p:txBody>
      </p:sp>
      <p:sp>
        <p:nvSpPr>
          <p:cNvPr id="4" name="Slide Number Placeholder 3"/>
          <p:cNvSpPr>
            <a:spLocks noGrp="1"/>
          </p:cNvSpPr>
          <p:nvPr>
            <p:ph type="sldNum" sz="quarter" idx="12"/>
          </p:nvPr>
        </p:nvSpPr>
        <p:spPr/>
        <p:txBody>
          <a:bodyPr/>
          <a:lstStyle/>
          <a:p>
            <a:fld id="{290CC412-288C-4320-9AEA-96E824630611}" type="slidenum">
              <a:rPr lang="en-US" smtClean="0"/>
              <a:t>‹#›</a:t>
            </a:fld>
            <a:endParaRPr lang="en-US"/>
          </a:p>
        </p:txBody>
      </p:sp>
    </p:spTree>
    <p:extLst>
      <p:ext uri="{BB962C8B-B14F-4D97-AF65-F5344CB8AC3E}">
        <p14:creationId xmlns:p14="http://schemas.microsoft.com/office/powerpoint/2010/main" val="318627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TW" altLang="en-US"/>
              <a:t>按一下以編輯母片標題樣式</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International Electron Devices &amp; Materials Symposium 2021</a:t>
            </a:r>
          </a:p>
        </p:txBody>
      </p:sp>
      <p:sp>
        <p:nvSpPr>
          <p:cNvPr id="7" name="Slide Number Placeholder 6"/>
          <p:cNvSpPr>
            <a:spLocks noGrp="1"/>
          </p:cNvSpPr>
          <p:nvPr>
            <p:ph type="sldNum" sz="quarter" idx="12"/>
          </p:nvPr>
        </p:nvSpPr>
        <p:spPr/>
        <p:txBody>
          <a:bodyPr/>
          <a:lstStyle/>
          <a:p>
            <a:fld id="{290CC412-288C-4320-9AEA-96E824630611}" type="slidenum">
              <a:rPr lang="en-US" smtClean="0"/>
              <a:t>‹#›</a:t>
            </a:fld>
            <a:endParaRPr lang="en-US"/>
          </a:p>
        </p:txBody>
      </p:sp>
    </p:spTree>
    <p:extLst>
      <p:ext uri="{BB962C8B-B14F-4D97-AF65-F5344CB8AC3E}">
        <p14:creationId xmlns:p14="http://schemas.microsoft.com/office/powerpoint/2010/main" val="10006284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TW" altLang="en-US"/>
              <a:t>按一下以編輯母片標題樣式</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International Electron Devices &amp; Materials Symposium 2021</a:t>
            </a:r>
          </a:p>
        </p:txBody>
      </p:sp>
      <p:sp>
        <p:nvSpPr>
          <p:cNvPr id="7" name="Slide Number Placeholder 6"/>
          <p:cNvSpPr>
            <a:spLocks noGrp="1"/>
          </p:cNvSpPr>
          <p:nvPr>
            <p:ph type="sldNum" sz="quarter" idx="12"/>
          </p:nvPr>
        </p:nvSpPr>
        <p:spPr/>
        <p:txBody>
          <a:bodyPr/>
          <a:lstStyle/>
          <a:p>
            <a:fld id="{290CC412-288C-4320-9AEA-96E824630611}" type="slidenum">
              <a:rPr lang="en-US" smtClean="0"/>
              <a:t>‹#›</a:t>
            </a:fld>
            <a:endParaRPr lang="en-US"/>
          </a:p>
        </p:txBody>
      </p:sp>
    </p:spTree>
    <p:extLst>
      <p:ext uri="{BB962C8B-B14F-4D97-AF65-F5344CB8AC3E}">
        <p14:creationId xmlns:p14="http://schemas.microsoft.com/office/powerpoint/2010/main" val="28609491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International Electron Devices &amp; Materials Symposium 2021</a:t>
            </a:r>
          </a:p>
        </p:txBody>
      </p:sp>
      <p:sp>
        <p:nvSpPr>
          <p:cNvPr id="6" name="Slide Number Placeholder 5"/>
          <p:cNvSpPr>
            <a:spLocks noGrp="1"/>
          </p:cNvSpPr>
          <p:nvPr>
            <p:ph type="sldNum" sz="quarter" idx="12"/>
          </p:nvPr>
        </p:nvSpPr>
        <p:spPr/>
        <p:txBody>
          <a:bodyPr/>
          <a:lstStyle/>
          <a:p>
            <a:fld id="{290CC412-288C-4320-9AEA-96E824630611}" type="slidenum">
              <a:rPr lang="en-US" smtClean="0"/>
              <a:t>‹#›</a:t>
            </a:fld>
            <a:endParaRPr lang="en-US"/>
          </a:p>
        </p:txBody>
      </p:sp>
    </p:spTree>
    <p:extLst>
      <p:ext uri="{BB962C8B-B14F-4D97-AF65-F5344CB8AC3E}">
        <p14:creationId xmlns:p14="http://schemas.microsoft.com/office/powerpoint/2010/main" val="24051635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International Electron Devices &amp; Materials Symposium 2021</a:t>
            </a:r>
          </a:p>
        </p:txBody>
      </p:sp>
      <p:sp>
        <p:nvSpPr>
          <p:cNvPr id="6" name="Slide Number Placeholder 5"/>
          <p:cNvSpPr>
            <a:spLocks noGrp="1"/>
          </p:cNvSpPr>
          <p:nvPr>
            <p:ph type="sldNum" sz="quarter" idx="12"/>
          </p:nvPr>
        </p:nvSpPr>
        <p:spPr/>
        <p:txBody>
          <a:bodyPr/>
          <a:lstStyle/>
          <a:p>
            <a:fld id="{290CC412-288C-4320-9AEA-96E824630611}" type="slidenum">
              <a:rPr lang="en-US" smtClean="0"/>
              <a:t>‹#›</a:t>
            </a:fld>
            <a:endParaRPr lang="en-US"/>
          </a:p>
        </p:txBody>
      </p:sp>
    </p:spTree>
    <p:extLst>
      <p:ext uri="{BB962C8B-B14F-4D97-AF65-F5344CB8AC3E}">
        <p14:creationId xmlns:p14="http://schemas.microsoft.com/office/powerpoint/2010/main" val="32131596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標題投影片">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33400"/>
            <a:ext cx="8229600" cy="1600200"/>
          </a:xfrm>
        </p:spPr>
        <p:txBody>
          <a:bodyPr/>
          <a:lstStyle>
            <a:lvl1pPr>
              <a:defRPr/>
            </a:lvl1pPr>
          </a:lstStyle>
          <a:p>
            <a:r>
              <a:rPr lang="zh-TW" altLang="en-US"/>
              <a:t>按一下以編輯母片標題樣式</a:t>
            </a:r>
            <a:endParaRPr lang="en-US" dirty="0"/>
          </a:p>
        </p:txBody>
      </p:sp>
      <p:sp>
        <p:nvSpPr>
          <p:cNvPr id="3" name="Subtitle 2"/>
          <p:cNvSpPr>
            <a:spLocks noGrp="1"/>
          </p:cNvSpPr>
          <p:nvPr>
            <p:ph type="subTitle" idx="1" hasCustomPrompt="1"/>
          </p:nvPr>
        </p:nvSpPr>
        <p:spPr>
          <a:xfrm>
            <a:off x="457200" y="2286000"/>
            <a:ext cx="8229600" cy="1676400"/>
          </a:xfrm>
        </p:spPr>
        <p:txBody>
          <a:bodyPr anchor="ctr"/>
          <a:lstStyle>
            <a:lvl1pPr marL="0" indent="0" algn="ctr">
              <a:buNone/>
              <a:defRPr b="1">
                <a:solidFill>
                  <a:schemeClr val="tx1"/>
                </a:solidFill>
              </a:defRPr>
            </a:lvl1pPr>
            <a:lvl2pPr marL="342875" indent="0" algn="ctr">
              <a:buNone/>
              <a:defRPr>
                <a:solidFill>
                  <a:schemeClr val="tx1">
                    <a:tint val="75000"/>
                  </a:schemeClr>
                </a:solidFill>
              </a:defRPr>
            </a:lvl2pPr>
            <a:lvl3pPr marL="685749" indent="0" algn="ctr">
              <a:buNone/>
              <a:defRPr>
                <a:solidFill>
                  <a:schemeClr val="tx1">
                    <a:tint val="75000"/>
                  </a:schemeClr>
                </a:solidFill>
              </a:defRPr>
            </a:lvl3pPr>
            <a:lvl4pPr marL="1028624" indent="0" algn="ctr">
              <a:buNone/>
              <a:defRPr>
                <a:solidFill>
                  <a:schemeClr val="tx1">
                    <a:tint val="75000"/>
                  </a:schemeClr>
                </a:solidFill>
              </a:defRPr>
            </a:lvl4pPr>
            <a:lvl5pPr marL="1371498" indent="0" algn="ctr">
              <a:buNone/>
              <a:defRPr>
                <a:solidFill>
                  <a:schemeClr val="tx1">
                    <a:tint val="75000"/>
                  </a:schemeClr>
                </a:solidFill>
              </a:defRPr>
            </a:lvl5pPr>
            <a:lvl6pPr marL="1714373" indent="0" algn="ctr">
              <a:buNone/>
              <a:defRPr>
                <a:solidFill>
                  <a:schemeClr val="tx1">
                    <a:tint val="75000"/>
                  </a:schemeClr>
                </a:solidFill>
              </a:defRPr>
            </a:lvl6pPr>
            <a:lvl7pPr marL="2057246" indent="0" algn="ctr">
              <a:buNone/>
              <a:defRPr>
                <a:solidFill>
                  <a:schemeClr val="tx1">
                    <a:tint val="75000"/>
                  </a:schemeClr>
                </a:solidFill>
              </a:defRPr>
            </a:lvl7pPr>
            <a:lvl8pPr marL="2400120" indent="0" algn="ctr">
              <a:buNone/>
              <a:defRPr>
                <a:solidFill>
                  <a:schemeClr val="tx1">
                    <a:tint val="75000"/>
                  </a:schemeClr>
                </a:solidFill>
              </a:defRPr>
            </a:lvl8pPr>
            <a:lvl9pPr marL="2742995" indent="0" algn="ctr">
              <a:buNone/>
              <a:defRPr>
                <a:solidFill>
                  <a:schemeClr val="tx1">
                    <a:tint val="75000"/>
                  </a:schemeClr>
                </a:solidFill>
              </a:defRPr>
            </a:lvl9pPr>
          </a:lstStyle>
          <a:p>
            <a:r>
              <a:rPr lang="en-US" dirty="0"/>
              <a:t>Click to add author name(s)</a:t>
            </a:r>
          </a:p>
        </p:txBody>
      </p:sp>
      <p:sp>
        <p:nvSpPr>
          <p:cNvPr id="6" name="Text Placeholder 5"/>
          <p:cNvSpPr>
            <a:spLocks noGrp="1"/>
          </p:cNvSpPr>
          <p:nvPr>
            <p:ph type="body" sz="quarter" idx="14" hasCustomPrompt="1"/>
          </p:nvPr>
        </p:nvSpPr>
        <p:spPr>
          <a:xfrm>
            <a:off x="457200" y="4114800"/>
            <a:ext cx="8229600" cy="1676400"/>
          </a:xfrm>
        </p:spPr>
        <p:txBody>
          <a:bodyPr anchor="ctr"/>
          <a:lstStyle>
            <a:lvl1pPr marL="0" indent="0" algn="ctr">
              <a:buFontTx/>
              <a:buNone/>
              <a:defRPr b="1" baseline="0"/>
            </a:lvl1pPr>
            <a:lvl2pPr marL="342875" indent="0" algn="ctr">
              <a:buFontTx/>
              <a:buNone/>
              <a:defRPr/>
            </a:lvl2pPr>
            <a:lvl3pPr marL="685749" indent="0" algn="ctr">
              <a:buFontTx/>
              <a:buNone/>
              <a:defRPr/>
            </a:lvl3pPr>
            <a:lvl4pPr marL="1028624" indent="0" algn="ctr">
              <a:buFontTx/>
              <a:buNone/>
              <a:defRPr/>
            </a:lvl4pPr>
            <a:lvl5pPr marL="1371498" indent="0" algn="ctr">
              <a:buFontTx/>
              <a:buNone/>
              <a:defRPr/>
            </a:lvl5pPr>
          </a:lstStyle>
          <a:p>
            <a:pPr lvl="0"/>
            <a:r>
              <a:rPr lang="en-US" dirty="0"/>
              <a:t>Click to add author affiliations(s)</a:t>
            </a:r>
          </a:p>
        </p:txBody>
      </p:sp>
      <p:pic>
        <p:nvPicPr>
          <p:cNvPr id="1027" name="Picture 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30215" y="295880"/>
            <a:ext cx="680030" cy="1005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260174" y="285984"/>
            <a:ext cx="688467" cy="1005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投影片編號版面配置區 4"/>
          <p:cNvSpPr>
            <a:spLocks noGrp="1"/>
          </p:cNvSpPr>
          <p:nvPr>
            <p:ph type="sldNum" sz="quarter" idx="15"/>
          </p:nvPr>
        </p:nvSpPr>
        <p:spPr/>
        <p:txBody>
          <a:bodyPr/>
          <a:lstStyle/>
          <a:p>
            <a:r>
              <a:rPr lang="en-US"/>
              <a:t>Slide </a:t>
            </a:r>
            <a:fld id="{43D13783-42DA-4D39-B1EE-338536AF036D}" type="slidenum">
              <a:rPr lang="en-US" smtClean="0"/>
              <a:pPr/>
              <a:t>‹#›</a:t>
            </a:fld>
            <a:endParaRPr lang="en-US" dirty="0"/>
          </a:p>
        </p:txBody>
      </p:sp>
      <p:sp>
        <p:nvSpPr>
          <p:cNvPr id="8" name="頁尾版面配置區 7"/>
          <p:cNvSpPr>
            <a:spLocks noGrp="1"/>
          </p:cNvSpPr>
          <p:nvPr>
            <p:ph type="ftr" sz="quarter" idx="16"/>
          </p:nvPr>
        </p:nvSpPr>
        <p:spPr/>
        <p:txBody>
          <a:bodyPr/>
          <a:lstStyle/>
          <a:p>
            <a:r>
              <a:rPr lang="en-US" altLang="zh-TW" sz="1350" b="1">
                <a:solidFill>
                  <a:schemeClr val="bg1"/>
                </a:solidFill>
              </a:rPr>
              <a:t>International Electron Devices &amp; Materials Symposium 2021</a:t>
            </a:r>
            <a:endParaRPr lang="en-US" altLang="zh-TW" sz="1350" b="1" dirty="0">
              <a:solidFill>
                <a:schemeClr val="bg1"/>
              </a:solidFill>
            </a:endParaRPr>
          </a:p>
        </p:txBody>
      </p:sp>
    </p:spTree>
    <p:extLst>
      <p:ext uri="{BB962C8B-B14F-4D97-AF65-F5344CB8AC3E}">
        <p14:creationId xmlns:p14="http://schemas.microsoft.com/office/powerpoint/2010/main" val="2366263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Slide_special_頁碼">
    <p:bg>
      <p:bgPr>
        <a:solidFill>
          <a:schemeClr val="bg1"/>
        </a:solidFill>
        <a:effectLst/>
      </p:bgPr>
    </p:bg>
    <p:spTree>
      <p:nvGrpSpPr>
        <p:cNvPr id="1" name=""/>
        <p:cNvGrpSpPr/>
        <p:nvPr/>
      </p:nvGrpSpPr>
      <p:grpSpPr>
        <a:xfrm>
          <a:off x="0" y="0"/>
          <a:ext cx="0" cy="0"/>
          <a:chOff x="0" y="0"/>
          <a:chExt cx="0" cy="0"/>
        </a:xfrm>
      </p:grpSpPr>
      <p:sp>
        <p:nvSpPr>
          <p:cNvPr id="6" name="局部圓 7">
            <a:extLst>
              <a:ext uri="{FF2B5EF4-FFF2-40B4-BE49-F238E27FC236}">
                <a16:creationId xmlns:a16="http://schemas.microsoft.com/office/drawing/2014/main" id="{7D1F67BB-4AED-4012-B452-1C23653B80C0}"/>
              </a:ext>
            </a:extLst>
          </p:cNvPr>
          <p:cNvSpPr/>
          <p:nvPr userDrawn="1"/>
        </p:nvSpPr>
        <p:spPr>
          <a:xfrm>
            <a:off x="8623882" y="6337882"/>
            <a:ext cx="1040235" cy="1040235"/>
          </a:xfrm>
          <a:prstGeom prst="pie">
            <a:avLst>
              <a:gd name="adj1" fmla="val 10768434"/>
              <a:gd name="adj2" fmla="val 16200000"/>
            </a:avLst>
          </a:prstGeom>
          <a:solidFill>
            <a:srgbClr val="FF66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2" name="Title 1"/>
          <p:cNvSpPr>
            <a:spLocks noGrp="1"/>
          </p:cNvSpPr>
          <p:nvPr>
            <p:ph type="ctrTitle"/>
          </p:nvPr>
        </p:nvSpPr>
        <p:spPr>
          <a:xfrm>
            <a:off x="457200" y="1752521"/>
            <a:ext cx="8229600" cy="1600200"/>
          </a:xfrm>
        </p:spPr>
        <p:txBody>
          <a:bodyPr/>
          <a:lstStyle>
            <a:lvl1pPr>
              <a:defRPr sz="4000">
                <a:latin typeface="Arial" panose="020B0604020202020204" pitchFamily="34" charset="0"/>
                <a:cs typeface="Arial" panose="020B0604020202020204" pitchFamily="34" charset="0"/>
              </a:defRPr>
            </a:lvl1pPr>
          </a:lstStyle>
          <a:p>
            <a:r>
              <a:rPr lang="zh-TW" altLang="en-US" dirty="0"/>
              <a:t>按一下以編輯母片標題樣式</a:t>
            </a:r>
            <a:endParaRPr lang="en-US" dirty="0"/>
          </a:p>
        </p:txBody>
      </p:sp>
      <p:sp>
        <p:nvSpPr>
          <p:cNvPr id="3" name="Subtitle 2"/>
          <p:cNvSpPr>
            <a:spLocks noGrp="1"/>
          </p:cNvSpPr>
          <p:nvPr>
            <p:ph type="subTitle" idx="1" hasCustomPrompt="1"/>
          </p:nvPr>
        </p:nvSpPr>
        <p:spPr>
          <a:xfrm>
            <a:off x="457200" y="4191000"/>
            <a:ext cx="8229600" cy="1676400"/>
          </a:xfrm>
        </p:spPr>
        <p:txBody>
          <a:bodyPr anchor="ctr"/>
          <a:lstStyle>
            <a:lvl1pPr marL="0" indent="0" algn="ctr">
              <a:buNone/>
              <a:defRPr b="1">
                <a:solidFill>
                  <a:schemeClr val="tx1"/>
                </a:solidFill>
              </a:defRPr>
            </a:lvl1pPr>
            <a:lvl2pPr marL="342875" indent="0" algn="ctr">
              <a:buNone/>
              <a:defRPr>
                <a:solidFill>
                  <a:schemeClr val="tx1">
                    <a:tint val="75000"/>
                  </a:schemeClr>
                </a:solidFill>
              </a:defRPr>
            </a:lvl2pPr>
            <a:lvl3pPr marL="685749" indent="0" algn="ctr">
              <a:buNone/>
              <a:defRPr>
                <a:solidFill>
                  <a:schemeClr val="tx1">
                    <a:tint val="75000"/>
                  </a:schemeClr>
                </a:solidFill>
              </a:defRPr>
            </a:lvl3pPr>
            <a:lvl4pPr marL="1028624" indent="0" algn="ctr">
              <a:buNone/>
              <a:defRPr>
                <a:solidFill>
                  <a:schemeClr val="tx1">
                    <a:tint val="75000"/>
                  </a:schemeClr>
                </a:solidFill>
              </a:defRPr>
            </a:lvl4pPr>
            <a:lvl5pPr marL="1371498" indent="0" algn="ctr">
              <a:buNone/>
              <a:defRPr>
                <a:solidFill>
                  <a:schemeClr val="tx1">
                    <a:tint val="75000"/>
                  </a:schemeClr>
                </a:solidFill>
              </a:defRPr>
            </a:lvl5pPr>
            <a:lvl6pPr marL="1714373" indent="0" algn="ctr">
              <a:buNone/>
              <a:defRPr>
                <a:solidFill>
                  <a:schemeClr val="tx1">
                    <a:tint val="75000"/>
                  </a:schemeClr>
                </a:solidFill>
              </a:defRPr>
            </a:lvl6pPr>
            <a:lvl7pPr marL="2057246" indent="0" algn="ctr">
              <a:buNone/>
              <a:defRPr>
                <a:solidFill>
                  <a:schemeClr val="tx1">
                    <a:tint val="75000"/>
                  </a:schemeClr>
                </a:solidFill>
              </a:defRPr>
            </a:lvl7pPr>
            <a:lvl8pPr marL="2400120" indent="0" algn="ctr">
              <a:buNone/>
              <a:defRPr>
                <a:solidFill>
                  <a:schemeClr val="tx1">
                    <a:tint val="75000"/>
                  </a:schemeClr>
                </a:solidFill>
              </a:defRPr>
            </a:lvl8pPr>
            <a:lvl9pPr marL="2742995" indent="0" algn="ctr">
              <a:buNone/>
              <a:defRPr>
                <a:solidFill>
                  <a:schemeClr val="tx1">
                    <a:tint val="75000"/>
                  </a:schemeClr>
                </a:solidFill>
              </a:defRPr>
            </a:lvl9pPr>
          </a:lstStyle>
          <a:p>
            <a:r>
              <a:rPr lang="en-US" dirty="0"/>
              <a:t>Click to add author name(s)</a:t>
            </a:r>
          </a:p>
        </p:txBody>
      </p:sp>
      <p:sp>
        <p:nvSpPr>
          <p:cNvPr id="5" name="投影片編號版面配置區 4"/>
          <p:cNvSpPr>
            <a:spLocks noGrp="1"/>
          </p:cNvSpPr>
          <p:nvPr>
            <p:ph type="sldNum" sz="quarter" idx="15"/>
          </p:nvPr>
        </p:nvSpPr>
        <p:spPr>
          <a:xfrm>
            <a:off x="7258050" y="6492875"/>
            <a:ext cx="1885950" cy="365125"/>
          </a:xfrm>
        </p:spPr>
        <p:txBody>
          <a:bodyPr/>
          <a:lstStyle>
            <a:lvl1pPr>
              <a:defRPr sz="1800">
                <a:solidFill>
                  <a:schemeClr val="bg1"/>
                </a:solidFill>
              </a:defRPr>
            </a:lvl1pPr>
          </a:lstStyle>
          <a:p>
            <a:fld id="{746179B8-B9D7-4922-944D-FA8D358F36EB}" type="slidenum">
              <a:rPr lang="zh-TW" altLang="en-US" smtClean="0"/>
              <a:pPr/>
              <a:t>‹#›</a:t>
            </a:fld>
            <a:endParaRPr lang="zh-TW" altLang="en-US"/>
          </a:p>
        </p:txBody>
      </p:sp>
    </p:spTree>
    <p:extLst>
      <p:ext uri="{BB962C8B-B14F-4D97-AF65-F5344CB8AC3E}">
        <p14:creationId xmlns:p14="http://schemas.microsoft.com/office/powerpoint/2010/main" val="24845545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Title Slide_speci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52521"/>
            <a:ext cx="8229600" cy="1600200"/>
          </a:xfrm>
        </p:spPr>
        <p:txBody>
          <a:bodyPr/>
          <a:lstStyle>
            <a:lvl1pPr>
              <a:defRPr sz="4000"/>
            </a:lvl1pPr>
          </a:lstStyle>
          <a:p>
            <a:r>
              <a:rPr lang="zh-TW" altLang="en-US"/>
              <a:t>按一下以編輯母片標題樣式</a:t>
            </a:r>
            <a:endParaRPr lang="en-US" dirty="0"/>
          </a:p>
        </p:txBody>
      </p:sp>
      <p:sp>
        <p:nvSpPr>
          <p:cNvPr id="3" name="Subtitle 2"/>
          <p:cNvSpPr>
            <a:spLocks noGrp="1"/>
          </p:cNvSpPr>
          <p:nvPr>
            <p:ph type="subTitle" idx="1" hasCustomPrompt="1"/>
          </p:nvPr>
        </p:nvSpPr>
        <p:spPr>
          <a:xfrm>
            <a:off x="457200" y="4191000"/>
            <a:ext cx="8229600" cy="1676400"/>
          </a:xfrm>
        </p:spPr>
        <p:txBody>
          <a:bodyPr anchor="ctr"/>
          <a:lstStyle>
            <a:lvl1pPr marL="0" indent="0" algn="ctr">
              <a:buNone/>
              <a:defRPr b="1">
                <a:solidFill>
                  <a:schemeClr val="tx1"/>
                </a:solidFill>
              </a:defRPr>
            </a:lvl1pPr>
            <a:lvl2pPr marL="342875" indent="0" algn="ctr">
              <a:buNone/>
              <a:defRPr>
                <a:solidFill>
                  <a:schemeClr val="tx1">
                    <a:tint val="75000"/>
                  </a:schemeClr>
                </a:solidFill>
              </a:defRPr>
            </a:lvl2pPr>
            <a:lvl3pPr marL="685749" indent="0" algn="ctr">
              <a:buNone/>
              <a:defRPr>
                <a:solidFill>
                  <a:schemeClr val="tx1">
                    <a:tint val="75000"/>
                  </a:schemeClr>
                </a:solidFill>
              </a:defRPr>
            </a:lvl3pPr>
            <a:lvl4pPr marL="1028624" indent="0" algn="ctr">
              <a:buNone/>
              <a:defRPr>
                <a:solidFill>
                  <a:schemeClr val="tx1">
                    <a:tint val="75000"/>
                  </a:schemeClr>
                </a:solidFill>
              </a:defRPr>
            </a:lvl4pPr>
            <a:lvl5pPr marL="1371498" indent="0" algn="ctr">
              <a:buNone/>
              <a:defRPr>
                <a:solidFill>
                  <a:schemeClr val="tx1">
                    <a:tint val="75000"/>
                  </a:schemeClr>
                </a:solidFill>
              </a:defRPr>
            </a:lvl5pPr>
            <a:lvl6pPr marL="1714373" indent="0" algn="ctr">
              <a:buNone/>
              <a:defRPr>
                <a:solidFill>
                  <a:schemeClr val="tx1">
                    <a:tint val="75000"/>
                  </a:schemeClr>
                </a:solidFill>
              </a:defRPr>
            </a:lvl6pPr>
            <a:lvl7pPr marL="2057246" indent="0" algn="ctr">
              <a:buNone/>
              <a:defRPr>
                <a:solidFill>
                  <a:schemeClr val="tx1">
                    <a:tint val="75000"/>
                  </a:schemeClr>
                </a:solidFill>
              </a:defRPr>
            </a:lvl7pPr>
            <a:lvl8pPr marL="2400120" indent="0" algn="ctr">
              <a:buNone/>
              <a:defRPr>
                <a:solidFill>
                  <a:schemeClr val="tx1">
                    <a:tint val="75000"/>
                  </a:schemeClr>
                </a:solidFill>
              </a:defRPr>
            </a:lvl8pPr>
            <a:lvl9pPr marL="2742995" indent="0" algn="ctr">
              <a:buNone/>
              <a:defRPr>
                <a:solidFill>
                  <a:schemeClr val="tx1">
                    <a:tint val="75000"/>
                  </a:schemeClr>
                </a:solidFill>
              </a:defRPr>
            </a:lvl9pPr>
          </a:lstStyle>
          <a:p>
            <a:r>
              <a:rPr lang="en-US" dirty="0"/>
              <a:t>Click to add author name(s)</a:t>
            </a:r>
          </a:p>
        </p:txBody>
      </p:sp>
      <p:sp>
        <p:nvSpPr>
          <p:cNvPr id="5" name="投影片編號版面配置區 4"/>
          <p:cNvSpPr>
            <a:spLocks noGrp="1"/>
          </p:cNvSpPr>
          <p:nvPr>
            <p:ph type="sldNum" sz="quarter" idx="15"/>
          </p:nvPr>
        </p:nvSpPr>
        <p:spPr/>
        <p:txBody>
          <a:bodyPr/>
          <a:lstStyle/>
          <a:p>
            <a:r>
              <a:rPr lang="en-US"/>
              <a:t>Slide </a:t>
            </a:r>
            <a:fld id="{43D13783-42DA-4D39-B1EE-338536AF036D}" type="slidenum">
              <a:rPr lang="en-US" smtClean="0"/>
              <a:pPr/>
              <a:t>‹#›</a:t>
            </a:fld>
            <a:endParaRPr lang="en-US" dirty="0"/>
          </a:p>
        </p:txBody>
      </p:sp>
      <p:sp>
        <p:nvSpPr>
          <p:cNvPr id="8" name="頁尾版面配置區 7"/>
          <p:cNvSpPr>
            <a:spLocks noGrp="1"/>
          </p:cNvSpPr>
          <p:nvPr>
            <p:ph type="ftr" sz="quarter" idx="16"/>
          </p:nvPr>
        </p:nvSpPr>
        <p:spPr/>
        <p:txBody>
          <a:bodyPr/>
          <a:lstStyle/>
          <a:p>
            <a:r>
              <a:rPr lang="en-US" altLang="zh-TW" sz="1350" b="1">
                <a:solidFill>
                  <a:schemeClr val="bg1"/>
                </a:solidFill>
              </a:rPr>
              <a:t>International Electron Devices &amp; Materials Symposium 2021</a:t>
            </a:r>
            <a:endParaRPr lang="en-US" altLang="zh-TW" sz="1350" b="1" dirty="0">
              <a:solidFill>
                <a:schemeClr val="bg1"/>
              </a:solidFill>
            </a:endParaRPr>
          </a:p>
        </p:txBody>
      </p:sp>
      <p:pic>
        <p:nvPicPr>
          <p:cNvPr id="9" name="圖片 8"/>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76200" y="67171"/>
            <a:ext cx="3124200" cy="1136073"/>
          </a:xfrm>
          <a:prstGeom prst="rect">
            <a:avLst/>
          </a:prstGeom>
        </p:spPr>
      </p:pic>
    </p:spTree>
    <p:extLst>
      <p:ext uri="{BB962C8B-B14F-4D97-AF65-F5344CB8AC3E}">
        <p14:creationId xmlns:p14="http://schemas.microsoft.com/office/powerpoint/2010/main" val="20488953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zh-TW" altLang="en-US"/>
              <a:t>按一下以編輯母片標題樣式</a:t>
            </a:r>
            <a:endParaRPr lang="en-US"/>
          </a:p>
        </p:txBody>
      </p:sp>
      <p:sp>
        <p:nvSpPr>
          <p:cNvPr id="5" name="Slide Number Placeholder 4"/>
          <p:cNvSpPr>
            <a:spLocks noGrp="1"/>
          </p:cNvSpPr>
          <p:nvPr>
            <p:ph type="sldNum" sz="quarter" idx="12"/>
          </p:nvPr>
        </p:nvSpPr>
        <p:spPr/>
        <p:txBody>
          <a:bodyPr/>
          <a:lstStyle/>
          <a:p>
            <a:r>
              <a:rPr lang="en-US"/>
              <a:t>Slide </a:t>
            </a:r>
            <a:fld id="{43D13783-42DA-4D39-B1EE-338536AF036D}" type="slidenum">
              <a:rPr lang="en-US" smtClean="0"/>
              <a:pPr/>
              <a:t>‹#›</a:t>
            </a:fld>
            <a:endParaRPr lang="en-US" dirty="0"/>
          </a:p>
        </p:txBody>
      </p:sp>
      <p:sp>
        <p:nvSpPr>
          <p:cNvPr id="7" name="頁尾版面配置區 6"/>
          <p:cNvSpPr>
            <a:spLocks noGrp="1"/>
          </p:cNvSpPr>
          <p:nvPr>
            <p:ph type="ftr" sz="quarter" idx="13"/>
          </p:nvPr>
        </p:nvSpPr>
        <p:spPr/>
        <p:txBody>
          <a:bodyPr/>
          <a:lstStyle/>
          <a:p>
            <a:r>
              <a:rPr lang="en-US" altLang="zh-TW" sz="1350" b="1">
                <a:solidFill>
                  <a:schemeClr val="bg1"/>
                </a:solidFill>
              </a:rPr>
              <a:t>International Electron Devices &amp; Materials Symposium 2021</a:t>
            </a:r>
            <a:endParaRPr lang="en-US" altLang="zh-TW" sz="1350" b="1" dirty="0">
              <a:solidFill>
                <a:schemeClr val="bg1"/>
              </a:solidFill>
            </a:endParaRPr>
          </a:p>
        </p:txBody>
      </p:sp>
    </p:spTree>
    <p:extLst>
      <p:ext uri="{BB962C8B-B14F-4D97-AF65-F5344CB8AC3E}">
        <p14:creationId xmlns:p14="http://schemas.microsoft.com/office/powerpoint/2010/main" val="1990012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標題及物件">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lvl1pPr>
            <a:lvl2pPr>
              <a:defRPr sz="2400"/>
            </a:lvl2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5" name="標題 14"/>
          <p:cNvSpPr>
            <a:spLocks noGrp="1"/>
          </p:cNvSpPr>
          <p:nvPr>
            <p:ph type="title"/>
          </p:nvPr>
        </p:nvSpPr>
        <p:spPr/>
        <p:txBody>
          <a:bodyPr/>
          <a:lstStyle>
            <a:lvl1pPr>
              <a:defRPr sz="3600"/>
            </a:lvl1pPr>
          </a:lstStyle>
          <a:p>
            <a:r>
              <a:rPr lang="zh-TW" altLang="en-US"/>
              <a:t>按一下以編輯母片標題樣式</a:t>
            </a:r>
          </a:p>
        </p:txBody>
      </p:sp>
      <p:sp>
        <p:nvSpPr>
          <p:cNvPr id="16" name="頁尾版面配置區 15"/>
          <p:cNvSpPr>
            <a:spLocks noGrp="1"/>
          </p:cNvSpPr>
          <p:nvPr>
            <p:ph type="ftr" sz="quarter" idx="10"/>
          </p:nvPr>
        </p:nvSpPr>
        <p:spPr/>
        <p:txBody>
          <a:bodyPr/>
          <a:lstStyle/>
          <a:p>
            <a:r>
              <a:rPr lang="en-US" altLang="zh-TW" sz="1350" b="1">
                <a:solidFill>
                  <a:schemeClr val="bg1"/>
                </a:solidFill>
              </a:rPr>
              <a:t>International Electron Devices &amp; Materials Symposium 2021</a:t>
            </a:r>
            <a:endParaRPr lang="en-US" altLang="zh-TW" sz="1350" b="1" dirty="0">
              <a:solidFill>
                <a:schemeClr val="bg1"/>
              </a:solidFill>
            </a:endParaRPr>
          </a:p>
        </p:txBody>
      </p:sp>
      <p:sp>
        <p:nvSpPr>
          <p:cNvPr id="17" name="投影片編號版面配置區 16"/>
          <p:cNvSpPr>
            <a:spLocks noGrp="1"/>
          </p:cNvSpPr>
          <p:nvPr>
            <p:ph type="sldNum" sz="quarter" idx="11"/>
          </p:nvPr>
        </p:nvSpPr>
        <p:spPr/>
        <p:txBody>
          <a:bodyPr/>
          <a:lstStyle/>
          <a:p>
            <a:r>
              <a:rPr lang="en-US" dirty="0"/>
              <a:t>Slide </a:t>
            </a:r>
            <a:fld id="{43D13783-42DA-4D39-B1EE-338536AF036D}" type="slidenum">
              <a:rPr lang="en-US" smtClean="0"/>
              <a:pPr/>
              <a:t>‹#›</a:t>
            </a:fld>
            <a:endParaRPr lang="en-US" dirty="0"/>
          </a:p>
        </p:txBody>
      </p:sp>
    </p:spTree>
    <p:extLst>
      <p:ext uri="{BB962C8B-B14F-4D97-AF65-F5344CB8AC3E}">
        <p14:creationId xmlns:p14="http://schemas.microsoft.com/office/powerpoint/2010/main" val="3118197629"/>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000"/>
            </a:lvl1pPr>
          </a:lstStyle>
          <a:p>
            <a:r>
              <a:rPr lang="zh-TW" altLang="en-US"/>
              <a:t>按一下以編輯母片標題樣式</a:t>
            </a:r>
            <a:endParaRPr lang="en-US"/>
          </a:p>
        </p:txBody>
      </p:sp>
      <p:sp>
        <p:nvSpPr>
          <p:cNvPr id="3" name="Content Placeholder 2"/>
          <p:cNvSpPr>
            <a:spLocks noGrp="1"/>
          </p:cNvSpPr>
          <p:nvPr>
            <p:ph sz="half" idx="1"/>
          </p:nvPr>
        </p:nvSpPr>
        <p:spPr>
          <a:xfrm>
            <a:off x="152400" y="914400"/>
            <a:ext cx="4343400" cy="5257800"/>
          </a:xfrm>
        </p:spPr>
        <p:txBody>
          <a:bodyPr/>
          <a:lstStyle>
            <a:lvl1pPr>
              <a:defRPr sz="1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48200" y="914400"/>
            <a:ext cx="4343400" cy="5257800"/>
          </a:xfrm>
        </p:spPr>
        <p:txBody>
          <a:bodyPr/>
          <a:lstStyle>
            <a:lvl1pPr>
              <a:defRPr sz="1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頁尾版面配置區 4"/>
          <p:cNvSpPr>
            <a:spLocks noGrp="1"/>
          </p:cNvSpPr>
          <p:nvPr>
            <p:ph type="ftr" sz="quarter" idx="10"/>
          </p:nvPr>
        </p:nvSpPr>
        <p:spPr/>
        <p:txBody>
          <a:bodyPr/>
          <a:lstStyle/>
          <a:p>
            <a:r>
              <a:rPr lang="en-US" altLang="zh-TW" sz="1350" b="1">
                <a:solidFill>
                  <a:schemeClr val="bg1"/>
                </a:solidFill>
              </a:rPr>
              <a:t>International Electron Devices &amp; Materials Symposium 2021</a:t>
            </a:r>
            <a:endParaRPr lang="en-US" altLang="zh-TW" sz="1350" b="1" dirty="0">
              <a:solidFill>
                <a:schemeClr val="bg1"/>
              </a:solidFill>
            </a:endParaRPr>
          </a:p>
        </p:txBody>
      </p:sp>
      <p:sp>
        <p:nvSpPr>
          <p:cNvPr id="7" name="投影片編號版面配置區 6"/>
          <p:cNvSpPr>
            <a:spLocks noGrp="1"/>
          </p:cNvSpPr>
          <p:nvPr>
            <p:ph type="sldNum" sz="quarter" idx="11"/>
          </p:nvPr>
        </p:nvSpPr>
        <p:spPr/>
        <p:txBody>
          <a:bodyPr/>
          <a:lstStyle/>
          <a:p>
            <a:r>
              <a:rPr lang="en-US"/>
              <a:t>Slide </a:t>
            </a:r>
            <a:fld id="{43D13783-42DA-4D39-B1EE-338536AF036D}" type="slidenum">
              <a:rPr lang="en-US" smtClean="0"/>
              <a:pPr/>
              <a:t>‹#›</a:t>
            </a:fld>
            <a:endParaRPr lang="en-US" dirty="0"/>
          </a:p>
        </p:txBody>
      </p:sp>
    </p:spTree>
    <p:extLst>
      <p:ext uri="{BB962C8B-B14F-4D97-AF65-F5344CB8AC3E}">
        <p14:creationId xmlns:p14="http://schemas.microsoft.com/office/powerpoint/2010/main" val="2511413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52400" y="914400"/>
            <a:ext cx="4343400" cy="838200"/>
          </a:xfrm>
        </p:spPr>
        <p:txBody>
          <a:bodyPr anchor="ctr"/>
          <a:lstStyle>
            <a:lvl1pPr marL="0" indent="0">
              <a:buNone/>
              <a:defRPr sz="1800" b="1"/>
            </a:lvl1pPr>
            <a:lvl2pPr marL="342875" indent="0">
              <a:buNone/>
              <a:defRPr sz="1500" b="1"/>
            </a:lvl2pPr>
            <a:lvl3pPr marL="685749" indent="0">
              <a:buNone/>
              <a:defRPr sz="1350" b="1"/>
            </a:lvl3pPr>
            <a:lvl4pPr marL="1028624" indent="0">
              <a:buNone/>
              <a:defRPr sz="1200" b="1"/>
            </a:lvl4pPr>
            <a:lvl5pPr marL="1371498" indent="0">
              <a:buNone/>
              <a:defRPr sz="1200" b="1"/>
            </a:lvl5pPr>
            <a:lvl6pPr marL="1714373" indent="0">
              <a:buNone/>
              <a:defRPr sz="1200" b="1"/>
            </a:lvl6pPr>
            <a:lvl7pPr marL="2057246" indent="0">
              <a:buNone/>
              <a:defRPr sz="1200" b="1"/>
            </a:lvl7pPr>
            <a:lvl8pPr marL="2400120" indent="0">
              <a:buNone/>
              <a:defRPr sz="1200" b="1"/>
            </a:lvl8pPr>
            <a:lvl9pPr marL="2742995"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152400" y="1905000"/>
            <a:ext cx="4344988" cy="4267200"/>
          </a:xfrm>
        </p:spPr>
        <p:txBody>
          <a:bodyPr/>
          <a:lstStyle>
            <a:lvl1pPr>
              <a:defRPr sz="1800"/>
            </a:lvl1pPr>
            <a:lvl2pPr>
              <a:defRPr sz="1500"/>
            </a:lvl2pPr>
            <a:lvl3pPr>
              <a:defRPr sz="1500"/>
            </a:lvl3pPr>
            <a:lvl4pPr>
              <a:defRPr sz="1500"/>
            </a:lvl4pPr>
            <a:lvl5pPr>
              <a:defRPr sz="15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45029" y="914400"/>
            <a:ext cx="4346575" cy="838200"/>
          </a:xfrm>
        </p:spPr>
        <p:txBody>
          <a:bodyPr anchor="ctr"/>
          <a:lstStyle>
            <a:lvl1pPr marL="0" indent="0">
              <a:buNone/>
              <a:defRPr sz="1800" b="1"/>
            </a:lvl1pPr>
            <a:lvl2pPr marL="342875" indent="0">
              <a:buNone/>
              <a:defRPr sz="1500" b="1"/>
            </a:lvl2pPr>
            <a:lvl3pPr marL="685749" indent="0">
              <a:buNone/>
              <a:defRPr sz="1350" b="1"/>
            </a:lvl3pPr>
            <a:lvl4pPr marL="1028624" indent="0">
              <a:buNone/>
              <a:defRPr sz="1200" b="1"/>
            </a:lvl4pPr>
            <a:lvl5pPr marL="1371498" indent="0">
              <a:buNone/>
              <a:defRPr sz="1200" b="1"/>
            </a:lvl5pPr>
            <a:lvl6pPr marL="1714373" indent="0">
              <a:buNone/>
              <a:defRPr sz="1200" b="1"/>
            </a:lvl6pPr>
            <a:lvl7pPr marL="2057246" indent="0">
              <a:buNone/>
              <a:defRPr sz="1200" b="1"/>
            </a:lvl7pPr>
            <a:lvl8pPr marL="2400120" indent="0">
              <a:buNone/>
              <a:defRPr sz="1200" b="1"/>
            </a:lvl8pPr>
            <a:lvl9pPr marL="2742995"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4648200" y="1905000"/>
            <a:ext cx="4343400" cy="4267200"/>
          </a:xfrm>
        </p:spPr>
        <p:txBody>
          <a:bodyPr/>
          <a:lstStyle>
            <a:lvl1pPr>
              <a:defRPr sz="1800"/>
            </a:lvl1pPr>
            <a:lvl2pPr>
              <a:defRPr sz="1500"/>
            </a:lvl2pPr>
            <a:lvl3pPr>
              <a:defRPr sz="1500"/>
            </a:lvl3pPr>
            <a:lvl4pPr>
              <a:defRPr sz="1500"/>
            </a:lvl4pPr>
            <a:lvl5pPr>
              <a:defRPr sz="15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1" name="Slide Number Placeholder 10"/>
          <p:cNvSpPr>
            <a:spLocks noGrp="1"/>
          </p:cNvSpPr>
          <p:nvPr>
            <p:ph type="sldNum" sz="quarter" idx="12"/>
          </p:nvPr>
        </p:nvSpPr>
        <p:spPr>
          <a:xfrm>
            <a:off x="6591300" y="6416677"/>
            <a:ext cx="2438400" cy="365125"/>
          </a:xfrm>
        </p:spPr>
        <p:txBody>
          <a:bodyPr/>
          <a:lstStyle/>
          <a:p>
            <a:r>
              <a:rPr lang="en-US"/>
              <a:t>Slide </a:t>
            </a:r>
            <a:fld id="{43D13783-42DA-4D39-B1EE-338536AF036D}" type="slidenum">
              <a:rPr lang="en-US" smtClean="0"/>
              <a:pPr/>
              <a:t>‹#›</a:t>
            </a:fld>
            <a:endParaRPr lang="en-US" dirty="0"/>
          </a:p>
        </p:txBody>
      </p:sp>
      <p:sp>
        <p:nvSpPr>
          <p:cNvPr id="10" name="Date Placeholder 3"/>
          <p:cNvSpPr>
            <a:spLocks noGrp="1"/>
          </p:cNvSpPr>
          <p:nvPr>
            <p:ph type="dt" sz="half" idx="13"/>
          </p:nvPr>
        </p:nvSpPr>
        <p:spPr>
          <a:xfrm>
            <a:off x="114300" y="6416677"/>
            <a:ext cx="2857500" cy="365125"/>
          </a:xfrm>
          <a:prstGeom prst="rect">
            <a:avLst/>
          </a:prstGeom>
        </p:spPr>
        <p:txBody>
          <a:bodyPr vert="horz" lIns="91440" tIns="45720" rIns="91440" bIns="45720" rtlCol="0" anchor="ctr"/>
          <a:lstStyle>
            <a:lvl1pPr algn="l">
              <a:defRPr sz="1350" b="1">
                <a:solidFill>
                  <a:schemeClr val="bg1"/>
                </a:solidFill>
              </a:defRPr>
            </a:lvl1pPr>
          </a:lstStyle>
          <a:p>
            <a:endParaRPr lang="en-US" dirty="0"/>
          </a:p>
        </p:txBody>
      </p:sp>
      <p:sp>
        <p:nvSpPr>
          <p:cNvPr id="12" name="Footer Placeholder 3"/>
          <p:cNvSpPr>
            <a:spLocks noGrp="1"/>
          </p:cNvSpPr>
          <p:nvPr>
            <p:ph type="ftr" sz="quarter" idx="11"/>
          </p:nvPr>
        </p:nvSpPr>
        <p:spPr>
          <a:xfrm>
            <a:off x="2457450" y="6416677"/>
            <a:ext cx="4229100" cy="365125"/>
          </a:xfrm>
        </p:spPr>
        <p:txBody>
          <a:bodyPr/>
          <a:lstStyle>
            <a:lvl1pPr algn="ctr">
              <a:defRPr/>
            </a:lvl1pPr>
          </a:lstStyle>
          <a:p>
            <a:r>
              <a:rPr lang="en-US" altLang="zh-TW"/>
              <a:t>International Electron Devices &amp; Materials Symposium 2021</a:t>
            </a:r>
            <a:endParaRPr lang="en-US" altLang="zh-TW" dirty="0"/>
          </a:p>
        </p:txBody>
      </p:sp>
    </p:spTree>
    <p:extLst>
      <p:ext uri="{BB962C8B-B14F-4D97-AF65-F5344CB8AC3E}">
        <p14:creationId xmlns:p14="http://schemas.microsoft.com/office/powerpoint/2010/main" val="30093595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zh-TW" altLang="en-US"/>
              <a:t>按一下以編輯母片標題樣式</a:t>
            </a:r>
            <a:endParaRPr lang="en-US"/>
          </a:p>
        </p:txBody>
      </p:sp>
      <p:sp>
        <p:nvSpPr>
          <p:cNvPr id="3" name="頁尾版面配置區 2"/>
          <p:cNvSpPr>
            <a:spLocks noGrp="1"/>
          </p:cNvSpPr>
          <p:nvPr>
            <p:ph type="ftr" sz="quarter" idx="10"/>
          </p:nvPr>
        </p:nvSpPr>
        <p:spPr/>
        <p:txBody>
          <a:bodyPr/>
          <a:lstStyle/>
          <a:p>
            <a:r>
              <a:rPr lang="en-US" altLang="zh-TW" sz="1350" b="1">
                <a:solidFill>
                  <a:schemeClr val="bg1"/>
                </a:solidFill>
              </a:rPr>
              <a:t>International Electron Devices &amp; Materials Symposium 2021</a:t>
            </a:r>
            <a:endParaRPr lang="en-US" altLang="zh-TW" sz="1350" b="1" dirty="0">
              <a:solidFill>
                <a:schemeClr val="bg1"/>
              </a:solidFill>
            </a:endParaRPr>
          </a:p>
        </p:txBody>
      </p:sp>
      <p:sp>
        <p:nvSpPr>
          <p:cNvPr id="5" name="投影片編號版面配置區 4"/>
          <p:cNvSpPr>
            <a:spLocks noGrp="1"/>
          </p:cNvSpPr>
          <p:nvPr>
            <p:ph type="sldNum" sz="quarter" idx="11"/>
          </p:nvPr>
        </p:nvSpPr>
        <p:spPr/>
        <p:txBody>
          <a:bodyPr/>
          <a:lstStyle/>
          <a:p>
            <a:r>
              <a:rPr lang="en-US"/>
              <a:t>Slide </a:t>
            </a:r>
            <a:fld id="{43D13783-42DA-4D39-B1EE-338536AF036D}" type="slidenum">
              <a:rPr lang="en-US" smtClean="0"/>
              <a:pPr/>
              <a:t>‹#›</a:t>
            </a:fld>
            <a:endParaRPr lang="en-US" dirty="0"/>
          </a:p>
        </p:txBody>
      </p:sp>
    </p:spTree>
    <p:extLst>
      <p:ext uri="{BB962C8B-B14F-4D97-AF65-F5344CB8AC3E}">
        <p14:creationId xmlns:p14="http://schemas.microsoft.com/office/powerpoint/2010/main" val="32159968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頁尾版面配置區 1"/>
          <p:cNvSpPr>
            <a:spLocks noGrp="1"/>
          </p:cNvSpPr>
          <p:nvPr>
            <p:ph type="ftr" sz="quarter" idx="10"/>
          </p:nvPr>
        </p:nvSpPr>
        <p:spPr/>
        <p:txBody>
          <a:bodyPr/>
          <a:lstStyle/>
          <a:p>
            <a:r>
              <a:rPr lang="en-US" altLang="zh-TW" sz="1350" b="1">
                <a:solidFill>
                  <a:schemeClr val="bg1"/>
                </a:solidFill>
              </a:rPr>
              <a:t>International Electron Devices &amp; Materials Symposium 2021</a:t>
            </a:r>
            <a:endParaRPr lang="en-US" altLang="zh-TW" sz="1350" b="1" dirty="0">
              <a:solidFill>
                <a:schemeClr val="bg1"/>
              </a:solidFill>
            </a:endParaRPr>
          </a:p>
        </p:txBody>
      </p:sp>
      <p:sp>
        <p:nvSpPr>
          <p:cNvPr id="4" name="投影片編號版面配置區 3"/>
          <p:cNvSpPr>
            <a:spLocks noGrp="1"/>
          </p:cNvSpPr>
          <p:nvPr>
            <p:ph type="sldNum" sz="quarter" idx="11"/>
          </p:nvPr>
        </p:nvSpPr>
        <p:spPr/>
        <p:txBody>
          <a:bodyPr/>
          <a:lstStyle/>
          <a:p>
            <a:r>
              <a:rPr lang="en-US"/>
              <a:t>Slide </a:t>
            </a:r>
            <a:fld id="{43D13783-42DA-4D39-B1EE-338536AF036D}" type="slidenum">
              <a:rPr lang="en-US" smtClean="0"/>
              <a:pPr/>
              <a:t>‹#›</a:t>
            </a:fld>
            <a:endParaRPr lang="en-US" dirty="0"/>
          </a:p>
        </p:txBody>
      </p:sp>
    </p:spTree>
    <p:extLst>
      <p:ext uri="{BB962C8B-B14F-4D97-AF65-F5344CB8AC3E}">
        <p14:creationId xmlns:p14="http://schemas.microsoft.com/office/powerpoint/2010/main" val="20202021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自訂版面配置">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zh-TW" altLang="en-US"/>
              <a:t>按一下以編輯母片標題樣式</a:t>
            </a:r>
            <a:endParaRPr lang="en-US"/>
          </a:p>
        </p:txBody>
      </p:sp>
      <p:sp>
        <p:nvSpPr>
          <p:cNvPr id="6" name="頁尾版面配置區 5"/>
          <p:cNvSpPr>
            <a:spLocks noGrp="1"/>
          </p:cNvSpPr>
          <p:nvPr>
            <p:ph type="ftr" sz="quarter" idx="10"/>
          </p:nvPr>
        </p:nvSpPr>
        <p:spPr/>
        <p:txBody>
          <a:bodyPr/>
          <a:lstStyle/>
          <a:p>
            <a:r>
              <a:rPr lang="en-US" altLang="zh-TW" sz="1350" b="1">
                <a:solidFill>
                  <a:schemeClr val="bg1"/>
                </a:solidFill>
              </a:rPr>
              <a:t>International Electron Devices &amp; Materials Symposium 2021</a:t>
            </a:r>
            <a:endParaRPr lang="en-US" altLang="zh-TW" sz="1350" b="1" dirty="0">
              <a:solidFill>
                <a:schemeClr val="bg1"/>
              </a:solidFill>
            </a:endParaRPr>
          </a:p>
        </p:txBody>
      </p:sp>
      <p:sp>
        <p:nvSpPr>
          <p:cNvPr id="7" name="投影片編號版面配置區 6"/>
          <p:cNvSpPr>
            <a:spLocks noGrp="1"/>
          </p:cNvSpPr>
          <p:nvPr>
            <p:ph type="sldNum" sz="quarter" idx="11"/>
          </p:nvPr>
        </p:nvSpPr>
        <p:spPr/>
        <p:txBody>
          <a:bodyPr/>
          <a:lstStyle/>
          <a:p>
            <a:r>
              <a:rPr lang="en-US"/>
              <a:t>Slide </a:t>
            </a:r>
            <a:fld id="{43D13783-42DA-4D39-B1EE-338536AF036D}" type="slidenum">
              <a:rPr lang="en-US" smtClean="0"/>
              <a:pPr/>
              <a:t>‹#›</a:t>
            </a:fld>
            <a:endParaRPr lang="en-US" dirty="0"/>
          </a:p>
        </p:txBody>
      </p:sp>
    </p:spTree>
    <p:extLst>
      <p:ext uri="{BB962C8B-B14F-4D97-AF65-F5344CB8AC3E}">
        <p14:creationId xmlns:p14="http://schemas.microsoft.com/office/powerpoint/2010/main" val="927006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zh-TW" altLang="en-US"/>
              <a:t>按一下以編輯母片標題樣式</a:t>
            </a:r>
            <a:endParaRPr lang="en-US" dirty="0"/>
          </a:p>
        </p:txBody>
      </p:sp>
      <p:sp>
        <p:nvSpPr>
          <p:cNvPr id="5" name="Slide Number Placeholder 4"/>
          <p:cNvSpPr>
            <a:spLocks noGrp="1"/>
          </p:cNvSpPr>
          <p:nvPr>
            <p:ph type="sldNum" sz="quarter" idx="12"/>
          </p:nvPr>
        </p:nvSpPr>
        <p:spPr/>
        <p:txBody>
          <a:bodyPr/>
          <a:lstStyle/>
          <a:p>
            <a:fld id="{746179B8-B9D7-4922-944D-FA8D358F36EB}" type="slidenum">
              <a:rPr lang="zh-TW" altLang="en-US" smtClean="0"/>
              <a:t>‹#›</a:t>
            </a:fld>
            <a:endParaRPr lang="zh-TW" altLang="en-US"/>
          </a:p>
        </p:txBody>
      </p:sp>
      <p:sp>
        <p:nvSpPr>
          <p:cNvPr id="7" name="頁尾版面配置區 6"/>
          <p:cNvSpPr>
            <a:spLocks noGrp="1"/>
          </p:cNvSpPr>
          <p:nvPr>
            <p:ph type="ftr" sz="quarter" idx="13"/>
          </p:nvPr>
        </p:nvSpPr>
        <p:spPr/>
        <p:txBody>
          <a:bodyPr/>
          <a:lstStyle/>
          <a:p>
            <a:r>
              <a:rPr lang="en-US" altLang="zh-TW"/>
              <a:t>International Electron Devices &amp; Materials Symposium 2021</a:t>
            </a:r>
            <a:endParaRPr lang="zh-TW" altLang="en-US"/>
          </a:p>
        </p:txBody>
      </p:sp>
    </p:spTree>
    <p:extLst>
      <p:ext uri="{BB962C8B-B14F-4D97-AF65-F5344CB8AC3E}">
        <p14:creationId xmlns:p14="http://schemas.microsoft.com/office/powerpoint/2010/main" val="2913260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Outline">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22000" y="1160060"/>
            <a:ext cx="8100000" cy="5012140"/>
          </a:xfrm>
        </p:spPr>
        <p:txBody>
          <a:bodyPr/>
          <a:lstStyle>
            <a:lvl1pPr>
              <a:buClr>
                <a:srgbClr val="FF9900"/>
              </a:buClr>
              <a:defRPr sz="2400"/>
            </a:lvl1pPr>
            <a:lvl2pPr>
              <a:buClr>
                <a:srgbClr val="FF9900"/>
              </a:buClr>
              <a:defRPr sz="2400"/>
            </a:lvl2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5" name="標題 14"/>
          <p:cNvSpPr>
            <a:spLocks noGrp="1"/>
          </p:cNvSpPr>
          <p:nvPr>
            <p:ph type="title"/>
          </p:nvPr>
        </p:nvSpPr>
        <p:spPr>
          <a:xfrm>
            <a:off x="152400" y="152400"/>
            <a:ext cx="8839200" cy="898478"/>
          </a:xfrm>
        </p:spPr>
        <p:txBody>
          <a:bodyPr/>
          <a:lstStyle>
            <a:lvl1pPr>
              <a:defRPr sz="3600"/>
            </a:lvl1pPr>
          </a:lstStyle>
          <a:p>
            <a:r>
              <a:rPr lang="zh-TW" altLang="en-US"/>
              <a:t>按一下以編輯母片標題樣式</a:t>
            </a:r>
            <a:endParaRPr lang="zh-TW" altLang="en-US" dirty="0"/>
          </a:p>
        </p:txBody>
      </p:sp>
      <p:sp>
        <p:nvSpPr>
          <p:cNvPr id="16" name="頁尾版面配置區 15"/>
          <p:cNvSpPr>
            <a:spLocks noGrp="1"/>
          </p:cNvSpPr>
          <p:nvPr>
            <p:ph type="ftr" sz="quarter" idx="10"/>
          </p:nvPr>
        </p:nvSpPr>
        <p:spPr/>
        <p:txBody>
          <a:bodyPr/>
          <a:lstStyle/>
          <a:p>
            <a:r>
              <a:rPr lang="en-US" altLang="zh-TW"/>
              <a:t>International Electron Devices &amp; Materials Symposium 2021</a:t>
            </a:r>
            <a:endParaRPr lang="zh-TW" altLang="en-US"/>
          </a:p>
        </p:txBody>
      </p:sp>
      <p:sp>
        <p:nvSpPr>
          <p:cNvPr id="17" name="投影片編號版面配置區 16"/>
          <p:cNvSpPr>
            <a:spLocks noGrp="1"/>
          </p:cNvSpPr>
          <p:nvPr>
            <p:ph type="sldNum" sz="quarter" idx="11"/>
          </p:nvPr>
        </p:nvSpPr>
        <p:spPr/>
        <p:txBody>
          <a:bodyPr/>
          <a:lstStyle/>
          <a:p>
            <a:fld id="{746179B8-B9D7-4922-944D-FA8D358F36EB}" type="slidenum">
              <a:rPr lang="zh-TW" altLang="en-US" smtClean="0"/>
              <a:t>‹#›</a:t>
            </a:fld>
            <a:endParaRPr lang="zh-TW" altLang="en-US"/>
          </a:p>
        </p:txBody>
      </p:sp>
    </p:spTree>
    <p:extLst>
      <p:ext uri="{BB962C8B-B14F-4D97-AF65-F5344CB8AC3E}">
        <p14:creationId xmlns:p14="http://schemas.microsoft.com/office/powerpoint/2010/main" val="410651420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標題及物件">
    <p:bg>
      <p:bgRef idx="1001">
        <a:schemeClr val="bg1"/>
      </p:bgRef>
    </p:bg>
    <p:spTree>
      <p:nvGrpSpPr>
        <p:cNvPr id="1" name=""/>
        <p:cNvGrpSpPr/>
        <p:nvPr/>
      </p:nvGrpSpPr>
      <p:grpSpPr>
        <a:xfrm>
          <a:off x="0" y="0"/>
          <a:ext cx="0" cy="0"/>
          <a:chOff x="0" y="0"/>
          <a:chExt cx="0" cy="0"/>
        </a:xfrm>
      </p:grpSpPr>
      <p:sp>
        <p:nvSpPr>
          <p:cNvPr id="11" name="局部圓 10">
            <a:extLst>
              <a:ext uri="{FF2B5EF4-FFF2-40B4-BE49-F238E27FC236}">
                <a16:creationId xmlns:a16="http://schemas.microsoft.com/office/drawing/2014/main" id="{128BE694-F3A2-40FF-9531-90FF75CF356D}"/>
              </a:ext>
            </a:extLst>
          </p:cNvPr>
          <p:cNvSpPr/>
          <p:nvPr userDrawn="1"/>
        </p:nvSpPr>
        <p:spPr>
          <a:xfrm>
            <a:off x="8661400" y="6375400"/>
            <a:ext cx="965200" cy="965200"/>
          </a:xfrm>
          <a:prstGeom prst="pie">
            <a:avLst>
              <a:gd name="adj1" fmla="val 10799764"/>
              <a:gd name="adj2" fmla="val 16200000"/>
            </a:avLst>
          </a:prstGeom>
          <a:solidFill>
            <a:srgbClr val="4472C4">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3" name="Content Placeholder 2"/>
          <p:cNvSpPr>
            <a:spLocks noGrp="1"/>
          </p:cNvSpPr>
          <p:nvPr>
            <p:ph idx="1"/>
          </p:nvPr>
        </p:nvSpPr>
        <p:spPr>
          <a:xfrm>
            <a:off x="522000" y="1160060"/>
            <a:ext cx="8100000" cy="5012140"/>
          </a:xfrm>
        </p:spPr>
        <p:txBody>
          <a:bodyPr>
            <a:normAutofit/>
          </a:bodyPr>
          <a:lstStyle>
            <a:lvl1pPr marL="257156" indent="-257156">
              <a:buClr>
                <a:srgbClr val="C00000"/>
              </a:buClr>
              <a:buFont typeface="Wingdings" panose="05000000000000000000" pitchFamily="2" charset="2"/>
              <a:buChar char="l"/>
              <a:defRPr sz="2000" baseline="0">
                <a:latin typeface="Calibri" panose="020F0502020204030204" pitchFamily="34" charset="0"/>
              </a:defRPr>
            </a:lvl1pPr>
            <a:lvl2pPr>
              <a:buClr>
                <a:schemeClr val="tx1"/>
              </a:buClr>
              <a:defRPr sz="2000" baseline="0">
                <a:latin typeface="Calibri" panose="020F0502020204030204" pitchFamily="34" charset="0"/>
              </a:defRPr>
            </a:lvl2pPr>
            <a:lvl3pPr>
              <a:defRPr sz="1400" baseline="0">
                <a:latin typeface="Calibri" panose="020F0502020204030204" pitchFamily="34" charset="0"/>
              </a:defRPr>
            </a:lvl3pPr>
            <a:lvl4pPr>
              <a:defRPr sz="1400" baseline="0">
                <a:latin typeface="Calibri" panose="020F0502020204030204" pitchFamily="34" charset="0"/>
              </a:defRPr>
            </a:lvl4pPr>
            <a:lvl5pPr>
              <a:defRPr sz="1400" baseline="0">
                <a:latin typeface="Calibri" panose="020F0502020204030204" pitchFamily="34" charset="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15" name="標題 14"/>
          <p:cNvSpPr>
            <a:spLocks noGrp="1"/>
          </p:cNvSpPr>
          <p:nvPr>
            <p:ph type="title"/>
          </p:nvPr>
        </p:nvSpPr>
        <p:spPr>
          <a:xfrm>
            <a:off x="152400" y="152400"/>
            <a:ext cx="8839200" cy="898478"/>
          </a:xfrm>
        </p:spPr>
        <p:txBody>
          <a:bodyPr/>
          <a:lstStyle>
            <a:lvl1pPr>
              <a:defRPr sz="3600" baseline="0">
                <a:latin typeface="Calibri" panose="020F0502020204030204" pitchFamily="34" charset="0"/>
              </a:defRPr>
            </a:lvl1pPr>
          </a:lstStyle>
          <a:p>
            <a:r>
              <a:rPr lang="zh-TW" altLang="en-US" dirty="0"/>
              <a:t>按一下以編輯母片標題樣式</a:t>
            </a:r>
          </a:p>
        </p:txBody>
      </p:sp>
      <p:sp>
        <p:nvSpPr>
          <p:cNvPr id="16" name="頁尾版面配置區 15"/>
          <p:cNvSpPr>
            <a:spLocks noGrp="1"/>
          </p:cNvSpPr>
          <p:nvPr>
            <p:ph type="ftr" sz="quarter" idx="10"/>
          </p:nvPr>
        </p:nvSpPr>
        <p:spPr/>
        <p:txBody>
          <a:bodyPr/>
          <a:lstStyle/>
          <a:p>
            <a:r>
              <a:rPr lang="en-US" altLang="zh-TW" dirty="0"/>
              <a:t>International Electron Devices &amp; Materials Symposium 2021</a:t>
            </a:r>
            <a:endParaRPr lang="zh-TW" altLang="en-US" dirty="0"/>
          </a:p>
        </p:txBody>
      </p:sp>
      <p:sp>
        <p:nvSpPr>
          <p:cNvPr id="17" name="投影片編號版面配置區 16"/>
          <p:cNvSpPr>
            <a:spLocks noGrp="1"/>
          </p:cNvSpPr>
          <p:nvPr>
            <p:ph type="sldNum" sz="quarter" idx="11"/>
          </p:nvPr>
        </p:nvSpPr>
        <p:spPr>
          <a:xfrm>
            <a:off x="8618222" y="6492875"/>
            <a:ext cx="525778" cy="365125"/>
          </a:xfrm>
        </p:spPr>
        <p:txBody>
          <a:bodyPr/>
          <a:lstStyle>
            <a:lvl1pPr algn="r">
              <a:defRPr sz="1800">
                <a:solidFill>
                  <a:schemeClr val="bg1"/>
                </a:solidFill>
              </a:defRPr>
            </a:lvl1pPr>
          </a:lstStyle>
          <a:p>
            <a:fld id="{746179B8-B9D7-4922-944D-FA8D358F36EB}" type="slidenum">
              <a:rPr lang="zh-TW" altLang="en-US" smtClean="0"/>
              <a:pPr/>
              <a:t>‹#›</a:t>
            </a:fld>
            <a:endParaRPr lang="zh-TW" altLang="en-US" dirty="0"/>
          </a:p>
        </p:txBody>
      </p:sp>
      <p:sp>
        <p:nvSpPr>
          <p:cNvPr id="7" name="Rectangle 6">
            <a:extLst>
              <a:ext uri="{FF2B5EF4-FFF2-40B4-BE49-F238E27FC236}">
                <a16:creationId xmlns:a16="http://schemas.microsoft.com/office/drawing/2014/main" id="{129E826F-31E9-4034-A6FE-C3D1AC265E56}"/>
              </a:ext>
            </a:extLst>
          </p:cNvPr>
          <p:cNvSpPr/>
          <p:nvPr userDrawn="1"/>
        </p:nvSpPr>
        <p:spPr>
          <a:xfrm>
            <a:off x="0" y="0"/>
            <a:ext cx="9144000" cy="6858000"/>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15030554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標題及物件 (半圓頁碼)">
    <p:bg>
      <p:bgRef idx="1001">
        <a:schemeClr val="bg1"/>
      </p:bgRef>
    </p:bg>
    <p:spTree>
      <p:nvGrpSpPr>
        <p:cNvPr id="1" name=""/>
        <p:cNvGrpSpPr/>
        <p:nvPr/>
      </p:nvGrpSpPr>
      <p:grpSpPr>
        <a:xfrm>
          <a:off x="0" y="0"/>
          <a:ext cx="0" cy="0"/>
          <a:chOff x="0" y="0"/>
          <a:chExt cx="0" cy="0"/>
        </a:xfrm>
      </p:grpSpPr>
      <p:sp>
        <p:nvSpPr>
          <p:cNvPr id="7" name="局部圓 7">
            <a:extLst>
              <a:ext uri="{FF2B5EF4-FFF2-40B4-BE49-F238E27FC236}">
                <a16:creationId xmlns:a16="http://schemas.microsoft.com/office/drawing/2014/main" id="{7D1F67BB-4AED-4012-B452-1C23653B80C0}"/>
              </a:ext>
            </a:extLst>
          </p:cNvPr>
          <p:cNvSpPr/>
          <p:nvPr userDrawn="1"/>
        </p:nvSpPr>
        <p:spPr>
          <a:xfrm>
            <a:off x="8623882" y="6337882"/>
            <a:ext cx="1040235" cy="1040235"/>
          </a:xfrm>
          <a:prstGeom prst="pie">
            <a:avLst>
              <a:gd name="adj1" fmla="val 10768434"/>
              <a:gd name="adj2" fmla="val 16200000"/>
            </a:avLst>
          </a:prstGeom>
          <a:solidFill>
            <a:srgbClr val="4472C4">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3" name="Content Placeholder 2"/>
          <p:cNvSpPr>
            <a:spLocks noGrp="1"/>
          </p:cNvSpPr>
          <p:nvPr>
            <p:ph idx="1"/>
          </p:nvPr>
        </p:nvSpPr>
        <p:spPr>
          <a:xfrm>
            <a:off x="522000" y="1160060"/>
            <a:ext cx="8100000" cy="5012140"/>
          </a:xfrm>
        </p:spPr>
        <p:txBody>
          <a:bodyPr>
            <a:normAutofit/>
          </a:bodyPr>
          <a:lstStyle>
            <a:lvl1pPr marL="257156" indent="-257156">
              <a:buClr>
                <a:srgbClr val="C00000"/>
              </a:buClr>
              <a:buFont typeface="Wingdings" panose="05000000000000000000" pitchFamily="2" charset="2"/>
              <a:buChar char="l"/>
              <a:defRPr sz="2000"/>
            </a:lvl1pPr>
            <a:lvl2pPr>
              <a:buClr>
                <a:schemeClr val="tx1"/>
              </a:buClr>
              <a:defRPr sz="2000"/>
            </a:lvl2pPr>
            <a:lvl3pPr>
              <a:defRPr sz="1400"/>
            </a:lvl3pPr>
            <a:lvl4pPr>
              <a:defRPr sz="1400"/>
            </a:lvl4pPr>
            <a:lvl5pPr>
              <a:defRPr sz="14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15" name="標題 14"/>
          <p:cNvSpPr>
            <a:spLocks noGrp="1"/>
          </p:cNvSpPr>
          <p:nvPr>
            <p:ph type="title"/>
          </p:nvPr>
        </p:nvSpPr>
        <p:spPr>
          <a:xfrm>
            <a:off x="152400" y="152400"/>
            <a:ext cx="8839200" cy="898478"/>
          </a:xfrm>
        </p:spPr>
        <p:txBody>
          <a:bodyPr/>
          <a:lstStyle>
            <a:lvl1pPr>
              <a:defRPr sz="3200"/>
            </a:lvl1pPr>
          </a:lstStyle>
          <a:p>
            <a:r>
              <a:rPr lang="zh-TW" altLang="en-US" dirty="0"/>
              <a:t>按一下以編輯母片標題樣式</a:t>
            </a:r>
          </a:p>
        </p:txBody>
      </p:sp>
      <p:sp>
        <p:nvSpPr>
          <p:cNvPr id="16" name="頁尾版面配置區 15"/>
          <p:cNvSpPr>
            <a:spLocks noGrp="1"/>
          </p:cNvSpPr>
          <p:nvPr>
            <p:ph type="ftr" sz="quarter" idx="10"/>
          </p:nvPr>
        </p:nvSpPr>
        <p:spPr/>
        <p:txBody>
          <a:bodyPr/>
          <a:lstStyle/>
          <a:p>
            <a:r>
              <a:rPr lang="en-US" altLang="zh-TW"/>
              <a:t>International Electron Devices &amp; Materials Symposium 2021</a:t>
            </a:r>
            <a:endParaRPr lang="zh-TW" altLang="en-US"/>
          </a:p>
        </p:txBody>
      </p:sp>
      <p:sp>
        <p:nvSpPr>
          <p:cNvPr id="17" name="投影片編號版面配置區 16"/>
          <p:cNvSpPr>
            <a:spLocks noGrp="1"/>
          </p:cNvSpPr>
          <p:nvPr>
            <p:ph type="sldNum" sz="quarter" idx="11"/>
          </p:nvPr>
        </p:nvSpPr>
        <p:spPr>
          <a:xfrm>
            <a:off x="8621999" y="6480177"/>
            <a:ext cx="509299" cy="365125"/>
          </a:xfrm>
        </p:spPr>
        <p:txBody>
          <a:bodyPr/>
          <a:lstStyle>
            <a:lvl1pPr>
              <a:defRPr sz="1800">
                <a:solidFill>
                  <a:schemeClr val="bg1"/>
                </a:solidFill>
              </a:defRPr>
            </a:lvl1pPr>
          </a:lstStyle>
          <a:p>
            <a:fld id="{746179B8-B9D7-4922-944D-FA8D358F36EB}" type="slidenum">
              <a:rPr lang="zh-TW" altLang="en-US" smtClean="0"/>
              <a:pPr/>
              <a:t>‹#›</a:t>
            </a:fld>
            <a:endParaRPr lang="zh-TW" altLang="en-US"/>
          </a:p>
        </p:txBody>
      </p:sp>
    </p:spTree>
    <p:extLst>
      <p:ext uri="{BB962C8B-B14F-4D97-AF65-F5344CB8AC3E}">
        <p14:creationId xmlns:p14="http://schemas.microsoft.com/office/powerpoint/2010/main" val="3246746941"/>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標題及物件_backup">
    <p:bg>
      <p:bgRef idx="1001">
        <a:schemeClr val="bg1"/>
      </p:bgRef>
    </p:bg>
    <p:spTree>
      <p:nvGrpSpPr>
        <p:cNvPr id="1" name=""/>
        <p:cNvGrpSpPr/>
        <p:nvPr/>
      </p:nvGrpSpPr>
      <p:grpSpPr>
        <a:xfrm>
          <a:off x="0" y="0"/>
          <a:ext cx="0" cy="0"/>
          <a:chOff x="0" y="0"/>
          <a:chExt cx="0" cy="0"/>
        </a:xfrm>
      </p:grpSpPr>
      <p:sp>
        <p:nvSpPr>
          <p:cNvPr id="8" name="局部圓 7">
            <a:extLst>
              <a:ext uri="{FF2B5EF4-FFF2-40B4-BE49-F238E27FC236}">
                <a16:creationId xmlns:a16="http://schemas.microsoft.com/office/drawing/2014/main" id="{3B331379-2762-4316-9919-67E60A4EE0AB}"/>
              </a:ext>
            </a:extLst>
          </p:cNvPr>
          <p:cNvSpPr/>
          <p:nvPr userDrawn="1"/>
        </p:nvSpPr>
        <p:spPr>
          <a:xfrm>
            <a:off x="8661400" y="6375400"/>
            <a:ext cx="965200" cy="965200"/>
          </a:xfrm>
          <a:prstGeom prst="pie">
            <a:avLst>
              <a:gd name="adj1" fmla="val 10799764"/>
              <a:gd name="adj2" fmla="val 16200000"/>
            </a:avLst>
          </a:prstGeom>
          <a:solidFill>
            <a:srgbClr val="FF66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3" name="Content Placeholder 2"/>
          <p:cNvSpPr>
            <a:spLocks noGrp="1"/>
          </p:cNvSpPr>
          <p:nvPr>
            <p:ph idx="1"/>
          </p:nvPr>
        </p:nvSpPr>
        <p:spPr>
          <a:xfrm>
            <a:off x="522000" y="1160060"/>
            <a:ext cx="8100000" cy="5012140"/>
          </a:xfrm>
        </p:spPr>
        <p:txBody>
          <a:bodyPr>
            <a:normAutofit/>
          </a:bodyPr>
          <a:lstStyle>
            <a:lvl1pPr marL="257156" indent="-257156">
              <a:buClr>
                <a:srgbClr val="C00000"/>
              </a:buClr>
              <a:buFont typeface="Wingdings" panose="05000000000000000000" pitchFamily="2" charset="2"/>
              <a:buChar char="l"/>
              <a:defRPr sz="2000"/>
            </a:lvl1pPr>
            <a:lvl2pPr>
              <a:buClr>
                <a:schemeClr val="tx1"/>
              </a:buClr>
              <a:defRPr sz="2000"/>
            </a:lvl2pPr>
            <a:lvl3pPr>
              <a:defRPr sz="1400"/>
            </a:lvl3pPr>
            <a:lvl4pPr>
              <a:defRPr sz="1400"/>
            </a:lvl4pPr>
            <a:lvl5pPr>
              <a:defRPr sz="14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15" name="標題 14"/>
          <p:cNvSpPr>
            <a:spLocks noGrp="1"/>
          </p:cNvSpPr>
          <p:nvPr>
            <p:ph type="title"/>
          </p:nvPr>
        </p:nvSpPr>
        <p:spPr>
          <a:xfrm>
            <a:off x="152400" y="152400"/>
            <a:ext cx="8839200" cy="898478"/>
          </a:xfrm>
        </p:spPr>
        <p:txBody>
          <a:bodyPr/>
          <a:lstStyle>
            <a:lvl1pPr>
              <a:defRPr sz="3600">
                <a:latin typeface="Calibri" panose="020F0502020204030204" pitchFamily="34" charset="0"/>
                <a:cs typeface="Calibri" panose="020F0502020204030204" pitchFamily="34" charset="0"/>
              </a:defRPr>
            </a:lvl1pPr>
          </a:lstStyle>
          <a:p>
            <a:r>
              <a:rPr lang="zh-TW" altLang="en-US" dirty="0"/>
              <a:t>按一下以編輯母片標題樣式</a:t>
            </a:r>
          </a:p>
        </p:txBody>
      </p:sp>
      <p:sp>
        <p:nvSpPr>
          <p:cNvPr id="16" name="頁尾版面配置區 15"/>
          <p:cNvSpPr>
            <a:spLocks noGrp="1"/>
          </p:cNvSpPr>
          <p:nvPr>
            <p:ph type="ftr" sz="quarter" idx="10"/>
          </p:nvPr>
        </p:nvSpPr>
        <p:spPr/>
        <p:txBody>
          <a:bodyPr/>
          <a:lstStyle/>
          <a:p>
            <a:r>
              <a:rPr lang="en-US" altLang="zh-TW"/>
              <a:t>International Electron Devices &amp; Materials Symposium 2021</a:t>
            </a:r>
            <a:endParaRPr lang="zh-TW" altLang="en-US"/>
          </a:p>
        </p:txBody>
      </p:sp>
      <p:sp>
        <p:nvSpPr>
          <p:cNvPr id="17" name="投影片編號版面配置區 16"/>
          <p:cNvSpPr>
            <a:spLocks noGrp="1"/>
          </p:cNvSpPr>
          <p:nvPr>
            <p:ph type="sldNum" sz="quarter" idx="11"/>
          </p:nvPr>
        </p:nvSpPr>
        <p:spPr>
          <a:xfrm>
            <a:off x="8631235" y="6480177"/>
            <a:ext cx="509299" cy="365125"/>
          </a:xfrm>
        </p:spPr>
        <p:txBody>
          <a:bodyPr/>
          <a:lstStyle>
            <a:lvl1pPr>
              <a:defRPr sz="1800">
                <a:solidFill>
                  <a:schemeClr val="bg1"/>
                </a:solidFill>
              </a:defRPr>
            </a:lvl1pPr>
          </a:lstStyle>
          <a:p>
            <a:fld id="{746179B8-B9D7-4922-944D-FA8D358F36EB}" type="slidenum">
              <a:rPr lang="zh-TW" altLang="en-US" smtClean="0"/>
              <a:pPr/>
              <a:t>‹#›</a:t>
            </a:fld>
            <a:endParaRPr lang="zh-TW" altLang="en-US"/>
          </a:p>
        </p:txBody>
      </p:sp>
      <p:sp>
        <p:nvSpPr>
          <p:cNvPr id="7" name="Rectangle 6">
            <a:extLst>
              <a:ext uri="{FF2B5EF4-FFF2-40B4-BE49-F238E27FC236}">
                <a16:creationId xmlns:a16="http://schemas.microsoft.com/office/drawing/2014/main" id="{2E412BAF-52F0-4FA2-86AD-3236AA5B0E7A}"/>
              </a:ext>
            </a:extLst>
          </p:cNvPr>
          <p:cNvSpPr/>
          <p:nvPr userDrawn="1"/>
        </p:nvSpPr>
        <p:spPr>
          <a:xfrm>
            <a:off x="0" y="0"/>
            <a:ext cx="9144000" cy="6858000"/>
          </a:xfrm>
          <a:prstGeom prst="rect">
            <a:avLst/>
          </a:prstGeom>
          <a:noFill/>
          <a:ln w="762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84771137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只有標題">
    <p:bg>
      <p:bgRef idx="1001">
        <a:schemeClr val="bg1"/>
      </p:bgRef>
    </p:bg>
    <p:spTree>
      <p:nvGrpSpPr>
        <p:cNvPr id="1" name=""/>
        <p:cNvGrpSpPr/>
        <p:nvPr/>
      </p:nvGrpSpPr>
      <p:grpSpPr>
        <a:xfrm>
          <a:off x="0" y="0"/>
          <a:ext cx="0" cy="0"/>
          <a:chOff x="0" y="0"/>
          <a:chExt cx="0" cy="0"/>
        </a:xfrm>
      </p:grpSpPr>
      <p:sp>
        <p:nvSpPr>
          <p:cNvPr id="8" name="局部圓 7">
            <a:extLst>
              <a:ext uri="{FF2B5EF4-FFF2-40B4-BE49-F238E27FC236}">
                <a16:creationId xmlns:a16="http://schemas.microsoft.com/office/drawing/2014/main" id="{8A12700C-4D3E-4E84-8FCE-62DBDC6AF62E}"/>
              </a:ext>
            </a:extLst>
          </p:cNvPr>
          <p:cNvSpPr/>
          <p:nvPr userDrawn="1"/>
        </p:nvSpPr>
        <p:spPr>
          <a:xfrm>
            <a:off x="8661400" y="6375400"/>
            <a:ext cx="965200" cy="965200"/>
          </a:xfrm>
          <a:prstGeom prst="pie">
            <a:avLst>
              <a:gd name="adj1" fmla="val 10799764"/>
              <a:gd name="adj2" fmla="val 16200000"/>
            </a:avLst>
          </a:prstGeom>
          <a:solidFill>
            <a:srgbClr val="4472C4">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5" name="標題 14"/>
          <p:cNvSpPr>
            <a:spLocks noGrp="1"/>
          </p:cNvSpPr>
          <p:nvPr>
            <p:ph type="title"/>
          </p:nvPr>
        </p:nvSpPr>
        <p:spPr>
          <a:xfrm>
            <a:off x="152400" y="152400"/>
            <a:ext cx="8839200" cy="898478"/>
          </a:xfrm>
        </p:spPr>
        <p:txBody>
          <a:bodyPr/>
          <a:lstStyle>
            <a:lvl1pPr>
              <a:defRPr sz="3600" baseline="0">
                <a:latin typeface="Calibri" panose="020F0502020204030204" pitchFamily="34" charset="0"/>
              </a:defRPr>
            </a:lvl1pPr>
          </a:lstStyle>
          <a:p>
            <a:r>
              <a:rPr lang="zh-TW" altLang="en-US" dirty="0"/>
              <a:t>按一下以編輯母片標題樣式</a:t>
            </a:r>
          </a:p>
        </p:txBody>
      </p:sp>
      <p:sp>
        <p:nvSpPr>
          <p:cNvPr id="16" name="頁尾版面配置區 15"/>
          <p:cNvSpPr>
            <a:spLocks noGrp="1"/>
          </p:cNvSpPr>
          <p:nvPr>
            <p:ph type="ftr" sz="quarter" idx="10"/>
          </p:nvPr>
        </p:nvSpPr>
        <p:spPr/>
        <p:txBody>
          <a:bodyPr/>
          <a:lstStyle/>
          <a:p>
            <a:r>
              <a:rPr lang="en-US" altLang="zh-TW" dirty="0"/>
              <a:t>International Electron Devices &amp; Materials Symposium 2021</a:t>
            </a:r>
            <a:endParaRPr lang="zh-TW" altLang="en-US" dirty="0"/>
          </a:p>
        </p:txBody>
      </p:sp>
      <p:sp>
        <p:nvSpPr>
          <p:cNvPr id="17" name="投影片編號版面配置區 16"/>
          <p:cNvSpPr>
            <a:spLocks noGrp="1"/>
          </p:cNvSpPr>
          <p:nvPr>
            <p:ph type="sldNum" sz="quarter" idx="11"/>
          </p:nvPr>
        </p:nvSpPr>
        <p:spPr>
          <a:xfrm>
            <a:off x="8636584" y="6480177"/>
            <a:ext cx="507416" cy="365125"/>
          </a:xfrm>
        </p:spPr>
        <p:txBody>
          <a:bodyPr/>
          <a:lstStyle>
            <a:lvl1pPr algn="r">
              <a:defRPr sz="1800">
                <a:solidFill>
                  <a:schemeClr val="bg1"/>
                </a:solidFill>
              </a:defRPr>
            </a:lvl1pPr>
          </a:lstStyle>
          <a:p>
            <a:fld id="{746179B8-B9D7-4922-944D-FA8D358F36EB}" type="slidenum">
              <a:rPr lang="zh-TW" altLang="en-US" smtClean="0"/>
              <a:pPr/>
              <a:t>‹#›</a:t>
            </a:fld>
            <a:endParaRPr lang="zh-TW" altLang="en-US"/>
          </a:p>
        </p:txBody>
      </p:sp>
      <p:sp>
        <p:nvSpPr>
          <p:cNvPr id="6" name="Rectangle 6">
            <a:extLst>
              <a:ext uri="{FF2B5EF4-FFF2-40B4-BE49-F238E27FC236}">
                <a16:creationId xmlns:a16="http://schemas.microsoft.com/office/drawing/2014/main" id="{88AE3596-E693-4051-8888-891E945D6587}"/>
              </a:ext>
            </a:extLst>
          </p:cNvPr>
          <p:cNvSpPr/>
          <p:nvPr userDrawn="1"/>
        </p:nvSpPr>
        <p:spPr>
          <a:xfrm>
            <a:off x="0" y="0"/>
            <a:ext cx="9144000" cy="6858000"/>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86930733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10" Type="http://schemas.openxmlformats.org/officeDocument/2006/relationships/theme" Target="../theme/theme3.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2957" y="152400"/>
            <a:ext cx="7778087" cy="609600"/>
          </a:xfrm>
          <a:prstGeom prst="rect">
            <a:avLst/>
          </a:prstGeom>
        </p:spPr>
        <p:txBody>
          <a:bodyPr vert="horz" lIns="91440" tIns="45720" rIns="91440" bIns="45720" rtlCol="0" anchor="ctr">
            <a:no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682957" y="914400"/>
            <a:ext cx="7778087" cy="5257800"/>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5" name="Footer Placeholder 4"/>
          <p:cNvSpPr>
            <a:spLocks noGrp="1"/>
          </p:cNvSpPr>
          <p:nvPr>
            <p:ph type="ftr" sz="quarter" idx="3"/>
          </p:nvPr>
        </p:nvSpPr>
        <p:spPr>
          <a:xfrm>
            <a:off x="2000250" y="6492875"/>
            <a:ext cx="5143500" cy="365125"/>
          </a:xfrm>
          <a:prstGeom prst="rect">
            <a:avLst/>
          </a:prstGeom>
        </p:spPr>
        <p:txBody>
          <a:bodyPr vert="horz" lIns="91440" tIns="45720" rIns="91440" bIns="45720" rtlCol="0" anchor="ctr"/>
          <a:lstStyle>
            <a:lvl1pPr algn="ctr">
              <a:defRPr sz="1200" b="1" i="1">
                <a:solidFill>
                  <a:schemeClr val="tx1"/>
                </a:solidFill>
                <a:latin typeface="Arial" panose="020B0604020202020204" pitchFamily="34" charset="0"/>
                <a:cs typeface="Arial" panose="020B0604020202020204" pitchFamily="34" charset="0"/>
              </a:defRPr>
            </a:lvl1pPr>
          </a:lstStyle>
          <a:p>
            <a:r>
              <a:rPr lang="en-US" altLang="zh-TW"/>
              <a:t>International Electron Devices &amp; Materials Symposium 2021</a:t>
            </a:r>
            <a:endParaRPr lang="zh-TW" altLang="en-US" dirty="0"/>
          </a:p>
        </p:txBody>
      </p:sp>
      <p:sp>
        <p:nvSpPr>
          <p:cNvPr id="6" name="Slide Number Placeholder 5"/>
          <p:cNvSpPr>
            <a:spLocks noGrp="1"/>
          </p:cNvSpPr>
          <p:nvPr>
            <p:ph type="sldNum" sz="quarter" idx="4"/>
          </p:nvPr>
        </p:nvSpPr>
        <p:spPr>
          <a:xfrm>
            <a:off x="7763608" y="6492875"/>
            <a:ext cx="1380392" cy="365125"/>
          </a:xfrm>
          <a:prstGeom prst="rect">
            <a:avLst/>
          </a:prstGeom>
        </p:spPr>
        <p:txBody>
          <a:bodyPr vert="horz" lIns="91440" tIns="45720" rIns="91440" bIns="45720" rtlCol="0" anchor="ctr"/>
          <a:lstStyle>
            <a:lvl1pPr algn="r">
              <a:defRPr sz="1350" b="1">
                <a:solidFill>
                  <a:schemeClr val="bg1"/>
                </a:solidFill>
              </a:defRPr>
            </a:lvl1pPr>
          </a:lstStyle>
          <a:p>
            <a:fld id="{746179B8-B9D7-4922-944D-FA8D358F36EB}" type="slidenum">
              <a:rPr lang="zh-TW" altLang="en-US" smtClean="0"/>
              <a:pPr/>
              <a:t>‹#›</a:t>
            </a:fld>
            <a:endParaRPr lang="zh-TW" altLang="en-US" dirty="0"/>
          </a:p>
        </p:txBody>
      </p:sp>
    </p:spTree>
    <p:extLst>
      <p:ext uri="{BB962C8B-B14F-4D97-AF65-F5344CB8AC3E}">
        <p14:creationId xmlns:p14="http://schemas.microsoft.com/office/powerpoint/2010/main" val="3347119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717" r:id="rId3"/>
    <p:sldLayoutId id="2147483663" r:id="rId4"/>
    <p:sldLayoutId id="2147483664" r:id="rId5"/>
    <p:sldLayoutId id="2147483665" r:id="rId6"/>
    <p:sldLayoutId id="2147483720" r:id="rId7"/>
    <p:sldLayoutId id="2147483719" r:id="rId8"/>
    <p:sldLayoutId id="2147483716" r:id="rId9"/>
    <p:sldLayoutId id="2147483721" r:id="rId10"/>
    <p:sldLayoutId id="2147483718" r:id="rId11"/>
    <p:sldLayoutId id="2147483666" r:id="rId12"/>
    <p:sldLayoutId id="2147483667" r:id="rId13"/>
    <p:sldLayoutId id="2147483668" r:id="rId14"/>
    <p:sldLayoutId id="2147483669" r:id="rId15"/>
    <p:sldLayoutId id="2147483670" r:id="rId16"/>
    <p:sldLayoutId id="2147483671" r:id="rId17"/>
  </p:sldLayoutIdLst>
  <p:hf hdr="0" ftr="0" dt="0"/>
  <p:txStyles>
    <p:titleStyle>
      <a:lvl1pPr algn="ctr" defTabSz="685749" rtl="0" eaLnBrk="1" latinLnBrk="0" hangingPunct="1">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257156" indent="-257156" algn="l" defTabSz="685749"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557171" indent="-214298" algn="l" defTabSz="685749"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857186"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1200060"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935"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809"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84"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58"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33"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49" rtl="0" eaLnBrk="1" latinLnBrk="0" hangingPunct="1">
        <a:defRPr sz="1350" kern="1200">
          <a:solidFill>
            <a:schemeClr val="tx1"/>
          </a:solidFill>
          <a:latin typeface="+mn-lt"/>
          <a:ea typeface="+mn-ea"/>
          <a:cs typeface="+mn-cs"/>
        </a:defRPr>
      </a:lvl1pPr>
      <a:lvl2pPr marL="342875" algn="l" defTabSz="685749" rtl="0" eaLnBrk="1" latinLnBrk="0" hangingPunct="1">
        <a:defRPr sz="1350" kern="1200">
          <a:solidFill>
            <a:schemeClr val="tx1"/>
          </a:solidFill>
          <a:latin typeface="+mn-lt"/>
          <a:ea typeface="+mn-ea"/>
          <a:cs typeface="+mn-cs"/>
        </a:defRPr>
      </a:lvl2pPr>
      <a:lvl3pPr marL="685749" algn="l" defTabSz="685749" rtl="0" eaLnBrk="1" latinLnBrk="0" hangingPunct="1">
        <a:defRPr sz="1350" kern="1200">
          <a:solidFill>
            <a:schemeClr val="tx1"/>
          </a:solidFill>
          <a:latin typeface="+mn-lt"/>
          <a:ea typeface="+mn-ea"/>
          <a:cs typeface="+mn-cs"/>
        </a:defRPr>
      </a:lvl3pPr>
      <a:lvl4pPr marL="1028624" algn="l" defTabSz="685749" rtl="0" eaLnBrk="1" latinLnBrk="0" hangingPunct="1">
        <a:defRPr sz="1350" kern="1200">
          <a:solidFill>
            <a:schemeClr val="tx1"/>
          </a:solidFill>
          <a:latin typeface="+mn-lt"/>
          <a:ea typeface="+mn-ea"/>
          <a:cs typeface="+mn-cs"/>
        </a:defRPr>
      </a:lvl4pPr>
      <a:lvl5pPr marL="1371498" algn="l" defTabSz="685749" rtl="0" eaLnBrk="1" latinLnBrk="0" hangingPunct="1">
        <a:defRPr sz="1350" kern="1200">
          <a:solidFill>
            <a:schemeClr val="tx1"/>
          </a:solidFill>
          <a:latin typeface="+mn-lt"/>
          <a:ea typeface="+mn-ea"/>
          <a:cs typeface="+mn-cs"/>
        </a:defRPr>
      </a:lvl5pPr>
      <a:lvl6pPr marL="1714373" algn="l" defTabSz="685749" rtl="0" eaLnBrk="1" latinLnBrk="0" hangingPunct="1">
        <a:defRPr sz="1350" kern="1200">
          <a:solidFill>
            <a:schemeClr val="tx1"/>
          </a:solidFill>
          <a:latin typeface="+mn-lt"/>
          <a:ea typeface="+mn-ea"/>
          <a:cs typeface="+mn-cs"/>
        </a:defRPr>
      </a:lvl6pPr>
      <a:lvl7pPr marL="2057246" algn="l" defTabSz="685749" rtl="0" eaLnBrk="1" latinLnBrk="0" hangingPunct="1">
        <a:defRPr sz="1350" kern="1200">
          <a:solidFill>
            <a:schemeClr val="tx1"/>
          </a:solidFill>
          <a:latin typeface="+mn-lt"/>
          <a:ea typeface="+mn-ea"/>
          <a:cs typeface="+mn-cs"/>
        </a:defRPr>
      </a:lvl7pPr>
      <a:lvl8pPr marL="2400120" algn="l" defTabSz="685749" rtl="0" eaLnBrk="1" latinLnBrk="0" hangingPunct="1">
        <a:defRPr sz="1350" kern="1200">
          <a:solidFill>
            <a:schemeClr val="tx1"/>
          </a:solidFill>
          <a:latin typeface="+mn-lt"/>
          <a:ea typeface="+mn-ea"/>
          <a:cs typeface="+mn-cs"/>
        </a:defRPr>
      </a:lvl8pPr>
      <a:lvl9pPr marL="2742995" algn="l" defTabSz="685749"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International Electron Devices &amp; Materials Symposium 2021</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0CC412-288C-4320-9AEA-96E824630611}" type="slidenum">
              <a:rPr lang="en-US" smtClean="0"/>
              <a:t>‹#›</a:t>
            </a:fld>
            <a:endParaRPr lang="en-US"/>
          </a:p>
        </p:txBody>
      </p:sp>
    </p:spTree>
    <p:extLst>
      <p:ext uri="{BB962C8B-B14F-4D97-AF65-F5344CB8AC3E}">
        <p14:creationId xmlns:p14="http://schemas.microsoft.com/office/powerpoint/2010/main" val="302129790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6324600"/>
            <a:ext cx="9144000" cy="5334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p:cNvSpPr>
            <a:spLocks noGrp="1"/>
          </p:cNvSpPr>
          <p:nvPr>
            <p:ph type="title"/>
          </p:nvPr>
        </p:nvSpPr>
        <p:spPr>
          <a:xfrm>
            <a:off x="152400" y="152400"/>
            <a:ext cx="8839200" cy="609600"/>
          </a:xfrm>
          <a:prstGeom prst="rect">
            <a:avLst/>
          </a:prstGeom>
        </p:spPr>
        <p:txBody>
          <a:bodyPr vert="horz" lIns="91440" tIns="45720" rIns="91440" bIns="45720" rtlCol="0" anchor="ctr">
            <a:no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52400" y="914400"/>
            <a:ext cx="8839200" cy="5257800"/>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Footer Placeholder 4"/>
          <p:cNvSpPr>
            <a:spLocks noGrp="1"/>
          </p:cNvSpPr>
          <p:nvPr>
            <p:ph type="ftr" sz="quarter" idx="3"/>
          </p:nvPr>
        </p:nvSpPr>
        <p:spPr>
          <a:xfrm>
            <a:off x="2457450" y="6416677"/>
            <a:ext cx="4229100" cy="365125"/>
          </a:xfrm>
          <a:prstGeom prst="rect">
            <a:avLst/>
          </a:prstGeom>
        </p:spPr>
        <p:txBody>
          <a:bodyPr vert="horz" lIns="91440" tIns="45720" rIns="91440" bIns="45720" rtlCol="0" anchor="ctr"/>
          <a:lstStyle>
            <a:lvl1pPr algn="ctr">
              <a:defRPr sz="1350" b="1">
                <a:solidFill>
                  <a:schemeClr val="bg1"/>
                </a:solidFill>
              </a:defRPr>
            </a:lvl1pPr>
          </a:lstStyle>
          <a:p>
            <a:r>
              <a:rPr lang="en-US" altLang="zh-TW" sz="1350" b="1">
                <a:solidFill>
                  <a:schemeClr val="bg1"/>
                </a:solidFill>
              </a:rPr>
              <a:t>International Electron Devices &amp; Materials Symposium 2021</a:t>
            </a:r>
            <a:endParaRPr lang="en-US" altLang="zh-TW" sz="1350" b="1" dirty="0">
              <a:solidFill>
                <a:schemeClr val="bg1"/>
              </a:solidFill>
            </a:endParaRPr>
          </a:p>
        </p:txBody>
      </p:sp>
      <p:sp>
        <p:nvSpPr>
          <p:cNvPr id="6" name="Slide Number Placeholder 5"/>
          <p:cNvSpPr>
            <a:spLocks noGrp="1"/>
          </p:cNvSpPr>
          <p:nvPr>
            <p:ph type="sldNum" sz="quarter" idx="4"/>
          </p:nvPr>
        </p:nvSpPr>
        <p:spPr>
          <a:xfrm>
            <a:off x="7143750" y="6416677"/>
            <a:ext cx="1885950" cy="365125"/>
          </a:xfrm>
          <a:prstGeom prst="rect">
            <a:avLst/>
          </a:prstGeom>
        </p:spPr>
        <p:txBody>
          <a:bodyPr vert="horz" lIns="91440" tIns="45720" rIns="91440" bIns="45720" rtlCol="0" anchor="ctr"/>
          <a:lstStyle>
            <a:lvl1pPr algn="r">
              <a:defRPr sz="1350" b="1">
                <a:solidFill>
                  <a:schemeClr val="bg1"/>
                </a:solidFill>
              </a:defRPr>
            </a:lvl1pPr>
          </a:lstStyle>
          <a:p>
            <a:r>
              <a:rPr lang="en-US" dirty="0"/>
              <a:t>Slide </a:t>
            </a:r>
            <a:fld id="{43D13783-42DA-4D39-B1EE-338536AF036D}" type="slidenum">
              <a:rPr lang="en-US" smtClean="0"/>
              <a:pPr/>
              <a:t>‹#›</a:t>
            </a:fld>
            <a:endParaRPr lang="en-US" dirty="0"/>
          </a:p>
        </p:txBody>
      </p:sp>
      <p:sp>
        <p:nvSpPr>
          <p:cNvPr id="7" name="Rectangle 6"/>
          <p:cNvSpPr/>
          <p:nvPr/>
        </p:nvSpPr>
        <p:spPr>
          <a:xfrm>
            <a:off x="0" y="0"/>
            <a:ext cx="9144000" cy="6858000"/>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43105500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Lst>
  <p:hf hdr="0" ftr="0" dt="0"/>
  <p:txStyles>
    <p:titleStyle>
      <a:lvl1pPr algn="ctr" defTabSz="685749" rtl="0" eaLnBrk="1" latinLnBrk="0" hangingPunct="1">
        <a:spcBef>
          <a:spcPct val="0"/>
        </a:spcBef>
        <a:buNone/>
        <a:defRPr sz="3000" b="1" kern="1200">
          <a:solidFill>
            <a:schemeClr val="tx1"/>
          </a:solidFill>
          <a:latin typeface="+mj-lt"/>
          <a:ea typeface="+mj-ea"/>
          <a:cs typeface="+mj-cs"/>
        </a:defRPr>
      </a:lvl1pPr>
    </p:titleStyle>
    <p:bodyStyle>
      <a:lvl1pPr marL="257156" indent="-257156" algn="l" defTabSz="685749"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557171" indent="-214298" algn="l" defTabSz="685749"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857186"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1200060"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935"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809"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84"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58"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33"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49" rtl="0" eaLnBrk="1" latinLnBrk="0" hangingPunct="1">
        <a:defRPr sz="1350" kern="1200">
          <a:solidFill>
            <a:schemeClr val="tx1"/>
          </a:solidFill>
          <a:latin typeface="+mn-lt"/>
          <a:ea typeface="+mn-ea"/>
          <a:cs typeface="+mn-cs"/>
        </a:defRPr>
      </a:lvl1pPr>
      <a:lvl2pPr marL="342875" algn="l" defTabSz="685749" rtl="0" eaLnBrk="1" latinLnBrk="0" hangingPunct="1">
        <a:defRPr sz="1350" kern="1200">
          <a:solidFill>
            <a:schemeClr val="tx1"/>
          </a:solidFill>
          <a:latin typeface="+mn-lt"/>
          <a:ea typeface="+mn-ea"/>
          <a:cs typeface="+mn-cs"/>
        </a:defRPr>
      </a:lvl2pPr>
      <a:lvl3pPr marL="685749" algn="l" defTabSz="685749" rtl="0" eaLnBrk="1" latinLnBrk="0" hangingPunct="1">
        <a:defRPr sz="1350" kern="1200">
          <a:solidFill>
            <a:schemeClr val="tx1"/>
          </a:solidFill>
          <a:latin typeface="+mn-lt"/>
          <a:ea typeface="+mn-ea"/>
          <a:cs typeface="+mn-cs"/>
        </a:defRPr>
      </a:lvl3pPr>
      <a:lvl4pPr marL="1028624" algn="l" defTabSz="685749" rtl="0" eaLnBrk="1" latinLnBrk="0" hangingPunct="1">
        <a:defRPr sz="1350" kern="1200">
          <a:solidFill>
            <a:schemeClr val="tx1"/>
          </a:solidFill>
          <a:latin typeface="+mn-lt"/>
          <a:ea typeface="+mn-ea"/>
          <a:cs typeface="+mn-cs"/>
        </a:defRPr>
      </a:lvl4pPr>
      <a:lvl5pPr marL="1371498" algn="l" defTabSz="685749" rtl="0" eaLnBrk="1" latinLnBrk="0" hangingPunct="1">
        <a:defRPr sz="1350" kern="1200">
          <a:solidFill>
            <a:schemeClr val="tx1"/>
          </a:solidFill>
          <a:latin typeface="+mn-lt"/>
          <a:ea typeface="+mn-ea"/>
          <a:cs typeface="+mn-cs"/>
        </a:defRPr>
      </a:lvl5pPr>
      <a:lvl6pPr marL="1714373" algn="l" defTabSz="685749" rtl="0" eaLnBrk="1" latinLnBrk="0" hangingPunct="1">
        <a:defRPr sz="1350" kern="1200">
          <a:solidFill>
            <a:schemeClr val="tx1"/>
          </a:solidFill>
          <a:latin typeface="+mn-lt"/>
          <a:ea typeface="+mn-ea"/>
          <a:cs typeface="+mn-cs"/>
        </a:defRPr>
      </a:lvl6pPr>
      <a:lvl7pPr marL="2057246" algn="l" defTabSz="685749" rtl="0" eaLnBrk="1" latinLnBrk="0" hangingPunct="1">
        <a:defRPr sz="1350" kern="1200">
          <a:solidFill>
            <a:schemeClr val="tx1"/>
          </a:solidFill>
          <a:latin typeface="+mn-lt"/>
          <a:ea typeface="+mn-ea"/>
          <a:cs typeface="+mn-cs"/>
        </a:defRPr>
      </a:lvl7pPr>
      <a:lvl8pPr marL="2400120" algn="l" defTabSz="685749" rtl="0" eaLnBrk="1" latinLnBrk="0" hangingPunct="1">
        <a:defRPr sz="1350" kern="1200">
          <a:solidFill>
            <a:schemeClr val="tx1"/>
          </a:solidFill>
          <a:latin typeface="+mn-lt"/>
          <a:ea typeface="+mn-ea"/>
          <a:cs typeface="+mn-cs"/>
        </a:defRPr>
      </a:lvl8pPr>
      <a:lvl9pPr marL="2742995" algn="l" defTabSz="685749"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4.xml"/><Relationship Id="rId6" Type="http://schemas.openxmlformats.org/officeDocument/2006/relationships/image" Target="../media/image8.emf"/><Relationship Id="rId5" Type="http://schemas.openxmlformats.org/officeDocument/2006/relationships/image" Target="../media/image14.emf"/><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7.png"/><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9.emf"/><Relationship Id="rId2" Type="http://schemas.openxmlformats.org/officeDocument/2006/relationships/slideLayout" Target="../slideLayouts/slideLayout9.xml"/><Relationship Id="rId1" Type="http://schemas.openxmlformats.org/officeDocument/2006/relationships/tags" Target="../tags/tag6.xml"/><Relationship Id="rId6" Type="http://schemas.openxmlformats.org/officeDocument/2006/relationships/image" Target="../media/image18.emf"/><Relationship Id="rId5" Type="http://schemas.openxmlformats.org/officeDocument/2006/relationships/image" Target="../media/image17.png"/><Relationship Id="rId4" Type="http://schemas.openxmlformats.org/officeDocument/2006/relationships/image" Target="../media/image16.emf"/></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slideLayout" Target="../slideLayouts/slideLayout9.xml"/><Relationship Id="rId7" Type="http://schemas.openxmlformats.org/officeDocument/2006/relationships/oleObject" Target="../embeddings/oleObject1.bin"/><Relationship Id="rId2" Type="http://schemas.openxmlformats.org/officeDocument/2006/relationships/tags" Target="../tags/tag7.xml"/><Relationship Id="rId1" Type="http://schemas.openxmlformats.org/officeDocument/2006/relationships/vmlDrawing" Target="../drawings/vmlDrawing1.v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slideLayout" Target="../slideLayouts/slideLayout6.xml"/><Relationship Id="rId7" Type="http://schemas.openxmlformats.org/officeDocument/2006/relationships/oleObject" Target="../embeddings/oleObject3.bin"/><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image" Target="../media/image23.wmf"/><Relationship Id="rId5" Type="http://schemas.openxmlformats.org/officeDocument/2006/relationships/oleObject" Target="../embeddings/oleObject2.bin"/><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26.emf"/><Relationship Id="rId5" Type="http://schemas.openxmlformats.org/officeDocument/2006/relationships/image" Target="../media/image25.wmf"/><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0.wmf"/><Relationship Id="rId2" Type="http://schemas.openxmlformats.org/officeDocument/2006/relationships/tags" Target="../tags/tag9.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26.emf"/><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emf"/><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4.xml"/><Relationship Id="rId1" Type="http://schemas.openxmlformats.org/officeDocument/2006/relationships/slideLayout" Target="../slideLayouts/slideLayout11.xml"/><Relationship Id="rId5" Type="http://schemas.openxmlformats.org/officeDocument/2006/relationships/image" Target="../media/image22.emf"/><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24.wmf"/><Relationship Id="rId2" Type="http://schemas.openxmlformats.org/officeDocument/2006/relationships/slideLayout" Target="../slideLayouts/slideLayout8.xml"/><Relationship Id="rId1" Type="http://schemas.openxmlformats.org/officeDocument/2006/relationships/vmlDrawing" Target="../drawings/vmlDrawing5.vml"/><Relationship Id="rId6" Type="http://schemas.openxmlformats.org/officeDocument/2006/relationships/oleObject" Target="../embeddings/oleObject3.bin"/><Relationship Id="rId5" Type="http://schemas.openxmlformats.org/officeDocument/2006/relationships/image" Target="../media/image23.w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tiff"/><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1.xml"/><Relationship Id="rId1" Type="http://schemas.openxmlformats.org/officeDocument/2006/relationships/tags" Target="../tags/tag10.xml"/><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1.xml"/><Relationship Id="rId5" Type="http://schemas.openxmlformats.org/officeDocument/2006/relationships/image" Target="../media/image41.png"/><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28.xml"/><Relationship Id="rId1" Type="http://schemas.openxmlformats.org/officeDocument/2006/relationships/slideLayout" Target="../slideLayouts/slideLayout11.xml"/><Relationship Id="rId6" Type="http://schemas.openxmlformats.org/officeDocument/2006/relationships/image" Target="../media/image44.emf"/><Relationship Id="rId5" Type="http://schemas.openxmlformats.org/officeDocument/2006/relationships/image" Target="../media/image8.emf"/><Relationship Id="rId4" Type="http://schemas.openxmlformats.org/officeDocument/2006/relationships/image" Target="../media/image43.emf"/></Relationships>
</file>

<file path=ppt/slides/_rels/slide34.xml.rels><?xml version="1.0" encoding="UTF-8" standalone="yes"?>
<Relationships xmlns="http://schemas.openxmlformats.org/package/2006/relationships"><Relationship Id="rId8" Type="http://schemas.openxmlformats.org/officeDocument/2006/relationships/image" Target="../media/image450.PNG"/><Relationship Id="rId3" Type="http://schemas.openxmlformats.org/officeDocument/2006/relationships/image" Target="../media/image370.png"/><Relationship Id="rId7" Type="http://schemas.openxmlformats.org/officeDocument/2006/relationships/image" Target="../media/image410.png"/><Relationship Id="rId2" Type="http://schemas.openxmlformats.org/officeDocument/2006/relationships/image" Target="../media/image45.PNG"/><Relationship Id="rId1" Type="http://schemas.openxmlformats.org/officeDocument/2006/relationships/slideLayout" Target="../slideLayouts/slideLayout11.xml"/><Relationship Id="rId6" Type="http://schemas.openxmlformats.org/officeDocument/2006/relationships/image" Target="../media/image400.png"/><Relationship Id="rId5" Type="http://schemas.openxmlformats.org/officeDocument/2006/relationships/image" Target="../media/image390.png"/><Relationship Id="rId4" Type="http://schemas.openxmlformats.org/officeDocument/2006/relationships/image" Target="../media/image380.png"/><Relationship Id="rId9" Type="http://schemas.openxmlformats.org/officeDocument/2006/relationships/hyperlink" Target="https://ieeexplore.ieee.org/document/7514253" TargetMode="Externa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240.png"/><Relationship Id="rId2" Type="http://schemas.openxmlformats.org/officeDocument/2006/relationships/slideLayout" Target="../slideLayouts/slideLayout8.xml"/><Relationship Id="rId1" Type="http://schemas.openxmlformats.org/officeDocument/2006/relationships/tags" Target="../tags/tag11.xml"/><Relationship Id="rId6" Type="http://schemas.openxmlformats.org/officeDocument/2006/relationships/image" Target="../media/image230.png"/><Relationship Id="rId5" Type="http://schemas.openxmlformats.org/officeDocument/2006/relationships/image" Target="../media/image46.PNG"/><Relationship Id="rId4" Type="http://schemas.openxmlformats.org/officeDocument/2006/relationships/image" Target="../media/image440.PNG"/></Relationships>
</file>

<file path=ppt/slides/_rels/slide3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1.xml"/><Relationship Id="rId4" Type="http://schemas.openxmlformats.org/officeDocument/2006/relationships/image" Target="../media/image6.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1.xml"/><Relationship Id="rId1" Type="http://schemas.openxmlformats.org/officeDocument/2006/relationships/tags" Target="../tags/tag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2.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3.xml"/><Relationship Id="rId5" Type="http://schemas.openxmlformats.org/officeDocument/2006/relationships/image" Target="../media/image8.emf"/><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2.emf"/><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箭號: 五邊形 4">
            <a:extLst>
              <a:ext uri="{FF2B5EF4-FFF2-40B4-BE49-F238E27FC236}">
                <a16:creationId xmlns:a16="http://schemas.microsoft.com/office/drawing/2014/main" id="{E33A6C80-174D-404C-BCD9-01776871F033}"/>
              </a:ext>
            </a:extLst>
          </p:cNvPr>
          <p:cNvSpPr/>
          <p:nvPr/>
        </p:nvSpPr>
        <p:spPr>
          <a:xfrm>
            <a:off x="79246" y="5580283"/>
            <a:ext cx="8985510" cy="533990"/>
          </a:xfrm>
          <a:prstGeom prst="homePlate">
            <a:avLst/>
          </a:prstGeom>
          <a:solidFill>
            <a:srgbClr val="D3EFF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ctrTitle"/>
          </p:nvPr>
        </p:nvSpPr>
        <p:spPr>
          <a:xfrm>
            <a:off x="238125" y="1322410"/>
            <a:ext cx="8667750" cy="1889858"/>
          </a:xfrm>
        </p:spPr>
        <p:txBody>
          <a:bodyPr anchor="ctr"/>
          <a:lstStyle/>
          <a:p>
            <a:r>
              <a:rPr lang="en-US" altLang="zh-TW" sz="3200" b="1" dirty="0">
                <a:solidFill>
                  <a:srgbClr val="002060"/>
                </a:solidFill>
              </a:rPr>
              <a:t>Dependency of Transient Current Behavior on Oxide Thickness in Trench Structure MIS TDs</a:t>
            </a:r>
            <a:endParaRPr lang="zh-TW" altLang="en-US" sz="3200" b="1" dirty="0">
              <a:solidFill>
                <a:srgbClr val="002060"/>
              </a:solidFill>
              <a:ea typeface="標楷體" panose="03000509000000000000" pitchFamily="65" charset="-120"/>
            </a:endParaRPr>
          </a:p>
        </p:txBody>
      </p:sp>
      <p:sp>
        <p:nvSpPr>
          <p:cNvPr id="4" name="副標題 3"/>
          <p:cNvSpPr>
            <a:spLocks noGrp="1"/>
          </p:cNvSpPr>
          <p:nvPr>
            <p:ph type="subTitle" idx="1"/>
          </p:nvPr>
        </p:nvSpPr>
        <p:spPr>
          <a:xfrm>
            <a:off x="3114675" y="5580283"/>
            <a:ext cx="2914650" cy="533990"/>
          </a:xfrm>
          <a:noFill/>
        </p:spPr>
        <p:txBody>
          <a:bodyPr>
            <a:normAutofit/>
          </a:bodyPr>
          <a:lstStyle/>
          <a:p>
            <a:r>
              <a:rPr lang="en-US" altLang="zh-TW" sz="2000" b="1" dirty="0"/>
              <a:t>Presenter: Jian-Yu Lin</a:t>
            </a:r>
          </a:p>
        </p:txBody>
      </p:sp>
      <p:sp>
        <p:nvSpPr>
          <p:cNvPr id="3" name="矩形 2">
            <a:extLst>
              <a:ext uri="{FF2B5EF4-FFF2-40B4-BE49-F238E27FC236}">
                <a16:creationId xmlns:a16="http://schemas.microsoft.com/office/drawing/2014/main" id="{C47C2587-F607-4816-9139-BE7CA76A4FA2}"/>
              </a:ext>
            </a:extLst>
          </p:cNvPr>
          <p:cNvSpPr/>
          <p:nvPr/>
        </p:nvSpPr>
        <p:spPr>
          <a:xfrm>
            <a:off x="859735" y="3645733"/>
            <a:ext cx="7424531" cy="1615827"/>
          </a:xfrm>
          <a:prstGeom prst="rect">
            <a:avLst/>
          </a:prstGeom>
        </p:spPr>
        <p:txBody>
          <a:bodyPr wrap="square">
            <a:spAutoFit/>
          </a:bodyPr>
          <a:lstStyle/>
          <a:p>
            <a:pPr algn="ctr" defTabSz="914400">
              <a:lnSpc>
                <a:spcPts val="3000"/>
              </a:lnSpc>
              <a:spcBef>
                <a:spcPts val="600"/>
              </a:spcBef>
              <a:spcAft>
                <a:spcPts val="600"/>
              </a:spcAft>
              <a:buClrTx/>
              <a:buSzTx/>
            </a:pPr>
            <a:r>
              <a:rPr lang="en-US" altLang="zh-TW" b="1" dirty="0">
                <a:latin typeface="Arial" panose="020B0604020202020204" pitchFamily="34" charset="0"/>
                <a:ea typeface="新細明體" panose="02020500000000000000" pitchFamily="18" charset="-120"/>
                <a:cs typeface="Arial" panose="020B0604020202020204" pitchFamily="34" charset="0"/>
              </a:rPr>
              <a:t>Jian-Yu Lin</a:t>
            </a:r>
            <a:r>
              <a:rPr lang="en-US" altLang="zh-TW" b="1" kern="0" baseline="30000" dirty="0">
                <a:latin typeface="Arial" panose="020B0604020202020204" pitchFamily="34" charset="0"/>
                <a:ea typeface="Batang" panose="02030600000101010101" pitchFamily="18" charset="-127"/>
                <a:cs typeface="Arial" panose="020B0604020202020204" pitchFamily="34" charset="0"/>
              </a:rPr>
              <a:t>1* </a:t>
            </a:r>
            <a:r>
              <a:rPr lang="en-US" altLang="zh-TW" b="1" kern="0" dirty="0">
                <a:latin typeface="Arial" panose="020B0604020202020204" pitchFamily="34" charset="0"/>
                <a:ea typeface="Batang" panose="02030600000101010101" pitchFamily="18" charset="-127"/>
                <a:cs typeface="Arial" panose="020B0604020202020204" pitchFamily="34" charset="0"/>
              </a:rPr>
              <a:t>, Jenn-</a:t>
            </a:r>
            <a:r>
              <a:rPr lang="en-US" altLang="zh-TW" b="1" kern="0" dirty="0" err="1">
                <a:latin typeface="Arial" panose="020B0604020202020204" pitchFamily="34" charset="0"/>
                <a:ea typeface="Batang" panose="02030600000101010101" pitchFamily="18" charset="-127"/>
                <a:cs typeface="Arial" panose="020B0604020202020204" pitchFamily="34" charset="0"/>
              </a:rPr>
              <a:t>Gwo</a:t>
            </a:r>
            <a:r>
              <a:rPr lang="en-US" altLang="zh-TW" b="1" kern="0" dirty="0">
                <a:latin typeface="Arial" panose="020B0604020202020204" pitchFamily="34" charset="0"/>
                <a:ea typeface="Batang" panose="02030600000101010101" pitchFamily="18" charset="-127"/>
                <a:cs typeface="Arial" panose="020B0604020202020204" pitchFamily="34" charset="0"/>
              </a:rPr>
              <a:t> Hwu</a:t>
            </a:r>
            <a:r>
              <a:rPr lang="en-US" altLang="zh-TW" b="1" kern="0" baseline="30000" dirty="0">
                <a:latin typeface="Arial" panose="020B0604020202020204" pitchFamily="34" charset="0"/>
                <a:ea typeface="Batang" panose="02030600000101010101" pitchFamily="18" charset="-127"/>
                <a:cs typeface="Arial" panose="020B0604020202020204" pitchFamily="34" charset="0"/>
              </a:rPr>
              <a:t>1, 2</a:t>
            </a:r>
            <a:r>
              <a:rPr lang="en-US" altLang="zh-TW" b="1" kern="0" dirty="0">
                <a:latin typeface="Arial" panose="020B0604020202020204" pitchFamily="34" charset="0"/>
                <a:ea typeface="Batang" panose="02030600000101010101" pitchFamily="18" charset="-127"/>
                <a:cs typeface="Arial" panose="020B0604020202020204" pitchFamily="34" charset="0"/>
              </a:rPr>
              <a:t> </a:t>
            </a:r>
          </a:p>
          <a:p>
            <a:pPr marL="342900" indent="-342900" algn="ctr" defTabSz="914400">
              <a:lnSpc>
                <a:spcPct val="100000"/>
              </a:lnSpc>
              <a:spcBef>
                <a:spcPts val="600"/>
              </a:spcBef>
              <a:spcAft>
                <a:spcPts val="600"/>
              </a:spcAft>
              <a:buClrTx/>
              <a:buSzTx/>
              <a:buFont typeface="+mj-lt"/>
              <a:buAutoNum type="arabicPeriod"/>
            </a:pPr>
            <a:r>
              <a:rPr lang="en-US" altLang="zh-TW" kern="0" dirty="0">
                <a:latin typeface="Arial" panose="020B0604020202020204" pitchFamily="34" charset="0"/>
                <a:ea typeface="Batang" panose="02030600000101010101" pitchFamily="18" charset="-127"/>
                <a:cs typeface="Arial" panose="020B0604020202020204" pitchFamily="34" charset="0"/>
              </a:rPr>
              <a:t>Graduate Institute of Electronics Engineering, </a:t>
            </a:r>
          </a:p>
          <a:p>
            <a:pPr marL="342900" indent="-342900" algn="ctr" defTabSz="914400">
              <a:lnSpc>
                <a:spcPct val="100000"/>
              </a:lnSpc>
              <a:spcBef>
                <a:spcPts val="600"/>
              </a:spcBef>
              <a:spcAft>
                <a:spcPts val="600"/>
              </a:spcAft>
              <a:buClrTx/>
              <a:buSzTx/>
              <a:buFont typeface="+mj-lt"/>
              <a:buAutoNum type="arabicPeriod"/>
            </a:pPr>
            <a:r>
              <a:rPr lang="en-US" altLang="zh-TW" kern="0" dirty="0">
                <a:latin typeface="Arial" panose="020B0604020202020204" pitchFamily="34" charset="0"/>
                <a:ea typeface="Batang" panose="02030600000101010101" pitchFamily="18" charset="-127"/>
                <a:cs typeface="Arial" panose="020B0604020202020204" pitchFamily="34" charset="0"/>
              </a:rPr>
              <a:t>Department of Electrical Engineering, National Taiwan University, Taipei , Taiwan</a:t>
            </a:r>
          </a:p>
        </p:txBody>
      </p:sp>
      <p:pic>
        <p:nvPicPr>
          <p:cNvPr id="14" name="Picture 7">
            <a:extLst>
              <a:ext uri="{FF2B5EF4-FFF2-40B4-BE49-F238E27FC236}">
                <a16:creationId xmlns:a16="http://schemas.microsoft.com/office/drawing/2014/main" id="{D7A011EB-A398-4BAB-923A-EABADF969C95}"/>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7538356" y="127461"/>
            <a:ext cx="1446816" cy="814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圖片 14">
            <a:extLst>
              <a:ext uri="{FF2B5EF4-FFF2-40B4-BE49-F238E27FC236}">
                <a16:creationId xmlns:a16="http://schemas.microsoft.com/office/drawing/2014/main" id="{ADE0E421-CC20-4D4F-93CC-AC55207A3B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8" y="127461"/>
            <a:ext cx="912350" cy="904638"/>
          </a:xfrm>
          <a:prstGeom prst="rect">
            <a:avLst/>
          </a:prstGeom>
        </p:spPr>
      </p:pic>
      <p:sp>
        <p:nvSpPr>
          <p:cNvPr id="6" name="文字方塊 5">
            <a:extLst>
              <a:ext uri="{FF2B5EF4-FFF2-40B4-BE49-F238E27FC236}">
                <a16:creationId xmlns:a16="http://schemas.microsoft.com/office/drawing/2014/main" id="{58B1EF9D-F6F9-4185-B910-B1214B4DCFBE}"/>
              </a:ext>
            </a:extLst>
          </p:cNvPr>
          <p:cNvSpPr txBox="1"/>
          <p:nvPr/>
        </p:nvSpPr>
        <p:spPr>
          <a:xfrm>
            <a:off x="1195236" y="6427113"/>
            <a:ext cx="6753528" cy="430887"/>
          </a:xfrm>
          <a:prstGeom prst="rect">
            <a:avLst/>
          </a:prstGeom>
          <a:noFill/>
        </p:spPr>
        <p:txBody>
          <a:bodyPr wrap="square" rtlCol="0">
            <a:spAutoFit/>
          </a:bodyPr>
          <a:lstStyle/>
          <a:p>
            <a:pPr algn="ctr"/>
            <a:r>
              <a:rPr lang="en-US" altLang="zh-TW" sz="1050" dirty="0">
                <a:latin typeface="Calibri" panose="020F0502020204030204" pitchFamily="34" charset="0"/>
                <a:cs typeface="Calibri" panose="020F0502020204030204" pitchFamily="34" charset="0"/>
              </a:rPr>
              <a:t>*Acknowledgement: this work was supported by the Ministry of Science and Technology of Taiwan under Contracts MOST 110-2221-E-002-140 and 110-2622-8-002-014 </a:t>
            </a:r>
            <a:endParaRPr lang="zh-TW" altLang="en-US" sz="105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5772591"/>
      </p:ext>
    </p:extLst>
  </p:cSld>
  <p:clrMapOvr>
    <a:masterClrMapping/>
  </p:clrMapOvr>
  <mc:AlternateContent xmlns:mc="http://schemas.openxmlformats.org/markup-compatibility/2006" xmlns:p14="http://schemas.microsoft.com/office/powerpoint/2010/main">
    <mc:Choice Requires="p14">
      <p:transition spd="slow" p14:dur="2000" advTm="14309"/>
    </mc:Choice>
    <mc:Fallback xmlns="">
      <p:transition spd="slow" advTm="1430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Device Structure</a:t>
            </a:r>
            <a:endParaRPr lang="zh-TW" altLang="en-US" dirty="0"/>
          </a:p>
        </p:txBody>
      </p:sp>
      <p:pic>
        <p:nvPicPr>
          <p:cNvPr id="4" name="圖片 3"/>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706120" y="1406868"/>
            <a:ext cx="6574956" cy="4510366"/>
          </a:xfrm>
          <a:prstGeom prst="rect">
            <a:avLst/>
          </a:prstGeom>
        </p:spPr>
      </p:pic>
      <p:sp>
        <p:nvSpPr>
          <p:cNvPr id="7" name="投影片編號版面配置區 6">
            <a:extLst>
              <a:ext uri="{FF2B5EF4-FFF2-40B4-BE49-F238E27FC236}">
                <a16:creationId xmlns:a16="http://schemas.microsoft.com/office/drawing/2014/main" id="{BC057292-1FA9-49ED-9373-97A76D1C2D31}"/>
              </a:ext>
            </a:extLst>
          </p:cNvPr>
          <p:cNvSpPr>
            <a:spLocks noGrp="1"/>
          </p:cNvSpPr>
          <p:nvPr>
            <p:ph type="sldNum" sz="quarter" idx="11"/>
          </p:nvPr>
        </p:nvSpPr>
        <p:spPr/>
        <p:txBody>
          <a:bodyPr/>
          <a:lstStyle/>
          <a:p>
            <a:fld id="{746179B8-B9D7-4922-944D-FA8D358F36EB}" type="slidenum">
              <a:rPr lang="zh-TW" altLang="en-US" smtClean="0"/>
              <a:pPr/>
              <a:t>10</a:t>
            </a:fld>
            <a:endParaRPr lang="zh-TW" altLang="en-US"/>
          </a:p>
        </p:txBody>
      </p:sp>
      <p:sp>
        <p:nvSpPr>
          <p:cNvPr id="3" name="文字方塊 2">
            <a:extLst>
              <a:ext uri="{FF2B5EF4-FFF2-40B4-BE49-F238E27FC236}">
                <a16:creationId xmlns:a16="http://schemas.microsoft.com/office/drawing/2014/main" id="{BE24420F-700E-46E1-BE26-575B136EA0A9}"/>
              </a:ext>
            </a:extLst>
          </p:cNvPr>
          <p:cNvSpPr txBox="1"/>
          <p:nvPr/>
        </p:nvSpPr>
        <p:spPr>
          <a:xfrm>
            <a:off x="1653540" y="6242745"/>
            <a:ext cx="5836920" cy="584775"/>
          </a:xfrm>
          <a:prstGeom prst="rect">
            <a:avLst/>
          </a:prstGeom>
          <a:noFill/>
        </p:spPr>
        <p:txBody>
          <a:bodyPr wrap="square" rtlCol="0">
            <a:spAutoFit/>
          </a:bodyPr>
          <a:lstStyle/>
          <a:p>
            <a:pPr algn="ctr"/>
            <a:r>
              <a:rPr lang="en-US" altLang="zh-TW" sz="1600" dirty="0">
                <a:latin typeface="Calibri" panose="020F0502020204030204" pitchFamily="34" charset="0"/>
                <a:cs typeface="Calibri" panose="020F0502020204030204" pitchFamily="34" charset="0"/>
              </a:rPr>
              <a:t>*Detailed fabrication process can be found in </a:t>
            </a:r>
            <a:br>
              <a:rPr lang="en-US" altLang="zh-TW" sz="1600" dirty="0">
                <a:latin typeface="Calibri" panose="020F0502020204030204" pitchFamily="34" charset="0"/>
                <a:cs typeface="Calibri" panose="020F0502020204030204" pitchFamily="34" charset="0"/>
              </a:rPr>
            </a:br>
            <a:r>
              <a:rPr lang="en-US" altLang="zh-TW" sz="1600" i="1" dirty="0">
                <a:latin typeface="Calibri" panose="020F0502020204030204" pitchFamily="34" charset="0"/>
                <a:cs typeface="Calibri" panose="020F0502020204030204" pitchFamily="34" charset="0"/>
              </a:rPr>
              <a:t>IEEE Transactions on Electron Devices</a:t>
            </a:r>
            <a:r>
              <a:rPr lang="en-US" altLang="zh-TW" sz="1600" dirty="0">
                <a:latin typeface="Calibri" panose="020F0502020204030204" pitchFamily="34" charset="0"/>
                <a:cs typeface="Calibri" panose="020F0502020204030204" pitchFamily="34" charset="0"/>
              </a:rPr>
              <a:t> </a:t>
            </a:r>
            <a:r>
              <a:rPr lang="en-US" altLang="zh-TW" sz="1600" b="1" dirty="0">
                <a:latin typeface="Calibri" panose="020F0502020204030204" pitchFamily="34" charset="0"/>
                <a:cs typeface="Calibri" panose="020F0502020204030204" pitchFamily="34" charset="0"/>
              </a:rPr>
              <a:t>68</a:t>
            </a:r>
            <a:r>
              <a:rPr lang="en-US" altLang="zh-TW" sz="1600" dirty="0">
                <a:latin typeface="Calibri" panose="020F0502020204030204" pitchFamily="34" charset="0"/>
                <a:cs typeface="Calibri" panose="020F0502020204030204" pitchFamily="34" charset="0"/>
              </a:rPr>
              <a:t>, 4189-4194</a:t>
            </a:r>
            <a:r>
              <a:rPr lang="zh-TW" altLang="en-US" sz="1600" dirty="0">
                <a:latin typeface="Calibri" panose="020F0502020204030204" pitchFamily="34" charset="0"/>
                <a:cs typeface="Calibri" panose="020F0502020204030204" pitchFamily="34" charset="0"/>
              </a:rPr>
              <a:t> </a:t>
            </a:r>
            <a:r>
              <a:rPr lang="en-US" altLang="zh-TW" sz="1600" dirty="0">
                <a:latin typeface="Calibri" panose="020F0502020204030204" pitchFamily="34" charset="0"/>
                <a:cs typeface="Calibri" panose="020F0502020204030204" pitchFamily="34" charset="0"/>
              </a:rPr>
              <a:t>(2021)  </a:t>
            </a:r>
            <a:endParaRPr lang="zh-TW" alt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3475775"/>
      </p:ext>
    </p:extLst>
  </p:cSld>
  <p:clrMapOvr>
    <a:masterClrMapping/>
  </p:clrMapOvr>
  <mc:AlternateContent xmlns:mc="http://schemas.openxmlformats.org/markup-compatibility/2006" xmlns:p14="http://schemas.microsoft.com/office/powerpoint/2010/main">
    <mc:Choice Requires="p14">
      <p:transition spd="slow" p14:dur="2000" advTm="11537"/>
    </mc:Choice>
    <mc:Fallback xmlns="">
      <p:transition spd="slow" advTm="1153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6BA39690-18C5-4F1B-9155-FB5A3AFE1CB9}"/>
              </a:ext>
            </a:extLst>
          </p:cNvPr>
          <p:cNvSpPr/>
          <p:nvPr/>
        </p:nvSpPr>
        <p:spPr>
          <a:xfrm>
            <a:off x="6689918" y="2653343"/>
            <a:ext cx="785728" cy="125233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圖片 7">
            <a:extLst>
              <a:ext uri="{FF2B5EF4-FFF2-40B4-BE49-F238E27FC236}">
                <a16:creationId xmlns:a16="http://schemas.microsoft.com/office/drawing/2014/main" id="{96A1DF76-EB9E-4E77-967B-EE10C0A6F6C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0650"/>
          <a:stretch/>
        </p:blipFill>
        <p:spPr>
          <a:xfrm>
            <a:off x="4490207" y="1179938"/>
            <a:ext cx="4537969" cy="3305831"/>
          </a:xfrm>
          <a:prstGeom prst="rect">
            <a:avLst/>
          </a:prstGeom>
        </p:spPr>
      </p:pic>
      <p:pic>
        <p:nvPicPr>
          <p:cNvPr id="6" name="圖片 5">
            <a:extLst>
              <a:ext uri="{FF2B5EF4-FFF2-40B4-BE49-F238E27FC236}">
                <a16:creationId xmlns:a16="http://schemas.microsoft.com/office/drawing/2014/main" id="{D84244AC-1D4A-4B78-9AC6-D1916ECA3C8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50779"/>
          <a:stretch/>
        </p:blipFill>
        <p:spPr>
          <a:xfrm>
            <a:off x="41132" y="1192843"/>
            <a:ext cx="4530868" cy="3309284"/>
          </a:xfrm>
          <a:prstGeom prst="rect">
            <a:avLst/>
          </a:prstGeom>
        </p:spPr>
      </p:pic>
      <p:sp>
        <p:nvSpPr>
          <p:cNvPr id="2" name="內容版面配置區 1">
            <a:extLst>
              <a:ext uri="{FF2B5EF4-FFF2-40B4-BE49-F238E27FC236}">
                <a16:creationId xmlns:a16="http://schemas.microsoft.com/office/drawing/2014/main" id="{7EBD6FBB-7009-469D-AC84-5DB6F2F12777}"/>
              </a:ext>
            </a:extLst>
          </p:cNvPr>
          <p:cNvSpPr>
            <a:spLocks noGrp="1"/>
          </p:cNvSpPr>
          <p:nvPr>
            <p:ph idx="1"/>
          </p:nvPr>
        </p:nvSpPr>
        <p:spPr>
          <a:xfrm>
            <a:off x="2954984" y="4764075"/>
            <a:ext cx="3547416" cy="1189738"/>
          </a:xfrm>
          <a:solidFill>
            <a:schemeClr val="accent5">
              <a:lumMod val="20000"/>
              <a:lumOff val="80000"/>
            </a:schemeClr>
          </a:solidFill>
        </p:spPr>
        <p:txBody>
          <a:bodyPr/>
          <a:lstStyle/>
          <a:p>
            <a:r>
              <a:rPr lang="en-US" altLang="zh-TW" dirty="0"/>
              <a:t>For</a:t>
            </a:r>
            <a:r>
              <a:rPr lang="en-US" altLang="zh-TW" b="1" dirty="0"/>
              <a:t> Trench MIS, </a:t>
            </a:r>
            <a:r>
              <a:rPr lang="en-US" altLang="zh-TW" dirty="0"/>
              <a:t>when</a:t>
            </a:r>
            <a:r>
              <a:rPr lang="en-US" altLang="zh-TW" b="1" dirty="0"/>
              <a:t> d</a:t>
            </a:r>
            <a:r>
              <a:rPr lang="en-US" altLang="zh-TW" b="1" baseline="-25000" dirty="0"/>
              <a:t>ox</a:t>
            </a:r>
            <a:r>
              <a:rPr lang="en-US" altLang="zh-TW" b="1" dirty="0">
                <a:sym typeface="Wingdings" panose="05000000000000000000" pitchFamily="2" charset="2"/>
              </a:rPr>
              <a:t> </a:t>
            </a:r>
            <a:endParaRPr lang="en-US" altLang="zh-TW" dirty="0"/>
          </a:p>
          <a:p>
            <a:pPr lvl="1">
              <a:buFont typeface="Arial" panose="020B0604020202020204" pitchFamily="34" charset="0"/>
              <a:buChar char="•"/>
            </a:pPr>
            <a:r>
              <a:rPr lang="en-US" altLang="zh-TW" dirty="0"/>
              <a:t>more apparent hysteresis.</a:t>
            </a:r>
          </a:p>
          <a:p>
            <a:pPr lvl="1">
              <a:buFont typeface="Arial" panose="020B0604020202020204" pitchFamily="34" charset="0"/>
              <a:buChar char="•"/>
            </a:pPr>
            <a:r>
              <a:rPr lang="en-US" altLang="zh-TW" b="1" dirty="0"/>
              <a:t>stronger transient current.</a:t>
            </a:r>
            <a:endParaRPr lang="zh-TW" altLang="en-US" b="1" dirty="0"/>
          </a:p>
        </p:txBody>
      </p:sp>
      <p:sp>
        <p:nvSpPr>
          <p:cNvPr id="3" name="標題 2">
            <a:extLst>
              <a:ext uri="{FF2B5EF4-FFF2-40B4-BE49-F238E27FC236}">
                <a16:creationId xmlns:a16="http://schemas.microsoft.com/office/drawing/2014/main" id="{BE3E96E4-FD34-41A0-BC57-81BC4A9C0721}"/>
              </a:ext>
            </a:extLst>
          </p:cNvPr>
          <p:cNvSpPr>
            <a:spLocks noGrp="1"/>
          </p:cNvSpPr>
          <p:nvPr>
            <p:ph type="title"/>
          </p:nvPr>
        </p:nvSpPr>
        <p:spPr/>
        <p:txBody>
          <a:bodyPr/>
          <a:lstStyle/>
          <a:p>
            <a:r>
              <a:rPr lang="en-US" altLang="zh-TW" i="1" dirty="0"/>
              <a:t>I-V </a:t>
            </a:r>
            <a:r>
              <a:rPr lang="en-US" altLang="zh-TW" dirty="0"/>
              <a:t>Curves with Different d</a:t>
            </a:r>
            <a:r>
              <a:rPr lang="en-US" altLang="zh-TW" baseline="-25000" dirty="0"/>
              <a:t>ox</a:t>
            </a:r>
            <a:r>
              <a:rPr lang="en-US" altLang="zh-TW" dirty="0"/>
              <a:t> </a:t>
            </a:r>
            <a:endParaRPr lang="zh-TW" altLang="en-US" dirty="0"/>
          </a:p>
        </p:txBody>
      </p:sp>
      <p:sp>
        <p:nvSpPr>
          <p:cNvPr id="4" name="投影片編號版面配置區 3">
            <a:extLst>
              <a:ext uri="{FF2B5EF4-FFF2-40B4-BE49-F238E27FC236}">
                <a16:creationId xmlns:a16="http://schemas.microsoft.com/office/drawing/2014/main" id="{687D8746-77D5-45F1-8E67-E3EE3D2088AD}"/>
              </a:ext>
            </a:extLst>
          </p:cNvPr>
          <p:cNvSpPr>
            <a:spLocks noGrp="1"/>
          </p:cNvSpPr>
          <p:nvPr>
            <p:ph type="sldNum" sz="quarter" idx="11"/>
          </p:nvPr>
        </p:nvSpPr>
        <p:spPr>
          <a:xfrm>
            <a:off x="8618222" y="6477635"/>
            <a:ext cx="525778" cy="365125"/>
          </a:xfrm>
        </p:spPr>
        <p:txBody>
          <a:bodyPr/>
          <a:lstStyle/>
          <a:p>
            <a:fld id="{746179B8-B9D7-4922-944D-FA8D358F36EB}" type="slidenum">
              <a:rPr lang="zh-TW" altLang="en-US" smtClean="0"/>
              <a:pPr/>
              <a:t>11</a:t>
            </a:fld>
            <a:endParaRPr lang="zh-TW" altLang="en-US" dirty="0"/>
          </a:p>
        </p:txBody>
      </p:sp>
      <p:pic>
        <p:nvPicPr>
          <p:cNvPr id="14" name="圖片 13">
            <a:extLst>
              <a:ext uri="{FF2B5EF4-FFF2-40B4-BE49-F238E27FC236}">
                <a16:creationId xmlns:a16="http://schemas.microsoft.com/office/drawing/2014/main" id="{3A15FAA4-EF41-4BB9-8515-39F467C9C7A1}"/>
              </a:ext>
            </a:extLst>
          </p:cNvPr>
          <p:cNvPicPr>
            <a:picLocks noChangeAspect="1"/>
          </p:cNvPicPr>
          <p:nvPr/>
        </p:nvPicPr>
        <p:blipFill rotWithShape="1">
          <a:blip r:embed="rId6" cstate="hqprint">
            <a:extLst>
              <a:ext uri="{28A0092B-C50C-407E-A947-70E740481C1C}">
                <a14:useLocalDpi xmlns:a14="http://schemas.microsoft.com/office/drawing/2010/main"/>
              </a:ext>
            </a:extLst>
          </a:blip>
          <a:srcRect l="58822" t="51957"/>
          <a:stretch/>
        </p:blipFill>
        <p:spPr>
          <a:xfrm>
            <a:off x="6886733" y="4647930"/>
            <a:ext cx="1844388" cy="1476177"/>
          </a:xfrm>
          <a:prstGeom prst="rect">
            <a:avLst/>
          </a:prstGeom>
        </p:spPr>
      </p:pic>
      <p:pic>
        <p:nvPicPr>
          <p:cNvPr id="15" name="圖片 14">
            <a:extLst>
              <a:ext uri="{FF2B5EF4-FFF2-40B4-BE49-F238E27FC236}">
                <a16:creationId xmlns:a16="http://schemas.microsoft.com/office/drawing/2014/main" id="{4CDE2566-4D60-43CB-8CC6-C91292FDEDFF}"/>
              </a:ext>
            </a:extLst>
          </p:cNvPr>
          <p:cNvPicPr>
            <a:picLocks noChangeAspect="1"/>
          </p:cNvPicPr>
          <p:nvPr/>
        </p:nvPicPr>
        <p:blipFill rotWithShape="1">
          <a:blip r:embed="rId6" cstate="hqprint">
            <a:extLst>
              <a:ext uri="{28A0092B-C50C-407E-A947-70E740481C1C}">
                <a14:useLocalDpi xmlns:a14="http://schemas.microsoft.com/office/drawing/2010/main"/>
              </a:ext>
            </a:extLst>
          </a:blip>
          <a:srcRect l="17644" t="51957" r="39843"/>
          <a:stretch/>
        </p:blipFill>
        <p:spPr>
          <a:xfrm>
            <a:off x="608838" y="4635291"/>
            <a:ext cx="1904169" cy="1476177"/>
          </a:xfrm>
          <a:prstGeom prst="rect">
            <a:avLst/>
          </a:prstGeom>
        </p:spPr>
      </p:pic>
      <p:grpSp>
        <p:nvGrpSpPr>
          <p:cNvPr id="19" name="群組 18">
            <a:extLst>
              <a:ext uri="{FF2B5EF4-FFF2-40B4-BE49-F238E27FC236}">
                <a16:creationId xmlns:a16="http://schemas.microsoft.com/office/drawing/2014/main" id="{162D1E6D-EE99-4B2D-9CC6-F7357537AF03}"/>
              </a:ext>
            </a:extLst>
          </p:cNvPr>
          <p:cNvGrpSpPr/>
          <p:nvPr/>
        </p:nvGrpSpPr>
        <p:grpSpPr>
          <a:xfrm>
            <a:off x="945208" y="1850659"/>
            <a:ext cx="785728" cy="1267810"/>
            <a:chOff x="945208" y="1603248"/>
            <a:chExt cx="785728" cy="1267810"/>
          </a:xfrm>
        </p:grpSpPr>
        <p:sp>
          <p:nvSpPr>
            <p:cNvPr id="17" name="箭號: 向下 16">
              <a:extLst>
                <a:ext uri="{FF2B5EF4-FFF2-40B4-BE49-F238E27FC236}">
                  <a16:creationId xmlns:a16="http://schemas.microsoft.com/office/drawing/2014/main" id="{4C65765B-FD72-47C2-8252-E0691F8678BC}"/>
                </a:ext>
              </a:extLst>
            </p:cNvPr>
            <p:cNvSpPr/>
            <p:nvPr/>
          </p:nvSpPr>
          <p:spPr>
            <a:xfrm>
              <a:off x="1249680" y="1603248"/>
              <a:ext cx="176784" cy="898478"/>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C24DB698-6094-4A91-BCAC-64E4571F91FE}"/>
                </a:ext>
              </a:extLst>
            </p:cNvPr>
            <p:cNvSpPr txBox="1"/>
            <p:nvPr/>
          </p:nvSpPr>
          <p:spPr>
            <a:xfrm>
              <a:off x="945208" y="2501726"/>
              <a:ext cx="785728" cy="369332"/>
            </a:xfrm>
            <a:prstGeom prst="rect">
              <a:avLst/>
            </a:prstGeom>
            <a:noFill/>
          </p:spPr>
          <p:txBody>
            <a:bodyPr wrap="square" rtlCol="0">
              <a:spAutoFit/>
            </a:bodyPr>
            <a:lstStyle/>
            <a:p>
              <a:pPr algn="ctr"/>
              <a:r>
                <a:rPr lang="en-US" altLang="zh-TW" dirty="0">
                  <a:latin typeface="Calibri" panose="020F0502020204030204" pitchFamily="34" charset="0"/>
                  <a:cs typeface="Calibri" panose="020F0502020204030204" pitchFamily="34" charset="0"/>
                </a:rPr>
                <a:t>d</a:t>
              </a:r>
              <a:r>
                <a:rPr lang="en-US" altLang="zh-TW" baseline="-25000" dirty="0">
                  <a:latin typeface="Calibri" panose="020F0502020204030204" pitchFamily="34" charset="0"/>
                  <a:cs typeface="Calibri" panose="020F0502020204030204" pitchFamily="34" charset="0"/>
                </a:rPr>
                <a:t>ox</a:t>
              </a:r>
              <a:r>
                <a:rPr lang="en-US" altLang="zh-TW" dirty="0">
                  <a:latin typeface="Calibri" panose="020F0502020204030204" pitchFamily="34" charset="0"/>
                  <a:cs typeface="Calibri" panose="020F0502020204030204" pitchFamily="34" charset="0"/>
                </a:rPr>
                <a:t> </a:t>
              </a:r>
              <a:r>
                <a:rPr lang="en-US" altLang="zh-TW" dirty="0">
                  <a:latin typeface="Calibri" panose="020F0502020204030204" pitchFamily="34" charset="0"/>
                  <a:cs typeface="Calibri" panose="020F0502020204030204" pitchFamily="34" charset="0"/>
                  <a:sym typeface="Wingdings" panose="05000000000000000000" pitchFamily="2" charset="2"/>
                </a:rPr>
                <a:t></a:t>
              </a:r>
              <a:r>
                <a:rPr lang="en-US" altLang="zh-TW" dirty="0">
                  <a:latin typeface="Calibri" panose="020F0502020204030204" pitchFamily="34" charset="0"/>
                  <a:cs typeface="Calibri" panose="020F0502020204030204" pitchFamily="34" charset="0"/>
                </a:rPr>
                <a:t> </a:t>
              </a:r>
              <a:endParaRPr lang="zh-TW" altLang="en-US" dirty="0">
                <a:latin typeface="Calibri" panose="020F0502020204030204" pitchFamily="34" charset="0"/>
                <a:cs typeface="Calibri" panose="020F0502020204030204" pitchFamily="34" charset="0"/>
              </a:endParaRPr>
            </a:p>
          </p:txBody>
        </p:sp>
      </p:grpSp>
      <p:grpSp>
        <p:nvGrpSpPr>
          <p:cNvPr id="24" name="群組 23">
            <a:extLst>
              <a:ext uri="{FF2B5EF4-FFF2-40B4-BE49-F238E27FC236}">
                <a16:creationId xmlns:a16="http://schemas.microsoft.com/office/drawing/2014/main" id="{0235531E-B490-44E8-AC28-479EC6AC7C9B}"/>
              </a:ext>
            </a:extLst>
          </p:cNvPr>
          <p:cNvGrpSpPr/>
          <p:nvPr/>
        </p:nvGrpSpPr>
        <p:grpSpPr>
          <a:xfrm>
            <a:off x="5326708" y="1850659"/>
            <a:ext cx="785728" cy="1267810"/>
            <a:chOff x="945208" y="1603248"/>
            <a:chExt cx="785728" cy="1267810"/>
          </a:xfrm>
        </p:grpSpPr>
        <p:sp>
          <p:nvSpPr>
            <p:cNvPr id="25" name="箭號: 向下 24">
              <a:extLst>
                <a:ext uri="{FF2B5EF4-FFF2-40B4-BE49-F238E27FC236}">
                  <a16:creationId xmlns:a16="http://schemas.microsoft.com/office/drawing/2014/main" id="{0B2FC8D0-8491-4228-83BD-74DD756C52E2}"/>
                </a:ext>
              </a:extLst>
            </p:cNvPr>
            <p:cNvSpPr/>
            <p:nvPr/>
          </p:nvSpPr>
          <p:spPr>
            <a:xfrm>
              <a:off x="1249680" y="1603248"/>
              <a:ext cx="176784" cy="898478"/>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a:extLst>
                <a:ext uri="{FF2B5EF4-FFF2-40B4-BE49-F238E27FC236}">
                  <a16:creationId xmlns:a16="http://schemas.microsoft.com/office/drawing/2014/main" id="{8D4273E9-258E-4792-8C02-2A62DDC278CB}"/>
                </a:ext>
              </a:extLst>
            </p:cNvPr>
            <p:cNvSpPr txBox="1"/>
            <p:nvPr/>
          </p:nvSpPr>
          <p:spPr>
            <a:xfrm>
              <a:off x="945208" y="2501726"/>
              <a:ext cx="785728" cy="369332"/>
            </a:xfrm>
            <a:prstGeom prst="rect">
              <a:avLst/>
            </a:prstGeom>
            <a:noFill/>
          </p:spPr>
          <p:txBody>
            <a:bodyPr wrap="square" rtlCol="0">
              <a:spAutoFit/>
            </a:bodyPr>
            <a:lstStyle/>
            <a:p>
              <a:pPr algn="ctr"/>
              <a:r>
                <a:rPr lang="en-US" altLang="zh-TW" dirty="0">
                  <a:latin typeface="Calibri" panose="020F0502020204030204" pitchFamily="34" charset="0"/>
                  <a:cs typeface="Calibri" panose="020F0502020204030204" pitchFamily="34" charset="0"/>
                </a:rPr>
                <a:t>d</a:t>
              </a:r>
              <a:r>
                <a:rPr lang="en-US" altLang="zh-TW" baseline="-25000" dirty="0">
                  <a:latin typeface="Calibri" panose="020F0502020204030204" pitchFamily="34" charset="0"/>
                  <a:cs typeface="Calibri" panose="020F0502020204030204" pitchFamily="34" charset="0"/>
                </a:rPr>
                <a:t>ox</a:t>
              </a:r>
              <a:r>
                <a:rPr lang="en-US" altLang="zh-TW" dirty="0">
                  <a:latin typeface="Calibri" panose="020F0502020204030204" pitchFamily="34" charset="0"/>
                  <a:cs typeface="Calibri" panose="020F0502020204030204" pitchFamily="34" charset="0"/>
                </a:rPr>
                <a:t> </a:t>
              </a:r>
              <a:r>
                <a:rPr lang="en-US" altLang="zh-TW" dirty="0">
                  <a:latin typeface="Calibri" panose="020F0502020204030204" pitchFamily="34" charset="0"/>
                  <a:cs typeface="Calibri" panose="020F0502020204030204" pitchFamily="34" charset="0"/>
                  <a:sym typeface="Wingdings" panose="05000000000000000000" pitchFamily="2" charset="2"/>
                </a:rPr>
                <a:t></a:t>
              </a:r>
              <a:r>
                <a:rPr lang="en-US" altLang="zh-TW" dirty="0">
                  <a:latin typeface="Calibri" panose="020F0502020204030204" pitchFamily="34" charset="0"/>
                  <a:cs typeface="Calibri" panose="020F0502020204030204" pitchFamily="34" charset="0"/>
                </a:rPr>
                <a:t> </a:t>
              </a:r>
              <a:endParaRPr lang="zh-TW" altLang="en-US" dirty="0">
                <a:latin typeface="Calibri" panose="020F0502020204030204" pitchFamily="34" charset="0"/>
                <a:cs typeface="Calibri" panose="020F0502020204030204" pitchFamily="34" charset="0"/>
              </a:endParaRPr>
            </a:p>
          </p:txBody>
        </p:sp>
      </p:grpSp>
    </p:spTree>
    <p:custDataLst>
      <p:tags r:id="rId1"/>
    </p:custDataLst>
    <p:extLst>
      <p:ext uri="{BB962C8B-B14F-4D97-AF65-F5344CB8AC3E}">
        <p14:creationId xmlns:p14="http://schemas.microsoft.com/office/powerpoint/2010/main" val="3586226283"/>
      </p:ext>
    </p:extLst>
  </p:cSld>
  <p:clrMapOvr>
    <a:masterClrMapping/>
  </p:clrMapOvr>
  <mc:AlternateContent xmlns:mc="http://schemas.openxmlformats.org/markup-compatibility/2006" xmlns:p14="http://schemas.microsoft.com/office/powerpoint/2010/main">
    <mc:Choice Requires="p14">
      <p:transition spd="slow" p14:dur="2000" advTm="60317"/>
    </mc:Choice>
    <mc:Fallback xmlns="">
      <p:transition spd="slow" advTm="603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圖片 19">
            <a:extLst>
              <a:ext uri="{FF2B5EF4-FFF2-40B4-BE49-F238E27FC236}">
                <a16:creationId xmlns:a16="http://schemas.microsoft.com/office/drawing/2014/main" id="{CACAE711-B3E6-403A-8A8D-12931B830A9E}"/>
              </a:ext>
            </a:extLst>
          </p:cNvPr>
          <p:cNvPicPr>
            <a:picLocks noChangeAspect="1"/>
          </p:cNvPicPr>
          <p:nvPr/>
        </p:nvPicPr>
        <p:blipFill rotWithShape="1">
          <a:blip r:embed="rId4" cstate="hqprint">
            <a:extLst>
              <a:ext uri="{28A0092B-C50C-407E-A947-70E740481C1C}">
                <a14:useLocalDpi xmlns:a14="http://schemas.microsoft.com/office/drawing/2010/main"/>
              </a:ext>
            </a:extLst>
          </a:blip>
          <a:srcRect l="58822" t="51957"/>
          <a:stretch/>
        </p:blipFill>
        <p:spPr>
          <a:xfrm>
            <a:off x="486091" y="3945593"/>
            <a:ext cx="2704998" cy="2164977"/>
          </a:xfrm>
          <a:prstGeom prst="rect">
            <a:avLst/>
          </a:prstGeom>
        </p:spPr>
      </p:pic>
      <p:sp>
        <p:nvSpPr>
          <p:cNvPr id="51" name="矩形 50">
            <a:extLst>
              <a:ext uri="{FF2B5EF4-FFF2-40B4-BE49-F238E27FC236}">
                <a16:creationId xmlns:a16="http://schemas.microsoft.com/office/drawing/2014/main" id="{DB2406CC-CB1C-4AA8-A45F-87DCDDCD2331}"/>
              </a:ext>
            </a:extLst>
          </p:cNvPr>
          <p:cNvSpPr/>
          <p:nvPr/>
        </p:nvSpPr>
        <p:spPr>
          <a:xfrm>
            <a:off x="4633132" y="2855249"/>
            <a:ext cx="914433" cy="1465291"/>
          </a:xfrm>
          <a:prstGeom prst="rect">
            <a:avLst/>
          </a:prstGeom>
          <a:solidFill>
            <a:srgbClr val="FFFF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內容版面配置區 1">
            <a:extLst>
              <a:ext uri="{FF2B5EF4-FFF2-40B4-BE49-F238E27FC236}">
                <a16:creationId xmlns:a16="http://schemas.microsoft.com/office/drawing/2014/main" id="{A27F0418-E31D-461C-A720-EEBC00F3D6B7}"/>
              </a:ext>
            </a:extLst>
          </p:cNvPr>
          <p:cNvSpPr>
            <a:spLocks noGrp="1"/>
          </p:cNvSpPr>
          <p:nvPr>
            <p:ph idx="1"/>
          </p:nvPr>
        </p:nvSpPr>
        <p:spPr>
          <a:xfrm>
            <a:off x="359849" y="4608349"/>
            <a:ext cx="3723621" cy="1502221"/>
          </a:xfrm>
          <a:solidFill>
            <a:srgbClr val="E2F0D9"/>
          </a:solidFill>
        </p:spPr>
        <p:txBody>
          <a:bodyPr/>
          <a:lstStyle/>
          <a:p>
            <a:r>
              <a:rPr lang="en-US" altLang="zh-TW" dirty="0"/>
              <a:t>Solid: read “-1”.</a:t>
            </a:r>
          </a:p>
          <a:p>
            <a:r>
              <a:rPr lang="en-US" altLang="zh-TW" dirty="0"/>
              <a:t>For</a:t>
            </a:r>
            <a:r>
              <a:rPr lang="en-US" altLang="zh-TW" b="1" dirty="0"/>
              <a:t> Trench MIS, </a:t>
            </a:r>
            <a:r>
              <a:rPr lang="en-US" altLang="zh-TW" dirty="0"/>
              <a:t>when</a:t>
            </a:r>
            <a:r>
              <a:rPr lang="en-US" altLang="zh-TW" b="1" dirty="0"/>
              <a:t> d</a:t>
            </a:r>
            <a:r>
              <a:rPr lang="en-US" altLang="zh-TW" b="1" baseline="-25000" dirty="0"/>
              <a:t>ox</a:t>
            </a:r>
            <a:r>
              <a:rPr lang="en-US" altLang="zh-TW" b="1" dirty="0">
                <a:sym typeface="Wingdings" panose="05000000000000000000" pitchFamily="2" charset="2"/>
              </a:rPr>
              <a:t> </a:t>
            </a:r>
            <a:endParaRPr lang="en-US" altLang="zh-TW" dirty="0"/>
          </a:p>
          <a:p>
            <a:pPr lvl="1">
              <a:buFont typeface="Arial" panose="020B0604020202020204" pitchFamily="34" charset="0"/>
              <a:buChar char="•"/>
            </a:pPr>
            <a:r>
              <a:rPr lang="en-US" altLang="zh-TW" b="1" dirty="0"/>
              <a:t>Stronger transient current </a:t>
            </a:r>
            <a:r>
              <a:rPr lang="en-US" altLang="zh-TW" dirty="0"/>
              <a:t>( i.e. </a:t>
            </a:r>
            <a:r>
              <a:rPr lang="en-US" altLang="zh-TW" b="1" dirty="0">
                <a:cs typeface="Calibri" panose="020F0502020204030204" pitchFamily="34" charset="0"/>
              </a:rPr>
              <a:t>|</a:t>
            </a:r>
            <a:r>
              <a:rPr lang="en-US" altLang="zh-TW" b="1" dirty="0"/>
              <a:t>read “-1” current</a:t>
            </a:r>
            <a:r>
              <a:rPr lang="en-US" altLang="zh-TW" b="1" dirty="0">
                <a:cs typeface="Calibri" panose="020F0502020204030204" pitchFamily="34" charset="0"/>
              </a:rPr>
              <a:t>|</a:t>
            </a:r>
            <a:r>
              <a:rPr lang="en-US" altLang="zh-TW" b="1" dirty="0">
                <a:latin typeface="+mj-lt"/>
              </a:rPr>
              <a:t> </a:t>
            </a:r>
            <a:r>
              <a:rPr lang="en-US" altLang="zh-TW" b="1" dirty="0">
                <a:sym typeface="Wingdings" panose="05000000000000000000" pitchFamily="2" charset="2"/>
              </a:rPr>
              <a:t></a:t>
            </a:r>
            <a:r>
              <a:rPr lang="en-US" altLang="zh-TW" dirty="0"/>
              <a:t>). </a:t>
            </a:r>
            <a:endParaRPr lang="zh-TW" altLang="en-US" dirty="0"/>
          </a:p>
        </p:txBody>
      </p:sp>
      <p:sp>
        <p:nvSpPr>
          <p:cNvPr id="3" name="標題 2">
            <a:extLst>
              <a:ext uri="{FF2B5EF4-FFF2-40B4-BE49-F238E27FC236}">
                <a16:creationId xmlns:a16="http://schemas.microsoft.com/office/drawing/2014/main" id="{3DD50E22-C1BD-45A7-9635-82C8367868CB}"/>
              </a:ext>
            </a:extLst>
          </p:cNvPr>
          <p:cNvSpPr>
            <a:spLocks noGrp="1"/>
          </p:cNvSpPr>
          <p:nvPr>
            <p:ph type="title"/>
          </p:nvPr>
        </p:nvSpPr>
        <p:spPr/>
        <p:txBody>
          <a:bodyPr/>
          <a:lstStyle/>
          <a:p>
            <a:r>
              <a:rPr lang="en-US" altLang="zh-TW" dirty="0"/>
              <a:t>Memory Retention</a:t>
            </a:r>
            <a:r>
              <a:rPr lang="zh-TW" altLang="en-US" dirty="0"/>
              <a:t> </a:t>
            </a:r>
            <a:r>
              <a:rPr lang="en-US" altLang="zh-TW" dirty="0"/>
              <a:t>Measurement</a:t>
            </a:r>
            <a:endParaRPr lang="zh-TW" altLang="en-US" dirty="0"/>
          </a:p>
        </p:txBody>
      </p:sp>
      <p:sp>
        <p:nvSpPr>
          <p:cNvPr id="4" name="投影片編號版面配置區 3">
            <a:extLst>
              <a:ext uri="{FF2B5EF4-FFF2-40B4-BE49-F238E27FC236}">
                <a16:creationId xmlns:a16="http://schemas.microsoft.com/office/drawing/2014/main" id="{D00D16E0-3FA3-4600-8B18-763AEA0692BC}"/>
              </a:ext>
            </a:extLst>
          </p:cNvPr>
          <p:cNvSpPr>
            <a:spLocks noGrp="1"/>
          </p:cNvSpPr>
          <p:nvPr>
            <p:ph type="sldNum" sz="quarter" idx="11"/>
          </p:nvPr>
        </p:nvSpPr>
        <p:spPr>
          <a:xfrm>
            <a:off x="8602982" y="6477635"/>
            <a:ext cx="525778" cy="365125"/>
          </a:xfrm>
        </p:spPr>
        <p:txBody>
          <a:bodyPr/>
          <a:lstStyle/>
          <a:p>
            <a:fld id="{746179B8-B9D7-4922-944D-FA8D358F36EB}" type="slidenum">
              <a:rPr lang="zh-TW" altLang="en-US" smtClean="0"/>
              <a:pPr/>
              <a:t>12</a:t>
            </a:fld>
            <a:endParaRPr lang="zh-TW" altLang="en-US" dirty="0"/>
          </a:p>
        </p:txBody>
      </p:sp>
      <p:grpSp>
        <p:nvGrpSpPr>
          <p:cNvPr id="6" name="群組 5">
            <a:extLst>
              <a:ext uri="{FF2B5EF4-FFF2-40B4-BE49-F238E27FC236}">
                <a16:creationId xmlns:a16="http://schemas.microsoft.com/office/drawing/2014/main" id="{C06E101C-5A97-4B35-ABFB-0C810476024E}"/>
              </a:ext>
            </a:extLst>
          </p:cNvPr>
          <p:cNvGrpSpPr/>
          <p:nvPr/>
        </p:nvGrpSpPr>
        <p:grpSpPr>
          <a:xfrm>
            <a:off x="191161" y="1399928"/>
            <a:ext cx="3252145" cy="2310014"/>
            <a:chOff x="793082" y="943690"/>
            <a:chExt cx="3252145" cy="2310014"/>
          </a:xfrm>
        </p:grpSpPr>
        <p:pic>
          <p:nvPicPr>
            <p:cNvPr id="10" name="圖片 9">
              <a:extLst>
                <a:ext uri="{FF2B5EF4-FFF2-40B4-BE49-F238E27FC236}">
                  <a16:creationId xmlns:a16="http://schemas.microsoft.com/office/drawing/2014/main" id="{B3B3CD7B-5E15-4DEF-95E9-DBE465D0A4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3082" y="1524125"/>
              <a:ext cx="3252145" cy="1729579"/>
            </a:xfrm>
            <a:prstGeom prst="rect">
              <a:avLst/>
            </a:prstGeom>
          </p:spPr>
        </p:pic>
        <p:sp>
          <p:nvSpPr>
            <p:cNvPr id="11" name="文字方塊 10">
              <a:extLst>
                <a:ext uri="{FF2B5EF4-FFF2-40B4-BE49-F238E27FC236}">
                  <a16:creationId xmlns:a16="http://schemas.microsoft.com/office/drawing/2014/main" id="{357F4603-B92F-4E60-BDB9-7144F74E619E}"/>
                </a:ext>
              </a:extLst>
            </p:cNvPr>
            <p:cNvSpPr txBox="1"/>
            <p:nvPr/>
          </p:nvSpPr>
          <p:spPr>
            <a:xfrm>
              <a:off x="1699260" y="943690"/>
              <a:ext cx="1684020" cy="369332"/>
            </a:xfrm>
            <a:prstGeom prst="rect">
              <a:avLst/>
            </a:prstGeom>
            <a:noFill/>
            <a:ln w="19050">
              <a:solidFill>
                <a:schemeClr val="tx1"/>
              </a:solidFill>
            </a:ln>
          </p:spPr>
          <p:txBody>
            <a:bodyPr wrap="square" rtlCol="0">
              <a:spAutoFit/>
            </a:bodyPr>
            <a:lstStyle/>
            <a:p>
              <a:pPr algn="ctr"/>
              <a:r>
                <a:rPr lang="en-US" altLang="zh-TW" dirty="0">
                  <a:latin typeface="Calibri" panose="020F0502020204030204" pitchFamily="34" charset="0"/>
                  <a:cs typeface="Calibri" panose="020F0502020204030204" pitchFamily="34" charset="0"/>
                </a:rPr>
                <a:t>Memory pulses</a:t>
              </a:r>
              <a:endParaRPr lang="zh-TW" altLang="en-US" dirty="0">
                <a:latin typeface="Calibri" panose="020F0502020204030204" pitchFamily="34" charset="0"/>
                <a:cs typeface="Calibri" panose="020F0502020204030204" pitchFamily="34" charset="0"/>
              </a:endParaRPr>
            </a:p>
          </p:txBody>
        </p:sp>
      </p:grpSp>
      <p:grpSp>
        <p:nvGrpSpPr>
          <p:cNvPr id="59" name="群組 58">
            <a:extLst>
              <a:ext uri="{FF2B5EF4-FFF2-40B4-BE49-F238E27FC236}">
                <a16:creationId xmlns:a16="http://schemas.microsoft.com/office/drawing/2014/main" id="{578DDD69-EF28-4093-B10B-995212295F5A}"/>
              </a:ext>
            </a:extLst>
          </p:cNvPr>
          <p:cNvGrpSpPr>
            <a:grpSpLocks noChangeAspect="1"/>
          </p:cNvGrpSpPr>
          <p:nvPr/>
        </p:nvGrpSpPr>
        <p:grpSpPr>
          <a:xfrm>
            <a:off x="3718561" y="1104197"/>
            <a:ext cx="5065590" cy="3861822"/>
            <a:chOff x="4628396" y="3243943"/>
            <a:chExt cx="3600602" cy="2744967"/>
          </a:xfrm>
        </p:grpSpPr>
        <p:grpSp>
          <p:nvGrpSpPr>
            <p:cNvPr id="50" name="群組 49">
              <a:extLst>
                <a:ext uri="{FF2B5EF4-FFF2-40B4-BE49-F238E27FC236}">
                  <a16:creationId xmlns:a16="http://schemas.microsoft.com/office/drawing/2014/main" id="{CD450601-80A6-4EAC-AC3A-A130AA2A3C7E}"/>
                </a:ext>
              </a:extLst>
            </p:cNvPr>
            <p:cNvGrpSpPr/>
            <p:nvPr/>
          </p:nvGrpSpPr>
          <p:grpSpPr>
            <a:xfrm>
              <a:off x="4628396" y="3243943"/>
              <a:ext cx="3600602" cy="2744967"/>
              <a:chOff x="4628396" y="3243943"/>
              <a:chExt cx="3600602" cy="2744967"/>
            </a:xfrm>
          </p:grpSpPr>
          <p:pic>
            <p:nvPicPr>
              <p:cNvPr id="14" name="圖片 13">
                <a:extLst>
                  <a:ext uri="{FF2B5EF4-FFF2-40B4-BE49-F238E27FC236}">
                    <a16:creationId xmlns:a16="http://schemas.microsoft.com/office/drawing/2014/main" id="{4070E5C2-9A19-440C-9D0D-CA7B18D0525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28396" y="3243943"/>
                <a:ext cx="3600602" cy="2744967"/>
              </a:xfrm>
              <a:prstGeom prst="rect">
                <a:avLst/>
              </a:prstGeom>
            </p:spPr>
          </p:pic>
          <p:pic>
            <p:nvPicPr>
              <p:cNvPr id="48" name="圖片 47">
                <a:extLst>
                  <a:ext uri="{FF2B5EF4-FFF2-40B4-BE49-F238E27FC236}">
                    <a16:creationId xmlns:a16="http://schemas.microsoft.com/office/drawing/2014/main" id="{0A06BC18-B997-4511-A1CA-1BADF91F210D}"/>
                  </a:ext>
                </a:extLst>
              </p:cNvPr>
              <p:cNvPicPr>
                <a:picLocks noChangeAspect="1"/>
              </p:cNvPicPr>
              <p:nvPr/>
            </p:nvPicPr>
            <p:blipFill>
              <a:blip r:embed="rId7"/>
              <a:stretch>
                <a:fillRect/>
              </a:stretch>
            </p:blipFill>
            <p:spPr>
              <a:xfrm>
                <a:off x="5928450" y="4443783"/>
                <a:ext cx="1000324" cy="828840"/>
              </a:xfrm>
              <a:prstGeom prst="rect">
                <a:avLst/>
              </a:prstGeom>
            </p:spPr>
          </p:pic>
        </p:grpSp>
        <p:grpSp>
          <p:nvGrpSpPr>
            <p:cNvPr id="56" name="群組 55">
              <a:extLst>
                <a:ext uri="{FF2B5EF4-FFF2-40B4-BE49-F238E27FC236}">
                  <a16:creationId xmlns:a16="http://schemas.microsoft.com/office/drawing/2014/main" id="{C221D951-4409-44D8-807D-702D6E233CA1}"/>
                </a:ext>
              </a:extLst>
            </p:cNvPr>
            <p:cNvGrpSpPr/>
            <p:nvPr/>
          </p:nvGrpSpPr>
          <p:grpSpPr>
            <a:xfrm>
              <a:off x="5142722" y="3704941"/>
              <a:ext cx="602755" cy="1642387"/>
              <a:chOff x="5142722" y="3704941"/>
              <a:chExt cx="602755" cy="1642387"/>
            </a:xfrm>
          </p:grpSpPr>
          <p:sp>
            <p:nvSpPr>
              <p:cNvPr id="53" name="文字方塊 52">
                <a:extLst>
                  <a:ext uri="{FF2B5EF4-FFF2-40B4-BE49-F238E27FC236}">
                    <a16:creationId xmlns:a16="http://schemas.microsoft.com/office/drawing/2014/main" id="{3ED26827-0A46-46D8-997C-74B9D1D084D1}"/>
                  </a:ext>
                </a:extLst>
              </p:cNvPr>
              <p:cNvSpPr txBox="1"/>
              <p:nvPr/>
            </p:nvSpPr>
            <p:spPr>
              <a:xfrm>
                <a:off x="5142722" y="5019178"/>
                <a:ext cx="602755" cy="328150"/>
              </a:xfrm>
              <a:prstGeom prst="rect">
                <a:avLst/>
              </a:prstGeom>
              <a:noFill/>
            </p:spPr>
            <p:txBody>
              <a:bodyPr wrap="square" rtlCol="0">
                <a:spAutoFit/>
              </a:bodyPr>
              <a:lstStyle/>
              <a:p>
                <a:pPr algn="ctr"/>
                <a:r>
                  <a:rPr lang="en-US" altLang="zh-TW" sz="2400" b="1" dirty="0">
                    <a:solidFill>
                      <a:schemeClr val="tx1">
                        <a:lumMod val="50000"/>
                        <a:lumOff val="50000"/>
                      </a:schemeClr>
                    </a:solidFill>
                    <a:latin typeface="Calibri" panose="020F0502020204030204" pitchFamily="34" charset="0"/>
                    <a:cs typeface="Calibri" panose="020F0502020204030204" pitchFamily="34" charset="0"/>
                  </a:rPr>
                  <a:t>d</a:t>
                </a:r>
                <a:r>
                  <a:rPr lang="en-US" altLang="zh-TW" sz="2400" b="1" baseline="-25000" dirty="0">
                    <a:solidFill>
                      <a:schemeClr val="tx1">
                        <a:lumMod val="50000"/>
                        <a:lumOff val="50000"/>
                      </a:schemeClr>
                    </a:solidFill>
                    <a:latin typeface="Calibri" panose="020F0502020204030204" pitchFamily="34" charset="0"/>
                    <a:cs typeface="Calibri" panose="020F0502020204030204" pitchFamily="34" charset="0"/>
                  </a:rPr>
                  <a:t>ox</a:t>
                </a:r>
                <a:endParaRPr lang="zh-TW" altLang="en-US" sz="2400" b="1" dirty="0">
                  <a:solidFill>
                    <a:schemeClr val="tx1">
                      <a:lumMod val="50000"/>
                      <a:lumOff val="50000"/>
                    </a:schemeClr>
                  </a:solidFill>
                  <a:latin typeface="Calibri" panose="020F0502020204030204" pitchFamily="34" charset="0"/>
                  <a:cs typeface="Calibri" panose="020F0502020204030204" pitchFamily="34" charset="0"/>
                </a:endParaRPr>
              </a:p>
            </p:txBody>
          </p:sp>
          <p:cxnSp>
            <p:nvCxnSpPr>
              <p:cNvPr id="55" name="直線單箭頭接點 54">
                <a:extLst>
                  <a:ext uri="{FF2B5EF4-FFF2-40B4-BE49-F238E27FC236}">
                    <a16:creationId xmlns:a16="http://schemas.microsoft.com/office/drawing/2014/main" id="{A6A0A4DD-0C2B-420D-A87A-F89F545BC6F3}"/>
                  </a:ext>
                </a:extLst>
              </p:cNvPr>
              <p:cNvCxnSpPr>
                <a:cxnSpLocks/>
              </p:cNvCxnSpPr>
              <p:nvPr/>
            </p:nvCxnSpPr>
            <p:spPr>
              <a:xfrm>
                <a:off x="5449902" y="3704941"/>
                <a:ext cx="0" cy="1323147"/>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52" name="矩形: 圓角 51">
            <a:extLst>
              <a:ext uri="{FF2B5EF4-FFF2-40B4-BE49-F238E27FC236}">
                <a16:creationId xmlns:a16="http://schemas.microsoft.com/office/drawing/2014/main" id="{505920E0-D27C-4C64-A700-107C91010D65}"/>
              </a:ext>
            </a:extLst>
          </p:cNvPr>
          <p:cNvSpPr/>
          <p:nvPr/>
        </p:nvSpPr>
        <p:spPr>
          <a:xfrm>
            <a:off x="4179556" y="5307981"/>
            <a:ext cx="4883773" cy="442674"/>
          </a:xfrm>
          <a:prstGeom prst="roundRect">
            <a:avLst/>
          </a:prstGeom>
          <a:solidFill>
            <a:srgbClr val="FFFF97"/>
          </a:solidFill>
          <a:ln w="28575">
            <a:solidFill>
              <a:schemeClr val="tx1"/>
            </a:solidFill>
          </a:ln>
        </p:spPr>
        <p:txBody>
          <a:bodyPr wrap="none">
            <a:spAutoFit/>
          </a:bodyPr>
          <a:lstStyle/>
          <a:p>
            <a:r>
              <a:rPr lang="en-US" altLang="zh-TW" sz="2000" b="1" dirty="0">
                <a:latin typeface="Calibri" panose="020F0502020204030204" pitchFamily="34" charset="0"/>
                <a:cs typeface="Calibri" panose="020F0502020204030204" pitchFamily="34" charset="0"/>
              </a:rPr>
              <a:t>Where does “transient current”</a:t>
            </a:r>
            <a:r>
              <a:rPr lang="zh-TW" altLang="en-US" sz="2000" b="1" dirty="0">
                <a:latin typeface="Calibri" panose="020F0502020204030204" pitchFamily="34" charset="0"/>
                <a:cs typeface="Calibri" panose="020F0502020204030204" pitchFamily="34" charset="0"/>
              </a:rPr>
              <a:t> </a:t>
            </a:r>
            <a:r>
              <a:rPr lang="en-US" altLang="zh-TW" sz="2000" b="1" dirty="0">
                <a:latin typeface="Calibri" panose="020F0502020204030204" pitchFamily="34" charset="0"/>
                <a:cs typeface="Calibri" panose="020F0502020204030204" pitchFamily="34" charset="0"/>
              </a:rPr>
              <a:t>come from?</a:t>
            </a:r>
            <a:endParaRPr lang="zh-TW" altLang="en-US" sz="2000" b="1"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869953512"/>
      </p:ext>
    </p:extLst>
  </p:cSld>
  <p:clrMapOvr>
    <a:masterClrMapping/>
  </p:clrMapOvr>
  <mc:AlternateContent xmlns:mc="http://schemas.openxmlformats.org/markup-compatibility/2006" xmlns:p14="http://schemas.microsoft.com/office/powerpoint/2010/main">
    <mc:Choice Requires="p14">
      <p:transition spd="slow" p14:dur="2000" advTm="69312"/>
    </mc:Choice>
    <mc:Fallback xmlns="">
      <p:transition spd="slow" advTm="693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2">
                                            <p:bg/>
                                          </p:spTgt>
                                        </p:tgtEl>
                                        <p:attrNameLst>
                                          <p:attrName>style.visibility</p:attrName>
                                        </p:attrNameLst>
                                      </p:cBhvr>
                                      <p:to>
                                        <p:strVal val="visible"/>
                                      </p:to>
                                    </p:set>
                                    <p:animEffect transition="in" filter="fade">
                                      <p:cBhvr>
                                        <p:cTn id="10" dur="500"/>
                                        <p:tgtEl>
                                          <p:spTgt spid="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fade">
                                      <p:cBhvr>
                                        <p:cTn id="16" dur="500"/>
                                        <p:tgtEl>
                                          <p:spTgt spid="2">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500"/>
                                        <p:tgtEl>
                                          <p:spTgt spid="2">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cBhvr additive="base">
                                        <p:cTn id="27" dur="250" fill="hold"/>
                                        <p:tgtEl>
                                          <p:spTgt spid="51"/>
                                        </p:tgtEl>
                                        <p:attrNameLst>
                                          <p:attrName>ppt_x</p:attrName>
                                        </p:attrNameLst>
                                      </p:cBhvr>
                                      <p:tavLst>
                                        <p:tav tm="0">
                                          <p:val>
                                            <p:strVal val="#ppt_x"/>
                                          </p:val>
                                        </p:tav>
                                        <p:tav tm="100000">
                                          <p:val>
                                            <p:strVal val="#ppt_x"/>
                                          </p:val>
                                        </p:tav>
                                      </p:tavLst>
                                    </p:anim>
                                    <p:anim calcmode="lin" valueType="num">
                                      <p:cBhvr additive="base">
                                        <p:cTn id="28" dur="250" fill="hold"/>
                                        <p:tgtEl>
                                          <p:spTgt spid="5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250" fill="hold"/>
                                        <p:tgtEl>
                                          <p:spTgt spid="52"/>
                                        </p:tgtEl>
                                        <p:attrNameLst>
                                          <p:attrName>ppt_x</p:attrName>
                                        </p:attrNameLst>
                                      </p:cBhvr>
                                      <p:tavLst>
                                        <p:tav tm="0">
                                          <p:val>
                                            <p:strVal val="#ppt_x"/>
                                          </p:val>
                                        </p:tav>
                                        <p:tav tm="100000">
                                          <p:val>
                                            <p:strVal val="#ppt_x"/>
                                          </p:val>
                                        </p:tav>
                                      </p:tavLst>
                                    </p:anim>
                                    <p:anim calcmode="lin" valueType="num">
                                      <p:cBhvr additive="base">
                                        <p:cTn id="32" dur="25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 grpId="0" uiExpand="1" build="p" animBg="1"/>
      <p:bldP spid="5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2C04742C-9575-4E4D-A065-476FA787830E}"/>
              </a:ext>
            </a:extLst>
          </p:cNvPr>
          <p:cNvSpPr>
            <a:spLocks noGrp="1"/>
          </p:cNvSpPr>
          <p:nvPr>
            <p:ph type="title"/>
          </p:nvPr>
        </p:nvSpPr>
        <p:spPr/>
        <p:txBody>
          <a:bodyPr/>
          <a:lstStyle/>
          <a:p>
            <a:r>
              <a:rPr lang="en-US" altLang="zh-TW" dirty="0"/>
              <a:t>The Origin of Read “-1” Transient Current</a:t>
            </a:r>
            <a:endParaRPr lang="zh-TW" altLang="en-US" baseline="-25000" dirty="0"/>
          </a:p>
        </p:txBody>
      </p:sp>
      <p:sp>
        <p:nvSpPr>
          <p:cNvPr id="4" name="投影片編號版面配置區 3">
            <a:extLst>
              <a:ext uri="{FF2B5EF4-FFF2-40B4-BE49-F238E27FC236}">
                <a16:creationId xmlns:a16="http://schemas.microsoft.com/office/drawing/2014/main" id="{335E0550-CC19-419B-B838-8FAF1CE7FD5A}"/>
              </a:ext>
            </a:extLst>
          </p:cNvPr>
          <p:cNvSpPr>
            <a:spLocks noGrp="1"/>
          </p:cNvSpPr>
          <p:nvPr>
            <p:ph type="sldNum" sz="quarter" idx="11"/>
          </p:nvPr>
        </p:nvSpPr>
        <p:spPr>
          <a:xfrm>
            <a:off x="8636584" y="6477635"/>
            <a:ext cx="507416" cy="365125"/>
          </a:xfrm>
        </p:spPr>
        <p:txBody>
          <a:bodyPr/>
          <a:lstStyle/>
          <a:p>
            <a:fld id="{746179B8-B9D7-4922-944D-FA8D358F36EB}" type="slidenum">
              <a:rPr lang="zh-TW" altLang="en-US" smtClean="0"/>
              <a:pPr/>
              <a:t>13</a:t>
            </a:fld>
            <a:endParaRPr lang="zh-TW" altLang="en-US" dirty="0"/>
          </a:p>
        </p:txBody>
      </p:sp>
      <p:grpSp>
        <p:nvGrpSpPr>
          <p:cNvPr id="14" name="群組 13">
            <a:extLst>
              <a:ext uri="{FF2B5EF4-FFF2-40B4-BE49-F238E27FC236}">
                <a16:creationId xmlns:a16="http://schemas.microsoft.com/office/drawing/2014/main" id="{03DB0E68-EC01-4243-9B24-2105CDC124D0}"/>
              </a:ext>
            </a:extLst>
          </p:cNvPr>
          <p:cNvGrpSpPr/>
          <p:nvPr/>
        </p:nvGrpSpPr>
        <p:grpSpPr>
          <a:xfrm>
            <a:off x="116752" y="1396629"/>
            <a:ext cx="3625412" cy="2763882"/>
            <a:chOff x="116752" y="1396629"/>
            <a:chExt cx="3625412" cy="2763882"/>
          </a:xfrm>
        </p:grpSpPr>
        <p:sp>
          <p:nvSpPr>
            <p:cNvPr id="43" name="矩形 42">
              <a:extLst>
                <a:ext uri="{FF2B5EF4-FFF2-40B4-BE49-F238E27FC236}">
                  <a16:creationId xmlns:a16="http://schemas.microsoft.com/office/drawing/2014/main" id="{4630311A-66DB-473F-8D43-3C9D4DE7FECD}"/>
                </a:ext>
              </a:extLst>
            </p:cNvPr>
            <p:cNvSpPr/>
            <p:nvPr/>
          </p:nvSpPr>
          <p:spPr>
            <a:xfrm>
              <a:off x="743644" y="2396057"/>
              <a:ext cx="634854" cy="1290308"/>
            </a:xfrm>
            <a:prstGeom prst="rect">
              <a:avLst/>
            </a:prstGeom>
            <a:solidFill>
              <a:srgbClr val="FFFF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 name="群組 6">
              <a:extLst>
                <a:ext uri="{FF2B5EF4-FFF2-40B4-BE49-F238E27FC236}">
                  <a16:creationId xmlns:a16="http://schemas.microsoft.com/office/drawing/2014/main" id="{A48C1057-0EC8-462C-AE74-25F87433C811}"/>
                </a:ext>
              </a:extLst>
            </p:cNvPr>
            <p:cNvGrpSpPr/>
            <p:nvPr/>
          </p:nvGrpSpPr>
          <p:grpSpPr>
            <a:xfrm>
              <a:off x="116752" y="1396629"/>
              <a:ext cx="3625412" cy="2763882"/>
              <a:chOff x="4654947" y="3967476"/>
              <a:chExt cx="3518707" cy="2682534"/>
            </a:xfrm>
          </p:grpSpPr>
          <p:grpSp>
            <p:nvGrpSpPr>
              <p:cNvPr id="8" name="群組 7">
                <a:extLst>
                  <a:ext uri="{FF2B5EF4-FFF2-40B4-BE49-F238E27FC236}">
                    <a16:creationId xmlns:a16="http://schemas.microsoft.com/office/drawing/2014/main" id="{C4EA1704-0745-4F41-9EB2-6DBDF20EC685}"/>
                  </a:ext>
                </a:extLst>
              </p:cNvPr>
              <p:cNvGrpSpPr/>
              <p:nvPr/>
            </p:nvGrpSpPr>
            <p:grpSpPr>
              <a:xfrm>
                <a:off x="4654947" y="3967476"/>
                <a:ext cx="3518707" cy="2682534"/>
                <a:chOff x="4654947" y="3967476"/>
                <a:chExt cx="3518707" cy="2682534"/>
              </a:xfrm>
            </p:grpSpPr>
            <p:pic>
              <p:nvPicPr>
                <p:cNvPr id="12" name="圖片 11">
                  <a:extLst>
                    <a:ext uri="{FF2B5EF4-FFF2-40B4-BE49-F238E27FC236}">
                      <a16:creationId xmlns:a16="http://schemas.microsoft.com/office/drawing/2014/main" id="{2D7F8AB3-C1CE-4E7C-B863-17C6443C74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4947" y="3967476"/>
                  <a:ext cx="3518707" cy="2682534"/>
                </a:xfrm>
                <a:prstGeom prst="rect">
                  <a:avLst/>
                </a:prstGeom>
              </p:spPr>
            </p:pic>
            <p:pic>
              <p:nvPicPr>
                <p:cNvPr id="13" name="圖片 12">
                  <a:extLst>
                    <a:ext uri="{FF2B5EF4-FFF2-40B4-BE49-F238E27FC236}">
                      <a16:creationId xmlns:a16="http://schemas.microsoft.com/office/drawing/2014/main" id="{5C4B8F16-9E34-4409-B4D0-B9A69952D3A1}"/>
                    </a:ext>
                  </a:extLst>
                </p:cNvPr>
                <p:cNvPicPr>
                  <a:picLocks noChangeAspect="1"/>
                </p:cNvPicPr>
                <p:nvPr/>
              </p:nvPicPr>
              <p:blipFill>
                <a:blip r:embed="rId5"/>
                <a:stretch>
                  <a:fillRect/>
                </a:stretch>
              </p:blipFill>
              <p:spPr>
                <a:xfrm>
                  <a:off x="5928450" y="5029417"/>
                  <a:ext cx="1000324" cy="828840"/>
                </a:xfrm>
                <a:prstGeom prst="rect">
                  <a:avLst/>
                </a:prstGeom>
              </p:spPr>
            </p:pic>
          </p:grpSp>
          <p:grpSp>
            <p:nvGrpSpPr>
              <p:cNvPr id="9" name="群組 8">
                <a:extLst>
                  <a:ext uri="{FF2B5EF4-FFF2-40B4-BE49-F238E27FC236}">
                    <a16:creationId xmlns:a16="http://schemas.microsoft.com/office/drawing/2014/main" id="{CA88E27D-6CEE-4279-9509-117A6980B92B}"/>
                  </a:ext>
                </a:extLst>
              </p:cNvPr>
              <p:cNvGrpSpPr/>
              <p:nvPr/>
            </p:nvGrpSpPr>
            <p:grpSpPr>
              <a:xfrm>
                <a:off x="5175933" y="4438153"/>
                <a:ext cx="602755" cy="1420103"/>
                <a:chOff x="5175933" y="4438153"/>
                <a:chExt cx="602755" cy="1420103"/>
              </a:xfrm>
            </p:grpSpPr>
            <p:sp>
              <p:nvSpPr>
                <p:cNvPr id="10" name="文字方塊 9">
                  <a:extLst>
                    <a:ext uri="{FF2B5EF4-FFF2-40B4-BE49-F238E27FC236}">
                      <a16:creationId xmlns:a16="http://schemas.microsoft.com/office/drawing/2014/main" id="{687F4920-A15C-4187-8DC1-A18D02253E55}"/>
                    </a:ext>
                  </a:extLst>
                </p:cNvPr>
                <p:cNvSpPr txBox="1"/>
                <p:nvPr/>
              </p:nvSpPr>
              <p:spPr>
                <a:xfrm>
                  <a:off x="5175933" y="5488924"/>
                  <a:ext cx="602755" cy="369332"/>
                </a:xfrm>
                <a:prstGeom prst="rect">
                  <a:avLst/>
                </a:prstGeom>
                <a:noFill/>
              </p:spPr>
              <p:txBody>
                <a:bodyPr wrap="square" rtlCol="0">
                  <a:spAutoFit/>
                </a:bodyPr>
                <a:lstStyle/>
                <a:p>
                  <a:pPr algn="ctr"/>
                  <a:r>
                    <a:rPr lang="en-US" altLang="zh-TW" dirty="0">
                      <a:solidFill>
                        <a:schemeClr val="tx1">
                          <a:lumMod val="50000"/>
                          <a:lumOff val="50000"/>
                        </a:schemeClr>
                      </a:solidFill>
                      <a:latin typeface="Calibri" panose="020F0502020204030204" pitchFamily="34" charset="0"/>
                      <a:cs typeface="Calibri" panose="020F0502020204030204" pitchFamily="34" charset="0"/>
                    </a:rPr>
                    <a:t>d</a:t>
                  </a:r>
                  <a:r>
                    <a:rPr lang="en-US" altLang="zh-TW" baseline="-25000" dirty="0">
                      <a:solidFill>
                        <a:schemeClr val="tx1">
                          <a:lumMod val="50000"/>
                          <a:lumOff val="50000"/>
                        </a:schemeClr>
                      </a:solidFill>
                      <a:latin typeface="Calibri" panose="020F0502020204030204" pitchFamily="34" charset="0"/>
                      <a:cs typeface="Calibri" panose="020F0502020204030204" pitchFamily="34" charset="0"/>
                    </a:rPr>
                    <a:t>ox</a:t>
                  </a:r>
                  <a:endParaRPr lang="zh-TW" altLang="en-US" dirty="0">
                    <a:solidFill>
                      <a:schemeClr val="tx1">
                        <a:lumMod val="50000"/>
                        <a:lumOff val="50000"/>
                      </a:schemeClr>
                    </a:solidFill>
                    <a:latin typeface="Calibri" panose="020F0502020204030204" pitchFamily="34" charset="0"/>
                    <a:cs typeface="Calibri" panose="020F0502020204030204" pitchFamily="34" charset="0"/>
                  </a:endParaRPr>
                </a:p>
              </p:txBody>
            </p:sp>
            <p:cxnSp>
              <p:nvCxnSpPr>
                <p:cNvPr id="11" name="直線單箭頭接點 10">
                  <a:extLst>
                    <a:ext uri="{FF2B5EF4-FFF2-40B4-BE49-F238E27FC236}">
                      <a16:creationId xmlns:a16="http://schemas.microsoft.com/office/drawing/2014/main" id="{E5DA83B2-89BF-4C78-BCD8-EC9DBB5779BC}"/>
                    </a:ext>
                  </a:extLst>
                </p:cNvPr>
                <p:cNvCxnSpPr>
                  <a:cxnSpLocks/>
                </p:cNvCxnSpPr>
                <p:nvPr/>
              </p:nvCxnSpPr>
              <p:spPr>
                <a:xfrm>
                  <a:off x="5483112" y="4438153"/>
                  <a:ext cx="0" cy="1113698"/>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18" name="矩形: 圓角 17">
            <a:extLst>
              <a:ext uri="{FF2B5EF4-FFF2-40B4-BE49-F238E27FC236}">
                <a16:creationId xmlns:a16="http://schemas.microsoft.com/office/drawing/2014/main" id="{ECE333D4-41D1-43A4-B255-C12A5A9AA840}"/>
              </a:ext>
            </a:extLst>
          </p:cNvPr>
          <p:cNvSpPr/>
          <p:nvPr/>
        </p:nvSpPr>
        <p:spPr>
          <a:xfrm>
            <a:off x="2134013" y="4671202"/>
            <a:ext cx="4947012" cy="442674"/>
          </a:xfrm>
          <a:prstGeom prst="roundRect">
            <a:avLst/>
          </a:prstGeom>
          <a:solidFill>
            <a:srgbClr val="FFFF97"/>
          </a:solidFill>
          <a:ln>
            <a:noFill/>
          </a:ln>
        </p:spPr>
        <p:txBody>
          <a:bodyPr wrap="square">
            <a:spAutoFit/>
          </a:bodyPr>
          <a:lstStyle/>
          <a:p>
            <a:pPr algn="ctr" defTabSz="959964">
              <a:defRPr/>
            </a:pPr>
            <a:r>
              <a:rPr lang="en-US" altLang="zh-TW" sz="2000" b="1" i="1" dirty="0" err="1">
                <a:solidFill>
                  <a:prstClr val="black"/>
                </a:solidFill>
                <a:latin typeface="Calibri" panose="020F0502020204030204" pitchFamily="34" charset="0"/>
                <a:ea typeface="新細明體" panose="02020500000000000000" pitchFamily="18" charset="-120"/>
                <a:cs typeface="Calibri" panose="020F0502020204030204" pitchFamily="34" charset="0"/>
              </a:rPr>
              <a:t>I</a:t>
            </a:r>
            <a:r>
              <a:rPr lang="en-US" altLang="zh-TW" sz="2000" b="1" baseline="-25000" dirty="0" err="1">
                <a:solidFill>
                  <a:prstClr val="black"/>
                </a:solidFill>
                <a:latin typeface="Calibri" panose="020F0502020204030204" pitchFamily="34" charset="0"/>
                <a:ea typeface="新細明體" panose="02020500000000000000" pitchFamily="18" charset="-120"/>
                <a:cs typeface="Calibri" panose="020F0502020204030204" pitchFamily="34" charset="0"/>
              </a:rPr>
              <a:t>read</a:t>
            </a:r>
            <a:r>
              <a:rPr lang="en-US" altLang="zh-TW" sz="2000" b="1" baseline="-25000" dirty="0">
                <a:solidFill>
                  <a:prstClr val="black"/>
                </a:solidFill>
                <a:latin typeface="Calibri" panose="020F0502020204030204" pitchFamily="34" charset="0"/>
                <a:ea typeface="新細明體" panose="02020500000000000000" pitchFamily="18" charset="-120"/>
                <a:cs typeface="Calibri" panose="020F0502020204030204" pitchFamily="34" charset="0"/>
              </a:rPr>
              <a:t> “–1”</a:t>
            </a:r>
            <a:r>
              <a:rPr lang="en-US" altLang="zh-TW" sz="2000" b="1" dirty="0">
                <a:solidFill>
                  <a:prstClr val="black"/>
                </a:solidFill>
                <a:latin typeface="Calibri" panose="020F0502020204030204" pitchFamily="34" charset="0"/>
                <a:cs typeface="Calibri" panose="020F0502020204030204" pitchFamily="34" charset="0"/>
              </a:rPr>
              <a:t> = (</a:t>
            </a:r>
            <a:r>
              <a:rPr lang="en-US" altLang="zh-TW" sz="2000" b="1" dirty="0">
                <a:solidFill>
                  <a:srgbClr val="FF0000"/>
                </a:solidFill>
                <a:latin typeface="Calibri" panose="020F0502020204030204" pitchFamily="34" charset="0"/>
                <a:cs typeface="Calibri" panose="020F0502020204030204" pitchFamily="34" charset="0"/>
              </a:rPr>
              <a:t>| </a:t>
            </a:r>
            <a:r>
              <a:rPr lang="en-US" altLang="zh-TW" sz="2000" b="1" i="1" dirty="0" err="1">
                <a:solidFill>
                  <a:srgbClr val="FF0000"/>
                </a:solidFill>
                <a:latin typeface="Calibri" panose="020F0502020204030204" pitchFamily="34" charset="0"/>
                <a:cs typeface="Calibri" panose="020F0502020204030204" pitchFamily="34" charset="0"/>
              </a:rPr>
              <a:t>I</a:t>
            </a:r>
            <a:r>
              <a:rPr lang="en-US" altLang="zh-TW" sz="2000" b="1" baseline="-25000" dirty="0" err="1">
                <a:solidFill>
                  <a:srgbClr val="FF0000"/>
                </a:solidFill>
                <a:latin typeface="Calibri" panose="020F0502020204030204" pitchFamily="34" charset="0"/>
                <a:cs typeface="Calibri" panose="020F0502020204030204" pitchFamily="34" charset="0"/>
              </a:rPr>
              <a:t>e</a:t>
            </a:r>
            <a:r>
              <a:rPr lang="en-US" altLang="zh-TW" sz="2000" b="1" baseline="-25000" dirty="0">
                <a:solidFill>
                  <a:srgbClr val="FF0000"/>
                </a:solidFill>
                <a:latin typeface="Calibri" panose="020F0502020204030204" pitchFamily="34" charset="0"/>
                <a:cs typeface="Calibri" panose="020F0502020204030204" pitchFamily="34" charset="0"/>
              </a:rPr>
              <a:t> (T) </a:t>
            </a:r>
            <a:r>
              <a:rPr lang="en-US" altLang="zh-TW" sz="2000" b="1" dirty="0">
                <a:solidFill>
                  <a:srgbClr val="FF0000"/>
                </a:solidFill>
                <a:latin typeface="Calibri" panose="020F0502020204030204" pitchFamily="34" charset="0"/>
                <a:cs typeface="Calibri" panose="020F0502020204030204" pitchFamily="34" charset="0"/>
              </a:rPr>
              <a:t>|</a:t>
            </a:r>
            <a:r>
              <a:rPr lang="en-US" altLang="zh-TW" sz="2000" b="1" dirty="0">
                <a:solidFill>
                  <a:prstClr val="black"/>
                </a:solidFill>
                <a:latin typeface="Calibri" panose="020F0502020204030204" pitchFamily="34" charset="0"/>
                <a:cs typeface="Calibri" panose="020F0502020204030204" pitchFamily="34" charset="0"/>
              </a:rPr>
              <a:t>+</a:t>
            </a:r>
            <a:r>
              <a:rPr lang="en-US" altLang="zh-TW" sz="2000" b="1" dirty="0">
                <a:solidFill>
                  <a:srgbClr val="0070C0"/>
                </a:solidFill>
                <a:latin typeface="Calibri" panose="020F0502020204030204" pitchFamily="34" charset="0"/>
                <a:cs typeface="Calibri" panose="020F0502020204030204" pitchFamily="34" charset="0"/>
              </a:rPr>
              <a:t>| </a:t>
            </a:r>
            <a:r>
              <a:rPr lang="en-US" altLang="zh-TW" sz="2000" b="1" i="1" dirty="0" err="1">
                <a:solidFill>
                  <a:srgbClr val="0070C0"/>
                </a:solidFill>
                <a:latin typeface="Calibri" panose="020F0502020204030204" pitchFamily="34" charset="0"/>
                <a:cs typeface="Calibri" panose="020F0502020204030204" pitchFamily="34" charset="0"/>
              </a:rPr>
              <a:t>I</a:t>
            </a:r>
            <a:r>
              <a:rPr lang="en-US" altLang="zh-TW" sz="2000" b="1" baseline="-25000" dirty="0" err="1">
                <a:solidFill>
                  <a:srgbClr val="0070C0"/>
                </a:solidFill>
                <a:latin typeface="Calibri" panose="020F0502020204030204" pitchFamily="34" charset="0"/>
                <a:cs typeface="Calibri" panose="020F0502020204030204" pitchFamily="34" charset="0"/>
              </a:rPr>
              <a:t>h</a:t>
            </a:r>
            <a:r>
              <a:rPr lang="en-US" altLang="zh-TW" sz="2000" b="1" baseline="-25000" dirty="0">
                <a:solidFill>
                  <a:srgbClr val="0070C0"/>
                </a:solidFill>
                <a:latin typeface="Calibri" panose="020F0502020204030204" pitchFamily="34" charset="0"/>
                <a:cs typeface="Calibri" panose="020F0502020204030204" pitchFamily="34" charset="0"/>
              </a:rPr>
              <a:t> (T) </a:t>
            </a:r>
            <a:r>
              <a:rPr lang="en-US" altLang="zh-TW" sz="2000" b="1" dirty="0">
                <a:solidFill>
                  <a:srgbClr val="0070C0"/>
                </a:solidFill>
                <a:latin typeface="Calibri" panose="020F0502020204030204" pitchFamily="34" charset="0"/>
                <a:cs typeface="Calibri" panose="020F0502020204030204" pitchFamily="34" charset="0"/>
              </a:rPr>
              <a:t>|</a:t>
            </a:r>
            <a:r>
              <a:rPr lang="en-US" altLang="zh-TW" sz="2000" b="1" dirty="0">
                <a:solidFill>
                  <a:prstClr val="black"/>
                </a:solidFill>
                <a:latin typeface="Calibri" panose="020F0502020204030204" pitchFamily="34" charset="0"/>
                <a:cs typeface="Calibri" panose="020F0502020204030204" pitchFamily="34" charset="0"/>
              </a:rPr>
              <a:t>) – (</a:t>
            </a:r>
            <a:r>
              <a:rPr lang="en-US" altLang="zh-TW" sz="2000" b="1" dirty="0">
                <a:solidFill>
                  <a:srgbClr val="800000"/>
                </a:solidFill>
                <a:latin typeface="Calibri" panose="020F0502020204030204" pitchFamily="34" charset="0"/>
                <a:cs typeface="Calibri" panose="020F0502020204030204" pitchFamily="34" charset="0"/>
              </a:rPr>
              <a:t>| </a:t>
            </a:r>
            <a:r>
              <a:rPr lang="en-US" altLang="zh-TW" sz="2000" b="1" i="1" dirty="0" err="1">
                <a:solidFill>
                  <a:srgbClr val="800000"/>
                </a:solidFill>
                <a:latin typeface="Calibri" panose="020F0502020204030204" pitchFamily="34" charset="0"/>
                <a:cs typeface="Calibri" panose="020F0502020204030204" pitchFamily="34" charset="0"/>
              </a:rPr>
              <a:t>I</a:t>
            </a:r>
            <a:r>
              <a:rPr lang="en-US" altLang="zh-TW" sz="2000" b="1" baseline="-25000" dirty="0" err="1">
                <a:solidFill>
                  <a:srgbClr val="800000"/>
                </a:solidFill>
                <a:latin typeface="Calibri" panose="020F0502020204030204" pitchFamily="34" charset="0"/>
                <a:cs typeface="Calibri" panose="020F0502020204030204" pitchFamily="34" charset="0"/>
              </a:rPr>
              <a:t>e</a:t>
            </a:r>
            <a:r>
              <a:rPr lang="en-US" altLang="zh-TW" sz="2000" b="1" baseline="-25000" dirty="0">
                <a:solidFill>
                  <a:srgbClr val="800000"/>
                </a:solidFill>
                <a:latin typeface="Calibri" panose="020F0502020204030204" pitchFamily="34" charset="0"/>
                <a:cs typeface="Calibri" panose="020F0502020204030204" pitchFamily="34" charset="0"/>
              </a:rPr>
              <a:t> (D) </a:t>
            </a:r>
            <a:r>
              <a:rPr lang="en-US" altLang="zh-TW" sz="2000" b="1" dirty="0">
                <a:solidFill>
                  <a:srgbClr val="800000"/>
                </a:solidFill>
                <a:latin typeface="Calibri" panose="020F0502020204030204" pitchFamily="34" charset="0"/>
                <a:cs typeface="Calibri" panose="020F0502020204030204" pitchFamily="34" charset="0"/>
              </a:rPr>
              <a:t>|</a:t>
            </a:r>
            <a:r>
              <a:rPr lang="en-US" altLang="zh-TW" sz="2000" b="1" dirty="0">
                <a:solidFill>
                  <a:prstClr val="black"/>
                </a:solidFill>
                <a:latin typeface="Calibri" panose="020F0502020204030204" pitchFamily="34" charset="0"/>
                <a:cs typeface="Calibri" panose="020F0502020204030204" pitchFamily="34" charset="0"/>
              </a:rPr>
              <a:t>+</a:t>
            </a:r>
            <a:r>
              <a:rPr lang="en-US" altLang="zh-TW" sz="2000" b="1" dirty="0">
                <a:solidFill>
                  <a:srgbClr val="002060"/>
                </a:solidFill>
                <a:latin typeface="Calibri" panose="020F0502020204030204" pitchFamily="34" charset="0"/>
                <a:cs typeface="Calibri" panose="020F0502020204030204" pitchFamily="34" charset="0"/>
              </a:rPr>
              <a:t>| </a:t>
            </a:r>
            <a:r>
              <a:rPr lang="en-US" altLang="zh-TW" sz="2000" b="1" i="1" dirty="0" err="1">
                <a:solidFill>
                  <a:srgbClr val="002060"/>
                </a:solidFill>
                <a:latin typeface="Calibri" panose="020F0502020204030204" pitchFamily="34" charset="0"/>
                <a:cs typeface="Calibri" panose="020F0502020204030204" pitchFamily="34" charset="0"/>
              </a:rPr>
              <a:t>I</a:t>
            </a:r>
            <a:r>
              <a:rPr lang="en-US" altLang="zh-TW" sz="2000" b="1" baseline="-25000" dirty="0" err="1">
                <a:solidFill>
                  <a:srgbClr val="002060"/>
                </a:solidFill>
                <a:latin typeface="Calibri" panose="020F0502020204030204" pitchFamily="34" charset="0"/>
                <a:cs typeface="Calibri" panose="020F0502020204030204" pitchFamily="34" charset="0"/>
              </a:rPr>
              <a:t>h</a:t>
            </a:r>
            <a:r>
              <a:rPr lang="en-US" altLang="zh-TW" sz="2000" b="1" baseline="-25000" dirty="0">
                <a:solidFill>
                  <a:srgbClr val="002060"/>
                </a:solidFill>
                <a:latin typeface="Calibri" panose="020F0502020204030204" pitchFamily="34" charset="0"/>
                <a:cs typeface="Calibri" panose="020F0502020204030204" pitchFamily="34" charset="0"/>
              </a:rPr>
              <a:t> (D) </a:t>
            </a:r>
            <a:r>
              <a:rPr lang="en-US" altLang="zh-TW" sz="2000" b="1" dirty="0">
                <a:solidFill>
                  <a:srgbClr val="002060"/>
                </a:solidFill>
                <a:latin typeface="Calibri" panose="020F0502020204030204" pitchFamily="34" charset="0"/>
                <a:cs typeface="Calibri" panose="020F0502020204030204" pitchFamily="34" charset="0"/>
              </a:rPr>
              <a:t>|</a:t>
            </a:r>
            <a:r>
              <a:rPr lang="en-US" altLang="zh-TW" sz="2000" b="1" dirty="0">
                <a:solidFill>
                  <a:prstClr val="black"/>
                </a:solidFill>
                <a:latin typeface="Calibri" panose="020F0502020204030204" pitchFamily="34" charset="0"/>
                <a:cs typeface="Calibri" panose="020F0502020204030204" pitchFamily="34" charset="0"/>
              </a:rPr>
              <a:t>)</a:t>
            </a:r>
            <a:r>
              <a:rPr lang="en-US" altLang="zh-TW" sz="2000" b="1" baseline="-25000" dirty="0">
                <a:solidFill>
                  <a:prstClr val="black"/>
                </a:solidFill>
                <a:latin typeface="Calibri" panose="020F0502020204030204" pitchFamily="34" charset="0"/>
                <a:ea typeface="新細明體" panose="02020500000000000000" pitchFamily="18" charset="-120"/>
                <a:cs typeface="Calibri" panose="020F0502020204030204" pitchFamily="34" charset="0"/>
              </a:rPr>
              <a:t> </a:t>
            </a:r>
            <a:endParaRPr lang="zh-TW" altLang="en-US" sz="2000" b="1" baseline="-25000" dirty="0">
              <a:solidFill>
                <a:prstClr val="black"/>
              </a:solidFill>
              <a:latin typeface="Calibri" panose="020F0502020204030204" pitchFamily="34" charset="0"/>
              <a:ea typeface="新細明體" panose="02020500000000000000" pitchFamily="18" charset="-120"/>
              <a:cs typeface="Calibri" panose="020F0502020204030204" pitchFamily="34" charset="0"/>
            </a:endParaRPr>
          </a:p>
        </p:txBody>
      </p:sp>
      <p:grpSp>
        <p:nvGrpSpPr>
          <p:cNvPr id="38" name="群組 37">
            <a:extLst>
              <a:ext uri="{FF2B5EF4-FFF2-40B4-BE49-F238E27FC236}">
                <a16:creationId xmlns:a16="http://schemas.microsoft.com/office/drawing/2014/main" id="{BB992CAE-942E-4528-905D-1DD02263B049}"/>
              </a:ext>
            </a:extLst>
          </p:cNvPr>
          <p:cNvGrpSpPr/>
          <p:nvPr/>
        </p:nvGrpSpPr>
        <p:grpSpPr>
          <a:xfrm>
            <a:off x="3832271" y="1470968"/>
            <a:ext cx="2247900" cy="2237435"/>
            <a:chOff x="3771900" y="1380083"/>
            <a:chExt cx="2247900" cy="2237435"/>
          </a:xfrm>
        </p:grpSpPr>
        <p:grpSp>
          <p:nvGrpSpPr>
            <p:cNvPr id="33" name="群組 32">
              <a:extLst>
                <a:ext uri="{FF2B5EF4-FFF2-40B4-BE49-F238E27FC236}">
                  <a16:creationId xmlns:a16="http://schemas.microsoft.com/office/drawing/2014/main" id="{528A1EC0-8296-40D5-A47D-DBA4A5133056}"/>
                </a:ext>
              </a:extLst>
            </p:cNvPr>
            <p:cNvGrpSpPr/>
            <p:nvPr/>
          </p:nvGrpSpPr>
          <p:grpSpPr>
            <a:xfrm>
              <a:off x="3771900" y="1380083"/>
              <a:ext cx="2247900" cy="2237435"/>
              <a:chOff x="3840480" y="1153016"/>
              <a:chExt cx="2247900" cy="2237435"/>
            </a:xfrm>
          </p:grpSpPr>
          <p:pic>
            <p:nvPicPr>
              <p:cNvPr id="23" name="圖片 22">
                <a:extLst>
                  <a:ext uri="{FF2B5EF4-FFF2-40B4-BE49-F238E27FC236}">
                    <a16:creationId xmlns:a16="http://schemas.microsoft.com/office/drawing/2014/main" id="{C12A3CDB-B8C4-4F59-95FE-2D558A6A446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21831"/>
              <a:stretch/>
            </p:blipFill>
            <p:spPr>
              <a:xfrm>
                <a:off x="3840480" y="1744781"/>
                <a:ext cx="2012545" cy="1525816"/>
              </a:xfrm>
              <a:prstGeom prst="rect">
                <a:avLst/>
              </a:prstGeom>
              <a:ln w="19050">
                <a:noFill/>
              </a:ln>
            </p:spPr>
          </p:pic>
          <p:sp>
            <p:nvSpPr>
              <p:cNvPr id="30" name="矩形: 圓角 29">
                <a:extLst>
                  <a:ext uri="{FF2B5EF4-FFF2-40B4-BE49-F238E27FC236}">
                    <a16:creationId xmlns:a16="http://schemas.microsoft.com/office/drawing/2014/main" id="{370A504D-7A2C-4862-9BC4-6133161EB18F}"/>
                  </a:ext>
                </a:extLst>
              </p:cNvPr>
              <p:cNvSpPr/>
              <p:nvPr/>
            </p:nvSpPr>
            <p:spPr>
              <a:xfrm>
                <a:off x="3840480" y="1153016"/>
                <a:ext cx="2247900" cy="2237435"/>
              </a:xfrm>
              <a:prstGeom prst="roundRect">
                <a:avLst>
                  <a:gd name="adj" fmla="val 8153"/>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5" name="文字方塊 34">
              <a:extLst>
                <a:ext uri="{FF2B5EF4-FFF2-40B4-BE49-F238E27FC236}">
                  <a16:creationId xmlns:a16="http://schemas.microsoft.com/office/drawing/2014/main" id="{29042CB1-93B8-4A3D-8F91-D9F57837734D}"/>
                </a:ext>
              </a:extLst>
            </p:cNvPr>
            <p:cNvSpPr txBox="1"/>
            <p:nvPr/>
          </p:nvSpPr>
          <p:spPr>
            <a:xfrm>
              <a:off x="3963357" y="1465161"/>
              <a:ext cx="1864986" cy="338554"/>
            </a:xfrm>
            <a:prstGeom prst="rect">
              <a:avLst/>
            </a:prstGeom>
            <a:noFill/>
            <a:ln>
              <a:solidFill>
                <a:schemeClr val="tx1"/>
              </a:solidFill>
            </a:ln>
          </p:spPr>
          <p:txBody>
            <a:bodyPr wrap="square" rtlCol="0">
              <a:spAutoFit/>
            </a:bodyPr>
            <a:lstStyle/>
            <a:p>
              <a:pPr algn="ctr" defTabSz="959964">
                <a:defRPr/>
              </a:pPr>
              <a:r>
                <a:rPr lang="en-US" altLang="zh-TW" sz="1600" b="1" dirty="0">
                  <a:latin typeface="Calibri" panose="020F0502020204030204" pitchFamily="34" charset="0"/>
                  <a:cs typeface="Calibri" panose="020F0502020204030204" pitchFamily="34" charset="0"/>
                </a:rPr>
                <a:t>Write “</a:t>
              </a:r>
              <a:r>
                <a:rPr lang="en-US" altLang="zh-TW" sz="1600" b="1" dirty="0">
                  <a:solidFill>
                    <a:prstClr val="black"/>
                  </a:solidFill>
                  <a:latin typeface="Calibri" panose="020F0502020204030204" pitchFamily="34" charset="0"/>
                  <a:cs typeface="Calibri" panose="020F0502020204030204" pitchFamily="34" charset="0"/>
                </a:rPr>
                <a:t>–</a:t>
              </a:r>
              <a:r>
                <a:rPr lang="en-US" altLang="zh-TW" sz="1600" b="1" dirty="0">
                  <a:latin typeface="Calibri" panose="020F0502020204030204" pitchFamily="34" charset="0"/>
                  <a:cs typeface="Calibri" panose="020F0502020204030204" pitchFamily="34" charset="0"/>
                </a:rPr>
                <a:t>1” (V</a:t>
              </a:r>
              <a:r>
                <a:rPr lang="en-US" altLang="zh-TW" sz="1600" b="1" baseline="-25000" dirty="0">
                  <a:latin typeface="Calibri" panose="020F0502020204030204" pitchFamily="34" charset="0"/>
                  <a:cs typeface="Calibri" panose="020F0502020204030204" pitchFamily="34" charset="0"/>
                </a:rPr>
                <a:t>G</a:t>
              </a:r>
              <a:r>
                <a:rPr lang="en-US" altLang="zh-TW" sz="1600" b="1" dirty="0">
                  <a:latin typeface="Calibri" panose="020F0502020204030204" pitchFamily="34" charset="0"/>
                  <a:cs typeface="Calibri" panose="020F0502020204030204" pitchFamily="34" charset="0"/>
                </a:rPr>
                <a:t>=2V)</a:t>
              </a:r>
              <a:endParaRPr lang="en-US" altLang="zh-TW" sz="1600" dirty="0">
                <a:latin typeface="Calibri" panose="020F0502020204030204" pitchFamily="34" charset="0"/>
                <a:ea typeface="新細明體" panose="02020500000000000000" pitchFamily="18" charset="-120"/>
                <a:cs typeface="Calibri" panose="020F0502020204030204" pitchFamily="34" charset="0"/>
              </a:endParaRPr>
            </a:p>
          </p:txBody>
        </p:sp>
      </p:grpSp>
      <p:grpSp>
        <p:nvGrpSpPr>
          <p:cNvPr id="37" name="群組 36">
            <a:extLst>
              <a:ext uri="{FF2B5EF4-FFF2-40B4-BE49-F238E27FC236}">
                <a16:creationId xmlns:a16="http://schemas.microsoft.com/office/drawing/2014/main" id="{837BBC85-D171-4C29-9FEE-3E27DD07D829}"/>
              </a:ext>
            </a:extLst>
          </p:cNvPr>
          <p:cNvGrpSpPr/>
          <p:nvPr/>
        </p:nvGrpSpPr>
        <p:grpSpPr>
          <a:xfrm>
            <a:off x="6154508" y="1470967"/>
            <a:ext cx="2915962" cy="2237435"/>
            <a:chOff x="6141720" y="1380083"/>
            <a:chExt cx="2915962" cy="2237435"/>
          </a:xfrm>
        </p:grpSpPr>
        <p:grpSp>
          <p:nvGrpSpPr>
            <p:cNvPr id="32" name="群組 31">
              <a:extLst>
                <a:ext uri="{FF2B5EF4-FFF2-40B4-BE49-F238E27FC236}">
                  <a16:creationId xmlns:a16="http://schemas.microsoft.com/office/drawing/2014/main" id="{73C4FB6E-B989-48C1-809E-3E7FAA5D6ACD}"/>
                </a:ext>
              </a:extLst>
            </p:cNvPr>
            <p:cNvGrpSpPr/>
            <p:nvPr/>
          </p:nvGrpSpPr>
          <p:grpSpPr>
            <a:xfrm>
              <a:off x="6141720" y="1380083"/>
              <a:ext cx="2915962" cy="2237435"/>
              <a:chOff x="6088380" y="1153016"/>
              <a:chExt cx="2915962" cy="2237435"/>
            </a:xfrm>
          </p:grpSpPr>
          <p:pic>
            <p:nvPicPr>
              <p:cNvPr id="21" name="圖片 20">
                <a:extLst>
                  <a:ext uri="{FF2B5EF4-FFF2-40B4-BE49-F238E27FC236}">
                    <a16:creationId xmlns:a16="http://schemas.microsoft.com/office/drawing/2014/main" id="{D7323E91-0DB6-4921-ACA6-19E4AC7C87E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14874"/>
              <a:stretch/>
            </p:blipFill>
            <p:spPr>
              <a:xfrm>
                <a:off x="6116342" y="1621901"/>
                <a:ext cx="2888000" cy="1618168"/>
              </a:xfrm>
              <a:prstGeom prst="rect">
                <a:avLst/>
              </a:prstGeom>
              <a:ln w="19050">
                <a:noFill/>
              </a:ln>
            </p:spPr>
          </p:pic>
          <p:sp>
            <p:nvSpPr>
              <p:cNvPr id="31" name="矩形: 圓角 30">
                <a:extLst>
                  <a:ext uri="{FF2B5EF4-FFF2-40B4-BE49-F238E27FC236}">
                    <a16:creationId xmlns:a16="http://schemas.microsoft.com/office/drawing/2014/main" id="{DB433D1E-A826-4839-8E2B-8D2CA4F50FB7}"/>
                  </a:ext>
                </a:extLst>
              </p:cNvPr>
              <p:cNvSpPr/>
              <p:nvPr/>
            </p:nvSpPr>
            <p:spPr>
              <a:xfrm>
                <a:off x="6088380" y="1153016"/>
                <a:ext cx="2903220" cy="2237435"/>
              </a:xfrm>
              <a:prstGeom prst="roundRect">
                <a:avLst>
                  <a:gd name="adj" fmla="val 8153"/>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6" name="文字方塊 35">
              <a:extLst>
                <a:ext uri="{FF2B5EF4-FFF2-40B4-BE49-F238E27FC236}">
                  <a16:creationId xmlns:a16="http://schemas.microsoft.com/office/drawing/2014/main" id="{68F8649B-AB11-4A16-90D6-D3284C6D81DA}"/>
                </a:ext>
              </a:extLst>
            </p:cNvPr>
            <p:cNvSpPr txBox="1"/>
            <p:nvPr/>
          </p:nvSpPr>
          <p:spPr>
            <a:xfrm>
              <a:off x="6660036" y="1452142"/>
              <a:ext cx="1864986" cy="338554"/>
            </a:xfrm>
            <a:prstGeom prst="rect">
              <a:avLst/>
            </a:prstGeom>
            <a:noFill/>
            <a:ln>
              <a:solidFill>
                <a:schemeClr val="tx1"/>
              </a:solidFill>
            </a:ln>
          </p:spPr>
          <p:txBody>
            <a:bodyPr wrap="square" rtlCol="0">
              <a:spAutoFit/>
            </a:bodyPr>
            <a:lstStyle/>
            <a:p>
              <a:pPr algn="ctr" defTabSz="959964">
                <a:defRPr/>
              </a:pPr>
              <a:r>
                <a:rPr lang="en-US" altLang="zh-TW" sz="1600" b="1" dirty="0">
                  <a:latin typeface="Calibri" panose="020F0502020204030204" pitchFamily="34" charset="0"/>
                  <a:cs typeface="Calibri" panose="020F0502020204030204" pitchFamily="34" charset="0"/>
                </a:rPr>
                <a:t>Read “</a:t>
              </a:r>
              <a:r>
                <a:rPr lang="en-US" altLang="zh-TW" sz="1600" b="1" dirty="0">
                  <a:solidFill>
                    <a:prstClr val="black"/>
                  </a:solidFill>
                  <a:latin typeface="Calibri" panose="020F0502020204030204" pitchFamily="34" charset="0"/>
                  <a:cs typeface="Calibri" panose="020F0502020204030204" pitchFamily="34" charset="0"/>
                </a:rPr>
                <a:t>–</a:t>
              </a:r>
              <a:r>
                <a:rPr lang="en-US" altLang="zh-TW" sz="1600" b="1" dirty="0">
                  <a:latin typeface="Calibri" panose="020F0502020204030204" pitchFamily="34" charset="0"/>
                  <a:cs typeface="Calibri" panose="020F0502020204030204" pitchFamily="34" charset="0"/>
                </a:rPr>
                <a:t>1” (V</a:t>
              </a:r>
              <a:r>
                <a:rPr lang="en-US" altLang="zh-TW" sz="1600" b="1" baseline="-25000" dirty="0">
                  <a:latin typeface="Calibri" panose="020F0502020204030204" pitchFamily="34" charset="0"/>
                  <a:cs typeface="Calibri" panose="020F0502020204030204" pitchFamily="34" charset="0"/>
                </a:rPr>
                <a:t>G</a:t>
              </a:r>
              <a:r>
                <a:rPr lang="en-US" altLang="zh-TW" sz="1600" b="1" dirty="0">
                  <a:latin typeface="Calibri" panose="020F0502020204030204" pitchFamily="34" charset="0"/>
                  <a:cs typeface="Calibri" panose="020F0502020204030204" pitchFamily="34" charset="0"/>
                </a:rPr>
                <a:t>=0V)</a:t>
              </a:r>
              <a:endParaRPr lang="en-US" altLang="zh-TW" sz="1600" dirty="0">
                <a:latin typeface="Calibri" panose="020F0502020204030204" pitchFamily="34" charset="0"/>
                <a:ea typeface="新細明體" panose="02020500000000000000" pitchFamily="18" charset="-120"/>
                <a:cs typeface="Calibri" panose="020F0502020204030204" pitchFamily="34" charset="0"/>
              </a:endParaRPr>
            </a:p>
          </p:txBody>
        </p:sp>
      </p:grpSp>
      <p:sp>
        <p:nvSpPr>
          <p:cNvPr id="73" name="矩形 72">
            <a:extLst>
              <a:ext uri="{FF2B5EF4-FFF2-40B4-BE49-F238E27FC236}">
                <a16:creationId xmlns:a16="http://schemas.microsoft.com/office/drawing/2014/main" id="{3E109548-3B2E-4BFE-A53E-845003805D6C}"/>
              </a:ext>
            </a:extLst>
          </p:cNvPr>
          <p:cNvSpPr/>
          <p:nvPr/>
        </p:nvSpPr>
        <p:spPr>
          <a:xfrm>
            <a:off x="3740948" y="3724003"/>
            <a:ext cx="2492054" cy="338554"/>
          </a:xfrm>
          <a:prstGeom prst="rect">
            <a:avLst/>
          </a:prstGeom>
        </p:spPr>
        <p:txBody>
          <a:bodyPr wrap="square">
            <a:spAutoFit/>
          </a:bodyPr>
          <a:lstStyle/>
          <a:p>
            <a:pPr algn="ctr"/>
            <a:r>
              <a:rPr lang="en-US" altLang="zh-TW" sz="1600" dirty="0">
                <a:latin typeface="Calibri" panose="020F0502020204030204" pitchFamily="34" charset="0"/>
                <a:cs typeface="Calibri" panose="020F0502020204030204" pitchFamily="34" charset="0"/>
              </a:rPr>
              <a:t>*</a:t>
            </a:r>
            <a:r>
              <a:rPr lang="en-US" altLang="zh-TW" sz="1600" dirty="0" err="1">
                <a:latin typeface="Calibri" panose="020F0502020204030204" pitchFamily="34" charset="0"/>
                <a:cs typeface="Calibri" panose="020F0502020204030204" pitchFamily="34" charset="0"/>
              </a:rPr>
              <a:t>n</a:t>
            </a:r>
            <a:r>
              <a:rPr lang="en-US" altLang="zh-TW" sz="1600" baseline="-25000" dirty="0" err="1">
                <a:latin typeface="Calibri" panose="020F0502020204030204" pitchFamily="34" charset="0"/>
                <a:cs typeface="Calibri" panose="020F0502020204030204" pitchFamily="34" charset="0"/>
              </a:rPr>
              <a:t>inv</a:t>
            </a:r>
            <a:r>
              <a:rPr lang="en-US" altLang="zh-TW" sz="1600" baseline="-25000" dirty="0">
                <a:latin typeface="Calibri" panose="020F0502020204030204" pitchFamily="34" charset="0"/>
                <a:cs typeface="Calibri" panose="020F0502020204030204" pitchFamily="34" charset="0"/>
              </a:rPr>
              <a:t> </a:t>
            </a:r>
            <a:r>
              <a:rPr lang="en-US" altLang="zh-TW" sz="1600" dirty="0">
                <a:latin typeface="Calibri" panose="020F0502020204030204" pitchFamily="34" charset="0"/>
                <a:cs typeface="Calibri" panose="020F0502020204030204" pitchFamily="34" charset="0"/>
              </a:rPr>
              <a:t>: inversion carriers</a:t>
            </a:r>
          </a:p>
        </p:txBody>
      </p:sp>
      <p:sp>
        <p:nvSpPr>
          <p:cNvPr id="74" name="矩形 73">
            <a:extLst>
              <a:ext uri="{FF2B5EF4-FFF2-40B4-BE49-F238E27FC236}">
                <a16:creationId xmlns:a16="http://schemas.microsoft.com/office/drawing/2014/main" id="{FDB01070-F705-4951-A98E-43ABCC55201F}"/>
              </a:ext>
            </a:extLst>
          </p:cNvPr>
          <p:cNvSpPr/>
          <p:nvPr/>
        </p:nvSpPr>
        <p:spPr>
          <a:xfrm>
            <a:off x="6308272" y="3724003"/>
            <a:ext cx="2492054" cy="338554"/>
          </a:xfrm>
          <a:prstGeom prst="rect">
            <a:avLst/>
          </a:prstGeom>
        </p:spPr>
        <p:txBody>
          <a:bodyPr wrap="square">
            <a:spAutoFit/>
          </a:bodyPr>
          <a:lstStyle/>
          <a:p>
            <a:pPr algn="ctr"/>
            <a:r>
              <a:rPr lang="en-US" altLang="zh-TW" sz="1600" dirty="0">
                <a:latin typeface="Calibri" panose="020F0502020204030204" pitchFamily="34" charset="0"/>
                <a:cs typeface="Calibri" panose="020F0502020204030204" pitchFamily="34" charset="0"/>
              </a:rPr>
              <a:t>*</a:t>
            </a:r>
            <a:r>
              <a:rPr lang="en-US" altLang="zh-TW" sz="1600" dirty="0" err="1">
                <a:latin typeface="Calibri" panose="020F0502020204030204" pitchFamily="34" charset="0"/>
                <a:cs typeface="Calibri" panose="020F0502020204030204" pitchFamily="34" charset="0"/>
              </a:rPr>
              <a:t>n</a:t>
            </a:r>
            <a:r>
              <a:rPr lang="en-US" altLang="zh-TW" sz="1600" baseline="-25000" dirty="0" err="1">
                <a:latin typeface="Calibri" panose="020F0502020204030204" pitchFamily="34" charset="0"/>
                <a:cs typeface="Calibri" panose="020F0502020204030204" pitchFamily="34" charset="0"/>
              </a:rPr>
              <a:t>excess</a:t>
            </a:r>
            <a:r>
              <a:rPr lang="zh-TW" altLang="en-US" sz="1600" baseline="-25000" dirty="0">
                <a:latin typeface="Calibri" panose="020F0502020204030204" pitchFamily="34" charset="0"/>
                <a:cs typeface="Calibri" panose="020F0502020204030204" pitchFamily="34" charset="0"/>
              </a:rPr>
              <a:t> </a:t>
            </a:r>
            <a:r>
              <a:rPr lang="en-US" altLang="zh-TW" sz="1600" dirty="0">
                <a:latin typeface="Calibri" panose="020F0502020204030204" pitchFamily="34" charset="0"/>
                <a:cs typeface="Calibri" panose="020F0502020204030204" pitchFamily="34" charset="0"/>
              </a:rPr>
              <a:t>: excess electrons </a:t>
            </a:r>
            <a:endParaRPr lang="zh-TW" altLang="en-US" sz="1600" dirty="0"/>
          </a:p>
        </p:txBody>
      </p:sp>
      <p:grpSp>
        <p:nvGrpSpPr>
          <p:cNvPr id="5" name="群組 4">
            <a:extLst>
              <a:ext uri="{FF2B5EF4-FFF2-40B4-BE49-F238E27FC236}">
                <a16:creationId xmlns:a16="http://schemas.microsoft.com/office/drawing/2014/main" id="{B149CE3B-F449-449E-A220-97E939352AC0}"/>
              </a:ext>
            </a:extLst>
          </p:cNvPr>
          <p:cNvGrpSpPr/>
          <p:nvPr/>
        </p:nvGrpSpPr>
        <p:grpSpPr>
          <a:xfrm>
            <a:off x="1575613" y="5342200"/>
            <a:ext cx="5505412" cy="707886"/>
            <a:chOff x="3201096" y="4968596"/>
            <a:chExt cx="5505412" cy="707886"/>
          </a:xfrm>
        </p:grpSpPr>
        <p:sp>
          <p:nvSpPr>
            <p:cNvPr id="27" name="矩形: 圓角 26">
              <a:extLst>
                <a:ext uri="{FF2B5EF4-FFF2-40B4-BE49-F238E27FC236}">
                  <a16:creationId xmlns:a16="http://schemas.microsoft.com/office/drawing/2014/main" id="{EA9756E9-22A5-48C0-8CE2-5213005FDD90}"/>
                </a:ext>
              </a:extLst>
            </p:cNvPr>
            <p:cNvSpPr/>
            <p:nvPr/>
          </p:nvSpPr>
          <p:spPr>
            <a:xfrm>
              <a:off x="3849077" y="5119490"/>
              <a:ext cx="4857431" cy="442674"/>
            </a:xfrm>
            <a:prstGeom prst="roundRect">
              <a:avLst/>
            </a:prstGeom>
            <a:solidFill>
              <a:srgbClr val="FFFF97"/>
            </a:solidFill>
            <a:ln w="28575">
              <a:solidFill>
                <a:srgbClr val="0070C0"/>
              </a:solidFill>
            </a:ln>
          </p:spPr>
          <p:txBody>
            <a:bodyPr wrap="square">
              <a:spAutoFit/>
            </a:bodyPr>
            <a:lstStyle/>
            <a:p>
              <a:r>
                <a:rPr lang="en-US" altLang="zh-TW" sz="2000" b="1" dirty="0">
                  <a:latin typeface="+mj-lt"/>
                  <a:cs typeface="Calibri" panose="020F0502020204030204" pitchFamily="34" charset="0"/>
                </a:rPr>
                <a:t>|</a:t>
              </a:r>
              <a:r>
                <a:rPr lang="en-US" altLang="zh-TW" sz="2000" b="1" dirty="0">
                  <a:latin typeface="Calibri" panose="020F0502020204030204" pitchFamily="34" charset="0"/>
                  <a:cs typeface="Calibri" panose="020F0502020204030204" pitchFamily="34" charset="0"/>
                </a:rPr>
                <a:t> read “-1” current </a:t>
              </a:r>
              <a:r>
                <a:rPr lang="en-US" altLang="zh-TW" sz="2000" b="1" dirty="0">
                  <a:latin typeface="+mj-lt"/>
                  <a:cs typeface="Calibri" panose="020F0502020204030204" pitchFamily="34" charset="0"/>
                </a:rPr>
                <a:t>|</a:t>
              </a:r>
              <a:r>
                <a:rPr lang="en-US" altLang="zh-TW" sz="2000" b="1" dirty="0">
                  <a:latin typeface="Calibri" panose="020F0502020204030204" pitchFamily="34" charset="0"/>
                  <a:cs typeface="Calibri" panose="020F0502020204030204" pitchFamily="34" charset="0"/>
                </a:rPr>
                <a:t> </a:t>
              </a:r>
              <a:r>
                <a:rPr lang="en-US" altLang="zh-TW" sz="2000" b="1" dirty="0">
                  <a:latin typeface="Calibri" panose="020F0502020204030204" pitchFamily="34" charset="0"/>
                  <a:ea typeface="Cambria Math" panose="02040503050406030204" pitchFamily="18" charset="0"/>
                  <a:cs typeface="Calibri" panose="020F0502020204030204" pitchFamily="34" charset="0"/>
                </a:rPr>
                <a:t>∝</a:t>
              </a:r>
              <a:r>
                <a:rPr lang="en-US" altLang="zh-TW" sz="2000" b="1" dirty="0">
                  <a:latin typeface="Calibri" panose="020F0502020204030204" pitchFamily="34" charset="0"/>
                  <a:cs typeface="Calibri" panose="020F0502020204030204" pitchFamily="34" charset="0"/>
                </a:rPr>
                <a:t> </a:t>
              </a:r>
              <a:r>
                <a:rPr lang="en-US" altLang="zh-TW" sz="2000" b="1" dirty="0" err="1">
                  <a:latin typeface="Calibri" panose="020F0502020204030204" pitchFamily="34" charset="0"/>
                  <a:cs typeface="Calibri" panose="020F0502020204030204" pitchFamily="34" charset="0"/>
                </a:rPr>
                <a:t>n</a:t>
              </a:r>
              <a:r>
                <a:rPr lang="en-US" altLang="zh-TW" sz="2000" b="1" baseline="-25000" dirty="0" err="1">
                  <a:latin typeface="Calibri" panose="020F0502020204030204" pitchFamily="34" charset="0"/>
                  <a:cs typeface="Calibri" panose="020F0502020204030204" pitchFamily="34" charset="0"/>
                </a:rPr>
                <a:t>excess</a:t>
              </a:r>
              <a:r>
                <a:rPr lang="en-US" altLang="zh-TW" sz="2000" b="1" dirty="0">
                  <a:latin typeface="Calibri" panose="020F0502020204030204" pitchFamily="34" charset="0"/>
                  <a:cs typeface="Calibri" panose="020F0502020204030204" pitchFamily="34" charset="0"/>
                </a:rPr>
                <a:t> </a:t>
              </a:r>
              <a:r>
                <a:rPr lang="en-US" altLang="zh-TW" sz="2000" b="1" dirty="0">
                  <a:latin typeface="Calibri" panose="020F0502020204030204" pitchFamily="34" charset="0"/>
                  <a:ea typeface="Cambria Math" panose="02040503050406030204" pitchFamily="18" charset="0"/>
                  <a:cs typeface="Calibri" panose="020F0502020204030204" pitchFamily="34" charset="0"/>
                </a:rPr>
                <a:t>∝</a:t>
              </a:r>
              <a:r>
                <a:rPr lang="zh-TW" altLang="en-US" sz="2000" b="1" dirty="0">
                  <a:latin typeface="Calibri" panose="020F0502020204030204" pitchFamily="34" charset="0"/>
                  <a:cs typeface="Calibri" panose="020F0502020204030204" pitchFamily="34" charset="0"/>
                </a:rPr>
                <a:t> </a:t>
              </a:r>
              <a:r>
                <a:rPr lang="en-US" altLang="zh-TW" sz="2000" b="1" dirty="0" err="1">
                  <a:latin typeface="Calibri" panose="020F0502020204030204" pitchFamily="34" charset="0"/>
                  <a:cs typeface="Calibri" panose="020F0502020204030204" pitchFamily="34" charset="0"/>
                </a:rPr>
                <a:t>n</a:t>
              </a:r>
              <a:r>
                <a:rPr lang="en-US" altLang="zh-TW" sz="2000" b="1" baseline="-25000" dirty="0" err="1">
                  <a:latin typeface="Calibri" panose="020F0502020204030204" pitchFamily="34" charset="0"/>
                  <a:cs typeface="Calibri" panose="020F0502020204030204" pitchFamily="34" charset="0"/>
                </a:rPr>
                <a:t>inv</a:t>
              </a:r>
              <a:r>
                <a:rPr lang="en-US" altLang="zh-TW" sz="2000" b="1" dirty="0">
                  <a:latin typeface="Calibri" panose="020F0502020204030204" pitchFamily="34" charset="0"/>
                  <a:cs typeface="Calibri" panose="020F0502020204030204" pitchFamily="34" charset="0"/>
                </a:rPr>
                <a:t> (@V</a:t>
              </a:r>
              <a:r>
                <a:rPr lang="en-US" altLang="zh-TW" sz="2000" b="1" baseline="-25000" dirty="0">
                  <a:latin typeface="Calibri" panose="020F0502020204030204" pitchFamily="34" charset="0"/>
                  <a:cs typeface="Calibri" panose="020F0502020204030204" pitchFamily="34" charset="0"/>
                </a:rPr>
                <a:t>G</a:t>
              </a:r>
              <a:r>
                <a:rPr lang="en-US" altLang="zh-TW" sz="2000" b="1" dirty="0">
                  <a:latin typeface="Calibri" panose="020F0502020204030204" pitchFamily="34" charset="0"/>
                  <a:cs typeface="Calibri" panose="020F0502020204030204" pitchFamily="34" charset="0"/>
                </a:rPr>
                <a:t>=2V)</a:t>
              </a:r>
              <a:endParaRPr lang="zh-TW" altLang="en-US" sz="2000" b="1" dirty="0">
                <a:latin typeface="Calibri" panose="020F0502020204030204" pitchFamily="34" charset="0"/>
                <a:cs typeface="Calibri" panose="020F0502020204030204" pitchFamily="34" charset="0"/>
              </a:endParaRPr>
            </a:p>
          </p:txBody>
        </p:sp>
        <p:sp>
          <p:nvSpPr>
            <p:cNvPr id="2" name="文字方塊 1">
              <a:extLst>
                <a:ext uri="{FF2B5EF4-FFF2-40B4-BE49-F238E27FC236}">
                  <a16:creationId xmlns:a16="http://schemas.microsoft.com/office/drawing/2014/main" id="{0E66C4EA-996E-4B84-9A2C-3B476F9515ED}"/>
                </a:ext>
              </a:extLst>
            </p:cNvPr>
            <p:cNvSpPr txBox="1"/>
            <p:nvPr/>
          </p:nvSpPr>
          <p:spPr>
            <a:xfrm>
              <a:off x="3201096" y="4968596"/>
              <a:ext cx="626930" cy="707886"/>
            </a:xfrm>
            <a:prstGeom prst="rect">
              <a:avLst/>
            </a:prstGeom>
            <a:noFill/>
          </p:spPr>
          <p:txBody>
            <a:bodyPr wrap="square" rtlCol="0">
              <a:spAutoFit/>
            </a:bodyPr>
            <a:lstStyle/>
            <a:p>
              <a:r>
                <a:rPr lang="zh-TW" altLang="en-US" sz="4000" b="1" dirty="0">
                  <a:latin typeface="Cambria Math" panose="02040503050406030204" pitchFamily="18" charset="0"/>
                </a:rPr>
                <a:t>⇒</a:t>
              </a:r>
              <a:endParaRPr lang="zh-TW" altLang="en-US" sz="4000" b="1" dirty="0"/>
            </a:p>
          </p:txBody>
        </p:sp>
      </p:grpSp>
      <p:sp>
        <p:nvSpPr>
          <p:cNvPr id="75" name="矩形 74">
            <a:extLst>
              <a:ext uri="{FF2B5EF4-FFF2-40B4-BE49-F238E27FC236}">
                <a16:creationId xmlns:a16="http://schemas.microsoft.com/office/drawing/2014/main" id="{46FC5989-20E2-4273-B160-350CAFBEC301}"/>
              </a:ext>
            </a:extLst>
          </p:cNvPr>
          <p:cNvSpPr/>
          <p:nvPr/>
        </p:nvSpPr>
        <p:spPr>
          <a:xfrm>
            <a:off x="4917497" y="1096307"/>
            <a:ext cx="2415992" cy="338554"/>
          </a:xfrm>
          <a:prstGeom prst="rect">
            <a:avLst/>
          </a:prstGeom>
        </p:spPr>
        <p:txBody>
          <a:bodyPr wrap="square">
            <a:spAutoFit/>
          </a:bodyPr>
          <a:lstStyle/>
          <a:p>
            <a:pPr algn="ctr"/>
            <a:r>
              <a:rPr lang="en-US" altLang="zh-TW" sz="1600" dirty="0">
                <a:latin typeface="Calibri" panose="020F0502020204030204" pitchFamily="34" charset="0"/>
                <a:cs typeface="Calibri" panose="020F0502020204030204" pitchFamily="34" charset="0"/>
              </a:rPr>
              <a:t>*solid arrows: current flow</a:t>
            </a:r>
            <a:endParaRPr lang="zh-TW" altLang="en-US" sz="1600" dirty="0"/>
          </a:p>
        </p:txBody>
      </p:sp>
      <p:sp>
        <p:nvSpPr>
          <p:cNvPr id="76" name="矩形: 圓角 75">
            <a:extLst>
              <a:ext uri="{FF2B5EF4-FFF2-40B4-BE49-F238E27FC236}">
                <a16:creationId xmlns:a16="http://schemas.microsoft.com/office/drawing/2014/main" id="{420A3DFC-EBDB-4137-9525-0620D8FECCE7}"/>
              </a:ext>
            </a:extLst>
          </p:cNvPr>
          <p:cNvSpPr/>
          <p:nvPr/>
        </p:nvSpPr>
        <p:spPr>
          <a:xfrm>
            <a:off x="4447904" y="4112031"/>
            <a:ext cx="3720736" cy="408623"/>
          </a:xfrm>
          <a:prstGeom prst="roundRect">
            <a:avLst/>
          </a:prstGeom>
          <a:solidFill>
            <a:srgbClr val="DBDBDB"/>
          </a:solidFill>
        </p:spPr>
        <p:txBody>
          <a:bodyPr wrap="square">
            <a:spAutoFit/>
          </a:bodyPr>
          <a:lstStyle/>
          <a:p>
            <a:pPr algn="ctr"/>
            <a:r>
              <a:rPr lang="en-US" altLang="zh-TW" sz="1600" dirty="0">
                <a:latin typeface="Calibri" panose="020F0502020204030204" pitchFamily="34" charset="0"/>
                <a:cs typeface="Calibri" panose="020F0502020204030204" pitchFamily="34" charset="0"/>
              </a:rPr>
              <a:t>*</a:t>
            </a:r>
            <a:r>
              <a:rPr lang="en-US" altLang="zh-TW" sz="1600" dirty="0" err="1">
                <a:latin typeface="Calibri" panose="020F0502020204030204" pitchFamily="34" charset="0"/>
                <a:cs typeface="Calibri" panose="020F0502020204030204" pitchFamily="34" charset="0"/>
              </a:rPr>
              <a:t>n</a:t>
            </a:r>
            <a:r>
              <a:rPr lang="en-US" altLang="zh-TW" sz="1600" baseline="-25000" dirty="0" err="1">
                <a:latin typeface="Calibri" panose="020F0502020204030204" pitchFamily="34" charset="0"/>
                <a:cs typeface="Calibri" panose="020F0502020204030204" pitchFamily="34" charset="0"/>
              </a:rPr>
              <a:t>excess</a:t>
            </a:r>
            <a:r>
              <a:rPr lang="en-US" altLang="zh-TW" sz="1600" dirty="0">
                <a:latin typeface="Calibri" panose="020F0502020204030204" pitchFamily="34" charset="0"/>
                <a:cs typeface="Calibri" panose="020F0502020204030204" pitchFamily="34" charset="0"/>
                <a:sym typeface="Symbol" panose="05050102010706020507" pitchFamily="18" charset="2"/>
              </a:rPr>
              <a:t></a:t>
            </a:r>
            <a:r>
              <a:rPr lang="en-US" altLang="zh-TW" sz="1600" dirty="0">
                <a:latin typeface="Calibri" panose="020F0502020204030204" pitchFamily="34" charset="0"/>
                <a:cs typeface="Calibri" panose="020F0502020204030204" pitchFamily="34" charset="0"/>
              </a:rPr>
              <a:t> </a:t>
            </a:r>
            <a:r>
              <a:rPr lang="en-US" altLang="zh-TW" sz="1600" dirty="0" err="1">
                <a:latin typeface="Calibri" panose="020F0502020204030204" pitchFamily="34" charset="0"/>
                <a:cs typeface="Calibri" panose="020F0502020204030204" pitchFamily="34" charset="0"/>
              </a:rPr>
              <a:t>n</a:t>
            </a:r>
            <a:r>
              <a:rPr lang="en-US" altLang="zh-TW" sz="1600" baseline="-25000" dirty="0" err="1">
                <a:latin typeface="Calibri" panose="020F0502020204030204" pitchFamily="34" charset="0"/>
                <a:cs typeface="Calibri" panose="020F0502020204030204" pitchFamily="34" charset="0"/>
              </a:rPr>
              <a:t>inv</a:t>
            </a:r>
            <a:r>
              <a:rPr lang="en-US" altLang="zh-TW" sz="1600" dirty="0">
                <a:latin typeface="Calibri" panose="020F0502020204030204" pitchFamily="34" charset="0"/>
                <a:cs typeface="Calibri" panose="020F0502020204030204" pitchFamily="34" charset="0"/>
              </a:rPr>
              <a:t> (@</a:t>
            </a:r>
            <a:r>
              <a:rPr lang="en-US" altLang="zh-TW" sz="1600" dirty="0">
                <a:solidFill>
                  <a:prstClr val="black"/>
                </a:solidFill>
                <a:latin typeface="Calibri" panose="020F0502020204030204" pitchFamily="34" charset="0"/>
              </a:rPr>
              <a:t>V</a:t>
            </a:r>
            <a:r>
              <a:rPr lang="en-US" altLang="zh-TW" sz="1600" baseline="-25000" dirty="0">
                <a:solidFill>
                  <a:prstClr val="black"/>
                </a:solidFill>
                <a:latin typeface="Calibri" panose="020F0502020204030204" pitchFamily="34" charset="0"/>
              </a:rPr>
              <a:t>G</a:t>
            </a:r>
            <a:r>
              <a:rPr lang="en-US" altLang="zh-TW" dirty="0">
                <a:solidFill>
                  <a:prstClr val="black"/>
                </a:solidFill>
                <a:latin typeface="Calibri" panose="020F0502020204030204" pitchFamily="34" charset="0"/>
              </a:rPr>
              <a:t> </a:t>
            </a:r>
            <a:r>
              <a:rPr lang="en-US" altLang="zh-TW" sz="1600" dirty="0">
                <a:latin typeface="Calibri" panose="020F0502020204030204" pitchFamily="34" charset="0"/>
                <a:cs typeface="Calibri" panose="020F0502020204030204" pitchFamily="34" charset="0"/>
              </a:rPr>
              <a:t>= +2V)</a:t>
            </a:r>
            <a:r>
              <a:rPr lang="en-US" altLang="zh-TW" sz="1600" dirty="0">
                <a:solidFill>
                  <a:prstClr val="black"/>
                </a:solidFill>
                <a:latin typeface="Calibri" panose="020F0502020204030204" pitchFamily="34" charset="0"/>
                <a:cs typeface="Calibri" panose="020F0502020204030204" pitchFamily="34" charset="0"/>
              </a:rPr>
              <a:t> – </a:t>
            </a:r>
            <a:r>
              <a:rPr lang="en-US" altLang="zh-TW" sz="1600" dirty="0" err="1">
                <a:latin typeface="Calibri" panose="020F0502020204030204" pitchFamily="34" charset="0"/>
                <a:cs typeface="Calibri" panose="020F0502020204030204" pitchFamily="34" charset="0"/>
              </a:rPr>
              <a:t>n</a:t>
            </a:r>
            <a:r>
              <a:rPr lang="en-US" altLang="zh-TW" sz="1600" baseline="-25000" dirty="0" err="1">
                <a:latin typeface="Calibri" panose="020F0502020204030204" pitchFamily="34" charset="0"/>
                <a:cs typeface="Calibri" panose="020F0502020204030204" pitchFamily="34" charset="0"/>
              </a:rPr>
              <a:t>inv</a:t>
            </a:r>
            <a:r>
              <a:rPr lang="en-US" altLang="zh-TW" sz="1600" dirty="0">
                <a:latin typeface="Calibri" panose="020F0502020204030204" pitchFamily="34" charset="0"/>
                <a:cs typeface="Calibri" panose="020F0502020204030204" pitchFamily="34" charset="0"/>
              </a:rPr>
              <a:t> (@</a:t>
            </a:r>
            <a:r>
              <a:rPr lang="en-US" altLang="zh-TW" sz="1600" dirty="0">
                <a:solidFill>
                  <a:prstClr val="black"/>
                </a:solidFill>
                <a:latin typeface="Calibri" panose="020F0502020204030204" pitchFamily="34" charset="0"/>
              </a:rPr>
              <a:t>V</a:t>
            </a:r>
            <a:r>
              <a:rPr lang="en-US" altLang="zh-TW" sz="1600" baseline="-25000" dirty="0">
                <a:solidFill>
                  <a:prstClr val="black"/>
                </a:solidFill>
                <a:latin typeface="Calibri" panose="020F0502020204030204" pitchFamily="34" charset="0"/>
              </a:rPr>
              <a:t>G</a:t>
            </a:r>
            <a:r>
              <a:rPr lang="en-US" altLang="zh-TW" dirty="0">
                <a:solidFill>
                  <a:prstClr val="black"/>
                </a:solidFill>
                <a:latin typeface="Calibri" panose="020F0502020204030204" pitchFamily="34" charset="0"/>
              </a:rPr>
              <a:t> </a:t>
            </a:r>
            <a:r>
              <a:rPr lang="en-US" altLang="zh-TW" sz="1600" dirty="0">
                <a:latin typeface="Calibri" panose="020F0502020204030204" pitchFamily="34" charset="0"/>
                <a:cs typeface="Calibri" panose="020F0502020204030204" pitchFamily="34" charset="0"/>
              </a:rPr>
              <a:t>= 0V)  </a:t>
            </a:r>
            <a:endParaRPr lang="zh-TW" altLang="en-US" sz="1600" dirty="0"/>
          </a:p>
        </p:txBody>
      </p:sp>
    </p:spTree>
    <p:custDataLst>
      <p:tags r:id="rId1"/>
    </p:custDataLst>
    <p:extLst>
      <p:ext uri="{BB962C8B-B14F-4D97-AF65-F5344CB8AC3E}">
        <p14:creationId xmlns:p14="http://schemas.microsoft.com/office/powerpoint/2010/main" val="2418316192"/>
      </p:ext>
    </p:extLst>
  </p:cSld>
  <p:clrMapOvr>
    <a:masterClrMapping/>
  </p:clrMapOvr>
  <mc:AlternateContent xmlns:mc="http://schemas.openxmlformats.org/markup-compatibility/2006" xmlns:p14="http://schemas.microsoft.com/office/powerpoint/2010/main">
    <mc:Choice Requires="p14">
      <p:transition spd="slow" p14:dur="2000" advTm="91823"/>
    </mc:Choice>
    <mc:Fallback xmlns="">
      <p:transition spd="slow" advTm="918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fade">
                                      <p:cBhvr>
                                        <p:cTn id="10" dur="500"/>
                                        <p:tgtEl>
                                          <p:spTgt spid="7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500"/>
                                        <p:tgtEl>
                                          <p:spTgt spid="7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74" grpId="0"/>
      <p:bldP spid="7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3E82AA00-17A9-4618-8F0A-514ACE666F38}"/>
              </a:ext>
            </a:extLst>
          </p:cNvPr>
          <p:cNvSpPr>
            <a:spLocks noGrp="1"/>
          </p:cNvSpPr>
          <p:nvPr>
            <p:ph type="title"/>
          </p:nvPr>
        </p:nvSpPr>
        <p:spPr/>
        <p:txBody>
          <a:bodyPr/>
          <a:lstStyle/>
          <a:p>
            <a:r>
              <a:rPr lang="en-US" altLang="zh-TW" dirty="0"/>
              <a:t>d</a:t>
            </a:r>
            <a:r>
              <a:rPr lang="en-US" altLang="zh-TW" baseline="-25000" dirty="0"/>
              <a:t>ox</a:t>
            </a:r>
            <a:r>
              <a:rPr lang="en-US" altLang="zh-TW" dirty="0"/>
              <a:t> and Transient Current</a:t>
            </a:r>
            <a:endParaRPr lang="zh-TW" altLang="en-US" dirty="0"/>
          </a:p>
        </p:txBody>
      </p:sp>
      <p:sp>
        <p:nvSpPr>
          <p:cNvPr id="4" name="投影片編號版面配置區 3">
            <a:extLst>
              <a:ext uri="{FF2B5EF4-FFF2-40B4-BE49-F238E27FC236}">
                <a16:creationId xmlns:a16="http://schemas.microsoft.com/office/drawing/2014/main" id="{7CF5D622-0DE5-442F-BB12-4D2AD8C87470}"/>
              </a:ext>
            </a:extLst>
          </p:cNvPr>
          <p:cNvSpPr>
            <a:spLocks noGrp="1"/>
          </p:cNvSpPr>
          <p:nvPr>
            <p:ph type="sldNum" sz="quarter" idx="11"/>
          </p:nvPr>
        </p:nvSpPr>
        <p:spPr>
          <a:xfrm>
            <a:off x="8636584" y="6477635"/>
            <a:ext cx="507416" cy="365125"/>
          </a:xfrm>
        </p:spPr>
        <p:txBody>
          <a:bodyPr/>
          <a:lstStyle/>
          <a:p>
            <a:fld id="{746179B8-B9D7-4922-944D-FA8D358F36EB}" type="slidenum">
              <a:rPr lang="zh-TW" altLang="en-US" smtClean="0"/>
              <a:pPr/>
              <a:t>14</a:t>
            </a:fld>
            <a:endParaRPr lang="zh-TW" altLang="en-US" dirty="0"/>
          </a:p>
        </p:txBody>
      </p:sp>
      <p:grpSp>
        <p:nvGrpSpPr>
          <p:cNvPr id="7" name="群組 6">
            <a:extLst>
              <a:ext uri="{FF2B5EF4-FFF2-40B4-BE49-F238E27FC236}">
                <a16:creationId xmlns:a16="http://schemas.microsoft.com/office/drawing/2014/main" id="{D448262C-FC84-4CD1-9228-6D29F89171B1}"/>
              </a:ext>
            </a:extLst>
          </p:cNvPr>
          <p:cNvGrpSpPr/>
          <p:nvPr/>
        </p:nvGrpSpPr>
        <p:grpSpPr>
          <a:xfrm>
            <a:off x="6822438" y="2122412"/>
            <a:ext cx="2205668" cy="2811347"/>
            <a:chOff x="4890797" y="2122412"/>
            <a:chExt cx="2205668" cy="2811347"/>
          </a:xfrm>
        </p:grpSpPr>
        <p:sp>
          <p:nvSpPr>
            <p:cNvPr id="68" name="矩形 67">
              <a:extLst>
                <a:ext uri="{FF2B5EF4-FFF2-40B4-BE49-F238E27FC236}">
                  <a16:creationId xmlns:a16="http://schemas.microsoft.com/office/drawing/2014/main" id="{59CF9809-037B-4F8C-B8E5-BB1C82464D2F}"/>
                </a:ext>
              </a:extLst>
            </p:cNvPr>
            <p:cNvSpPr/>
            <p:nvPr/>
          </p:nvSpPr>
          <p:spPr>
            <a:xfrm>
              <a:off x="5824033" y="3619421"/>
              <a:ext cx="1272432" cy="369332"/>
            </a:xfrm>
            <a:prstGeom prst="rect">
              <a:avLst/>
            </a:prstGeom>
          </p:spPr>
          <p:txBody>
            <a:bodyPr wrap="square">
              <a:spAutoFit/>
            </a:bodyPr>
            <a:lstStyle/>
            <a:p>
              <a:pPr lvl="0" algn="ctr" defTabSz="480039">
                <a:defRPr/>
              </a:pPr>
              <a:r>
                <a:rPr kumimoji="0" lang="en-US" altLang="zh-TW" b="1" i="0" u="none" strike="noStrike" kern="0" cap="none" spc="0" normalizeH="0" baseline="0" noProof="0" dirty="0" err="1">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n</a:t>
              </a:r>
              <a:r>
                <a:rPr kumimoji="0" lang="en-US" altLang="zh-TW" b="1" i="0" u="none" strike="noStrike" kern="0" cap="none" spc="0" normalizeH="0" baseline="-25000" noProof="0" dirty="0" err="1">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excess</a:t>
              </a:r>
              <a:r>
                <a:rPr kumimoji="0" lang="en-US" altLang="zh-TW" b="1" i="0" u="none" strike="noStrike" kern="0" cap="none" spc="0" normalizeH="0" baseline="-2500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 2</a:t>
              </a:r>
              <a:r>
                <a:rPr kumimoji="0" lang="zh-TW" altLang="en-US" b="1" i="0" u="none" strike="noStrike" kern="0" cap="none" spc="0" normalizeH="0" baseline="-2500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 </a:t>
              </a:r>
              <a:r>
                <a:rPr lang="en-US" altLang="zh-TW" b="1" kern="0" dirty="0">
                  <a:solidFill>
                    <a:srgbClr val="FF0000"/>
                  </a:solidFill>
                  <a:latin typeface="Cambria Math" panose="02040503050406030204" pitchFamily="18" charset="0"/>
                  <a:ea typeface="Cambria Math" panose="02040503050406030204" pitchFamily="18" charset="0"/>
                  <a:cs typeface="Calibri" panose="020F0502020204030204" pitchFamily="34" charset="0"/>
                </a:rPr>
                <a:t>↑</a:t>
              </a:r>
              <a:endParaRPr kumimoji="0" lang="zh-TW" altLang="en-US" b="1" i="0" u="none" strike="noStrike" kern="0" cap="none" spc="0" normalizeH="0" baseline="30000" noProof="0" dirty="0">
                <a:ln>
                  <a:noFill/>
                </a:ln>
                <a:solidFill>
                  <a:srgbClr val="FF0000"/>
                </a:solidFill>
                <a:effectLst/>
                <a:uLnTx/>
                <a:uFillTx/>
                <a:latin typeface="Calibri" panose="020F0502020204030204" pitchFamily="34" charset="0"/>
                <a:cs typeface="Calibri" panose="020F0502020204030204" pitchFamily="34" charset="0"/>
              </a:endParaRPr>
            </a:p>
          </p:txBody>
        </p:sp>
        <p:grpSp>
          <p:nvGrpSpPr>
            <p:cNvPr id="5" name="群組 4">
              <a:extLst>
                <a:ext uri="{FF2B5EF4-FFF2-40B4-BE49-F238E27FC236}">
                  <a16:creationId xmlns:a16="http://schemas.microsoft.com/office/drawing/2014/main" id="{43700912-AC04-4CF4-BBFF-8A697E5AB85A}"/>
                </a:ext>
              </a:extLst>
            </p:cNvPr>
            <p:cNvGrpSpPr/>
            <p:nvPr/>
          </p:nvGrpSpPr>
          <p:grpSpPr>
            <a:xfrm>
              <a:off x="4890797" y="2122412"/>
              <a:ext cx="1945458" cy="2811347"/>
              <a:chOff x="4890797" y="2122412"/>
              <a:chExt cx="1945458" cy="2811347"/>
            </a:xfrm>
          </p:grpSpPr>
          <p:grpSp>
            <p:nvGrpSpPr>
              <p:cNvPr id="21" name="群組 20">
                <a:extLst>
                  <a:ext uri="{FF2B5EF4-FFF2-40B4-BE49-F238E27FC236}">
                    <a16:creationId xmlns:a16="http://schemas.microsoft.com/office/drawing/2014/main" id="{0DF34F05-6694-45BE-8378-24A23CF4BEE8}"/>
                  </a:ext>
                </a:extLst>
              </p:cNvPr>
              <p:cNvGrpSpPr/>
              <p:nvPr/>
            </p:nvGrpSpPr>
            <p:grpSpPr>
              <a:xfrm>
                <a:off x="4962559" y="2646625"/>
                <a:ext cx="1873696" cy="2287134"/>
                <a:chOff x="3834513" y="1349920"/>
                <a:chExt cx="4875894" cy="5717282"/>
              </a:xfrm>
            </p:grpSpPr>
            <p:cxnSp>
              <p:nvCxnSpPr>
                <p:cNvPr id="30" name="直線接點 29">
                  <a:extLst>
                    <a:ext uri="{FF2B5EF4-FFF2-40B4-BE49-F238E27FC236}">
                      <a16:creationId xmlns:a16="http://schemas.microsoft.com/office/drawing/2014/main" id="{F7A271D0-EEC7-42DB-B654-50CC6581EACF}"/>
                    </a:ext>
                  </a:extLst>
                </p:cNvPr>
                <p:cNvCxnSpPr/>
                <p:nvPr/>
              </p:nvCxnSpPr>
              <p:spPr>
                <a:xfrm flipH="1">
                  <a:off x="4889287" y="3288492"/>
                  <a:ext cx="975090" cy="0"/>
                </a:xfrm>
                <a:prstGeom prst="line">
                  <a:avLst/>
                </a:prstGeom>
                <a:noFill/>
                <a:ln w="28575" cap="flat" cmpd="sng" algn="ctr">
                  <a:solidFill>
                    <a:sysClr val="windowText" lastClr="000000"/>
                  </a:solidFill>
                  <a:prstDash val="solid"/>
                  <a:miter lim="800000"/>
                </a:ln>
                <a:effectLst/>
              </p:spPr>
            </p:cxnSp>
            <p:grpSp>
              <p:nvGrpSpPr>
                <p:cNvPr id="31" name="群組 30">
                  <a:extLst>
                    <a:ext uri="{FF2B5EF4-FFF2-40B4-BE49-F238E27FC236}">
                      <a16:creationId xmlns:a16="http://schemas.microsoft.com/office/drawing/2014/main" id="{4D8B51E4-49A3-4B65-B4CD-C274775AC48F}"/>
                    </a:ext>
                  </a:extLst>
                </p:cNvPr>
                <p:cNvGrpSpPr/>
                <p:nvPr/>
              </p:nvGrpSpPr>
              <p:grpSpPr>
                <a:xfrm>
                  <a:off x="6380554" y="2068871"/>
                  <a:ext cx="1609626" cy="1939471"/>
                  <a:chOff x="6380554" y="2068871"/>
                  <a:chExt cx="1609626" cy="1939471"/>
                </a:xfrm>
              </p:grpSpPr>
              <p:sp>
                <p:nvSpPr>
                  <p:cNvPr id="36" name="手繪多邊形 122">
                    <a:extLst>
                      <a:ext uri="{FF2B5EF4-FFF2-40B4-BE49-F238E27FC236}">
                        <a16:creationId xmlns:a16="http://schemas.microsoft.com/office/drawing/2014/main" id="{C4CE9787-5AEC-4BC8-8373-52EF7962EBB0}"/>
                      </a:ext>
                    </a:extLst>
                  </p:cNvPr>
                  <p:cNvSpPr/>
                  <p:nvPr/>
                </p:nvSpPr>
                <p:spPr>
                  <a:xfrm>
                    <a:off x="6380554" y="3283765"/>
                    <a:ext cx="1609625" cy="724577"/>
                  </a:xfrm>
                  <a:custGeom>
                    <a:avLst/>
                    <a:gdLst>
                      <a:gd name="connsiteX0" fmla="*/ 0 w 1375646"/>
                      <a:gd name="connsiteY0" fmla="*/ 624281 h 624281"/>
                      <a:gd name="connsiteX1" fmla="*/ 485522 w 1375646"/>
                      <a:gd name="connsiteY1" fmla="*/ 98299 h 624281"/>
                      <a:gd name="connsiteX2" fmla="*/ 1375646 w 1375646"/>
                      <a:gd name="connsiteY2" fmla="*/ 1195 h 624281"/>
                    </a:gdLst>
                    <a:ahLst/>
                    <a:cxnLst>
                      <a:cxn ang="0">
                        <a:pos x="connsiteX0" y="connsiteY0"/>
                      </a:cxn>
                      <a:cxn ang="0">
                        <a:pos x="connsiteX1" y="connsiteY1"/>
                      </a:cxn>
                      <a:cxn ang="0">
                        <a:pos x="connsiteX2" y="connsiteY2"/>
                      </a:cxn>
                    </a:cxnLst>
                    <a:rect l="l" t="t" r="r" b="b"/>
                    <a:pathLst>
                      <a:path w="1375646" h="624281">
                        <a:moveTo>
                          <a:pt x="0" y="624281"/>
                        </a:moveTo>
                        <a:cubicBezTo>
                          <a:pt x="128124" y="413214"/>
                          <a:pt x="256248" y="202147"/>
                          <a:pt x="485522" y="98299"/>
                        </a:cubicBezTo>
                        <a:cubicBezTo>
                          <a:pt x="714796" y="-5549"/>
                          <a:pt x="1045221" y="-2177"/>
                          <a:pt x="1375646" y="1195"/>
                        </a:cubicBezTo>
                      </a:path>
                    </a:pathLst>
                  </a:custGeom>
                  <a:noFill/>
                  <a:ln w="285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TW" altLang="en-US" sz="1050" b="0" i="0" u="none" strike="noStrike" kern="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p:sp>
                <p:nvSpPr>
                  <p:cNvPr id="37" name="手繪多邊形 123">
                    <a:extLst>
                      <a:ext uri="{FF2B5EF4-FFF2-40B4-BE49-F238E27FC236}">
                        <a16:creationId xmlns:a16="http://schemas.microsoft.com/office/drawing/2014/main" id="{5549B36E-6EEF-4872-A0E7-6E5015AAB143}"/>
                      </a:ext>
                    </a:extLst>
                  </p:cNvPr>
                  <p:cNvSpPr/>
                  <p:nvPr/>
                </p:nvSpPr>
                <p:spPr>
                  <a:xfrm>
                    <a:off x="6380554" y="2068871"/>
                    <a:ext cx="1609625" cy="724577"/>
                  </a:xfrm>
                  <a:custGeom>
                    <a:avLst/>
                    <a:gdLst>
                      <a:gd name="connsiteX0" fmla="*/ 0 w 1375646"/>
                      <a:gd name="connsiteY0" fmla="*/ 624281 h 624281"/>
                      <a:gd name="connsiteX1" fmla="*/ 485522 w 1375646"/>
                      <a:gd name="connsiteY1" fmla="*/ 98299 h 624281"/>
                      <a:gd name="connsiteX2" fmla="*/ 1375646 w 1375646"/>
                      <a:gd name="connsiteY2" fmla="*/ 1195 h 624281"/>
                    </a:gdLst>
                    <a:ahLst/>
                    <a:cxnLst>
                      <a:cxn ang="0">
                        <a:pos x="connsiteX0" y="connsiteY0"/>
                      </a:cxn>
                      <a:cxn ang="0">
                        <a:pos x="connsiteX1" y="connsiteY1"/>
                      </a:cxn>
                      <a:cxn ang="0">
                        <a:pos x="connsiteX2" y="connsiteY2"/>
                      </a:cxn>
                    </a:cxnLst>
                    <a:rect l="l" t="t" r="r" b="b"/>
                    <a:pathLst>
                      <a:path w="1375646" h="624281">
                        <a:moveTo>
                          <a:pt x="0" y="624281"/>
                        </a:moveTo>
                        <a:cubicBezTo>
                          <a:pt x="128124" y="413214"/>
                          <a:pt x="256248" y="202147"/>
                          <a:pt x="485522" y="98299"/>
                        </a:cubicBezTo>
                        <a:cubicBezTo>
                          <a:pt x="714796" y="-5549"/>
                          <a:pt x="1045221" y="-2177"/>
                          <a:pt x="1375646" y="1195"/>
                        </a:cubicBezTo>
                      </a:path>
                    </a:pathLst>
                  </a:custGeom>
                  <a:noFill/>
                  <a:ln w="285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TW" altLang="en-US" sz="1050" b="0" i="0" u="none" strike="noStrike" kern="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p:cxnSp>
                <p:nvCxnSpPr>
                  <p:cNvPr id="38" name="直線接點 37">
                    <a:extLst>
                      <a:ext uri="{FF2B5EF4-FFF2-40B4-BE49-F238E27FC236}">
                        <a16:creationId xmlns:a16="http://schemas.microsoft.com/office/drawing/2014/main" id="{20F6B303-84B6-4F18-BF98-CBE4AA8CA707}"/>
                      </a:ext>
                    </a:extLst>
                  </p:cNvPr>
                  <p:cNvCxnSpPr/>
                  <p:nvPr/>
                </p:nvCxnSpPr>
                <p:spPr>
                  <a:xfrm flipH="1">
                    <a:off x="7731933" y="3096487"/>
                    <a:ext cx="258247" cy="0"/>
                  </a:xfrm>
                  <a:prstGeom prst="line">
                    <a:avLst/>
                  </a:prstGeom>
                  <a:noFill/>
                  <a:ln w="28575" cap="flat" cmpd="sng" algn="ctr">
                    <a:solidFill>
                      <a:sysClr val="windowText" lastClr="000000"/>
                    </a:solidFill>
                    <a:prstDash val="solid"/>
                    <a:miter lim="800000"/>
                  </a:ln>
                  <a:effectLst/>
                </p:spPr>
              </p:cxnSp>
            </p:grpSp>
            <p:sp>
              <p:nvSpPr>
                <p:cNvPr id="32" name="向右箭號 119">
                  <a:extLst>
                    <a:ext uri="{FF2B5EF4-FFF2-40B4-BE49-F238E27FC236}">
                      <a16:creationId xmlns:a16="http://schemas.microsoft.com/office/drawing/2014/main" id="{68DDDD09-967D-42FE-BF56-3605B16CE142}"/>
                    </a:ext>
                  </a:extLst>
                </p:cNvPr>
                <p:cNvSpPr/>
                <p:nvPr/>
              </p:nvSpPr>
              <p:spPr>
                <a:xfrm flipH="1">
                  <a:off x="5322601" y="2344875"/>
                  <a:ext cx="1081003" cy="220483"/>
                </a:xfrm>
                <a:prstGeom prst="rightArrow">
                  <a:avLst>
                    <a:gd name="adj1" fmla="val 50000"/>
                    <a:gd name="adj2" fmla="val 109204"/>
                  </a:avLst>
                </a:prstGeom>
                <a:solidFill>
                  <a:srgbClr val="0070C0">
                    <a:alpha val="7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TW" altLang="en-US" sz="1050" b="0" i="0" u="none" strike="noStrike" kern="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p:sp>
              <p:nvSpPr>
                <p:cNvPr id="33" name="矩形 32">
                  <a:extLst>
                    <a:ext uri="{FF2B5EF4-FFF2-40B4-BE49-F238E27FC236}">
                      <a16:creationId xmlns:a16="http://schemas.microsoft.com/office/drawing/2014/main" id="{9AD50D36-57BF-40DE-93A0-C650095A7B3A}"/>
                    </a:ext>
                  </a:extLst>
                </p:cNvPr>
                <p:cNvSpPr/>
                <p:nvPr/>
              </p:nvSpPr>
              <p:spPr>
                <a:xfrm>
                  <a:off x="3834513" y="1349920"/>
                  <a:ext cx="1912483" cy="923241"/>
                </a:xfrm>
                <a:prstGeom prst="rect">
                  <a:avLst/>
                </a:prstGeom>
              </p:spPr>
              <p:txBody>
                <a:bodyPr wrap="square">
                  <a:spAutoFit/>
                </a:bodyPr>
                <a:lstStyle/>
                <a:p>
                  <a:pPr lvl="0" algn="ctr" defTabSz="457200">
                    <a:defRPr/>
                  </a:pPr>
                  <a:r>
                    <a:rPr kumimoji="0" lang="en-US" altLang="zh-TW" b="1" i="1" u="none" strike="noStrike" kern="0" cap="none" spc="0" normalizeH="0" baseline="0" noProof="0" dirty="0">
                      <a:ln>
                        <a:noFill/>
                      </a:ln>
                      <a:solidFill>
                        <a:srgbClr val="0070C0"/>
                      </a:solidFill>
                      <a:effectLst/>
                      <a:uLnTx/>
                      <a:uFillTx/>
                      <a:latin typeface="Calibri" panose="020F0502020204030204" pitchFamily="34" charset="0"/>
                      <a:ea typeface="新細明體" panose="02020500000000000000" pitchFamily="18" charset="-120"/>
                      <a:cs typeface="Calibri" panose="020F0502020204030204" pitchFamily="34" charset="0"/>
                    </a:rPr>
                    <a:t>P</a:t>
                  </a:r>
                  <a:r>
                    <a:rPr kumimoji="0" lang="en-US" altLang="zh-TW" b="1" i="1" u="none" strike="noStrike" kern="0" cap="none" spc="0" normalizeH="0" baseline="-25000" noProof="0" dirty="0">
                      <a:ln>
                        <a:noFill/>
                      </a:ln>
                      <a:solidFill>
                        <a:srgbClr val="0070C0"/>
                      </a:solidFill>
                      <a:effectLst/>
                      <a:uLnTx/>
                      <a:uFillTx/>
                      <a:latin typeface="Calibri" panose="020F0502020204030204" pitchFamily="34" charset="0"/>
                      <a:ea typeface="新細明體" panose="02020500000000000000" pitchFamily="18" charset="-120"/>
                      <a:cs typeface="Calibri" panose="020F0502020204030204" pitchFamily="34" charset="0"/>
                    </a:rPr>
                    <a:t>t, 2</a:t>
                  </a:r>
                  <a:r>
                    <a:rPr lang="zh-TW" altLang="en-US" b="1" kern="0" dirty="0">
                      <a:solidFill>
                        <a:srgbClr val="0070C0"/>
                      </a:solidFill>
                      <a:latin typeface="Cambria Math" panose="02040503050406030204" pitchFamily="18" charset="0"/>
                      <a:ea typeface="Cambria Math" panose="02040503050406030204" pitchFamily="18" charset="0"/>
                      <a:cs typeface="Calibri" panose="020F0502020204030204" pitchFamily="34" charset="0"/>
                    </a:rPr>
                    <a:t> </a:t>
                  </a:r>
                  <a:r>
                    <a:rPr lang="en-US" altLang="zh-TW" b="1" kern="0" dirty="0">
                      <a:solidFill>
                        <a:srgbClr val="0070C0"/>
                      </a:solidFill>
                      <a:latin typeface="Cambria Math" panose="02040503050406030204" pitchFamily="18" charset="0"/>
                      <a:ea typeface="Cambria Math" panose="02040503050406030204" pitchFamily="18" charset="0"/>
                      <a:cs typeface="Calibri" panose="020F0502020204030204" pitchFamily="34" charset="0"/>
                    </a:rPr>
                    <a:t>↓</a:t>
                  </a:r>
                  <a:endParaRPr kumimoji="0" lang="zh-TW" altLang="en-US" b="1" i="1" u="none" strike="noStrike" kern="0" cap="none" spc="0" normalizeH="0" baseline="-25000" noProof="0" dirty="0">
                    <a:ln>
                      <a:noFill/>
                    </a:ln>
                    <a:solidFill>
                      <a:srgbClr val="0070C0"/>
                    </a:solidFill>
                    <a:effectLst/>
                    <a:uLnTx/>
                    <a:uFillTx/>
                    <a:latin typeface="Calibri" panose="020F0502020204030204" pitchFamily="34" charset="0"/>
                    <a:cs typeface="Calibri" panose="020F0502020204030204" pitchFamily="34" charset="0"/>
                  </a:endParaRPr>
                </a:p>
              </p:txBody>
            </p:sp>
            <p:sp>
              <p:nvSpPr>
                <p:cNvPr id="34" name="平行四邊形 33">
                  <a:extLst>
                    <a:ext uri="{FF2B5EF4-FFF2-40B4-BE49-F238E27FC236}">
                      <a16:creationId xmlns:a16="http://schemas.microsoft.com/office/drawing/2014/main" id="{6347B128-647A-4F7A-A7B3-7F451E41397F}"/>
                    </a:ext>
                  </a:extLst>
                </p:cNvPr>
                <p:cNvSpPr/>
                <p:nvPr/>
              </p:nvSpPr>
              <p:spPr>
                <a:xfrm rot="16200000" flipH="1">
                  <a:off x="4277637" y="3261477"/>
                  <a:ext cx="3677465" cy="508733"/>
                </a:xfrm>
                <a:prstGeom prst="parallelogram">
                  <a:avLst>
                    <a:gd name="adj" fmla="val 68998"/>
                  </a:avLst>
                </a:prstGeom>
                <a:noFill/>
                <a:ln w="285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TW" altLang="en-US" sz="1050" b="0" i="0" u="none" strike="noStrike" kern="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p:sp>
              <p:nvSpPr>
                <p:cNvPr id="35" name="矩形 34">
                  <a:extLst>
                    <a:ext uri="{FF2B5EF4-FFF2-40B4-BE49-F238E27FC236}">
                      <a16:creationId xmlns:a16="http://schemas.microsoft.com/office/drawing/2014/main" id="{6FAC2018-E035-433B-B23F-D04D0898A72A}"/>
                    </a:ext>
                  </a:extLst>
                </p:cNvPr>
                <p:cNvSpPr/>
                <p:nvPr/>
              </p:nvSpPr>
              <p:spPr>
                <a:xfrm>
                  <a:off x="3895117" y="5385263"/>
                  <a:ext cx="4815290" cy="1681939"/>
                </a:xfrm>
                <a:prstGeom prst="rect">
                  <a:avLst/>
                </a:prstGeom>
              </p:spPr>
              <p:txBody>
                <a:bodyPr wrap="square">
                  <a:spAutoFit/>
                </a:bodyPr>
                <a:lstStyle/>
                <a:p>
                  <a:pPr algn="ctr" defTabSz="457200">
                    <a:defRPr/>
                  </a:pPr>
                  <a:r>
                    <a:rPr kumimoji="0" lang="en-US" altLang="zh-TW" b="1" u="none" strike="noStrike" kern="0" cap="none" spc="0" normalizeH="0" baseline="0" noProof="0" dirty="0">
                      <a:ln>
                        <a:noFill/>
                      </a:ln>
                      <a:solidFill>
                        <a:srgbClr val="0070C0"/>
                      </a:solidFill>
                      <a:effectLst/>
                      <a:uLnTx/>
                      <a:uFillTx/>
                      <a:latin typeface="Calibri" panose="020F0502020204030204" pitchFamily="34" charset="0"/>
                      <a:ea typeface="新細明體" panose="02020500000000000000" pitchFamily="18" charset="-120"/>
                      <a:cs typeface="Calibri" panose="020F0502020204030204" pitchFamily="34" charset="0"/>
                    </a:rPr>
                    <a:t>tunneling </a:t>
                  </a:r>
                  <a:r>
                    <a:rPr lang="en-US" altLang="zh-TW" b="1" kern="0" dirty="0">
                      <a:solidFill>
                        <a:srgbClr val="0070C0"/>
                      </a:solidFill>
                      <a:latin typeface="Calibri" panose="020F0502020204030204" pitchFamily="34" charset="0"/>
                      <a:ea typeface="新細明體" panose="02020500000000000000" pitchFamily="18" charset="-120"/>
                      <a:cs typeface="Calibri" panose="020F0502020204030204" pitchFamily="34" charset="0"/>
                    </a:rPr>
                    <a:t>probability (P</a:t>
                  </a:r>
                  <a:r>
                    <a:rPr lang="en-US" altLang="zh-TW" b="1" kern="0" baseline="-25000" dirty="0">
                      <a:solidFill>
                        <a:srgbClr val="0070C0"/>
                      </a:solidFill>
                      <a:latin typeface="Calibri" panose="020F0502020204030204" pitchFamily="34" charset="0"/>
                      <a:ea typeface="新細明體" panose="02020500000000000000" pitchFamily="18" charset="-120"/>
                      <a:cs typeface="Calibri" panose="020F0502020204030204" pitchFamily="34" charset="0"/>
                    </a:rPr>
                    <a:t>t</a:t>
                  </a:r>
                  <a:r>
                    <a:rPr kumimoji="0" lang="en-US" altLang="zh-TW" b="1" u="none" strike="noStrike" kern="0" cap="none" spc="0" normalizeH="0" baseline="0" noProof="0" dirty="0">
                      <a:ln>
                        <a:noFill/>
                      </a:ln>
                      <a:solidFill>
                        <a:srgbClr val="0070C0"/>
                      </a:solidFill>
                      <a:effectLst/>
                      <a:uLnTx/>
                      <a:uFillTx/>
                      <a:latin typeface="Calibri" panose="020F0502020204030204" pitchFamily="34" charset="0"/>
                      <a:ea typeface="新細明體" panose="02020500000000000000" pitchFamily="18" charset="-120"/>
                      <a:cs typeface="Calibri" panose="020F0502020204030204" pitchFamily="34" charset="0"/>
                    </a:rPr>
                    <a:t>)</a:t>
                  </a:r>
                  <a:endParaRPr kumimoji="0" lang="zh-TW" altLang="en-US" b="1" u="none" strike="noStrike" kern="0" cap="none" spc="0" normalizeH="0" baseline="-25000" noProof="0" dirty="0">
                    <a:ln>
                      <a:noFill/>
                    </a:ln>
                    <a:solidFill>
                      <a:srgbClr val="0070C0"/>
                    </a:solidFill>
                    <a:effectLst/>
                    <a:uLnTx/>
                    <a:uFillTx/>
                    <a:latin typeface="Calibri" panose="020F0502020204030204" pitchFamily="34" charset="0"/>
                    <a:cs typeface="Calibri" panose="020F0502020204030204" pitchFamily="34" charset="0"/>
                  </a:endParaRPr>
                </a:p>
              </p:txBody>
            </p:sp>
          </p:grpSp>
          <p:sp>
            <p:nvSpPr>
              <p:cNvPr id="22" name="橢圓 21">
                <a:extLst>
                  <a:ext uri="{FF2B5EF4-FFF2-40B4-BE49-F238E27FC236}">
                    <a16:creationId xmlns:a16="http://schemas.microsoft.com/office/drawing/2014/main" id="{FF78C796-BCB2-48B7-A960-0832B0C349D4}"/>
                  </a:ext>
                </a:extLst>
              </p:cNvPr>
              <p:cNvSpPr>
                <a:spLocks noChangeAspect="1"/>
              </p:cNvSpPr>
              <p:nvPr/>
            </p:nvSpPr>
            <p:spPr>
              <a:xfrm>
                <a:off x="5944610" y="3032705"/>
                <a:ext cx="72940" cy="75932"/>
              </a:xfrm>
              <a:prstGeom prst="ellipse">
                <a:avLst/>
              </a:prstGeom>
              <a:noFill/>
              <a:ln w="12700" cap="flat" cmpd="sng" algn="ctr">
                <a:solidFill>
                  <a:srgbClr val="FF0000"/>
                </a:solidFill>
                <a:prstDash val="solid"/>
                <a:miter lim="800000"/>
              </a:ln>
              <a:effectLst/>
            </p:spPr>
            <p:txBody>
              <a:bodyPr rtlCol="0" anchor="ctr"/>
              <a:lstStyle/>
              <a:p>
                <a:pPr marL="0" marR="0" lvl="0" indent="0" algn="ctr" defTabSz="480039" eaLnBrk="1" fontAlgn="auto" latinLnBrk="0" hangingPunct="1">
                  <a:lnSpc>
                    <a:spcPct val="100000"/>
                  </a:lnSpc>
                  <a:spcBef>
                    <a:spcPts val="0"/>
                  </a:spcBef>
                  <a:spcAft>
                    <a:spcPts val="0"/>
                  </a:spcAft>
                  <a:buClrTx/>
                  <a:buSzTx/>
                  <a:buFontTx/>
                  <a:buNone/>
                  <a:tabLst/>
                  <a:defRPr/>
                </a:pPr>
                <a:r>
                  <a:rPr kumimoji="0" lang="zh-TW" altLang="en-US" sz="1000" b="0" i="0" u="none" strike="noStrike" kern="0" cap="none" spc="0" normalizeH="0" baseline="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a:t>
                </a:r>
              </a:p>
            </p:txBody>
          </p:sp>
          <p:sp>
            <p:nvSpPr>
              <p:cNvPr id="23" name="橢圓 22">
                <a:extLst>
                  <a:ext uri="{FF2B5EF4-FFF2-40B4-BE49-F238E27FC236}">
                    <a16:creationId xmlns:a16="http://schemas.microsoft.com/office/drawing/2014/main" id="{785B076D-BC40-46D2-8440-167E4B194D72}"/>
                  </a:ext>
                </a:extLst>
              </p:cNvPr>
              <p:cNvSpPr>
                <a:spLocks noChangeAspect="1"/>
              </p:cNvSpPr>
              <p:nvPr/>
            </p:nvSpPr>
            <p:spPr>
              <a:xfrm>
                <a:off x="5945388" y="2927162"/>
                <a:ext cx="72940" cy="75932"/>
              </a:xfrm>
              <a:prstGeom prst="ellipse">
                <a:avLst/>
              </a:prstGeom>
              <a:noFill/>
              <a:ln w="12700" cap="flat" cmpd="sng" algn="ctr">
                <a:solidFill>
                  <a:srgbClr val="FF0000"/>
                </a:solidFill>
                <a:prstDash val="solid"/>
                <a:miter lim="800000"/>
              </a:ln>
              <a:effectLst/>
            </p:spPr>
            <p:txBody>
              <a:bodyPr rtlCol="0" anchor="ctr"/>
              <a:lstStyle/>
              <a:p>
                <a:pPr marL="0" marR="0" lvl="0" indent="0" algn="ctr" defTabSz="480039" eaLnBrk="1" fontAlgn="auto" latinLnBrk="0" hangingPunct="1">
                  <a:lnSpc>
                    <a:spcPct val="100000"/>
                  </a:lnSpc>
                  <a:spcBef>
                    <a:spcPts val="0"/>
                  </a:spcBef>
                  <a:spcAft>
                    <a:spcPts val="0"/>
                  </a:spcAft>
                  <a:buClrTx/>
                  <a:buSzTx/>
                  <a:buFontTx/>
                  <a:buNone/>
                  <a:tabLst/>
                  <a:defRPr/>
                </a:pPr>
                <a:r>
                  <a:rPr kumimoji="0" lang="zh-TW" altLang="en-US" sz="1000" b="0" i="0" u="none" strike="noStrike" kern="0" cap="none" spc="0" normalizeH="0" baseline="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a:t>
                </a:r>
              </a:p>
            </p:txBody>
          </p:sp>
          <p:sp>
            <p:nvSpPr>
              <p:cNvPr id="24" name="橢圓 23">
                <a:extLst>
                  <a:ext uri="{FF2B5EF4-FFF2-40B4-BE49-F238E27FC236}">
                    <a16:creationId xmlns:a16="http://schemas.microsoft.com/office/drawing/2014/main" id="{C08B1675-FDE4-413F-80B2-D997791AEE1A}"/>
                  </a:ext>
                </a:extLst>
              </p:cNvPr>
              <p:cNvSpPr>
                <a:spLocks noChangeAspect="1"/>
              </p:cNvSpPr>
              <p:nvPr/>
            </p:nvSpPr>
            <p:spPr>
              <a:xfrm>
                <a:off x="6009740" y="2972941"/>
                <a:ext cx="72940" cy="75932"/>
              </a:xfrm>
              <a:prstGeom prst="ellipse">
                <a:avLst/>
              </a:prstGeom>
              <a:noFill/>
              <a:ln w="12700" cap="flat" cmpd="sng" algn="ctr">
                <a:solidFill>
                  <a:srgbClr val="FF0000"/>
                </a:solidFill>
                <a:prstDash val="solid"/>
                <a:miter lim="800000"/>
              </a:ln>
              <a:effectLst/>
            </p:spPr>
            <p:txBody>
              <a:bodyPr rtlCol="0" anchor="ctr"/>
              <a:lstStyle/>
              <a:p>
                <a:pPr marL="0" marR="0" lvl="0" indent="0" algn="ctr" defTabSz="480039" eaLnBrk="1" fontAlgn="auto" latinLnBrk="0" hangingPunct="1">
                  <a:lnSpc>
                    <a:spcPct val="100000"/>
                  </a:lnSpc>
                  <a:spcBef>
                    <a:spcPts val="0"/>
                  </a:spcBef>
                  <a:spcAft>
                    <a:spcPts val="0"/>
                  </a:spcAft>
                  <a:buClrTx/>
                  <a:buSzTx/>
                  <a:buFontTx/>
                  <a:buNone/>
                  <a:tabLst/>
                  <a:defRPr/>
                </a:pPr>
                <a:r>
                  <a:rPr kumimoji="0" lang="en-US" altLang="zh-TW" sz="1000" b="0" i="0" u="none" strike="noStrike" kern="0" cap="none" spc="0" normalizeH="0" baseline="0" noProof="0" dirty="0">
                    <a:ln>
                      <a:noFill/>
                    </a:ln>
                    <a:solidFill>
                      <a:srgbClr val="FF0000"/>
                    </a:solidFill>
                    <a:effectLst/>
                    <a:uLnTx/>
                    <a:uFillTx/>
                    <a:latin typeface="Calibri" panose="020F0502020204030204" pitchFamily="34" charset="0"/>
                    <a:ea typeface="Cambria Math" panose="02040503050406030204" pitchFamily="18" charset="0"/>
                    <a:cs typeface="Calibri" panose="020F0502020204030204" pitchFamily="34" charset="0"/>
                  </a:rPr>
                  <a:t>−</a:t>
                </a:r>
                <a:endParaRPr kumimoji="0" lang="zh-TW" altLang="en-US" sz="1000" b="0" i="0" u="none" strike="noStrike" kern="0" cap="none" spc="0" normalizeH="0" baseline="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p:sp>
            <p:nvSpPr>
              <p:cNvPr id="25" name="橢圓 24">
                <a:extLst>
                  <a:ext uri="{FF2B5EF4-FFF2-40B4-BE49-F238E27FC236}">
                    <a16:creationId xmlns:a16="http://schemas.microsoft.com/office/drawing/2014/main" id="{BF277EF4-C439-4776-9E7A-396D57FA13DE}"/>
                  </a:ext>
                </a:extLst>
              </p:cNvPr>
              <p:cNvSpPr>
                <a:spLocks noChangeAspect="1"/>
              </p:cNvSpPr>
              <p:nvPr/>
            </p:nvSpPr>
            <p:spPr>
              <a:xfrm>
                <a:off x="6015972" y="2886064"/>
                <a:ext cx="72940" cy="75932"/>
              </a:xfrm>
              <a:prstGeom prst="ellipse">
                <a:avLst/>
              </a:prstGeom>
              <a:noFill/>
              <a:ln w="12700" cap="flat" cmpd="sng" algn="ctr">
                <a:solidFill>
                  <a:srgbClr val="FF0000"/>
                </a:solidFill>
                <a:prstDash val="solid"/>
                <a:miter lim="800000"/>
              </a:ln>
              <a:effectLst/>
            </p:spPr>
            <p:txBody>
              <a:bodyPr rtlCol="0" anchor="ctr"/>
              <a:lstStyle/>
              <a:p>
                <a:pPr marL="0" marR="0" lvl="0" indent="0" algn="ctr" defTabSz="480039" eaLnBrk="1" fontAlgn="auto" latinLnBrk="0" hangingPunct="1">
                  <a:lnSpc>
                    <a:spcPct val="100000"/>
                  </a:lnSpc>
                  <a:spcBef>
                    <a:spcPts val="0"/>
                  </a:spcBef>
                  <a:spcAft>
                    <a:spcPts val="0"/>
                  </a:spcAft>
                  <a:buClrTx/>
                  <a:buSzTx/>
                  <a:buFontTx/>
                  <a:buNone/>
                  <a:tabLst/>
                  <a:defRPr/>
                </a:pPr>
                <a:r>
                  <a:rPr kumimoji="0" lang="zh-TW" altLang="en-US" sz="1000" b="0" i="0" u="none" strike="noStrike" kern="0" cap="none" spc="0" normalizeH="0" baseline="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a:t>
                </a:r>
              </a:p>
            </p:txBody>
          </p:sp>
          <p:sp>
            <p:nvSpPr>
              <p:cNvPr id="26" name="橢圓 25">
                <a:extLst>
                  <a:ext uri="{FF2B5EF4-FFF2-40B4-BE49-F238E27FC236}">
                    <a16:creationId xmlns:a16="http://schemas.microsoft.com/office/drawing/2014/main" id="{1E48AA4F-A6C0-448C-8053-4CD855E3EC05}"/>
                  </a:ext>
                </a:extLst>
              </p:cNvPr>
              <p:cNvSpPr>
                <a:spLocks noChangeAspect="1"/>
              </p:cNvSpPr>
              <p:nvPr/>
            </p:nvSpPr>
            <p:spPr>
              <a:xfrm>
                <a:off x="5940640" y="2845008"/>
                <a:ext cx="72940" cy="75932"/>
              </a:xfrm>
              <a:prstGeom prst="ellipse">
                <a:avLst/>
              </a:prstGeom>
              <a:noFill/>
              <a:ln w="12700" cap="flat" cmpd="sng" algn="ctr">
                <a:solidFill>
                  <a:srgbClr val="FF0000"/>
                </a:solidFill>
                <a:prstDash val="solid"/>
                <a:miter lim="800000"/>
              </a:ln>
              <a:effectLst/>
            </p:spPr>
            <p:txBody>
              <a:bodyPr rtlCol="0" anchor="ctr"/>
              <a:lstStyle/>
              <a:p>
                <a:pPr marL="0" marR="0" lvl="0" indent="0" algn="ctr" defTabSz="480039" eaLnBrk="1" fontAlgn="auto" latinLnBrk="0" hangingPunct="1">
                  <a:lnSpc>
                    <a:spcPct val="100000"/>
                  </a:lnSpc>
                  <a:spcBef>
                    <a:spcPts val="0"/>
                  </a:spcBef>
                  <a:spcAft>
                    <a:spcPts val="0"/>
                  </a:spcAft>
                  <a:buClrTx/>
                  <a:buSzTx/>
                  <a:buFontTx/>
                  <a:buNone/>
                  <a:tabLst/>
                  <a:defRPr/>
                </a:pPr>
                <a:r>
                  <a:rPr kumimoji="0" lang="zh-TW" altLang="en-US" sz="1000" b="0" i="0" u="none" strike="noStrike" kern="0" cap="none" spc="0" normalizeH="0" baseline="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a:t>
                </a:r>
              </a:p>
            </p:txBody>
          </p:sp>
          <p:sp>
            <p:nvSpPr>
              <p:cNvPr id="27" name="橢圓 26">
                <a:extLst>
                  <a:ext uri="{FF2B5EF4-FFF2-40B4-BE49-F238E27FC236}">
                    <a16:creationId xmlns:a16="http://schemas.microsoft.com/office/drawing/2014/main" id="{CB796F36-C812-47F2-A9C4-380E52E08527}"/>
                  </a:ext>
                </a:extLst>
              </p:cNvPr>
              <p:cNvSpPr>
                <a:spLocks noChangeAspect="1"/>
              </p:cNvSpPr>
              <p:nvPr/>
            </p:nvSpPr>
            <p:spPr>
              <a:xfrm>
                <a:off x="6007762" y="2803910"/>
                <a:ext cx="71377" cy="75932"/>
              </a:xfrm>
              <a:prstGeom prst="ellipse">
                <a:avLst/>
              </a:prstGeom>
              <a:noFill/>
              <a:ln w="12700" cap="flat" cmpd="sng" algn="ctr">
                <a:solidFill>
                  <a:srgbClr val="FF0000"/>
                </a:solidFill>
                <a:prstDash val="solid"/>
                <a:miter lim="800000"/>
              </a:ln>
              <a:effectLst/>
            </p:spPr>
            <p:txBody>
              <a:bodyPr rtlCol="0" anchor="ctr"/>
              <a:lstStyle/>
              <a:p>
                <a:pPr marL="0" marR="0" lvl="0" indent="0" algn="ctr" defTabSz="480039" eaLnBrk="1" fontAlgn="auto" latinLnBrk="0" hangingPunct="1">
                  <a:lnSpc>
                    <a:spcPct val="100000"/>
                  </a:lnSpc>
                  <a:spcBef>
                    <a:spcPts val="0"/>
                  </a:spcBef>
                  <a:spcAft>
                    <a:spcPts val="0"/>
                  </a:spcAft>
                  <a:buClrTx/>
                  <a:buSzTx/>
                  <a:buFontTx/>
                  <a:buNone/>
                  <a:tabLst/>
                  <a:defRPr/>
                </a:pPr>
                <a:r>
                  <a:rPr kumimoji="0" lang="zh-TW" altLang="en-US" sz="1000" b="0" i="0" u="none" strike="noStrike" kern="0" cap="none" spc="0" normalizeH="0" baseline="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a:t>
                </a:r>
              </a:p>
            </p:txBody>
          </p:sp>
          <p:sp>
            <p:nvSpPr>
              <p:cNvPr id="28" name="橢圓 27">
                <a:extLst>
                  <a:ext uri="{FF2B5EF4-FFF2-40B4-BE49-F238E27FC236}">
                    <a16:creationId xmlns:a16="http://schemas.microsoft.com/office/drawing/2014/main" id="{66CD66A5-D680-4914-8501-8EE6CB584A74}"/>
                  </a:ext>
                </a:extLst>
              </p:cNvPr>
              <p:cNvSpPr>
                <a:spLocks noChangeAspect="1"/>
              </p:cNvSpPr>
              <p:nvPr/>
            </p:nvSpPr>
            <p:spPr>
              <a:xfrm>
                <a:off x="6082680" y="2917559"/>
                <a:ext cx="72940" cy="75932"/>
              </a:xfrm>
              <a:prstGeom prst="ellipse">
                <a:avLst/>
              </a:prstGeom>
              <a:noFill/>
              <a:ln w="12700" cap="flat" cmpd="sng" algn="ctr">
                <a:solidFill>
                  <a:srgbClr val="FF0000"/>
                </a:solidFill>
                <a:prstDash val="solid"/>
                <a:miter lim="800000"/>
              </a:ln>
              <a:effectLst/>
            </p:spPr>
            <p:txBody>
              <a:bodyPr rtlCol="0" anchor="ctr"/>
              <a:lstStyle/>
              <a:p>
                <a:pPr marL="0" marR="0" lvl="0" indent="0" algn="ctr" defTabSz="480039" eaLnBrk="1" fontAlgn="auto" latinLnBrk="0" hangingPunct="1">
                  <a:lnSpc>
                    <a:spcPct val="100000"/>
                  </a:lnSpc>
                  <a:spcBef>
                    <a:spcPts val="0"/>
                  </a:spcBef>
                  <a:spcAft>
                    <a:spcPts val="0"/>
                  </a:spcAft>
                  <a:buClrTx/>
                  <a:buSzTx/>
                  <a:buFontTx/>
                  <a:buNone/>
                  <a:tabLst/>
                  <a:defRPr/>
                </a:pPr>
                <a:r>
                  <a:rPr kumimoji="0" lang="zh-TW" altLang="en-US" sz="1000" b="0" i="0" u="none" strike="noStrike" kern="0" cap="none" spc="0" normalizeH="0" baseline="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a:t>
                </a:r>
              </a:p>
            </p:txBody>
          </p:sp>
          <p:sp>
            <p:nvSpPr>
              <p:cNvPr id="29" name="矩形 28">
                <a:extLst>
                  <a:ext uri="{FF2B5EF4-FFF2-40B4-BE49-F238E27FC236}">
                    <a16:creationId xmlns:a16="http://schemas.microsoft.com/office/drawing/2014/main" id="{6C69E84B-C3CC-4808-9A8C-B14F3FB1BC71}"/>
                  </a:ext>
                </a:extLst>
              </p:cNvPr>
              <p:cNvSpPr/>
              <p:nvPr/>
            </p:nvSpPr>
            <p:spPr>
              <a:xfrm>
                <a:off x="5933956" y="2471225"/>
                <a:ext cx="897916" cy="369332"/>
              </a:xfrm>
              <a:prstGeom prst="rect">
                <a:avLst/>
              </a:prstGeom>
            </p:spPr>
            <p:txBody>
              <a:bodyPr wrap="square">
                <a:spAutoFit/>
              </a:bodyPr>
              <a:lstStyle/>
              <a:p>
                <a:pPr lvl="0" algn="ctr" defTabSz="480039">
                  <a:defRPr/>
                </a:pPr>
                <a:r>
                  <a:rPr kumimoji="0" lang="en-US" altLang="zh-TW" b="1" i="0" u="none" strike="noStrike" kern="0" cap="none" spc="0" normalizeH="0" baseline="0" noProof="0" dirty="0" err="1">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n</a:t>
                </a:r>
                <a:r>
                  <a:rPr kumimoji="0" lang="en-US" altLang="zh-TW" b="1" i="0" u="none" strike="noStrike" kern="0" cap="none" spc="0" normalizeH="0" baseline="-25000" noProof="0" dirty="0" err="1">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inv</a:t>
                </a:r>
                <a:r>
                  <a:rPr kumimoji="0" lang="en-US" altLang="zh-TW" b="1" i="0" u="none" strike="noStrike" kern="0" cap="none" spc="0" normalizeH="0" baseline="-2500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 2</a:t>
                </a:r>
                <a:r>
                  <a:rPr kumimoji="0" lang="zh-TW" altLang="en-US" b="1" i="0" u="none" strike="noStrike" kern="0" cap="none" spc="0" normalizeH="0" baseline="-2500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 </a:t>
                </a:r>
                <a:r>
                  <a:rPr lang="en-US" altLang="zh-TW" b="1" kern="0" dirty="0">
                    <a:solidFill>
                      <a:srgbClr val="FF0000"/>
                    </a:solidFill>
                    <a:latin typeface="Cambria Math" panose="02040503050406030204" pitchFamily="18" charset="0"/>
                    <a:ea typeface="Cambria Math" panose="02040503050406030204" pitchFamily="18" charset="0"/>
                    <a:cs typeface="Calibri" panose="020F0502020204030204" pitchFamily="34" charset="0"/>
                  </a:rPr>
                  <a:t>↑</a:t>
                </a:r>
                <a:endParaRPr kumimoji="0" lang="zh-TW" altLang="en-US" b="1" i="0" u="none" strike="noStrike" kern="0" cap="none" spc="0" normalizeH="0" baseline="30000" noProof="0" dirty="0">
                  <a:ln>
                    <a:noFill/>
                  </a:ln>
                  <a:solidFill>
                    <a:srgbClr val="FF0000"/>
                  </a:solidFill>
                  <a:effectLst/>
                  <a:uLnTx/>
                  <a:uFillTx/>
                  <a:latin typeface="Calibri" panose="020F0502020204030204" pitchFamily="34" charset="0"/>
                  <a:cs typeface="Calibri" panose="020F0502020204030204" pitchFamily="34" charset="0"/>
                </a:endParaRPr>
              </a:p>
            </p:txBody>
          </p:sp>
          <p:sp>
            <p:nvSpPr>
              <p:cNvPr id="19" name="矩形 18">
                <a:extLst>
                  <a:ext uri="{FF2B5EF4-FFF2-40B4-BE49-F238E27FC236}">
                    <a16:creationId xmlns:a16="http://schemas.microsoft.com/office/drawing/2014/main" id="{74CB2C03-8EE3-44F0-AD6E-9DCF75EC6326}"/>
                  </a:ext>
                </a:extLst>
              </p:cNvPr>
              <p:cNvSpPr/>
              <p:nvPr/>
            </p:nvSpPr>
            <p:spPr>
              <a:xfrm>
                <a:off x="4890797" y="3182568"/>
                <a:ext cx="589342" cy="384480"/>
              </a:xfrm>
              <a:prstGeom prst="rect">
                <a:avLst/>
              </a:prstGeom>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TW" b="1" i="1" u="none" strike="noStrike" kern="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Calibri" panose="020F0502020204030204" pitchFamily="34" charset="0"/>
                  </a:rPr>
                  <a:t>+2V</a:t>
                </a:r>
                <a:endParaRPr kumimoji="0" lang="zh-TW" altLang="en-US" b="0" i="1" u="none" strike="noStrike" kern="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p:sp>
            <p:nvSpPr>
              <p:cNvPr id="20" name="文字方塊 19">
                <a:extLst>
                  <a:ext uri="{FF2B5EF4-FFF2-40B4-BE49-F238E27FC236}">
                    <a16:creationId xmlns:a16="http://schemas.microsoft.com/office/drawing/2014/main" id="{E487C691-0236-4DC3-BA04-36A69F4BFFA1}"/>
                  </a:ext>
                </a:extLst>
              </p:cNvPr>
              <p:cNvSpPr txBox="1"/>
              <p:nvPr/>
            </p:nvSpPr>
            <p:spPr>
              <a:xfrm>
                <a:off x="5111833" y="2122412"/>
                <a:ext cx="1593109" cy="369332"/>
              </a:xfrm>
              <a:prstGeom prst="rect">
                <a:avLst/>
              </a:prstGeom>
              <a:noFill/>
            </p:spPr>
            <p:txBody>
              <a:bodyPr wrap="square" rtlCol="0">
                <a:spAutoFit/>
              </a:bodyPr>
              <a:lstStyle/>
              <a:p>
                <a:r>
                  <a:rPr lang="en-US" altLang="zh-TW" b="1" dirty="0">
                    <a:latin typeface="Calibri" panose="020F0502020204030204" pitchFamily="34" charset="0"/>
                    <a:cs typeface="Calibri" panose="020F0502020204030204" pitchFamily="34" charset="0"/>
                  </a:rPr>
                  <a:t>3.05 nm (thick)</a:t>
                </a:r>
                <a:endParaRPr lang="zh-TW" altLang="en-US" b="1" dirty="0">
                  <a:latin typeface="Calibri" panose="020F0502020204030204" pitchFamily="34" charset="0"/>
                  <a:cs typeface="Calibri" panose="020F0502020204030204" pitchFamily="34" charset="0"/>
                </a:endParaRPr>
              </a:p>
            </p:txBody>
          </p:sp>
        </p:grpSp>
      </p:grpSp>
      <p:grpSp>
        <p:nvGrpSpPr>
          <p:cNvPr id="6" name="群組 5">
            <a:extLst>
              <a:ext uri="{FF2B5EF4-FFF2-40B4-BE49-F238E27FC236}">
                <a16:creationId xmlns:a16="http://schemas.microsoft.com/office/drawing/2014/main" id="{1A360A38-E372-479A-A16A-F727437515EA}"/>
              </a:ext>
            </a:extLst>
          </p:cNvPr>
          <p:cNvGrpSpPr/>
          <p:nvPr/>
        </p:nvGrpSpPr>
        <p:grpSpPr>
          <a:xfrm>
            <a:off x="4754692" y="2122412"/>
            <a:ext cx="2181317" cy="2372737"/>
            <a:chOff x="6908279" y="2122412"/>
            <a:chExt cx="2181317" cy="2372737"/>
          </a:xfrm>
        </p:grpSpPr>
        <p:sp>
          <p:nvSpPr>
            <p:cNvPr id="69" name="矩形 68">
              <a:extLst>
                <a:ext uri="{FF2B5EF4-FFF2-40B4-BE49-F238E27FC236}">
                  <a16:creationId xmlns:a16="http://schemas.microsoft.com/office/drawing/2014/main" id="{9AF7A396-A61C-41CF-B58F-D6E1B01132D5}"/>
                </a:ext>
              </a:extLst>
            </p:cNvPr>
            <p:cNvSpPr/>
            <p:nvPr/>
          </p:nvSpPr>
          <p:spPr>
            <a:xfrm>
              <a:off x="7817164" y="3619421"/>
              <a:ext cx="1272432" cy="369332"/>
            </a:xfrm>
            <a:prstGeom prst="rect">
              <a:avLst/>
            </a:prstGeom>
          </p:spPr>
          <p:txBody>
            <a:bodyPr wrap="square">
              <a:spAutoFit/>
            </a:bodyPr>
            <a:lstStyle/>
            <a:p>
              <a:pPr lvl="0" algn="ctr" defTabSz="480039">
                <a:defRPr/>
              </a:pPr>
              <a:r>
                <a:rPr kumimoji="0" lang="en-US" altLang="zh-TW" b="1" i="0" u="none" strike="noStrike" kern="0" cap="none" spc="0" normalizeH="0" baseline="0" noProof="0" dirty="0" err="1">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n</a:t>
              </a:r>
              <a:r>
                <a:rPr kumimoji="0" lang="en-US" altLang="zh-TW" b="1" i="0" u="none" strike="noStrike" kern="0" cap="none" spc="0" normalizeH="0" baseline="-25000" noProof="0" dirty="0" err="1">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excess</a:t>
              </a:r>
              <a:r>
                <a:rPr kumimoji="0" lang="en-US" altLang="zh-TW" b="1" i="0" u="none" strike="noStrike" kern="0" cap="none" spc="0" normalizeH="0" baseline="-2500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 1</a:t>
              </a:r>
              <a:r>
                <a:rPr kumimoji="0" lang="zh-TW" altLang="en-US" b="1" i="0" u="none" strike="noStrike" kern="0" cap="none" spc="0" normalizeH="0" baseline="-2500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 </a:t>
              </a:r>
              <a:r>
                <a:rPr lang="en-US" altLang="zh-TW" b="1" kern="0" dirty="0">
                  <a:solidFill>
                    <a:srgbClr val="FF0000"/>
                  </a:solidFill>
                  <a:latin typeface="Cambria Math" panose="02040503050406030204" pitchFamily="18" charset="0"/>
                  <a:ea typeface="Cambria Math" panose="02040503050406030204" pitchFamily="18" charset="0"/>
                  <a:cs typeface="Calibri" panose="020F0502020204030204" pitchFamily="34" charset="0"/>
                </a:rPr>
                <a:t>↓</a:t>
              </a:r>
              <a:endParaRPr kumimoji="0" lang="zh-TW" altLang="en-US" b="1" i="0" u="none" strike="noStrike" kern="0" cap="none" spc="0" normalizeH="0" baseline="30000" noProof="0" dirty="0">
                <a:ln>
                  <a:noFill/>
                </a:ln>
                <a:solidFill>
                  <a:srgbClr val="FF0000"/>
                </a:solidFill>
                <a:effectLst/>
                <a:uLnTx/>
                <a:uFillTx/>
                <a:latin typeface="Calibri" panose="020F0502020204030204" pitchFamily="34" charset="0"/>
                <a:cs typeface="Calibri" panose="020F0502020204030204" pitchFamily="34" charset="0"/>
              </a:endParaRPr>
            </a:p>
          </p:txBody>
        </p:sp>
        <p:grpSp>
          <p:nvGrpSpPr>
            <p:cNvPr id="39" name="群組 38">
              <a:extLst>
                <a:ext uri="{FF2B5EF4-FFF2-40B4-BE49-F238E27FC236}">
                  <a16:creationId xmlns:a16="http://schemas.microsoft.com/office/drawing/2014/main" id="{E59CAE40-81E8-4CD8-A9CB-28851DB5527B}"/>
                </a:ext>
              </a:extLst>
            </p:cNvPr>
            <p:cNvGrpSpPr/>
            <p:nvPr/>
          </p:nvGrpSpPr>
          <p:grpSpPr>
            <a:xfrm>
              <a:off x="6908279" y="2122412"/>
              <a:ext cx="1851525" cy="2372737"/>
              <a:chOff x="6859617" y="1155955"/>
              <a:chExt cx="1851525" cy="2279252"/>
            </a:xfrm>
          </p:grpSpPr>
          <p:grpSp>
            <p:nvGrpSpPr>
              <p:cNvPr id="40" name="群組 39">
                <a:extLst>
                  <a:ext uri="{FF2B5EF4-FFF2-40B4-BE49-F238E27FC236}">
                    <a16:creationId xmlns:a16="http://schemas.microsoft.com/office/drawing/2014/main" id="{853557FD-6FFD-4726-A68A-C59FF0362259}"/>
                  </a:ext>
                </a:extLst>
              </p:cNvPr>
              <p:cNvGrpSpPr/>
              <p:nvPr/>
            </p:nvGrpSpPr>
            <p:grpSpPr>
              <a:xfrm>
                <a:off x="6859617" y="1155955"/>
                <a:ext cx="1851525" cy="1973258"/>
                <a:chOff x="6991897" y="1371284"/>
                <a:chExt cx="1851525" cy="1973258"/>
              </a:xfrm>
            </p:grpSpPr>
            <p:grpSp>
              <p:nvGrpSpPr>
                <p:cNvPr id="44" name="群組 43">
                  <a:extLst>
                    <a:ext uri="{FF2B5EF4-FFF2-40B4-BE49-F238E27FC236}">
                      <a16:creationId xmlns:a16="http://schemas.microsoft.com/office/drawing/2014/main" id="{31F2D257-6C70-43FF-BCE8-4786B5860207}"/>
                    </a:ext>
                  </a:extLst>
                </p:cNvPr>
                <p:cNvGrpSpPr/>
                <p:nvPr/>
              </p:nvGrpSpPr>
              <p:grpSpPr>
                <a:xfrm>
                  <a:off x="6991897" y="1704403"/>
                  <a:ext cx="1851525" cy="1640139"/>
                  <a:chOff x="13680" y="2235869"/>
                  <a:chExt cx="4818200" cy="4268114"/>
                </a:xfrm>
              </p:grpSpPr>
              <p:grpSp>
                <p:nvGrpSpPr>
                  <p:cNvPr id="46" name="群組 45">
                    <a:extLst>
                      <a:ext uri="{FF2B5EF4-FFF2-40B4-BE49-F238E27FC236}">
                        <a16:creationId xmlns:a16="http://schemas.microsoft.com/office/drawing/2014/main" id="{D42ABD1F-C379-439E-936F-646621EA615C}"/>
                      </a:ext>
                    </a:extLst>
                  </p:cNvPr>
                  <p:cNvGrpSpPr/>
                  <p:nvPr/>
                </p:nvGrpSpPr>
                <p:grpSpPr>
                  <a:xfrm>
                    <a:off x="13680" y="2659794"/>
                    <a:ext cx="4371295" cy="3844189"/>
                    <a:chOff x="3410531" y="1510385"/>
                    <a:chExt cx="4371295" cy="3844189"/>
                  </a:xfrm>
                </p:grpSpPr>
                <p:sp>
                  <p:nvSpPr>
                    <p:cNvPr id="51" name="平行四邊形 50">
                      <a:extLst>
                        <a:ext uri="{FF2B5EF4-FFF2-40B4-BE49-F238E27FC236}">
                          <a16:creationId xmlns:a16="http://schemas.microsoft.com/office/drawing/2014/main" id="{0CD61E7B-B746-4AB0-B1C7-6579328FD864}"/>
                        </a:ext>
                      </a:extLst>
                    </p:cNvPr>
                    <p:cNvSpPr/>
                    <p:nvPr/>
                  </p:nvSpPr>
                  <p:spPr>
                    <a:xfrm rot="16200000" flipH="1">
                      <a:off x="4232571" y="3414945"/>
                      <a:ext cx="3571435" cy="307824"/>
                    </a:xfrm>
                    <a:prstGeom prst="parallelogram">
                      <a:avLst>
                        <a:gd name="adj" fmla="val 68998"/>
                      </a:avLst>
                    </a:prstGeom>
                    <a:noFill/>
                    <a:ln w="285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TW" altLang="en-US" sz="1050" b="0" i="0" u="none" strike="noStrike" kern="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p:cxnSp>
                  <p:nvCxnSpPr>
                    <p:cNvPr id="52" name="直線接點 51">
                      <a:extLst>
                        <a:ext uri="{FF2B5EF4-FFF2-40B4-BE49-F238E27FC236}">
                          <a16:creationId xmlns:a16="http://schemas.microsoft.com/office/drawing/2014/main" id="{9859685C-04F5-4633-8F22-9FC8EB80FFD6}"/>
                        </a:ext>
                      </a:extLst>
                    </p:cNvPr>
                    <p:cNvCxnSpPr/>
                    <p:nvPr/>
                  </p:nvCxnSpPr>
                  <p:spPr>
                    <a:xfrm flipH="1">
                      <a:off x="4889287" y="3288492"/>
                      <a:ext cx="975090" cy="0"/>
                    </a:xfrm>
                    <a:prstGeom prst="line">
                      <a:avLst/>
                    </a:prstGeom>
                    <a:noFill/>
                    <a:ln w="28575" cap="flat" cmpd="sng" algn="ctr">
                      <a:solidFill>
                        <a:sysClr val="windowText" lastClr="000000"/>
                      </a:solidFill>
                      <a:prstDash val="solid"/>
                      <a:miter lim="800000"/>
                    </a:ln>
                    <a:effectLst/>
                  </p:spPr>
                </p:cxnSp>
                <p:grpSp>
                  <p:nvGrpSpPr>
                    <p:cNvPr id="53" name="群組 52">
                      <a:extLst>
                        <a:ext uri="{FF2B5EF4-FFF2-40B4-BE49-F238E27FC236}">
                          <a16:creationId xmlns:a16="http://schemas.microsoft.com/office/drawing/2014/main" id="{82A53D10-3E68-4860-A04B-2B8C0335BB2E}"/>
                        </a:ext>
                      </a:extLst>
                    </p:cNvPr>
                    <p:cNvGrpSpPr/>
                    <p:nvPr/>
                  </p:nvGrpSpPr>
                  <p:grpSpPr>
                    <a:xfrm>
                      <a:off x="6172201" y="2075741"/>
                      <a:ext cx="1609625" cy="2063940"/>
                      <a:chOff x="6172201" y="2075741"/>
                      <a:chExt cx="1609625" cy="2063940"/>
                    </a:xfrm>
                  </p:grpSpPr>
                  <p:sp>
                    <p:nvSpPr>
                      <p:cNvPr id="57" name="手繪多邊形 100">
                        <a:extLst>
                          <a:ext uri="{FF2B5EF4-FFF2-40B4-BE49-F238E27FC236}">
                            <a16:creationId xmlns:a16="http://schemas.microsoft.com/office/drawing/2014/main" id="{273A009B-09B4-4776-B298-E43C63D1C4EF}"/>
                          </a:ext>
                        </a:extLst>
                      </p:cNvPr>
                      <p:cNvSpPr/>
                      <p:nvPr/>
                    </p:nvSpPr>
                    <p:spPr>
                      <a:xfrm>
                        <a:off x="6172201" y="3290635"/>
                        <a:ext cx="1609625" cy="849046"/>
                      </a:xfrm>
                      <a:custGeom>
                        <a:avLst/>
                        <a:gdLst>
                          <a:gd name="connsiteX0" fmla="*/ 0 w 1375646"/>
                          <a:gd name="connsiteY0" fmla="*/ 624281 h 624281"/>
                          <a:gd name="connsiteX1" fmla="*/ 485522 w 1375646"/>
                          <a:gd name="connsiteY1" fmla="*/ 98299 h 624281"/>
                          <a:gd name="connsiteX2" fmla="*/ 1375646 w 1375646"/>
                          <a:gd name="connsiteY2" fmla="*/ 1195 h 624281"/>
                        </a:gdLst>
                        <a:ahLst/>
                        <a:cxnLst>
                          <a:cxn ang="0">
                            <a:pos x="connsiteX0" y="connsiteY0"/>
                          </a:cxn>
                          <a:cxn ang="0">
                            <a:pos x="connsiteX1" y="connsiteY1"/>
                          </a:cxn>
                          <a:cxn ang="0">
                            <a:pos x="connsiteX2" y="connsiteY2"/>
                          </a:cxn>
                        </a:cxnLst>
                        <a:rect l="l" t="t" r="r" b="b"/>
                        <a:pathLst>
                          <a:path w="1375646" h="624281">
                            <a:moveTo>
                              <a:pt x="0" y="624281"/>
                            </a:moveTo>
                            <a:cubicBezTo>
                              <a:pt x="128124" y="413214"/>
                              <a:pt x="256248" y="202147"/>
                              <a:pt x="485522" y="98299"/>
                            </a:cubicBezTo>
                            <a:cubicBezTo>
                              <a:pt x="714796" y="-5549"/>
                              <a:pt x="1045221" y="-2177"/>
                              <a:pt x="1375646" y="1195"/>
                            </a:cubicBezTo>
                          </a:path>
                        </a:pathLst>
                      </a:custGeom>
                      <a:noFill/>
                      <a:ln w="285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TW" altLang="en-US" sz="1050" b="0" i="0" u="none" strike="noStrike" kern="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p:sp>
                    <p:nvSpPr>
                      <p:cNvPr id="58" name="手繪多邊形 101">
                        <a:extLst>
                          <a:ext uri="{FF2B5EF4-FFF2-40B4-BE49-F238E27FC236}">
                            <a16:creationId xmlns:a16="http://schemas.microsoft.com/office/drawing/2014/main" id="{AEE1CF70-9E1B-4CCD-9E0D-FAF187F2BE01}"/>
                          </a:ext>
                        </a:extLst>
                      </p:cNvPr>
                      <p:cNvSpPr/>
                      <p:nvPr/>
                    </p:nvSpPr>
                    <p:spPr>
                      <a:xfrm>
                        <a:off x="6172201" y="2075741"/>
                        <a:ext cx="1609625" cy="849046"/>
                      </a:xfrm>
                      <a:custGeom>
                        <a:avLst/>
                        <a:gdLst>
                          <a:gd name="connsiteX0" fmla="*/ 0 w 1375646"/>
                          <a:gd name="connsiteY0" fmla="*/ 624281 h 624281"/>
                          <a:gd name="connsiteX1" fmla="*/ 485522 w 1375646"/>
                          <a:gd name="connsiteY1" fmla="*/ 98299 h 624281"/>
                          <a:gd name="connsiteX2" fmla="*/ 1375646 w 1375646"/>
                          <a:gd name="connsiteY2" fmla="*/ 1195 h 624281"/>
                        </a:gdLst>
                        <a:ahLst/>
                        <a:cxnLst>
                          <a:cxn ang="0">
                            <a:pos x="connsiteX0" y="connsiteY0"/>
                          </a:cxn>
                          <a:cxn ang="0">
                            <a:pos x="connsiteX1" y="connsiteY1"/>
                          </a:cxn>
                          <a:cxn ang="0">
                            <a:pos x="connsiteX2" y="connsiteY2"/>
                          </a:cxn>
                        </a:cxnLst>
                        <a:rect l="l" t="t" r="r" b="b"/>
                        <a:pathLst>
                          <a:path w="1375646" h="624281">
                            <a:moveTo>
                              <a:pt x="0" y="624281"/>
                            </a:moveTo>
                            <a:cubicBezTo>
                              <a:pt x="128124" y="413214"/>
                              <a:pt x="256248" y="202147"/>
                              <a:pt x="485522" y="98299"/>
                            </a:cubicBezTo>
                            <a:cubicBezTo>
                              <a:pt x="714796" y="-5549"/>
                              <a:pt x="1045221" y="-2177"/>
                              <a:pt x="1375646" y="1195"/>
                            </a:cubicBezTo>
                          </a:path>
                        </a:pathLst>
                      </a:custGeom>
                      <a:noFill/>
                      <a:ln w="285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TW" altLang="en-US" sz="1050" b="0" i="0" u="none" strike="noStrike" kern="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p:cxnSp>
                    <p:nvCxnSpPr>
                      <p:cNvPr id="59" name="直線接點 58">
                        <a:extLst>
                          <a:ext uri="{FF2B5EF4-FFF2-40B4-BE49-F238E27FC236}">
                            <a16:creationId xmlns:a16="http://schemas.microsoft.com/office/drawing/2014/main" id="{F6CF9EBD-33A5-44A4-A97E-2104C57D5BDB}"/>
                          </a:ext>
                        </a:extLst>
                      </p:cNvPr>
                      <p:cNvCxnSpPr/>
                      <p:nvPr/>
                    </p:nvCxnSpPr>
                    <p:spPr>
                      <a:xfrm flipH="1">
                        <a:off x="7523579" y="3069917"/>
                        <a:ext cx="258247" cy="0"/>
                      </a:xfrm>
                      <a:prstGeom prst="line">
                        <a:avLst/>
                      </a:prstGeom>
                      <a:noFill/>
                      <a:ln w="28575" cap="flat" cmpd="sng" algn="ctr">
                        <a:solidFill>
                          <a:sysClr val="windowText" lastClr="000000"/>
                        </a:solidFill>
                        <a:prstDash val="solid"/>
                        <a:miter lim="800000"/>
                      </a:ln>
                      <a:effectLst/>
                    </p:spPr>
                  </p:cxnSp>
                </p:grpSp>
                <p:sp>
                  <p:nvSpPr>
                    <p:cNvPr id="54" name="矩形 53">
                      <a:extLst>
                        <a:ext uri="{FF2B5EF4-FFF2-40B4-BE49-F238E27FC236}">
                          <a16:creationId xmlns:a16="http://schemas.microsoft.com/office/drawing/2014/main" id="{29965E8E-96DB-4C0E-BFBE-C5F487581F22}"/>
                        </a:ext>
                      </a:extLst>
                    </p:cNvPr>
                    <p:cNvSpPr/>
                    <p:nvPr/>
                  </p:nvSpPr>
                  <p:spPr>
                    <a:xfrm>
                      <a:off x="3410531" y="2817934"/>
                      <a:ext cx="1533637" cy="961108"/>
                    </a:xfrm>
                    <a:prstGeom prst="rect">
                      <a:avLst/>
                    </a:prstGeom>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TW" b="1" i="1" u="none" strike="noStrike" kern="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Calibri" panose="020F0502020204030204" pitchFamily="34" charset="0"/>
                        </a:rPr>
                        <a:t>+2V</a:t>
                      </a:r>
                      <a:endParaRPr kumimoji="0" lang="zh-TW" altLang="en-US" b="0" i="1" u="none" strike="noStrike" kern="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p:sp>
                  <p:nvSpPr>
                    <p:cNvPr id="55" name="向右箭號 95">
                      <a:extLst>
                        <a:ext uri="{FF2B5EF4-FFF2-40B4-BE49-F238E27FC236}">
                          <a16:creationId xmlns:a16="http://schemas.microsoft.com/office/drawing/2014/main" id="{03C550E5-5E5C-46CC-A209-2D2B6622A59D}"/>
                        </a:ext>
                      </a:extLst>
                    </p:cNvPr>
                    <p:cNvSpPr/>
                    <p:nvPr/>
                  </p:nvSpPr>
                  <p:spPr>
                    <a:xfrm flipH="1">
                      <a:off x="5019296" y="2274705"/>
                      <a:ext cx="1112090" cy="393159"/>
                    </a:xfrm>
                    <a:prstGeom prst="rightArrow">
                      <a:avLst>
                        <a:gd name="adj1" fmla="val 50000"/>
                        <a:gd name="adj2" fmla="val 109204"/>
                      </a:avLst>
                    </a:prstGeom>
                    <a:solidFill>
                      <a:srgbClr val="0070C0">
                        <a:alpha val="7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TW" altLang="en-US" sz="1050" b="0" i="0" u="none" strike="noStrike" kern="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p:sp>
                  <p:nvSpPr>
                    <p:cNvPr id="56" name="矩形 55">
                      <a:extLst>
                        <a:ext uri="{FF2B5EF4-FFF2-40B4-BE49-F238E27FC236}">
                          <a16:creationId xmlns:a16="http://schemas.microsoft.com/office/drawing/2014/main" id="{956EF106-EF89-4615-AD43-1078857C7F49}"/>
                        </a:ext>
                      </a:extLst>
                    </p:cNvPr>
                    <p:cNvSpPr/>
                    <p:nvPr/>
                  </p:nvSpPr>
                  <p:spPr>
                    <a:xfrm>
                      <a:off x="3546813" y="1510385"/>
                      <a:ext cx="1882533" cy="923241"/>
                    </a:xfrm>
                    <a:prstGeom prst="rect">
                      <a:avLst/>
                    </a:prstGeom>
                  </p:spPr>
                  <p:txBody>
                    <a:bodyPr wrap="square">
                      <a:spAutoFit/>
                    </a:bodyPr>
                    <a:lstStyle/>
                    <a:p>
                      <a:pPr lvl="0" algn="ctr" defTabSz="457200">
                        <a:defRPr/>
                      </a:pPr>
                      <a:r>
                        <a:rPr kumimoji="0" lang="en-US" altLang="zh-TW" b="1" i="1" u="none" strike="noStrike" kern="0" cap="none" spc="0" normalizeH="0" baseline="0" noProof="0" dirty="0">
                          <a:ln>
                            <a:noFill/>
                          </a:ln>
                          <a:solidFill>
                            <a:srgbClr val="0070C0"/>
                          </a:solidFill>
                          <a:effectLst/>
                          <a:uLnTx/>
                          <a:uFillTx/>
                          <a:latin typeface="Calibri" panose="020F0502020204030204" pitchFamily="34" charset="0"/>
                          <a:ea typeface="新細明體" panose="02020500000000000000" pitchFamily="18" charset="-120"/>
                          <a:cs typeface="Calibri" panose="020F0502020204030204" pitchFamily="34" charset="0"/>
                        </a:rPr>
                        <a:t>P</a:t>
                      </a:r>
                      <a:r>
                        <a:rPr kumimoji="0" lang="en-US" altLang="zh-TW" b="1" i="1" u="none" strike="noStrike" kern="0" cap="none" spc="0" normalizeH="0" baseline="-25000" noProof="0" dirty="0">
                          <a:ln>
                            <a:noFill/>
                          </a:ln>
                          <a:solidFill>
                            <a:srgbClr val="0070C0"/>
                          </a:solidFill>
                          <a:effectLst/>
                          <a:uLnTx/>
                          <a:uFillTx/>
                          <a:latin typeface="Calibri" panose="020F0502020204030204" pitchFamily="34" charset="0"/>
                          <a:ea typeface="新細明體" panose="02020500000000000000" pitchFamily="18" charset="-120"/>
                          <a:cs typeface="Calibri" panose="020F0502020204030204" pitchFamily="34" charset="0"/>
                        </a:rPr>
                        <a:t>t, 1</a:t>
                      </a:r>
                      <a:r>
                        <a:rPr lang="zh-TW" altLang="en-US" b="1" kern="0" dirty="0">
                          <a:solidFill>
                            <a:srgbClr val="0070C0"/>
                          </a:solidFill>
                          <a:latin typeface="Cambria Math" panose="02040503050406030204" pitchFamily="18" charset="0"/>
                          <a:ea typeface="Cambria Math" panose="02040503050406030204" pitchFamily="18" charset="0"/>
                          <a:cs typeface="Calibri" panose="020F0502020204030204" pitchFamily="34" charset="0"/>
                        </a:rPr>
                        <a:t> ↑</a:t>
                      </a:r>
                      <a:endParaRPr kumimoji="0" lang="zh-TW" altLang="en-US" b="1" i="1" u="none" strike="noStrike" kern="0" cap="none" spc="0" normalizeH="0" baseline="-25000" noProof="0" dirty="0">
                        <a:ln>
                          <a:noFill/>
                        </a:ln>
                        <a:solidFill>
                          <a:srgbClr val="0070C0"/>
                        </a:solidFill>
                        <a:effectLst/>
                        <a:uLnTx/>
                        <a:uFillTx/>
                        <a:latin typeface="Calibri" panose="020F0502020204030204" pitchFamily="34" charset="0"/>
                        <a:cs typeface="Calibri" panose="020F0502020204030204" pitchFamily="34" charset="0"/>
                      </a:endParaRPr>
                    </a:p>
                  </p:txBody>
                </p:sp>
              </p:grpSp>
              <p:sp>
                <p:nvSpPr>
                  <p:cNvPr id="47" name="橢圓 46">
                    <a:extLst>
                      <a:ext uri="{FF2B5EF4-FFF2-40B4-BE49-F238E27FC236}">
                        <a16:creationId xmlns:a16="http://schemas.microsoft.com/office/drawing/2014/main" id="{2D26AF77-F9C2-408D-9652-5415E51F8F1A}"/>
                      </a:ext>
                    </a:extLst>
                  </p:cNvPr>
                  <p:cNvSpPr>
                    <a:spLocks noChangeAspect="1"/>
                  </p:cNvSpPr>
                  <p:nvPr/>
                </p:nvSpPr>
                <p:spPr>
                  <a:xfrm>
                    <a:off x="2797381" y="3512706"/>
                    <a:ext cx="189811" cy="189811"/>
                  </a:xfrm>
                  <a:prstGeom prst="ellipse">
                    <a:avLst/>
                  </a:prstGeom>
                  <a:noFill/>
                  <a:ln w="12700" cap="flat" cmpd="sng" algn="ctr">
                    <a:solidFill>
                      <a:srgbClr val="FF0000"/>
                    </a:solidFill>
                    <a:prstDash val="solid"/>
                    <a:miter lim="800000"/>
                  </a:ln>
                  <a:effectLst/>
                </p:spPr>
                <p:txBody>
                  <a:bodyPr rtlCol="0" anchor="ctr"/>
                  <a:lstStyle/>
                  <a:p>
                    <a:pPr marL="0" marR="0" lvl="0" indent="0" algn="ctr" defTabSz="480039" eaLnBrk="1" fontAlgn="auto" latinLnBrk="0" hangingPunct="1">
                      <a:lnSpc>
                        <a:spcPct val="100000"/>
                      </a:lnSpc>
                      <a:spcBef>
                        <a:spcPts val="0"/>
                      </a:spcBef>
                      <a:spcAft>
                        <a:spcPts val="0"/>
                      </a:spcAft>
                      <a:buClrTx/>
                      <a:buSzTx/>
                      <a:buFontTx/>
                      <a:buNone/>
                      <a:tabLst/>
                      <a:defRPr/>
                    </a:pPr>
                    <a:r>
                      <a:rPr kumimoji="0" lang="zh-TW" altLang="en-US" sz="1000" b="0" i="0" u="none" strike="noStrike" kern="0" cap="none" spc="0" normalizeH="0" baseline="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a:t>
                    </a:r>
                  </a:p>
                </p:txBody>
              </p:sp>
              <p:sp>
                <p:nvSpPr>
                  <p:cNvPr id="48" name="橢圓 47">
                    <a:extLst>
                      <a:ext uri="{FF2B5EF4-FFF2-40B4-BE49-F238E27FC236}">
                        <a16:creationId xmlns:a16="http://schemas.microsoft.com/office/drawing/2014/main" id="{82A9D6A2-113C-40E6-A0CE-02D2E5F68CCA}"/>
                      </a:ext>
                    </a:extLst>
                  </p:cNvPr>
                  <p:cNvSpPr>
                    <a:spLocks noChangeAspect="1"/>
                  </p:cNvSpPr>
                  <p:nvPr/>
                </p:nvSpPr>
                <p:spPr>
                  <a:xfrm>
                    <a:off x="2770522" y="3307425"/>
                    <a:ext cx="189811" cy="189811"/>
                  </a:xfrm>
                  <a:prstGeom prst="ellipse">
                    <a:avLst/>
                  </a:prstGeom>
                  <a:noFill/>
                  <a:ln w="12700" cap="flat" cmpd="sng" algn="ctr">
                    <a:solidFill>
                      <a:srgbClr val="FF0000"/>
                    </a:solidFill>
                    <a:prstDash val="solid"/>
                    <a:miter lim="800000"/>
                  </a:ln>
                  <a:effectLst/>
                </p:spPr>
                <p:txBody>
                  <a:bodyPr rtlCol="0" anchor="ctr"/>
                  <a:lstStyle/>
                  <a:p>
                    <a:pPr marL="0" marR="0" lvl="0" indent="0" algn="ctr" defTabSz="480039" eaLnBrk="1" fontAlgn="auto" latinLnBrk="0" hangingPunct="1">
                      <a:lnSpc>
                        <a:spcPct val="100000"/>
                      </a:lnSpc>
                      <a:spcBef>
                        <a:spcPts val="0"/>
                      </a:spcBef>
                      <a:spcAft>
                        <a:spcPts val="0"/>
                      </a:spcAft>
                      <a:buClrTx/>
                      <a:buSzTx/>
                      <a:buFontTx/>
                      <a:buNone/>
                      <a:tabLst/>
                      <a:defRPr/>
                    </a:pPr>
                    <a:r>
                      <a:rPr kumimoji="0" lang="zh-TW" altLang="en-US" sz="1000" b="0" i="0" u="none" strike="noStrike" kern="0" cap="none" spc="0" normalizeH="0" baseline="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a:t>
                    </a:r>
                  </a:p>
                </p:txBody>
              </p:sp>
              <p:sp>
                <p:nvSpPr>
                  <p:cNvPr id="49" name="橢圓 48">
                    <a:extLst>
                      <a:ext uri="{FF2B5EF4-FFF2-40B4-BE49-F238E27FC236}">
                        <a16:creationId xmlns:a16="http://schemas.microsoft.com/office/drawing/2014/main" id="{6ED9C172-3301-402D-9904-6E6CB4F352C9}"/>
                      </a:ext>
                    </a:extLst>
                  </p:cNvPr>
                  <p:cNvSpPr>
                    <a:spLocks noChangeAspect="1"/>
                  </p:cNvSpPr>
                  <p:nvPr/>
                </p:nvSpPr>
                <p:spPr>
                  <a:xfrm>
                    <a:off x="2953073" y="3338909"/>
                    <a:ext cx="189811" cy="189811"/>
                  </a:xfrm>
                  <a:prstGeom prst="ellipse">
                    <a:avLst/>
                  </a:prstGeom>
                  <a:noFill/>
                  <a:ln w="12700" cap="flat" cmpd="sng" algn="ctr">
                    <a:solidFill>
                      <a:srgbClr val="FF0000"/>
                    </a:solidFill>
                    <a:prstDash val="solid"/>
                    <a:miter lim="800000"/>
                  </a:ln>
                  <a:effectLst/>
                </p:spPr>
                <p:txBody>
                  <a:bodyPr rtlCol="0" anchor="ctr"/>
                  <a:lstStyle/>
                  <a:p>
                    <a:pPr marL="0" marR="0" lvl="0" indent="0" algn="ctr" defTabSz="480039" eaLnBrk="1" fontAlgn="auto" latinLnBrk="0" hangingPunct="1">
                      <a:lnSpc>
                        <a:spcPct val="100000"/>
                      </a:lnSpc>
                      <a:spcBef>
                        <a:spcPts val="0"/>
                      </a:spcBef>
                      <a:spcAft>
                        <a:spcPts val="0"/>
                      </a:spcAft>
                      <a:buClrTx/>
                      <a:buSzTx/>
                      <a:buFontTx/>
                      <a:buNone/>
                      <a:tabLst/>
                      <a:defRPr/>
                    </a:pPr>
                    <a:r>
                      <a:rPr kumimoji="0" lang="en-US" altLang="zh-TW" sz="1000" b="0" i="0" u="none" strike="noStrike" kern="0" cap="none" spc="0" normalizeH="0" baseline="0" noProof="0" dirty="0">
                        <a:ln>
                          <a:noFill/>
                        </a:ln>
                        <a:solidFill>
                          <a:srgbClr val="FF0000"/>
                        </a:solidFill>
                        <a:effectLst/>
                        <a:uLnTx/>
                        <a:uFillTx/>
                        <a:latin typeface="Calibri" panose="020F0502020204030204" pitchFamily="34" charset="0"/>
                        <a:ea typeface="Cambria Math" panose="02040503050406030204" pitchFamily="18" charset="0"/>
                        <a:cs typeface="Calibri" panose="020F0502020204030204" pitchFamily="34" charset="0"/>
                      </a:rPr>
                      <a:t>−</a:t>
                    </a:r>
                    <a:endParaRPr kumimoji="0" lang="zh-TW" altLang="en-US" sz="1000" b="0" i="0" u="none" strike="noStrike" kern="0" cap="none" spc="0" normalizeH="0" baseline="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p:sp>
                <p:nvSpPr>
                  <p:cNvPr id="50" name="矩形 49">
                    <a:extLst>
                      <a:ext uri="{FF2B5EF4-FFF2-40B4-BE49-F238E27FC236}">
                        <a16:creationId xmlns:a16="http://schemas.microsoft.com/office/drawing/2014/main" id="{6AB6289B-D9C6-47EE-9BDF-F5AA02DF9F2C}"/>
                      </a:ext>
                    </a:extLst>
                  </p:cNvPr>
                  <p:cNvSpPr/>
                  <p:nvPr/>
                </p:nvSpPr>
                <p:spPr>
                  <a:xfrm>
                    <a:off x="2695168" y="2235869"/>
                    <a:ext cx="2136712" cy="923241"/>
                  </a:xfrm>
                  <a:prstGeom prst="rect">
                    <a:avLst/>
                  </a:prstGeom>
                </p:spPr>
                <p:txBody>
                  <a:bodyPr wrap="square">
                    <a:spAutoFit/>
                  </a:bodyPr>
                  <a:lstStyle/>
                  <a:p>
                    <a:pPr lvl="0" algn="ctr" defTabSz="480039">
                      <a:defRPr/>
                    </a:pPr>
                    <a:r>
                      <a:rPr kumimoji="0" lang="en-US" altLang="zh-TW" b="1" i="0" u="none" strike="noStrike" kern="0" cap="none" spc="0" normalizeH="0" baseline="0" noProof="0" dirty="0" err="1">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n</a:t>
                    </a:r>
                    <a:r>
                      <a:rPr kumimoji="0" lang="en-US" altLang="zh-TW" b="1" i="0" u="none" strike="noStrike" kern="0" cap="none" spc="0" normalizeH="0" baseline="-25000" noProof="0" dirty="0" err="1">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inv</a:t>
                    </a:r>
                    <a:r>
                      <a:rPr kumimoji="0" lang="en-US" altLang="zh-TW" b="1" i="0" u="none" strike="noStrike" kern="0" cap="none" spc="0" normalizeH="0" baseline="-2500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 1</a:t>
                    </a:r>
                    <a:r>
                      <a:rPr lang="en-US" altLang="zh-TW" b="1" kern="0" dirty="0">
                        <a:solidFill>
                          <a:srgbClr val="0070C0"/>
                        </a:solidFill>
                        <a:latin typeface="Cambria Math" panose="02040503050406030204" pitchFamily="18" charset="0"/>
                        <a:ea typeface="Cambria Math" panose="02040503050406030204" pitchFamily="18" charset="0"/>
                        <a:cs typeface="Calibri" panose="020F0502020204030204" pitchFamily="34" charset="0"/>
                      </a:rPr>
                      <a:t> </a:t>
                    </a:r>
                    <a:r>
                      <a:rPr lang="en-US" altLang="zh-TW" b="1" kern="0" dirty="0">
                        <a:solidFill>
                          <a:srgbClr val="FF0000"/>
                        </a:solidFill>
                        <a:latin typeface="Cambria Math" panose="02040503050406030204" pitchFamily="18" charset="0"/>
                        <a:ea typeface="Cambria Math" panose="02040503050406030204" pitchFamily="18" charset="0"/>
                        <a:cs typeface="Calibri" panose="020F0502020204030204" pitchFamily="34" charset="0"/>
                      </a:rPr>
                      <a:t>↓</a:t>
                    </a:r>
                    <a:endParaRPr kumimoji="0" lang="zh-TW" altLang="en-US" b="1" i="0" u="none" strike="noStrike" kern="0" cap="none" spc="0" normalizeH="0" baseline="30000" noProof="0" dirty="0">
                      <a:ln>
                        <a:noFill/>
                      </a:ln>
                      <a:solidFill>
                        <a:srgbClr val="FF0000"/>
                      </a:solidFill>
                      <a:effectLst/>
                      <a:uLnTx/>
                      <a:uFillTx/>
                      <a:latin typeface="Calibri" panose="020F0502020204030204" pitchFamily="34" charset="0"/>
                      <a:cs typeface="Calibri" panose="020F0502020204030204" pitchFamily="34" charset="0"/>
                    </a:endParaRPr>
                  </a:p>
                </p:txBody>
              </p:sp>
            </p:grpSp>
            <p:sp>
              <p:nvSpPr>
                <p:cNvPr id="45" name="文字方塊 44">
                  <a:extLst>
                    <a:ext uri="{FF2B5EF4-FFF2-40B4-BE49-F238E27FC236}">
                      <a16:creationId xmlns:a16="http://schemas.microsoft.com/office/drawing/2014/main" id="{BA8F2F78-E16F-4E37-929C-D672895E5143}"/>
                    </a:ext>
                  </a:extLst>
                </p:cNvPr>
                <p:cNvSpPr txBox="1"/>
                <p:nvPr/>
              </p:nvSpPr>
              <p:spPr>
                <a:xfrm>
                  <a:off x="7316651" y="1371284"/>
                  <a:ext cx="1385320" cy="354781"/>
                </a:xfrm>
                <a:prstGeom prst="rect">
                  <a:avLst/>
                </a:prstGeom>
                <a:noFill/>
              </p:spPr>
              <p:txBody>
                <a:bodyPr wrap="square" rtlCol="0">
                  <a:spAutoFit/>
                </a:bodyPr>
                <a:lstStyle/>
                <a:p>
                  <a:r>
                    <a:rPr lang="en-US" altLang="zh-TW" b="1" dirty="0">
                      <a:latin typeface="Calibri" panose="020F0502020204030204" pitchFamily="34" charset="0"/>
                      <a:cs typeface="Calibri" panose="020F0502020204030204" pitchFamily="34" charset="0"/>
                    </a:rPr>
                    <a:t>2.6 nm (thin)</a:t>
                  </a:r>
                  <a:endParaRPr lang="zh-TW" altLang="en-US" b="1" dirty="0">
                    <a:latin typeface="Calibri" panose="020F0502020204030204" pitchFamily="34" charset="0"/>
                    <a:cs typeface="Calibri" panose="020F0502020204030204" pitchFamily="34" charset="0"/>
                  </a:endParaRPr>
                </a:p>
              </p:txBody>
            </p:sp>
          </p:grpSp>
          <p:sp>
            <p:nvSpPr>
              <p:cNvPr id="41" name="矩形 40">
                <a:extLst>
                  <a:ext uri="{FF2B5EF4-FFF2-40B4-BE49-F238E27FC236}">
                    <a16:creationId xmlns:a16="http://schemas.microsoft.com/office/drawing/2014/main" id="{DBF3A7E5-75BE-4252-BC5F-10ADA1B9AC56}"/>
                  </a:ext>
                </a:extLst>
              </p:cNvPr>
              <p:cNvSpPr/>
              <p:nvPr/>
            </p:nvSpPr>
            <p:spPr>
              <a:xfrm>
                <a:off x="7266858" y="3127430"/>
                <a:ext cx="338554" cy="307777"/>
              </a:xfrm>
              <a:prstGeom prst="rect">
                <a:avLst/>
              </a:prstGeom>
            </p:spPr>
            <p:txBody>
              <a:bodyPr wrap="none">
                <a:spAutoFit/>
              </a:bodyPr>
              <a:lstStyle/>
              <a:p>
                <a:r>
                  <a:rPr lang="en-US" altLang="zh-TW" sz="1400" b="1" dirty="0">
                    <a:solidFill>
                      <a:prstClr val="black"/>
                    </a:solidFill>
                    <a:latin typeface="Calibri" panose="020F0502020204030204" pitchFamily="34" charset="0"/>
                    <a:cs typeface="Calibri" panose="020F0502020204030204" pitchFamily="34" charset="0"/>
                  </a:rPr>
                  <a:t>Al</a:t>
                </a:r>
                <a:endParaRPr lang="zh-TW" altLang="en-US" sz="1400" dirty="0">
                  <a:latin typeface="Calibri" panose="020F0502020204030204" pitchFamily="34" charset="0"/>
                  <a:cs typeface="Calibri" panose="020F0502020204030204" pitchFamily="34" charset="0"/>
                </a:endParaRPr>
              </a:p>
            </p:txBody>
          </p:sp>
          <p:sp>
            <p:nvSpPr>
              <p:cNvPr id="42" name="矩形 41">
                <a:extLst>
                  <a:ext uri="{FF2B5EF4-FFF2-40B4-BE49-F238E27FC236}">
                    <a16:creationId xmlns:a16="http://schemas.microsoft.com/office/drawing/2014/main" id="{8527556A-F412-4008-B38D-4D1659BF049A}"/>
                  </a:ext>
                </a:extLst>
              </p:cNvPr>
              <p:cNvSpPr/>
              <p:nvPr/>
            </p:nvSpPr>
            <p:spPr>
              <a:xfrm>
                <a:off x="7619699" y="3127430"/>
                <a:ext cx="497252" cy="307777"/>
              </a:xfrm>
              <a:prstGeom prst="rect">
                <a:avLst/>
              </a:prstGeom>
            </p:spPr>
            <p:txBody>
              <a:bodyPr wrap="none">
                <a:spAutoFit/>
              </a:bodyPr>
              <a:lstStyle/>
              <a:p>
                <a:r>
                  <a:rPr lang="en-US" altLang="zh-TW" sz="1400" b="1" dirty="0">
                    <a:solidFill>
                      <a:prstClr val="black"/>
                    </a:solidFill>
                    <a:latin typeface="Calibri" panose="020F0502020204030204" pitchFamily="34" charset="0"/>
                    <a:cs typeface="Calibri" panose="020F0502020204030204" pitchFamily="34" charset="0"/>
                  </a:rPr>
                  <a:t>SiO</a:t>
                </a:r>
                <a:r>
                  <a:rPr lang="en-US" altLang="zh-TW" sz="1400" b="1" baseline="-25000" dirty="0">
                    <a:solidFill>
                      <a:prstClr val="black"/>
                    </a:solidFill>
                    <a:latin typeface="Calibri" panose="020F0502020204030204" pitchFamily="34" charset="0"/>
                    <a:cs typeface="Calibri" panose="020F0502020204030204" pitchFamily="34" charset="0"/>
                  </a:rPr>
                  <a:t>2</a:t>
                </a:r>
                <a:endParaRPr lang="zh-TW" altLang="en-US" sz="1400" baseline="-25000" dirty="0">
                  <a:latin typeface="Calibri" panose="020F0502020204030204" pitchFamily="34" charset="0"/>
                  <a:cs typeface="Calibri" panose="020F0502020204030204" pitchFamily="34" charset="0"/>
                </a:endParaRPr>
              </a:p>
            </p:txBody>
          </p:sp>
          <p:sp>
            <p:nvSpPr>
              <p:cNvPr id="43" name="矩形 42">
                <a:extLst>
                  <a:ext uri="{FF2B5EF4-FFF2-40B4-BE49-F238E27FC236}">
                    <a16:creationId xmlns:a16="http://schemas.microsoft.com/office/drawing/2014/main" id="{D02AB955-D02E-48B0-8D66-EEF7F69A680F}"/>
                  </a:ext>
                </a:extLst>
              </p:cNvPr>
              <p:cNvSpPr/>
              <p:nvPr/>
            </p:nvSpPr>
            <p:spPr>
              <a:xfrm>
                <a:off x="8097008" y="3127430"/>
                <a:ext cx="562975" cy="307777"/>
              </a:xfrm>
              <a:prstGeom prst="rect">
                <a:avLst/>
              </a:prstGeom>
            </p:spPr>
            <p:txBody>
              <a:bodyPr wrap="none">
                <a:spAutoFit/>
              </a:bodyPr>
              <a:lstStyle/>
              <a:p>
                <a:r>
                  <a:rPr lang="en-US" altLang="zh-TW" sz="1400" b="1" dirty="0">
                    <a:solidFill>
                      <a:prstClr val="black"/>
                    </a:solidFill>
                    <a:latin typeface="Calibri" panose="020F0502020204030204" pitchFamily="34" charset="0"/>
                    <a:cs typeface="Calibri" panose="020F0502020204030204" pitchFamily="34" charset="0"/>
                  </a:rPr>
                  <a:t>Si (p)</a:t>
                </a:r>
                <a:endParaRPr lang="zh-TW" altLang="en-US" sz="1400" dirty="0">
                  <a:latin typeface="Calibri" panose="020F0502020204030204" pitchFamily="34" charset="0"/>
                  <a:cs typeface="Calibri" panose="020F0502020204030204" pitchFamily="34" charset="0"/>
                </a:endParaRPr>
              </a:p>
            </p:txBody>
          </p:sp>
        </p:grpSp>
      </p:grpSp>
      <p:sp>
        <p:nvSpPr>
          <p:cNvPr id="74" name="矩形: 圓角 73">
            <a:extLst>
              <a:ext uri="{FF2B5EF4-FFF2-40B4-BE49-F238E27FC236}">
                <a16:creationId xmlns:a16="http://schemas.microsoft.com/office/drawing/2014/main" id="{A983244E-6152-492A-97AC-571FC75E71C5}"/>
              </a:ext>
            </a:extLst>
          </p:cNvPr>
          <p:cNvSpPr/>
          <p:nvPr/>
        </p:nvSpPr>
        <p:spPr>
          <a:xfrm>
            <a:off x="4705388" y="2083772"/>
            <a:ext cx="4270560" cy="4396405"/>
          </a:xfrm>
          <a:prstGeom prst="roundRect">
            <a:avLst>
              <a:gd name="adj" fmla="val 8153"/>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文字方塊 74">
            <a:extLst>
              <a:ext uri="{FF2B5EF4-FFF2-40B4-BE49-F238E27FC236}">
                <a16:creationId xmlns:a16="http://schemas.microsoft.com/office/drawing/2014/main" id="{15C8CDEF-2971-4367-B36F-254B7638A51E}"/>
              </a:ext>
            </a:extLst>
          </p:cNvPr>
          <p:cNvSpPr txBox="1">
            <a:spLocks noChangeAspect="1"/>
          </p:cNvSpPr>
          <p:nvPr/>
        </p:nvSpPr>
        <p:spPr>
          <a:xfrm>
            <a:off x="5437918" y="4995459"/>
            <a:ext cx="2909792" cy="1277273"/>
          </a:xfrm>
          <a:prstGeom prst="rect">
            <a:avLst/>
          </a:prstGeom>
          <a:noFill/>
          <a:ln w="12700">
            <a:solidFill>
              <a:sysClr val="windowText" lastClr="000000"/>
            </a:solidFill>
          </a:ln>
        </p:spPr>
        <p:txBody>
          <a:bodyPr wrap="square" rtlCol="0">
            <a:spAutoFit/>
          </a:bodyPr>
          <a:lstStyle/>
          <a:p>
            <a:pPr algn="ctr" defTabSz="457200"/>
            <a:r>
              <a:rPr lang="en-US" altLang="zh-TW" b="1" i="1" kern="0" dirty="0">
                <a:solidFill>
                  <a:srgbClr val="0070C0"/>
                </a:solidFill>
                <a:latin typeface="Calibri" panose="020F0502020204030204" pitchFamily="34" charset="0"/>
                <a:ea typeface="新細明體" panose="02020500000000000000" pitchFamily="18" charset="-120"/>
                <a:cs typeface="Calibri" panose="020F0502020204030204" pitchFamily="34" charset="0"/>
              </a:rPr>
              <a:t>P</a:t>
            </a:r>
            <a:r>
              <a:rPr lang="en-US" altLang="zh-TW" b="1" i="1" kern="0" baseline="-25000" dirty="0">
                <a:solidFill>
                  <a:srgbClr val="0070C0"/>
                </a:solidFill>
                <a:latin typeface="Calibri" panose="020F0502020204030204" pitchFamily="34" charset="0"/>
                <a:ea typeface="新細明體" panose="02020500000000000000" pitchFamily="18" charset="-120"/>
                <a:cs typeface="Calibri" panose="020F0502020204030204" pitchFamily="34" charset="0"/>
              </a:rPr>
              <a:t>t, 1</a:t>
            </a:r>
            <a:r>
              <a:rPr lang="en-US" altLang="zh-TW" b="1" i="1" kern="0" dirty="0">
                <a:solidFill>
                  <a:srgbClr val="0070C0"/>
                </a:solidFill>
                <a:latin typeface="Calibri" panose="020F0502020204030204" pitchFamily="34" charset="0"/>
                <a:ea typeface="新細明體" panose="02020500000000000000" pitchFamily="18" charset="-120"/>
                <a:cs typeface="Calibri" panose="020F0502020204030204" pitchFamily="34" charset="0"/>
              </a:rPr>
              <a:t> &gt; P</a:t>
            </a:r>
            <a:r>
              <a:rPr lang="en-US" altLang="zh-TW" b="1" i="1" kern="0" baseline="-25000" dirty="0">
                <a:solidFill>
                  <a:srgbClr val="0070C0"/>
                </a:solidFill>
                <a:latin typeface="Calibri" panose="020F0502020204030204" pitchFamily="34" charset="0"/>
                <a:ea typeface="新細明體" panose="02020500000000000000" pitchFamily="18" charset="-120"/>
                <a:cs typeface="Calibri" panose="020F0502020204030204" pitchFamily="34" charset="0"/>
              </a:rPr>
              <a:t>t, 2</a:t>
            </a:r>
            <a:endParaRPr kumimoji="0" lang="en-US" altLang="zh-TW" b="1" i="0" u="none" strike="noStrike" kern="0" cap="none" spc="0" normalizeH="0" baseline="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endParaRP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TW" b="1" i="0" u="none" strike="noStrike" kern="0" cap="none" spc="0" normalizeH="0" baseline="0" noProof="0" dirty="0" err="1">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n</a:t>
            </a:r>
            <a:r>
              <a:rPr kumimoji="0" lang="en-US" altLang="zh-TW" b="1" i="0" u="none" strike="noStrike" kern="0" cap="none" spc="0" normalizeH="0" baseline="-25000" noProof="0" dirty="0" err="1">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inv</a:t>
            </a:r>
            <a:r>
              <a:rPr kumimoji="0" lang="en-US" altLang="zh-TW" b="1" i="0" u="none" strike="noStrike" kern="0" cap="none" spc="0" normalizeH="0" baseline="-2500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 1</a:t>
            </a:r>
            <a:r>
              <a:rPr kumimoji="0" lang="en-US" altLang="zh-TW" b="1" i="0" u="none" strike="noStrike" kern="0" cap="none" spc="0" normalizeH="0" baseline="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 </a:t>
            </a:r>
            <a:r>
              <a:rPr lang="en-US" altLang="zh-TW" b="1" kern="0" dirty="0">
                <a:solidFill>
                  <a:srgbClr val="FF0000"/>
                </a:solidFill>
                <a:latin typeface="Calibri" panose="020F0502020204030204" pitchFamily="34" charset="0"/>
                <a:ea typeface="新細明體" panose="02020500000000000000" pitchFamily="18" charset="-120"/>
                <a:cs typeface="Calibri" panose="020F0502020204030204" pitchFamily="34" charset="0"/>
              </a:rPr>
              <a:t>&lt;</a:t>
            </a:r>
            <a:r>
              <a:rPr kumimoji="0" lang="en-US" altLang="zh-TW" b="1" i="0" u="none" strike="noStrike" kern="0" cap="none" spc="0" normalizeH="0" baseline="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 </a:t>
            </a:r>
            <a:r>
              <a:rPr kumimoji="0" lang="en-US" altLang="zh-TW" b="1" i="0" u="none" strike="noStrike" kern="0" cap="none" spc="0" normalizeH="0" baseline="0" noProof="0" dirty="0" err="1">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n</a:t>
            </a:r>
            <a:r>
              <a:rPr kumimoji="0" lang="en-US" altLang="zh-TW" b="1" i="0" u="none" strike="noStrike" kern="0" cap="none" spc="0" normalizeH="0" baseline="-25000" noProof="0" dirty="0" err="1">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inv</a:t>
            </a:r>
            <a:r>
              <a:rPr kumimoji="0" lang="en-US" altLang="zh-TW" b="1" i="0" u="none" strike="noStrike" kern="0" cap="none" spc="0" normalizeH="0" baseline="-2500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 2</a:t>
            </a:r>
          </a:p>
          <a:p>
            <a:pPr algn="ctr" defTabSz="457200">
              <a:defRPr/>
            </a:pPr>
            <a:r>
              <a:rPr lang="en-US" altLang="zh-TW" b="1" kern="0" dirty="0" err="1">
                <a:solidFill>
                  <a:srgbClr val="FF0000"/>
                </a:solidFill>
                <a:latin typeface="Calibri" panose="020F0502020204030204" pitchFamily="34" charset="0"/>
                <a:ea typeface="新細明體" panose="02020500000000000000" pitchFamily="18" charset="-120"/>
                <a:cs typeface="Calibri" panose="020F0502020204030204" pitchFamily="34" charset="0"/>
              </a:rPr>
              <a:t>n</a:t>
            </a:r>
            <a:r>
              <a:rPr lang="en-US" altLang="zh-TW" b="1" kern="0" baseline="-25000" dirty="0" err="1">
                <a:solidFill>
                  <a:srgbClr val="FF0000"/>
                </a:solidFill>
                <a:latin typeface="Calibri" panose="020F0502020204030204" pitchFamily="34" charset="0"/>
                <a:ea typeface="新細明體" panose="02020500000000000000" pitchFamily="18" charset="-120"/>
                <a:cs typeface="Calibri" panose="020F0502020204030204" pitchFamily="34" charset="0"/>
              </a:rPr>
              <a:t>excess</a:t>
            </a:r>
            <a:r>
              <a:rPr lang="en-US" altLang="zh-TW" b="1" kern="0" baseline="-25000" dirty="0">
                <a:solidFill>
                  <a:srgbClr val="FF0000"/>
                </a:solidFill>
                <a:latin typeface="Calibri" panose="020F0502020204030204" pitchFamily="34" charset="0"/>
                <a:ea typeface="新細明體" panose="02020500000000000000" pitchFamily="18" charset="-120"/>
                <a:cs typeface="Calibri" panose="020F0502020204030204" pitchFamily="34" charset="0"/>
              </a:rPr>
              <a:t>, 1</a:t>
            </a:r>
            <a:r>
              <a:rPr lang="en-US" altLang="zh-TW" b="1" kern="0" dirty="0">
                <a:solidFill>
                  <a:srgbClr val="FF0000"/>
                </a:solidFill>
                <a:latin typeface="Calibri" panose="020F0502020204030204" pitchFamily="34" charset="0"/>
                <a:ea typeface="新細明體" panose="02020500000000000000" pitchFamily="18" charset="-120"/>
                <a:cs typeface="Calibri" panose="020F0502020204030204" pitchFamily="34" charset="0"/>
              </a:rPr>
              <a:t> &lt; </a:t>
            </a:r>
            <a:r>
              <a:rPr lang="en-US" altLang="zh-TW" b="1" kern="0" dirty="0" err="1">
                <a:solidFill>
                  <a:srgbClr val="FF0000"/>
                </a:solidFill>
                <a:latin typeface="Calibri" panose="020F0502020204030204" pitchFamily="34" charset="0"/>
                <a:ea typeface="新細明體" panose="02020500000000000000" pitchFamily="18" charset="-120"/>
                <a:cs typeface="Calibri" panose="020F0502020204030204" pitchFamily="34" charset="0"/>
              </a:rPr>
              <a:t>n</a:t>
            </a:r>
            <a:r>
              <a:rPr lang="en-US" altLang="zh-TW" b="1" kern="0" baseline="-25000" dirty="0" err="1">
                <a:solidFill>
                  <a:srgbClr val="FF0000"/>
                </a:solidFill>
                <a:latin typeface="Calibri" panose="020F0502020204030204" pitchFamily="34" charset="0"/>
                <a:ea typeface="新細明體" panose="02020500000000000000" pitchFamily="18" charset="-120"/>
                <a:cs typeface="Calibri" panose="020F0502020204030204" pitchFamily="34" charset="0"/>
              </a:rPr>
              <a:t>excess</a:t>
            </a:r>
            <a:r>
              <a:rPr lang="en-US" altLang="zh-TW" b="1" kern="0" baseline="-25000" dirty="0">
                <a:solidFill>
                  <a:srgbClr val="FF0000"/>
                </a:solidFill>
                <a:latin typeface="Calibri" panose="020F0502020204030204" pitchFamily="34" charset="0"/>
                <a:ea typeface="新細明體" panose="02020500000000000000" pitchFamily="18" charset="-120"/>
                <a:cs typeface="Calibri" panose="020F0502020204030204" pitchFamily="34" charset="0"/>
              </a:rPr>
              <a:t>, 2</a:t>
            </a:r>
          </a:p>
          <a:p>
            <a:pPr algn="ctr" defTabSz="457200">
              <a:spcBef>
                <a:spcPts val="600"/>
              </a:spcBef>
            </a:pPr>
            <a:r>
              <a:rPr lang="en-US" altLang="zh-TW" b="1" dirty="0">
                <a:cs typeface="Calibri" panose="020F0502020204030204" pitchFamily="34" charset="0"/>
              </a:rPr>
              <a:t>| </a:t>
            </a:r>
            <a:r>
              <a:rPr lang="en-US" altLang="zh-TW" b="1" dirty="0">
                <a:latin typeface="Calibri" panose="020F0502020204030204" pitchFamily="34" charset="0"/>
                <a:cs typeface="Calibri" panose="020F0502020204030204" pitchFamily="34" charset="0"/>
              </a:rPr>
              <a:t>read “-1” </a:t>
            </a:r>
            <a:r>
              <a:rPr lang="en-US" altLang="zh-TW" b="1" dirty="0">
                <a:cs typeface="Calibri" panose="020F0502020204030204" pitchFamily="34" charset="0"/>
              </a:rPr>
              <a:t>|</a:t>
            </a:r>
            <a:r>
              <a:rPr lang="zh-TW" altLang="en-US" b="1" dirty="0">
                <a:cs typeface="Calibri" panose="020F0502020204030204" pitchFamily="34" charset="0"/>
              </a:rPr>
              <a:t> </a:t>
            </a:r>
            <a:r>
              <a:rPr lang="en-US" altLang="zh-TW" b="1" kern="0" baseline="-25000" dirty="0">
                <a:latin typeface="Calibri" panose="020F0502020204030204" pitchFamily="34" charset="0"/>
                <a:ea typeface="新細明體" panose="02020500000000000000" pitchFamily="18" charset="-120"/>
                <a:cs typeface="Calibri" panose="020F0502020204030204" pitchFamily="34" charset="0"/>
              </a:rPr>
              <a:t>1</a:t>
            </a:r>
            <a:r>
              <a:rPr lang="en-US" altLang="zh-TW" b="1" kern="0" dirty="0">
                <a:latin typeface="Calibri" panose="020F0502020204030204" pitchFamily="34" charset="0"/>
                <a:ea typeface="新細明體" panose="02020500000000000000" pitchFamily="18" charset="-120"/>
                <a:cs typeface="Calibri" panose="020F0502020204030204" pitchFamily="34" charset="0"/>
              </a:rPr>
              <a:t> &lt; </a:t>
            </a:r>
            <a:r>
              <a:rPr lang="en-US" altLang="zh-TW" b="1" dirty="0">
                <a:cs typeface="Calibri" panose="020F0502020204030204" pitchFamily="34" charset="0"/>
              </a:rPr>
              <a:t>| </a:t>
            </a:r>
            <a:r>
              <a:rPr lang="en-US" altLang="zh-TW" b="1" dirty="0">
                <a:latin typeface="Calibri" panose="020F0502020204030204" pitchFamily="34" charset="0"/>
                <a:cs typeface="Calibri" panose="020F0502020204030204" pitchFamily="34" charset="0"/>
              </a:rPr>
              <a:t>read “-1” </a:t>
            </a:r>
            <a:r>
              <a:rPr lang="en-US" altLang="zh-TW" b="1" dirty="0">
                <a:cs typeface="Calibri" panose="020F0502020204030204" pitchFamily="34" charset="0"/>
              </a:rPr>
              <a:t>|</a:t>
            </a:r>
            <a:r>
              <a:rPr lang="zh-TW" altLang="en-US" b="1" dirty="0">
                <a:cs typeface="Calibri" panose="020F0502020204030204" pitchFamily="34" charset="0"/>
              </a:rPr>
              <a:t> </a:t>
            </a:r>
            <a:r>
              <a:rPr lang="en-US" altLang="zh-TW" b="1" kern="0" baseline="-25000" dirty="0">
                <a:latin typeface="Calibri" panose="020F0502020204030204" pitchFamily="34" charset="0"/>
                <a:ea typeface="新細明體" panose="02020500000000000000" pitchFamily="18" charset="-120"/>
                <a:cs typeface="Calibri" panose="020F0502020204030204" pitchFamily="34" charset="0"/>
              </a:rPr>
              <a:t>2</a:t>
            </a:r>
          </a:p>
        </p:txBody>
      </p:sp>
      <p:sp>
        <p:nvSpPr>
          <p:cNvPr id="67" name="矩形: 圓角 66">
            <a:extLst>
              <a:ext uri="{FF2B5EF4-FFF2-40B4-BE49-F238E27FC236}">
                <a16:creationId xmlns:a16="http://schemas.microsoft.com/office/drawing/2014/main" id="{2F847FCA-8B5D-487B-815E-AD573F380FA6}"/>
              </a:ext>
            </a:extLst>
          </p:cNvPr>
          <p:cNvSpPr/>
          <p:nvPr/>
        </p:nvSpPr>
        <p:spPr>
          <a:xfrm>
            <a:off x="2117216" y="1258300"/>
            <a:ext cx="4791063" cy="442674"/>
          </a:xfrm>
          <a:prstGeom prst="roundRect">
            <a:avLst/>
          </a:prstGeom>
          <a:solidFill>
            <a:srgbClr val="FFFF97"/>
          </a:solidFill>
          <a:ln w="28575">
            <a:solidFill>
              <a:srgbClr val="0070C0"/>
            </a:solidFill>
          </a:ln>
        </p:spPr>
        <p:txBody>
          <a:bodyPr wrap="square">
            <a:spAutoFit/>
          </a:bodyPr>
          <a:lstStyle/>
          <a:p>
            <a:r>
              <a:rPr lang="en-US" altLang="zh-TW" sz="2000" b="1" dirty="0">
                <a:latin typeface="+mj-lt"/>
                <a:cs typeface="Calibri" panose="020F0502020204030204" pitchFamily="34" charset="0"/>
              </a:rPr>
              <a:t>|</a:t>
            </a:r>
            <a:r>
              <a:rPr lang="en-US" altLang="zh-TW" sz="2000" b="1" dirty="0">
                <a:latin typeface="Calibri" panose="020F0502020204030204" pitchFamily="34" charset="0"/>
                <a:cs typeface="Calibri" panose="020F0502020204030204" pitchFamily="34" charset="0"/>
              </a:rPr>
              <a:t> read “-1” current </a:t>
            </a:r>
            <a:r>
              <a:rPr lang="en-US" altLang="zh-TW" sz="2000" b="1" dirty="0">
                <a:latin typeface="+mj-lt"/>
                <a:cs typeface="Calibri" panose="020F0502020204030204" pitchFamily="34" charset="0"/>
              </a:rPr>
              <a:t>|</a:t>
            </a:r>
            <a:r>
              <a:rPr lang="en-US" altLang="zh-TW" sz="2000" b="1" dirty="0">
                <a:latin typeface="Calibri" panose="020F0502020204030204" pitchFamily="34" charset="0"/>
                <a:cs typeface="Calibri" panose="020F0502020204030204" pitchFamily="34" charset="0"/>
              </a:rPr>
              <a:t> </a:t>
            </a:r>
            <a:r>
              <a:rPr lang="en-US" altLang="zh-TW" sz="2000" b="1" dirty="0">
                <a:latin typeface="Calibri" panose="020F0502020204030204" pitchFamily="34" charset="0"/>
                <a:ea typeface="Cambria Math" panose="02040503050406030204" pitchFamily="18" charset="0"/>
                <a:cs typeface="Calibri" panose="020F0502020204030204" pitchFamily="34" charset="0"/>
              </a:rPr>
              <a:t>∝</a:t>
            </a:r>
            <a:r>
              <a:rPr lang="en-US" altLang="zh-TW" sz="2000" b="1" dirty="0">
                <a:latin typeface="Calibri" panose="020F0502020204030204" pitchFamily="34" charset="0"/>
                <a:cs typeface="Calibri" panose="020F0502020204030204" pitchFamily="34" charset="0"/>
              </a:rPr>
              <a:t> </a:t>
            </a:r>
            <a:r>
              <a:rPr lang="en-US" altLang="zh-TW" sz="2000" b="1" dirty="0" err="1">
                <a:latin typeface="Calibri" panose="020F0502020204030204" pitchFamily="34" charset="0"/>
                <a:cs typeface="Calibri" panose="020F0502020204030204" pitchFamily="34" charset="0"/>
              </a:rPr>
              <a:t>n</a:t>
            </a:r>
            <a:r>
              <a:rPr lang="en-US" altLang="zh-TW" sz="2000" b="1" baseline="-25000" dirty="0" err="1">
                <a:latin typeface="Calibri" panose="020F0502020204030204" pitchFamily="34" charset="0"/>
                <a:cs typeface="Calibri" panose="020F0502020204030204" pitchFamily="34" charset="0"/>
              </a:rPr>
              <a:t>excess</a:t>
            </a:r>
            <a:r>
              <a:rPr lang="en-US" altLang="zh-TW" sz="2000" b="1" dirty="0">
                <a:latin typeface="Calibri" panose="020F0502020204030204" pitchFamily="34" charset="0"/>
                <a:cs typeface="Calibri" panose="020F0502020204030204" pitchFamily="34" charset="0"/>
              </a:rPr>
              <a:t> </a:t>
            </a:r>
            <a:r>
              <a:rPr lang="en-US" altLang="zh-TW" sz="2000" b="1" dirty="0">
                <a:latin typeface="Calibri" panose="020F0502020204030204" pitchFamily="34" charset="0"/>
                <a:ea typeface="Cambria Math" panose="02040503050406030204" pitchFamily="18" charset="0"/>
                <a:cs typeface="Calibri" panose="020F0502020204030204" pitchFamily="34" charset="0"/>
              </a:rPr>
              <a:t>∝</a:t>
            </a:r>
            <a:r>
              <a:rPr lang="zh-TW" altLang="en-US" sz="2000" b="1" dirty="0">
                <a:latin typeface="Calibri" panose="020F0502020204030204" pitchFamily="34" charset="0"/>
                <a:cs typeface="Calibri" panose="020F0502020204030204" pitchFamily="34" charset="0"/>
              </a:rPr>
              <a:t> </a:t>
            </a:r>
            <a:r>
              <a:rPr lang="en-US" altLang="zh-TW" sz="2000" b="1" dirty="0" err="1">
                <a:latin typeface="Calibri" panose="020F0502020204030204" pitchFamily="34" charset="0"/>
                <a:cs typeface="Calibri" panose="020F0502020204030204" pitchFamily="34" charset="0"/>
              </a:rPr>
              <a:t>n</a:t>
            </a:r>
            <a:r>
              <a:rPr lang="en-US" altLang="zh-TW" sz="2000" b="1" baseline="-25000" dirty="0" err="1">
                <a:latin typeface="Calibri" panose="020F0502020204030204" pitchFamily="34" charset="0"/>
                <a:cs typeface="Calibri" panose="020F0502020204030204" pitchFamily="34" charset="0"/>
              </a:rPr>
              <a:t>inv</a:t>
            </a:r>
            <a:r>
              <a:rPr lang="en-US" altLang="zh-TW" sz="2000" b="1" dirty="0">
                <a:latin typeface="Calibri" panose="020F0502020204030204" pitchFamily="34" charset="0"/>
                <a:cs typeface="Calibri" panose="020F0502020204030204" pitchFamily="34" charset="0"/>
              </a:rPr>
              <a:t> (@V</a:t>
            </a:r>
            <a:r>
              <a:rPr lang="en-US" altLang="zh-TW" sz="2000" b="1" baseline="-25000" dirty="0">
                <a:latin typeface="Calibri" panose="020F0502020204030204" pitchFamily="34" charset="0"/>
                <a:cs typeface="Calibri" panose="020F0502020204030204" pitchFamily="34" charset="0"/>
              </a:rPr>
              <a:t>G</a:t>
            </a:r>
            <a:r>
              <a:rPr lang="en-US" altLang="zh-TW" sz="2000" b="1" dirty="0">
                <a:latin typeface="Calibri" panose="020F0502020204030204" pitchFamily="34" charset="0"/>
                <a:cs typeface="Calibri" panose="020F0502020204030204" pitchFamily="34" charset="0"/>
              </a:rPr>
              <a:t>=2V)</a:t>
            </a:r>
            <a:endParaRPr lang="zh-TW" altLang="en-US" sz="2000" b="1" dirty="0">
              <a:latin typeface="Calibri" panose="020F0502020204030204" pitchFamily="34" charset="0"/>
              <a:cs typeface="Calibri" panose="020F0502020204030204" pitchFamily="34" charset="0"/>
            </a:endParaRPr>
          </a:p>
        </p:txBody>
      </p:sp>
      <p:grpSp>
        <p:nvGrpSpPr>
          <p:cNvPr id="2" name="群組 1">
            <a:extLst>
              <a:ext uri="{FF2B5EF4-FFF2-40B4-BE49-F238E27FC236}">
                <a16:creationId xmlns:a16="http://schemas.microsoft.com/office/drawing/2014/main" id="{D798A6C0-A922-497F-A889-B711A844D4D9}"/>
              </a:ext>
            </a:extLst>
          </p:cNvPr>
          <p:cNvGrpSpPr/>
          <p:nvPr/>
        </p:nvGrpSpPr>
        <p:grpSpPr>
          <a:xfrm>
            <a:off x="67792" y="2059413"/>
            <a:ext cx="4493536" cy="3425708"/>
            <a:chOff x="67792" y="2059413"/>
            <a:chExt cx="4493536" cy="3425708"/>
          </a:xfrm>
        </p:grpSpPr>
        <p:pic>
          <p:nvPicPr>
            <p:cNvPr id="66" name="圖片 65">
              <a:extLst>
                <a:ext uri="{FF2B5EF4-FFF2-40B4-BE49-F238E27FC236}">
                  <a16:creationId xmlns:a16="http://schemas.microsoft.com/office/drawing/2014/main" id="{A0933739-A7BA-4271-B8BF-03D4A85796CB}"/>
                </a:ext>
              </a:extLst>
            </p:cNvPr>
            <p:cNvPicPr>
              <a:picLocks noChangeAspect="1"/>
            </p:cNvPicPr>
            <p:nvPr/>
          </p:nvPicPr>
          <p:blipFill>
            <a:blip r:embed="rId3"/>
            <a:stretch>
              <a:fillRect/>
            </a:stretch>
          </p:blipFill>
          <p:spPr>
            <a:xfrm>
              <a:off x="1705422" y="3470398"/>
              <a:ext cx="1218576" cy="1009678"/>
            </a:xfrm>
            <a:prstGeom prst="rect">
              <a:avLst/>
            </a:prstGeom>
          </p:spPr>
        </p:pic>
        <p:grpSp>
          <p:nvGrpSpPr>
            <p:cNvPr id="62" name="群組 61">
              <a:extLst>
                <a:ext uri="{FF2B5EF4-FFF2-40B4-BE49-F238E27FC236}">
                  <a16:creationId xmlns:a16="http://schemas.microsoft.com/office/drawing/2014/main" id="{7B6EFE83-D66B-4EF3-869C-271F8C810C48}"/>
                </a:ext>
              </a:extLst>
            </p:cNvPr>
            <p:cNvGrpSpPr/>
            <p:nvPr/>
          </p:nvGrpSpPr>
          <p:grpSpPr>
            <a:xfrm>
              <a:off x="748262" y="2605545"/>
              <a:ext cx="734265" cy="1985091"/>
              <a:chOff x="5142722" y="4319463"/>
              <a:chExt cx="602755" cy="1629552"/>
            </a:xfrm>
          </p:grpSpPr>
          <p:sp>
            <p:nvSpPr>
              <p:cNvPr id="63" name="文字方塊 62">
                <a:extLst>
                  <a:ext uri="{FF2B5EF4-FFF2-40B4-BE49-F238E27FC236}">
                    <a16:creationId xmlns:a16="http://schemas.microsoft.com/office/drawing/2014/main" id="{29ECAEA1-E8B6-49A9-A9B1-FBC0B54F2F59}"/>
                  </a:ext>
                </a:extLst>
              </p:cNvPr>
              <p:cNvSpPr txBox="1"/>
              <p:nvPr/>
            </p:nvSpPr>
            <p:spPr>
              <a:xfrm>
                <a:off x="5142722" y="5579683"/>
                <a:ext cx="602755" cy="369332"/>
              </a:xfrm>
              <a:prstGeom prst="rect">
                <a:avLst/>
              </a:prstGeom>
              <a:noFill/>
            </p:spPr>
            <p:txBody>
              <a:bodyPr wrap="square" rtlCol="0">
                <a:spAutoFit/>
              </a:bodyPr>
              <a:lstStyle/>
              <a:p>
                <a:pPr algn="ctr"/>
                <a:r>
                  <a:rPr lang="en-US" altLang="zh-TW" dirty="0">
                    <a:solidFill>
                      <a:schemeClr val="tx1">
                        <a:lumMod val="50000"/>
                        <a:lumOff val="50000"/>
                      </a:schemeClr>
                    </a:solidFill>
                    <a:latin typeface="Calibri" panose="020F0502020204030204" pitchFamily="34" charset="0"/>
                    <a:cs typeface="Calibri" panose="020F0502020204030204" pitchFamily="34" charset="0"/>
                  </a:rPr>
                  <a:t>d</a:t>
                </a:r>
                <a:r>
                  <a:rPr lang="en-US" altLang="zh-TW" baseline="-25000" dirty="0">
                    <a:solidFill>
                      <a:schemeClr val="tx1">
                        <a:lumMod val="50000"/>
                        <a:lumOff val="50000"/>
                      </a:schemeClr>
                    </a:solidFill>
                    <a:latin typeface="Calibri" panose="020F0502020204030204" pitchFamily="34" charset="0"/>
                    <a:cs typeface="Calibri" panose="020F0502020204030204" pitchFamily="34" charset="0"/>
                  </a:rPr>
                  <a:t>ox</a:t>
                </a:r>
                <a:endParaRPr lang="zh-TW" altLang="en-US" dirty="0">
                  <a:solidFill>
                    <a:schemeClr val="tx1">
                      <a:lumMod val="50000"/>
                      <a:lumOff val="50000"/>
                    </a:schemeClr>
                  </a:solidFill>
                  <a:latin typeface="Calibri" panose="020F0502020204030204" pitchFamily="34" charset="0"/>
                  <a:cs typeface="Calibri" panose="020F0502020204030204" pitchFamily="34" charset="0"/>
                </a:endParaRPr>
              </a:p>
            </p:txBody>
          </p:sp>
          <p:cxnSp>
            <p:nvCxnSpPr>
              <p:cNvPr id="64" name="直線單箭頭接點 63">
                <a:extLst>
                  <a:ext uri="{FF2B5EF4-FFF2-40B4-BE49-F238E27FC236}">
                    <a16:creationId xmlns:a16="http://schemas.microsoft.com/office/drawing/2014/main" id="{A10918A3-47EA-478D-B3C6-A0D33EEB8D83}"/>
                  </a:ext>
                </a:extLst>
              </p:cNvPr>
              <p:cNvCxnSpPr>
                <a:cxnSpLocks/>
              </p:cNvCxnSpPr>
              <p:nvPr/>
            </p:nvCxnSpPr>
            <p:spPr>
              <a:xfrm>
                <a:off x="5449902" y="4319463"/>
                <a:ext cx="0" cy="1323147"/>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70" name="圖片 69">
              <a:extLst>
                <a:ext uri="{FF2B5EF4-FFF2-40B4-BE49-F238E27FC236}">
                  <a16:creationId xmlns:a16="http://schemas.microsoft.com/office/drawing/2014/main" id="{D58B81CD-E499-433E-AE98-85FE5FAC59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92" y="2059413"/>
              <a:ext cx="4493536" cy="3425708"/>
            </a:xfrm>
            <a:prstGeom prst="rect">
              <a:avLst/>
            </a:prstGeom>
          </p:spPr>
        </p:pic>
      </p:grpSp>
    </p:spTree>
    <p:extLst>
      <p:ext uri="{BB962C8B-B14F-4D97-AF65-F5344CB8AC3E}">
        <p14:creationId xmlns:p14="http://schemas.microsoft.com/office/powerpoint/2010/main" val="3650205287"/>
      </p:ext>
    </p:extLst>
  </p:cSld>
  <p:clrMapOvr>
    <a:masterClrMapping/>
  </p:clrMapOvr>
  <mc:AlternateContent xmlns:mc="http://schemas.openxmlformats.org/markup-compatibility/2006" xmlns:p14="http://schemas.microsoft.com/office/powerpoint/2010/main">
    <mc:Choice Requires="p14">
      <p:transition spd="slow" p14:dur="2000" advTm="27343"/>
    </mc:Choice>
    <mc:Fallback xmlns="">
      <p:transition spd="slow" advTm="2734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p:txBody>
          <a:bodyPr>
            <a:noAutofit/>
          </a:bodyPr>
          <a:lstStyle/>
          <a:p>
            <a:pPr>
              <a:lnSpc>
                <a:spcPct val="150000"/>
              </a:lnSpc>
              <a:buClr>
                <a:schemeClr val="bg1">
                  <a:lumMod val="75000"/>
                </a:schemeClr>
              </a:buClr>
              <a:buFont typeface="Arial" panose="020B0604020202020204" pitchFamily="34" charset="0"/>
              <a:buChar char="•"/>
            </a:pPr>
            <a:r>
              <a:rPr lang="en-US" altLang="zh-TW" sz="2400" b="1" dirty="0">
                <a:solidFill>
                  <a:schemeClr val="bg1">
                    <a:lumMod val="75000"/>
                  </a:schemeClr>
                </a:solidFill>
                <a:latin typeface="Calibri" panose="020F0502020204030204" pitchFamily="34" charset="0"/>
                <a:cs typeface="Calibri" panose="020F0502020204030204" pitchFamily="34" charset="0"/>
              </a:rPr>
              <a:t>Introduction</a:t>
            </a:r>
          </a:p>
          <a:p>
            <a:pPr lvl="1">
              <a:lnSpc>
                <a:spcPct val="150000"/>
              </a:lnSpc>
              <a:buClr>
                <a:schemeClr val="bg1">
                  <a:lumMod val="75000"/>
                </a:schemeClr>
              </a:buClr>
              <a:buFont typeface="Wingdings" panose="05000000000000000000" pitchFamily="2" charset="2"/>
              <a:buChar char="Ø"/>
            </a:pPr>
            <a:r>
              <a:rPr lang="es-ES" altLang="zh-TW" sz="2400" b="1" dirty="0">
                <a:solidFill>
                  <a:schemeClr val="bg1">
                    <a:lumMod val="75000"/>
                  </a:schemeClr>
                </a:solidFill>
                <a:latin typeface="Calibri" panose="020F0502020204030204" pitchFamily="34" charset="0"/>
                <a:ea typeface="標楷體" panose="03000509000000000000" pitchFamily="65" charset="-120"/>
                <a:cs typeface="Calibri" panose="020F0502020204030204" pitchFamily="34" charset="0"/>
              </a:rPr>
              <a:t>Metal-Insulator-Semiconductor </a:t>
            </a:r>
            <a:r>
              <a:rPr lang="es-ES" altLang="zh-TW" sz="2400" b="1" dirty="0">
                <a:solidFill>
                  <a:schemeClr val="bg1">
                    <a:lumMod val="75000"/>
                  </a:schemeClr>
                </a:solidFill>
                <a:ea typeface="標楷體" panose="03000509000000000000" pitchFamily="65" charset="-120"/>
                <a:cs typeface="Calibri" panose="020F0502020204030204" pitchFamily="34" charset="0"/>
              </a:rPr>
              <a:t>Tunnel Diode (MIS TD) </a:t>
            </a:r>
          </a:p>
          <a:p>
            <a:pPr lvl="1">
              <a:lnSpc>
                <a:spcPct val="150000"/>
              </a:lnSpc>
              <a:buClr>
                <a:schemeClr val="bg1">
                  <a:lumMod val="75000"/>
                </a:schemeClr>
              </a:buClr>
              <a:buFont typeface="Wingdings" panose="05000000000000000000" pitchFamily="2" charset="2"/>
              <a:buChar char="Ø"/>
            </a:pPr>
            <a:r>
              <a:rPr lang="fr-FR" altLang="zh-TW" sz="2400" b="1" dirty="0">
                <a:solidFill>
                  <a:schemeClr val="bg1">
                    <a:lumMod val="75000"/>
                  </a:schemeClr>
                </a:solidFill>
                <a:latin typeface="Calibri" panose="020F0502020204030204" pitchFamily="34" charset="0"/>
                <a:ea typeface="標楷體" panose="03000509000000000000" pitchFamily="65" charset="-120"/>
                <a:cs typeface="Calibri" panose="020F0502020204030204" pitchFamily="34" charset="0"/>
              </a:rPr>
              <a:t>Transient Current in MIS TDs</a:t>
            </a:r>
            <a:endParaRPr lang="en-US" altLang="zh-TW" sz="2400" b="1" dirty="0">
              <a:solidFill>
                <a:schemeClr val="bg1">
                  <a:lumMod val="75000"/>
                </a:schemeClr>
              </a:solidFill>
              <a:latin typeface="Calibri" panose="020F0502020204030204" pitchFamily="34" charset="0"/>
              <a:ea typeface="標楷體" panose="03000509000000000000" pitchFamily="65" charset="-120"/>
              <a:cs typeface="Calibri" panose="020F0502020204030204" pitchFamily="34" charset="0"/>
            </a:endParaRPr>
          </a:p>
          <a:p>
            <a:pPr>
              <a:lnSpc>
                <a:spcPct val="150000"/>
              </a:lnSpc>
              <a:buClr>
                <a:schemeClr val="tx1"/>
              </a:buClr>
              <a:buFont typeface="Arial" panose="020B0604020202020204" pitchFamily="34" charset="0"/>
              <a:buChar char="•"/>
            </a:pPr>
            <a:r>
              <a:rPr lang="en-US" altLang="zh-TW" sz="2400" b="1" dirty="0">
                <a:latin typeface="Calibri" panose="020F0502020204030204" pitchFamily="34" charset="0"/>
                <a:cs typeface="Calibri" panose="020F0502020204030204" pitchFamily="34" charset="0"/>
              </a:rPr>
              <a:t>Results and Discussion</a:t>
            </a:r>
          </a:p>
          <a:p>
            <a:pPr lvl="1">
              <a:lnSpc>
                <a:spcPct val="150000"/>
              </a:lnSpc>
              <a:buClr>
                <a:schemeClr val="bg1">
                  <a:lumMod val="75000"/>
                </a:schemeClr>
              </a:buClr>
              <a:buFont typeface="Wingdings" panose="05000000000000000000" pitchFamily="2" charset="2"/>
              <a:buChar char="Ø"/>
            </a:pPr>
            <a:r>
              <a:rPr lang="en-US" altLang="zh-TW" sz="2400" b="1" dirty="0">
                <a:solidFill>
                  <a:schemeClr val="bg1">
                    <a:lumMod val="75000"/>
                  </a:schemeClr>
                </a:solidFill>
                <a:ea typeface="標楷體" panose="03000509000000000000" pitchFamily="65" charset="-120"/>
                <a:cs typeface="Calibri" panose="020F0502020204030204" pitchFamily="34" charset="0"/>
              </a:rPr>
              <a:t>Experiments</a:t>
            </a:r>
          </a:p>
          <a:p>
            <a:pPr lvl="1">
              <a:lnSpc>
                <a:spcPct val="150000"/>
              </a:lnSpc>
              <a:buFont typeface="Wingdings" panose="05000000000000000000" pitchFamily="2" charset="2"/>
              <a:buChar char="Ø"/>
            </a:pPr>
            <a:r>
              <a:rPr lang="en-US" altLang="zh-TW" sz="2400" b="1" dirty="0">
                <a:ea typeface="標楷體" panose="03000509000000000000" pitchFamily="65" charset="-120"/>
                <a:cs typeface="Calibri" panose="020F0502020204030204" pitchFamily="34" charset="0"/>
              </a:rPr>
              <a:t>TCAD Simulation</a:t>
            </a:r>
          </a:p>
          <a:p>
            <a:pPr>
              <a:lnSpc>
                <a:spcPct val="150000"/>
              </a:lnSpc>
              <a:buClr>
                <a:schemeClr val="bg1">
                  <a:lumMod val="75000"/>
                </a:schemeClr>
              </a:buClr>
              <a:buFont typeface="Arial" panose="020B0604020202020204" pitchFamily="34" charset="0"/>
              <a:buChar char="•"/>
            </a:pPr>
            <a:r>
              <a:rPr lang="en-US" altLang="zh-TW" sz="2400" b="1" dirty="0">
                <a:solidFill>
                  <a:schemeClr val="bg1">
                    <a:lumMod val="75000"/>
                  </a:schemeClr>
                </a:solidFill>
                <a:latin typeface="Calibri" panose="020F0502020204030204" pitchFamily="34" charset="0"/>
                <a:cs typeface="Calibri" panose="020F0502020204030204" pitchFamily="34" charset="0"/>
              </a:rPr>
              <a:t>Conclusion</a:t>
            </a:r>
          </a:p>
          <a:p>
            <a:pPr>
              <a:lnSpc>
                <a:spcPct val="150000"/>
              </a:lnSpc>
              <a:buFont typeface="Wingdings" panose="05000000000000000000" pitchFamily="2" charset="2"/>
              <a:buChar char="n"/>
            </a:pPr>
            <a:endParaRPr lang="en-US" altLang="zh-TW" sz="2400" b="1" dirty="0">
              <a:latin typeface="Calibri" panose="020F0502020204030204" pitchFamily="34" charset="0"/>
              <a:ea typeface="標楷體" panose="03000509000000000000" pitchFamily="65" charset="-120"/>
              <a:cs typeface="Calibri" panose="020F0502020204030204" pitchFamily="34" charset="0"/>
            </a:endParaRPr>
          </a:p>
          <a:p>
            <a:pPr>
              <a:lnSpc>
                <a:spcPct val="150000"/>
              </a:lnSpc>
              <a:buFont typeface="Wingdings" panose="05000000000000000000" pitchFamily="2" charset="2"/>
              <a:buChar char="n"/>
            </a:pPr>
            <a:endParaRPr lang="en-US" altLang="zh-TW" sz="2400" b="1" dirty="0">
              <a:latin typeface="Calibri" panose="020F0502020204030204" pitchFamily="34" charset="0"/>
              <a:cs typeface="Calibri" panose="020F0502020204030204" pitchFamily="34" charset="0"/>
            </a:endParaRPr>
          </a:p>
          <a:p>
            <a:pPr>
              <a:buFont typeface="Wingdings" panose="05000000000000000000" pitchFamily="2" charset="2"/>
              <a:buChar char="n"/>
            </a:pPr>
            <a:endParaRPr lang="zh-TW" altLang="en-US" sz="2400" b="1" dirty="0">
              <a:latin typeface="Calibri" panose="020F0502020204030204" pitchFamily="34" charset="0"/>
              <a:cs typeface="Calibri" panose="020F0502020204030204" pitchFamily="34" charset="0"/>
            </a:endParaRPr>
          </a:p>
        </p:txBody>
      </p:sp>
      <p:sp>
        <p:nvSpPr>
          <p:cNvPr id="3" name="標題 2"/>
          <p:cNvSpPr>
            <a:spLocks noGrp="1"/>
          </p:cNvSpPr>
          <p:nvPr>
            <p:ph type="title"/>
          </p:nvPr>
        </p:nvSpPr>
        <p:spPr/>
        <p:txBody>
          <a:bodyPr/>
          <a:lstStyle/>
          <a:p>
            <a:r>
              <a:rPr lang="en-US" altLang="zh-TW" dirty="0"/>
              <a:t>Outline</a:t>
            </a:r>
            <a:endParaRPr lang="zh-TW" altLang="en-US" dirty="0"/>
          </a:p>
        </p:txBody>
      </p:sp>
      <p:sp>
        <p:nvSpPr>
          <p:cNvPr id="7" name="投影片編號版面配置區 6">
            <a:extLst>
              <a:ext uri="{FF2B5EF4-FFF2-40B4-BE49-F238E27FC236}">
                <a16:creationId xmlns:a16="http://schemas.microsoft.com/office/drawing/2014/main" id="{8616E51C-92C3-4ACC-84AD-22AF4765A90A}"/>
              </a:ext>
            </a:extLst>
          </p:cNvPr>
          <p:cNvSpPr>
            <a:spLocks noGrp="1"/>
          </p:cNvSpPr>
          <p:nvPr>
            <p:ph type="sldNum" sz="quarter" idx="11"/>
          </p:nvPr>
        </p:nvSpPr>
        <p:spPr>
          <a:xfrm>
            <a:off x="8618222" y="6477635"/>
            <a:ext cx="525778" cy="365125"/>
          </a:xfrm>
        </p:spPr>
        <p:txBody>
          <a:bodyPr/>
          <a:lstStyle/>
          <a:p>
            <a:fld id="{746179B8-B9D7-4922-944D-FA8D358F36EB}" type="slidenum">
              <a:rPr lang="zh-TW" altLang="en-US" smtClean="0"/>
              <a:pPr/>
              <a:t>15</a:t>
            </a:fld>
            <a:endParaRPr lang="zh-TW" altLang="en-US" dirty="0"/>
          </a:p>
        </p:txBody>
      </p:sp>
    </p:spTree>
    <p:extLst>
      <p:ext uri="{BB962C8B-B14F-4D97-AF65-F5344CB8AC3E}">
        <p14:creationId xmlns:p14="http://schemas.microsoft.com/office/powerpoint/2010/main" val="125377368"/>
      </p:ext>
    </p:extLst>
  </p:cSld>
  <p:clrMapOvr>
    <a:masterClrMapping/>
  </p:clrMapOvr>
  <mc:AlternateContent xmlns:mc="http://schemas.openxmlformats.org/markup-compatibility/2006" xmlns:p14="http://schemas.microsoft.com/office/powerpoint/2010/main">
    <mc:Choice Requires="p14">
      <p:transition spd="slow" p14:dur="2000" advTm="11471"/>
    </mc:Choice>
    <mc:Fallback xmlns="">
      <p:transition spd="slow" advTm="1147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8488890E-7704-42C9-BB0C-9AEF857FA696}"/>
              </a:ext>
            </a:extLst>
          </p:cNvPr>
          <p:cNvSpPr/>
          <p:nvPr/>
        </p:nvSpPr>
        <p:spPr>
          <a:xfrm>
            <a:off x="7369996" y="1164729"/>
            <a:ext cx="615577" cy="535275"/>
          </a:xfrm>
          <a:prstGeom prst="rect">
            <a:avLst/>
          </a:prstGeom>
          <a:solidFill>
            <a:srgbClr val="FFFF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4C9E4B1C-CD5B-4C55-A6FA-A68C893C14F0}"/>
              </a:ext>
            </a:extLst>
          </p:cNvPr>
          <p:cNvSpPr/>
          <p:nvPr/>
        </p:nvSpPr>
        <p:spPr>
          <a:xfrm>
            <a:off x="5040753" y="2495532"/>
            <a:ext cx="615577" cy="1274064"/>
          </a:xfrm>
          <a:prstGeom prst="rect">
            <a:avLst/>
          </a:prstGeom>
          <a:solidFill>
            <a:srgbClr val="E2F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標題 2">
            <a:extLst>
              <a:ext uri="{FF2B5EF4-FFF2-40B4-BE49-F238E27FC236}">
                <a16:creationId xmlns:a16="http://schemas.microsoft.com/office/drawing/2014/main" id="{BC5A559D-6803-4DA8-BCC8-C464A0C7E45E}"/>
              </a:ext>
            </a:extLst>
          </p:cNvPr>
          <p:cNvSpPr>
            <a:spLocks noGrp="1"/>
          </p:cNvSpPr>
          <p:nvPr>
            <p:ph type="title"/>
          </p:nvPr>
        </p:nvSpPr>
        <p:spPr/>
        <p:txBody>
          <a:bodyPr/>
          <a:lstStyle/>
          <a:p>
            <a:r>
              <a:rPr lang="en-US" altLang="zh-TW" dirty="0" err="1"/>
              <a:t>Silvaco</a:t>
            </a:r>
            <a:r>
              <a:rPr lang="en-US" altLang="zh-TW" dirty="0"/>
              <a:t> TCAD Simulation Setting</a:t>
            </a:r>
            <a:endParaRPr lang="zh-TW" altLang="en-US" dirty="0"/>
          </a:p>
        </p:txBody>
      </p:sp>
      <p:sp>
        <p:nvSpPr>
          <p:cNvPr id="4" name="投影片編號版面配置區 3">
            <a:extLst>
              <a:ext uri="{FF2B5EF4-FFF2-40B4-BE49-F238E27FC236}">
                <a16:creationId xmlns:a16="http://schemas.microsoft.com/office/drawing/2014/main" id="{F9AD50BF-2909-4F1D-BDA1-15CA1A6B5762}"/>
              </a:ext>
            </a:extLst>
          </p:cNvPr>
          <p:cNvSpPr>
            <a:spLocks noGrp="1"/>
          </p:cNvSpPr>
          <p:nvPr>
            <p:ph type="sldNum" sz="quarter" idx="11"/>
          </p:nvPr>
        </p:nvSpPr>
        <p:spPr/>
        <p:txBody>
          <a:bodyPr/>
          <a:lstStyle/>
          <a:p>
            <a:fld id="{746179B8-B9D7-4922-944D-FA8D358F36EB}" type="slidenum">
              <a:rPr lang="zh-TW" altLang="en-US" smtClean="0"/>
              <a:pPr/>
              <a:t>16</a:t>
            </a:fld>
            <a:endParaRPr lang="zh-TW" altLang="en-US" dirty="0"/>
          </a:p>
        </p:txBody>
      </p:sp>
      <p:grpSp>
        <p:nvGrpSpPr>
          <p:cNvPr id="51" name="群組 50">
            <a:extLst>
              <a:ext uri="{FF2B5EF4-FFF2-40B4-BE49-F238E27FC236}">
                <a16:creationId xmlns:a16="http://schemas.microsoft.com/office/drawing/2014/main" id="{809BB9E4-B792-46E6-92BC-D8A36B067E96}"/>
              </a:ext>
            </a:extLst>
          </p:cNvPr>
          <p:cNvGrpSpPr/>
          <p:nvPr/>
        </p:nvGrpSpPr>
        <p:grpSpPr>
          <a:xfrm>
            <a:off x="877825" y="1058824"/>
            <a:ext cx="3322676" cy="2657632"/>
            <a:chOff x="1027993" y="2332805"/>
            <a:chExt cx="3322676" cy="2657632"/>
          </a:xfrm>
        </p:grpSpPr>
        <p:sp>
          <p:nvSpPr>
            <p:cNvPr id="2" name="文字方塊 1">
              <a:extLst>
                <a:ext uri="{FF2B5EF4-FFF2-40B4-BE49-F238E27FC236}">
                  <a16:creationId xmlns:a16="http://schemas.microsoft.com/office/drawing/2014/main" id="{06983963-30C7-475D-BB9F-5582817188E7}"/>
                </a:ext>
              </a:extLst>
            </p:cNvPr>
            <p:cNvSpPr txBox="1"/>
            <p:nvPr/>
          </p:nvSpPr>
          <p:spPr>
            <a:xfrm>
              <a:off x="1148080" y="4344106"/>
              <a:ext cx="2829838" cy="646331"/>
            </a:xfrm>
            <a:prstGeom prst="rect">
              <a:avLst/>
            </a:prstGeom>
            <a:noFill/>
          </p:spPr>
          <p:txBody>
            <a:bodyPr wrap="square" rtlCol="0">
              <a:spAutoFit/>
            </a:bodyPr>
            <a:lstStyle/>
            <a:p>
              <a:pPr algn="ctr"/>
              <a:r>
                <a:rPr lang="en-US" altLang="zh-TW" b="1" dirty="0">
                  <a:solidFill>
                    <a:srgbClr val="002060"/>
                  </a:solidFill>
                  <a:latin typeface="Calibri" panose="020F0502020204030204" pitchFamily="34" charset="0"/>
                  <a:cs typeface="Calibri" panose="020F0502020204030204" pitchFamily="34" charset="0"/>
                </a:rPr>
                <a:t>Fig. Simulated structure of Trench MIS.</a:t>
              </a:r>
              <a:endParaRPr lang="zh-TW" altLang="en-US" b="1" dirty="0">
                <a:solidFill>
                  <a:srgbClr val="002060"/>
                </a:solidFill>
                <a:latin typeface="Calibri" panose="020F0502020204030204" pitchFamily="34" charset="0"/>
                <a:cs typeface="Calibri" panose="020F0502020204030204" pitchFamily="34" charset="0"/>
              </a:endParaRPr>
            </a:p>
          </p:txBody>
        </p:sp>
        <p:pic>
          <p:nvPicPr>
            <p:cNvPr id="43" name="圖片 42">
              <a:extLst>
                <a:ext uri="{FF2B5EF4-FFF2-40B4-BE49-F238E27FC236}">
                  <a16:creationId xmlns:a16="http://schemas.microsoft.com/office/drawing/2014/main" id="{8326210D-FCE7-4F1F-981F-71362F003C9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7993" y="2332805"/>
              <a:ext cx="3322676" cy="2032208"/>
            </a:xfrm>
            <a:prstGeom prst="rect">
              <a:avLst/>
            </a:prstGeom>
          </p:spPr>
        </p:pic>
      </p:grpSp>
      <p:grpSp>
        <p:nvGrpSpPr>
          <p:cNvPr id="78" name="群組 77">
            <a:extLst>
              <a:ext uri="{FF2B5EF4-FFF2-40B4-BE49-F238E27FC236}">
                <a16:creationId xmlns:a16="http://schemas.microsoft.com/office/drawing/2014/main" id="{FA37C0EF-5A62-40C1-A1A5-5CA47E0979EE}"/>
              </a:ext>
            </a:extLst>
          </p:cNvPr>
          <p:cNvGrpSpPr/>
          <p:nvPr/>
        </p:nvGrpSpPr>
        <p:grpSpPr>
          <a:xfrm>
            <a:off x="634050" y="3752686"/>
            <a:ext cx="3923780" cy="2767001"/>
            <a:chOff x="4560446" y="2635377"/>
            <a:chExt cx="3923780" cy="2767001"/>
          </a:xfrm>
        </p:grpSpPr>
        <p:sp>
          <p:nvSpPr>
            <p:cNvPr id="50" name="文字方塊 49">
              <a:extLst>
                <a:ext uri="{FF2B5EF4-FFF2-40B4-BE49-F238E27FC236}">
                  <a16:creationId xmlns:a16="http://schemas.microsoft.com/office/drawing/2014/main" id="{94BD2E81-6037-4C3A-BDAE-A07AF00FDF6D}"/>
                </a:ext>
              </a:extLst>
            </p:cNvPr>
            <p:cNvSpPr txBox="1"/>
            <p:nvPr/>
          </p:nvSpPr>
          <p:spPr>
            <a:xfrm>
              <a:off x="4560446" y="5033046"/>
              <a:ext cx="3923780" cy="369332"/>
            </a:xfrm>
            <a:prstGeom prst="rect">
              <a:avLst/>
            </a:prstGeom>
            <a:noFill/>
          </p:spPr>
          <p:txBody>
            <a:bodyPr wrap="square" rtlCol="0">
              <a:spAutoFit/>
            </a:bodyPr>
            <a:lstStyle/>
            <a:p>
              <a:pPr algn="ctr"/>
              <a:r>
                <a:rPr lang="en-US" altLang="zh-TW" b="1" dirty="0">
                  <a:solidFill>
                    <a:srgbClr val="002060"/>
                  </a:solidFill>
                  <a:latin typeface="Calibri" panose="020F0502020204030204" pitchFamily="34" charset="0"/>
                  <a:cs typeface="Calibri" panose="020F0502020204030204" pitchFamily="34" charset="0"/>
                </a:rPr>
                <a:t>Fig. </a:t>
              </a:r>
              <a:r>
                <a:rPr lang="en-US" altLang="zh-TW" b="1" dirty="0" err="1">
                  <a:solidFill>
                    <a:srgbClr val="002060"/>
                  </a:solidFill>
                  <a:latin typeface="Calibri" panose="020F0502020204030204" pitchFamily="34" charset="0"/>
                  <a:cs typeface="Calibri" panose="020F0502020204030204" pitchFamily="34" charset="0"/>
                </a:rPr>
                <a:t>Silvaco</a:t>
              </a:r>
              <a:r>
                <a:rPr lang="en-US" altLang="zh-TW" b="1" dirty="0">
                  <a:solidFill>
                    <a:srgbClr val="002060"/>
                  </a:solidFill>
                  <a:latin typeface="Calibri" panose="020F0502020204030204" pitchFamily="34" charset="0"/>
                  <a:cs typeface="Calibri" panose="020F0502020204030204" pitchFamily="34" charset="0"/>
                </a:rPr>
                <a:t> TCAD simulation process.</a:t>
              </a:r>
              <a:endParaRPr lang="zh-TW" altLang="en-US" b="1" dirty="0">
                <a:solidFill>
                  <a:srgbClr val="002060"/>
                </a:solidFill>
                <a:latin typeface="Calibri" panose="020F0502020204030204" pitchFamily="34" charset="0"/>
                <a:cs typeface="Calibri" panose="020F0502020204030204" pitchFamily="34" charset="0"/>
              </a:endParaRPr>
            </a:p>
          </p:txBody>
        </p:sp>
        <p:pic>
          <p:nvPicPr>
            <p:cNvPr id="48" name="圖片 47">
              <a:extLst>
                <a:ext uri="{FF2B5EF4-FFF2-40B4-BE49-F238E27FC236}">
                  <a16:creationId xmlns:a16="http://schemas.microsoft.com/office/drawing/2014/main" id="{7E8CDAA9-FF03-4C43-8F55-10D13D73B34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38170" y="2635377"/>
              <a:ext cx="3504998" cy="2415514"/>
            </a:xfrm>
            <a:prstGeom prst="rect">
              <a:avLst/>
            </a:prstGeom>
          </p:spPr>
        </p:pic>
      </p:grpSp>
      <p:sp>
        <p:nvSpPr>
          <p:cNvPr id="80" name="內容版面配置區 24">
            <a:extLst>
              <a:ext uri="{FF2B5EF4-FFF2-40B4-BE49-F238E27FC236}">
                <a16:creationId xmlns:a16="http://schemas.microsoft.com/office/drawing/2014/main" id="{3C6E03CB-EB51-49E2-88C9-7E944A551E1E}"/>
              </a:ext>
            </a:extLst>
          </p:cNvPr>
          <p:cNvSpPr txBox="1">
            <a:spLocks/>
          </p:cNvSpPr>
          <p:nvPr/>
        </p:nvSpPr>
        <p:spPr>
          <a:xfrm>
            <a:off x="4604566" y="4903191"/>
            <a:ext cx="4093003" cy="896004"/>
          </a:xfrm>
          <a:prstGeom prst="roundRect">
            <a:avLst/>
          </a:prstGeom>
          <a:solidFill>
            <a:srgbClr val="FFFF97"/>
          </a:solidFill>
          <a:ln w="19050">
            <a:noFill/>
          </a:ln>
        </p:spPr>
        <p:txBody>
          <a:bodyPr vert="horz" lIns="91440" tIns="45720" rIns="91440" bIns="45720" rtlCol="0">
            <a:normAutofit/>
          </a:bodyPr>
          <a:lstStyle>
            <a:lvl1pPr marL="257156" indent="-257156" algn="l" defTabSz="685749" rtl="0" eaLnBrk="1" latinLnBrk="0" hangingPunct="1">
              <a:spcBef>
                <a:spcPct val="20000"/>
              </a:spcBef>
              <a:buClr>
                <a:srgbClr val="C00000"/>
              </a:buClr>
              <a:buFont typeface="Wingdings" panose="05000000000000000000" pitchFamily="2" charset="2"/>
              <a:buChar char="l"/>
              <a:defRPr sz="2000" kern="1200" baseline="0">
                <a:solidFill>
                  <a:schemeClr val="tx1"/>
                </a:solidFill>
                <a:latin typeface="Calibri" panose="020F0502020204030204" pitchFamily="34" charset="0"/>
                <a:ea typeface="+mn-ea"/>
                <a:cs typeface="+mn-cs"/>
              </a:defRPr>
            </a:lvl1pPr>
            <a:lvl2pPr marL="557171" indent="-214298" algn="l" defTabSz="685749" rtl="0" eaLnBrk="1" latinLnBrk="0" hangingPunct="1">
              <a:spcBef>
                <a:spcPct val="20000"/>
              </a:spcBef>
              <a:buClr>
                <a:schemeClr val="tx1"/>
              </a:buClr>
              <a:buFont typeface="Arial" pitchFamily="34" charset="0"/>
              <a:buChar char="–"/>
              <a:defRPr sz="2000" kern="1200" baseline="0">
                <a:solidFill>
                  <a:schemeClr val="tx1"/>
                </a:solidFill>
                <a:latin typeface="Calibri" panose="020F0502020204030204" pitchFamily="34" charset="0"/>
                <a:ea typeface="+mn-ea"/>
                <a:cs typeface="+mn-cs"/>
              </a:defRPr>
            </a:lvl2pPr>
            <a:lvl3pPr marL="857186" indent="-171438" algn="l" defTabSz="685749" rtl="0" eaLnBrk="1" latinLnBrk="0" hangingPunct="1">
              <a:spcBef>
                <a:spcPct val="20000"/>
              </a:spcBef>
              <a:buFont typeface="Arial" pitchFamily="34" charset="0"/>
              <a:buChar char="•"/>
              <a:defRPr sz="1400" kern="1200" baseline="0">
                <a:solidFill>
                  <a:schemeClr val="tx1"/>
                </a:solidFill>
                <a:latin typeface="Calibri" panose="020F0502020204030204" pitchFamily="34" charset="0"/>
                <a:ea typeface="+mn-ea"/>
                <a:cs typeface="+mn-cs"/>
              </a:defRPr>
            </a:lvl3pPr>
            <a:lvl4pPr marL="1200060" indent="-171438" algn="l" defTabSz="685749" rtl="0" eaLnBrk="1" latinLnBrk="0" hangingPunct="1">
              <a:spcBef>
                <a:spcPct val="20000"/>
              </a:spcBef>
              <a:buFont typeface="Arial" pitchFamily="34" charset="0"/>
              <a:buChar char="–"/>
              <a:defRPr sz="1400" kern="1200" baseline="0">
                <a:solidFill>
                  <a:schemeClr val="tx1"/>
                </a:solidFill>
                <a:latin typeface="Calibri" panose="020F0502020204030204" pitchFamily="34" charset="0"/>
                <a:ea typeface="+mn-ea"/>
                <a:cs typeface="+mn-cs"/>
              </a:defRPr>
            </a:lvl4pPr>
            <a:lvl5pPr marL="1542935" indent="-171438" algn="l" defTabSz="685749" rtl="0" eaLnBrk="1" latinLnBrk="0" hangingPunct="1">
              <a:spcBef>
                <a:spcPct val="20000"/>
              </a:spcBef>
              <a:buFont typeface="Arial" pitchFamily="34" charset="0"/>
              <a:buChar char="»"/>
              <a:defRPr sz="1400" kern="1200" baseline="0">
                <a:solidFill>
                  <a:schemeClr val="tx1"/>
                </a:solidFill>
                <a:latin typeface="Calibri" panose="020F0502020204030204" pitchFamily="34" charset="0"/>
                <a:ea typeface="+mn-ea"/>
                <a:cs typeface="+mn-cs"/>
              </a:defRPr>
            </a:lvl5pPr>
            <a:lvl6pPr marL="1885809"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84"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58"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33"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457200" indent="-457200">
              <a:buClr>
                <a:schemeClr val="tx1"/>
              </a:buClr>
              <a:buFont typeface="+mj-lt"/>
              <a:buAutoNum type="arabicParenR"/>
            </a:pPr>
            <a:r>
              <a:rPr lang="en-US" altLang="zh-TW" dirty="0">
                <a:cs typeface="Calibri" panose="020F0502020204030204" pitchFamily="34" charset="0"/>
              </a:rPr>
              <a:t>d</a:t>
            </a:r>
            <a:r>
              <a:rPr lang="en-US" altLang="zh-TW" baseline="-25000" dirty="0">
                <a:cs typeface="Calibri" panose="020F0502020204030204" pitchFamily="34" charset="0"/>
              </a:rPr>
              <a:t>ox</a:t>
            </a:r>
            <a:r>
              <a:rPr lang="en-US" altLang="zh-TW" dirty="0">
                <a:cs typeface="Calibri" panose="020F0502020204030204" pitchFamily="34" charset="0"/>
              </a:rPr>
              <a:t> = 2.5 ~ 3 nm</a:t>
            </a:r>
          </a:p>
          <a:p>
            <a:pPr lvl="1">
              <a:buFont typeface="Wingdings" panose="05000000000000000000" pitchFamily="2" charset="2"/>
              <a:buChar char="Ø"/>
            </a:pPr>
            <a:r>
              <a:rPr lang="en-US" altLang="zh-TW" b="1" dirty="0">
                <a:cs typeface="Calibri" panose="020F0502020204030204" pitchFamily="34" charset="0"/>
              </a:rPr>
              <a:t>d</a:t>
            </a:r>
            <a:r>
              <a:rPr lang="en-US" altLang="zh-TW" b="1" baseline="-25000" dirty="0">
                <a:cs typeface="Calibri" panose="020F0502020204030204" pitchFamily="34" charset="0"/>
              </a:rPr>
              <a:t>ox</a:t>
            </a:r>
            <a:r>
              <a:rPr lang="en-US" altLang="zh-TW" b="1" dirty="0">
                <a:cs typeface="Calibri" panose="020F0502020204030204" pitchFamily="34" charset="0"/>
              </a:rPr>
              <a:t>  </a:t>
            </a:r>
            <a:r>
              <a:rPr lang="en-US" altLang="zh-TW" b="1" dirty="0">
                <a:ea typeface="Cambria Math" panose="02040503050406030204" pitchFamily="18" charset="0"/>
                <a:cs typeface="Calibri" panose="020F0502020204030204" pitchFamily="34" charset="0"/>
              </a:rPr>
              <a:t>↑</a:t>
            </a:r>
            <a:r>
              <a:rPr lang="en-US" altLang="zh-TW" b="1" dirty="0">
                <a:cs typeface="Calibri" panose="020F0502020204030204" pitchFamily="34" charset="0"/>
              </a:rPr>
              <a:t>, |read “-1” current| </a:t>
            </a:r>
            <a:r>
              <a:rPr lang="en-US" altLang="zh-TW" b="1" dirty="0">
                <a:ea typeface="Cambria Math" panose="02040503050406030204" pitchFamily="18" charset="0"/>
                <a:cs typeface="Calibri" panose="020F0502020204030204" pitchFamily="34" charset="0"/>
              </a:rPr>
              <a:t>↑</a:t>
            </a:r>
            <a:r>
              <a:rPr lang="en-US" altLang="zh-TW" b="1" dirty="0">
                <a:cs typeface="Calibri" panose="020F0502020204030204" pitchFamily="34" charset="0"/>
              </a:rPr>
              <a:t>.</a:t>
            </a:r>
            <a:endParaRPr lang="en-US" altLang="zh-TW" dirty="0"/>
          </a:p>
        </p:txBody>
      </p:sp>
      <p:grpSp>
        <p:nvGrpSpPr>
          <p:cNvPr id="84" name="群組 83">
            <a:extLst>
              <a:ext uri="{FF2B5EF4-FFF2-40B4-BE49-F238E27FC236}">
                <a16:creationId xmlns:a16="http://schemas.microsoft.com/office/drawing/2014/main" id="{4C6AFB86-70CF-4385-B9D6-9826E2BFB331}"/>
              </a:ext>
            </a:extLst>
          </p:cNvPr>
          <p:cNvGrpSpPr/>
          <p:nvPr/>
        </p:nvGrpSpPr>
        <p:grpSpPr>
          <a:xfrm>
            <a:off x="4245657" y="1164729"/>
            <a:ext cx="4315163" cy="3308610"/>
            <a:chOff x="4245657" y="1330101"/>
            <a:chExt cx="4315163" cy="3308610"/>
          </a:xfrm>
        </p:grpSpPr>
        <p:graphicFrame>
          <p:nvGraphicFramePr>
            <p:cNvPr id="77" name="物件 76">
              <a:extLst>
                <a:ext uri="{FF2B5EF4-FFF2-40B4-BE49-F238E27FC236}">
                  <a16:creationId xmlns:a16="http://schemas.microsoft.com/office/drawing/2014/main" id="{C62DA995-55DC-40DF-AEF2-CC3E33F20F00}"/>
                </a:ext>
              </a:extLst>
            </p:cNvPr>
            <p:cNvGraphicFramePr>
              <a:graphicFrameLocks noChangeAspect="1"/>
            </p:cNvGraphicFramePr>
            <p:nvPr>
              <p:extLst>
                <p:ext uri="{D42A27DB-BD31-4B8C-83A1-F6EECF244321}">
                  <p14:modId xmlns:p14="http://schemas.microsoft.com/office/powerpoint/2010/main" val="995226977"/>
                </p:ext>
              </p:extLst>
            </p:nvPr>
          </p:nvGraphicFramePr>
          <p:xfrm>
            <a:off x="4245657" y="1330101"/>
            <a:ext cx="4315163" cy="3308610"/>
          </p:xfrm>
          <a:graphic>
            <a:graphicData uri="http://schemas.openxmlformats.org/presentationml/2006/ole">
              <mc:AlternateContent xmlns:mc="http://schemas.openxmlformats.org/markup-compatibility/2006">
                <mc:Choice xmlns:v="urn:schemas-microsoft-com:vml" Requires="v">
                  <p:oleObj spid="_x0000_s6303" name="Graph" r:id="rId7" imgW="3579480" imgH="2745360" progId="Origin50.Graph">
                    <p:embed/>
                  </p:oleObj>
                </mc:Choice>
                <mc:Fallback>
                  <p:oleObj name="Graph" r:id="rId7" imgW="3579480" imgH="2745360" progId="Origin50.Graph">
                    <p:embed/>
                    <p:pic>
                      <p:nvPicPr>
                        <p:cNvPr id="27" name="物件 26">
                          <a:extLst>
                            <a:ext uri="{FF2B5EF4-FFF2-40B4-BE49-F238E27FC236}">
                              <a16:creationId xmlns:a16="http://schemas.microsoft.com/office/drawing/2014/main" id="{7B8D7B89-E760-4E90-8892-2F23FD5EA053}"/>
                            </a:ext>
                          </a:extLst>
                        </p:cNvPr>
                        <p:cNvPicPr/>
                        <p:nvPr/>
                      </p:nvPicPr>
                      <p:blipFill>
                        <a:blip r:embed="rId8"/>
                        <a:stretch>
                          <a:fillRect/>
                        </a:stretch>
                      </p:blipFill>
                      <p:spPr>
                        <a:xfrm>
                          <a:off x="4245657" y="1330101"/>
                          <a:ext cx="4315163" cy="3308610"/>
                        </a:xfrm>
                        <a:prstGeom prst="rect">
                          <a:avLst/>
                        </a:prstGeom>
                      </p:spPr>
                    </p:pic>
                  </p:oleObj>
                </mc:Fallback>
              </mc:AlternateContent>
            </a:graphicData>
          </a:graphic>
        </p:graphicFrame>
        <p:sp>
          <p:nvSpPr>
            <p:cNvPr id="83" name="文字方塊 82">
              <a:extLst>
                <a:ext uri="{FF2B5EF4-FFF2-40B4-BE49-F238E27FC236}">
                  <a16:creationId xmlns:a16="http://schemas.microsoft.com/office/drawing/2014/main" id="{319E9B64-2B4E-4767-9976-DD1F52A94BE1}"/>
                </a:ext>
              </a:extLst>
            </p:cNvPr>
            <p:cNvSpPr txBox="1"/>
            <p:nvPr/>
          </p:nvSpPr>
          <p:spPr>
            <a:xfrm>
              <a:off x="6494399" y="3424113"/>
              <a:ext cx="1849672" cy="338554"/>
            </a:xfrm>
            <a:prstGeom prst="rect">
              <a:avLst/>
            </a:prstGeom>
            <a:noFill/>
            <a:ln w="19050">
              <a:solidFill>
                <a:srgbClr val="002060"/>
              </a:solidFill>
            </a:ln>
          </p:spPr>
          <p:txBody>
            <a:bodyPr wrap="square" rtlCol="0">
              <a:spAutoFit/>
            </a:bodyPr>
            <a:lstStyle/>
            <a:p>
              <a:pPr algn="ctr"/>
              <a:r>
                <a:rPr lang="en-US" altLang="zh-TW" sz="1600" b="1" dirty="0">
                  <a:solidFill>
                    <a:srgbClr val="002060"/>
                  </a:solidFill>
                  <a:latin typeface="Arial" panose="020B0604020202020204" pitchFamily="34" charset="0"/>
                  <a:cs typeface="Arial" panose="020B0604020202020204" pitchFamily="34" charset="0"/>
                </a:rPr>
                <a:t>TCAD Simulation</a:t>
              </a:r>
              <a:endParaRPr lang="zh-TW" altLang="en-US" sz="1600" b="1" dirty="0">
                <a:solidFill>
                  <a:srgbClr val="002060"/>
                </a:solidFill>
                <a:latin typeface="Arial" panose="020B0604020202020204" pitchFamily="34" charset="0"/>
                <a:cs typeface="Arial" panose="020B0604020202020204" pitchFamily="34" charset="0"/>
              </a:endParaRPr>
            </a:p>
          </p:txBody>
        </p:sp>
      </p:grpSp>
      <p:sp>
        <p:nvSpPr>
          <p:cNvPr id="14" name="內容版面配置區 24">
            <a:extLst>
              <a:ext uri="{FF2B5EF4-FFF2-40B4-BE49-F238E27FC236}">
                <a16:creationId xmlns:a16="http://schemas.microsoft.com/office/drawing/2014/main" id="{C07A220D-3A85-49C7-9DF7-7BBADA33B058}"/>
              </a:ext>
            </a:extLst>
          </p:cNvPr>
          <p:cNvSpPr txBox="1">
            <a:spLocks/>
          </p:cNvSpPr>
          <p:nvPr/>
        </p:nvSpPr>
        <p:spPr>
          <a:xfrm>
            <a:off x="4604566" y="5809596"/>
            <a:ext cx="4093003" cy="896004"/>
          </a:xfrm>
          <a:prstGeom prst="roundRect">
            <a:avLst/>
          </a:prstGeom>
          <a:solidFill>
            <a:srgbClr val="E2F0D9"/>
          </a:solidFill>
          <a:ln w="19050">
            <a:noFill/>
          </a:ln>
        </p:spPr>
        <p:txBody>
          <a:bodyPr vert="horz" lIns="91440" tIns="45720" rIns="91440" bIns="45720" rtlCol="0">
            <a:normAutofit/>
          </a:bodyPr>
          <a:lstStyle>
            <a:lvl1pPr marL="257156" indent="-257156" algn="l" defTabSz="685749" rtl="0" eaLnBrk="1" latinLnBrk="0" hangingPunct="1">
              <a:spcBef>
                <a:spcPct val="20000"/>
              </a:spcBef>
              <a:buClr>
                <a:srgbClr val="C00000"/>
              </a:buClr>
              <a:buFont typeface="Wingdings" panose="05000000000000000000" pitchFamily="2" charset="2"/>
              <a:buChar char="l"/>
              <a:defRPr sz="2000" kern="1200" baseline="0">
                <a:solidFill>
                  <a:schemeClr val="tx1"/>
                </a:solidFill>
                <a:latin typeface="Calibri" panose="020F0502020204030204" pitchFamily="34" charset="0"/>
                <a:ea typeface="+mn-ea"/>
                <a:cs typeface="+mn-cs"/>
              </a:defRPr>
            </a:lvl1pPr>
            <a:lvl2pPr marL="557171" indent="-214298" algn="l" defTabSz="685749" rtl="0" eaLnBrk="1" latinLnBrk="0" hangingPunct="1">
              <a:spcBef>
                <a:spcPct val="20000"/>
              </a:spcBef>
              <a:buClr>
                <a:schemeClr val="tx1"/>
              </a:buClr>
              <a:buFont typeface="Arial" pitchFamily="34" charset="0"/>
              <a:buChar char="–"/>
              <a:defRPr sz="2000" kern="1200" baseline="0">
                <a:solidFill>
                  <a:schemeClr val="tx1"/>
                </a:solidFill>
                <a:latin typeface="Calibri" panose="020F0502020204030204" pitchFamily="34" charset="0"/>
                <a:ea typeface="+mn-ea"/>
                <a:cs typeface="+mn-cs"/>
              </a:defRPr>
            </a:lvl2pPr>
            <a:lvl3pPr marL="857186" indent="-171438" algn="l" defTabSz="685749" rtl="0" eaLnBrk="1" latinLnBrk="0" hangingPunct="1">
              <a:spcBef>
                <a:spcPct val="20000"/>
              </a:spcBef>
              <a:buFont typeface="Arial" pitchFamily="34" charset="0"/>
              <a:buChar char="•"/>
              <a:defRPr sz="1400" kern="1200" baseline="0">
                <a:solidFill>
                  <a:schemeClr val="tx1"/>
                </a:solidFill>
                <a:latin typeface="Calibri" panose="020F0502020204030204" pitchFamily="34" charset="0"/>
                <a:ea typeface="+mn-ea"/>
                <a:cs typeface="+mn-cs"/>
              </a:defRPr>
            </a:lvl3pPr>
            <a:lvl4pPr marL="1200060" indent="-171438" algn="l" defTabSz="685749" rtl="0" eaLnBrk="1" latinLnBrk="0" hangingPunct="1">
              <a:spcBef>
                <a:spcPct val="20000"/>
              </a:spcBef>
              <a:buFont typeface="Arial" pitchFamily="34" charset="0"/>
              <a:buChar char="–"/>
              <a:defRPr sz="1400" kern="1200" baseline="0">
                <a:solidFill>
                  <a:schemeClr val="tx1"/>
                </a:solidFill>
                <a:latin typeface="Calibri" panose="020F0502020204030204" pitchFamily="34" charset="0"/>
                <a:ea typeface="+mn-ea"/>
                <a:cs typeface="+mn-cs"/>
              </a:defRPr>
            </a:lvl4pPr>
            <a:lvl5pPr marL="1542935" indent="-171438" algn="l" defTabSz="685749" rtl="0" eaLnBrk="1" latinLnBrk="0" hangingPunct="1">
              <a:spcBef>
                <a:spcPct val="20000"/>
              </a:spcBef>
              <a:buFont typeface="Arial" pitchFamily="34" charset="0"/>
              <a:buChar char="»"/>
              <a:defRPr sz="1400" kern="1200" baseline="0">
                <a:solidFill>
                  <a:schemeClr val="tx1"/>
                </a:solidFill>
                <a:latin typeface="Calibri" panose="020F0502020204030204" pitchFamily="34" charset="0"/>
                <a:ea typeface="+mn-ea"/>
                <a:cs typeface="+mn-cs"/>
              </a:defRPr>
            </a:lvl5pPr>
            <a:lvl6pPr marL="1885809"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84"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58"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33"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457200" indent="-457200">
              <a:spcBef>
                <a:spcPts val="1800"/>
              </a:spcBef>
              <a:buClr>
                <a:schemeClr val="tx1"/>
              </a:buClr>
              <a:buFont typeface="+mj-lt"/>
              <a:buAutoNum type="arabicParenR" startAt="2"/>
            </a:pPr>
            <a:r>
              <a:rPr lang="en-US" altLang="zh-TW" dirty="0"/>
              <a:t>d</a:t>
            </a:r>
            <a:r>
              <a:rPr lang="en-US" altLang="zh-TW" baseline="-25000" dirty="0"/>
              <a:t>ox</a:t>
            </a:r>
            <a:r>
              <a:rPr lang="en-US" altLang="zh-TW" dirty="0"/>
              <a:t> &gt; 3 nm (simulation)</a:t>
            </a:r>
          </a:p>
          <a:p>
            <a:pPr lvl="1">
              <a:buFont typeface="Wingdings" panose="05000000000000000000" pitchFamily="2" charset="2"/>
              <a:buChar char="Ø"/>
            </a:pPr>
            <a:r>
              <a:rPr lang="en-US" altLang="zh-TW" b="1" dirty="0"/>
              <a:t>d</a:t>
            </a:r>
            <a:r>
              <a:rPr lang="en-US" altLang="zh-TW" b="1" baseline="-25000" dirty="0"/>
              <a:t>ox</a:t>
            </a:r>
            <a:r>
              <a:rPr lang="en-US" altLang="zh-TW" b="1" dirty="0"/>
              <a:t>  </a:t>
            </a:r>
            <a:r>
              <a:rPr lang="en-US" altLang="zh-TW" b="1" dirty="0">
                <a:ea typeface="Cambria Math" panose="02040503050406030204" pitchFamily="18" charset="0"/>
                <a:cs typeface="Calibri" panose="020F0502020204030204" pitchFamily="34" charset="0"/>
              </a:rPr>
              <a:t>↑</a:t>
            </a:r>
            <a:r>
              <a:rPr lang="en-US" altLang="zh-TW" b="1" dirty="0"/>
              <a:t>, |read “-1” current| </a:t>
            </a:r>
            <a:r>
              <a:rPr lang="en-US" altLang="zh-TW" b="1" dirty="0">
                <a:ea typeface="Cambria Math" panose="02040503050406030204" pitchFamily="18" charset="0"/>
                <a:cs typeface="Calibri" panose="020F0502020204030204" pitchFamily="34" charset="0"/>
              </a:rPr>
              <a:t>↓</a:t>
            </a:r>
            <a:r>
              <a:rPr lang="en-US" altLang="zh-TW" b="1" dirty="0"/>
              <a:t>.</a:t>
            </a:r>
          </a:p>
        </p:txBody>
      </p:sp>
      <p:sp>
        <p:nvSpPr>
          <p:cNvPr id="5" name="文字方塊 4">
            <a:extLst>
              <a:ext uri="{FF2B5EF4-FFF2-40B4-BE49-F238E27FC236}">
                <a16:creationId xmlns:a16="http://schemas.microsoft.com/office/drawing/2014/main" id="{955430D7-355B-4004-A138-FD6C3881BDC6}"/>
              </a:ext>
            </a:extLst>
          </p:cNvPr>
          <p:cNvSpPr txBox="1"/>
          <p:nvPr/>
        </p:nvSpPr>
        <p:spPr>
          <a:xfrm>
            <a:off x="3537272" y="4457715"/>
            <a:ext cx="3832724" cy="369332"/>
          </a:xfrm>
          <a:prstGeom prst="rect">
            <a:avLst/>
          </a:prstGeom>
          <a:noFill/>
          <a:ln w="19050">
            <a:solidFill>
              <a:srgbClr val="FF0000"/>
            </a:solidFill>
          </a:ln>
        </p:spPr>
        <p:txBody>
          <a:bodyPr wrap="square" rtlCol="0">
            <a:spAutoFit/>
          </a:bodyPr>
          <a:lstStyle/>
          <a:p>
            <a:pPr algn="ctr"/>
            <a:r>
              <a:rPr lang="en-US" altLang="zh-TW" b="1" dirty="0">
                <a:solidFill>
                  <a:srgbClr val="FF0000"/>
                </a:solidFill>
                <a:latin typeface="Calibri" panose="020F0502020204030204" pitchFamily="34" charset="0"/>
                <a:cs typeface="Calibri" panose="020F0502020204030204" pitchFamily="34" charset="0"/>
              </a:rPr>
              <a:t>Two trends of d</a:t>
            </a:r>
            <a:r>
              <a:rPr lang="en-US" altLang="zh-TW" b="1" baseline="-25000" dirty="0">
                <a:solidFill>
                  <a:srgbClr val="FF0000"/>
                </a:solidFill>
                <a:latin typeface="Calibri" panose="020F0502020204030204" pitchFamily="34" charset="0"/>
                <a:cs typeface="Calibri" panose="020F0502020204030204" pitchFamily="34" charset="0"/>
              </a:rPr>
              <a:t>ox</a:t>
            </a:r>
            <a:r>
              <a:rPr lang="zh-TW" altLang="en-US" b="1" baseline="-25000" dirty="0">
                <a:solidFill>
                  <a:srgbClr val="FF0000"/>
                </a:solidFill>
                <a:latin typeface="Calibri" panose="020F0502020204030204" pitchFamily="34" charset="0"/>
                <a:cs typeface="Calibri" panose="020F0502020204030204" pitchFamily="34" charset="0"/>
              </a:rPr>
              <a:t> </a:t>
            </a:r>
            <a:r>
              <a:rPr lang="en-US" altLang="zh-TW" b="1" dirty="0">
                <a:solidFill>
                  <a:srgbClr val="FF0000"/>
                </a:solidFill>
                <a:latin typeface="Calibri" panose="020F0502020204030204" pitchFamily="34" charset="0"/>
                <a:cs typeface="Calibri" panose="020F0502020204030204" pitchFamily="34" charset="0"/>
              </a:rPr>
              <a:t>—</a:t>
            </a:r>
            <a:r>
              <a:rPr lang="zh-TW" altLang="en-US" b="1" dirty="0">
                <a:solidFill>
                  <a:srgbClr val="FF0000"/>
                </a:solidFill>
                <a:latin typeface="Calibri" panose="020F0502020204030204" pitchFamily="34" charset="0"/>
                <a:cs typeface="Calibri" panose="020F0502020204030204" pitchFamily="34" charset="0"/>
              </a:rPr>
              <a:t> </a:t>
            </a:r>
            <a:r>
              <a:rPr lang="en-US" altLang="zh-TW" b="1" dirty="0">
                <a:solidFill>
                  <a:srgbClr val="FF0000"/>
                </a:solidFill>
                <a:latin typeface="Calibri" panose="020F0502020204030204" pitchFamily="34" charset="0"/>
                <a:cs typeface="Calibri" panose="020F0502020204030204" pitchFamily="34" charset="0"/>
              </a:rPr>
              <a:t>transient current</a:t>
            </a:r>
            <a:endParaRPr lang="zh-TW" altLang="en-US" b="1" dirty="0">
              <a:solidFill>
                <a:srgbClr val="FF0000"/>
              </a:solidFill>
              <a:latin typeface="Calibri" panose="020F0502020204030204" pitchFamily="34" charset="0"/>
              <a:cs typeface="Calibri" panose="020F0502020204030204" pitchFamily="34" charset="0"/>
            </a:endParaRPr>
          </a:p>
        </p:txBody>
      </p:sp>
    </p:spTree>
    <p:custDataLst>
      <p:tags r:id="rId2"/>
    </p:custDataLst>
    <p:extLst>
      <p:ext uri="{BB962C8B-B14F-4D97-AF65-F5344CB8AC3E}">
        <p14:creationId xmlns:p14="http://schemas.microsoft.com/office/powerpoint/2010/main" val="3630271242"/>
      </p:ext>
    </p:extLst>
  </p:cSld>
  <p:clrMapOvr>
    <a:masterClrMapping/>
  </p:clrMapOvr>
  <mc:AlternateContent xmlns:mc="http://schemas.openxmlformats.org/markup-compatibility/2006" xmlns:p14="http://schemas.microsoft.com/office/powerpoint/2010/main">
    <mc:Choice Requires="p14">
      <p:transition spd="slow" p14:dur="2000" advTm="49375"/>
    </mc:Choice>
    <mc:Fallback xmlns="">
      <p:transition spd="slow" advTm="4937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500"/>
                                        <p:tgtEl>
                                          <p:spTgt spid="8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80" grpId="0" animBg="1"/>
      <p:bldP spid="1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內容版面配置區 24">
            <a:extLst>
              <a:ext uri="{FF2B5EF4-FFF2-40B4-BE49-F238E27FC236}">
                <a16:creationId xmlns:a16="http://schemas.microsoft.com/office/drawing/2014/main" id="{C2A40E19-7209-4106-ADC2-3D5A7E561F4D}"/>
              </a:ext>
            </a:extLst>
          </p:cNvPr>
          <p:cNvSpPr>
            <a:spLocks noGrp="1"/>
          </p:cNvSpPr>
          <p:nvPr>
            <p:ph idx="1"/>
          </p:nvPr>
        </p:nvSpPr>
        <p:spPr>
          <a:xfrm>
            <a:off x="670902" y="4705188"/>
            <a:ext cx="3773707" cy="860766"/>
          </a:xfrm>
          <a:prstGeom prst="roundRect">
            <a:avLst/>
          </a:prstGeom>
          <a:solidFill>
            <a:srgbClr val="FFFF97"/>
          </a:solidFill>
          <a:ln w="19050">
            <a:noFill/>
          </a:ln>
        </p:spPr>
        <p:txBody>
          <a:bodyPr/>
          <a:lstStyle/>
          <a:p>
            <a:pPr marL="457200" indent="-457200">
              <a:buClr>
                <a:schemeClr val="tx1"/>
              </a:buClr>
              <a:buFont typeface="+mj-lt"/>
              <a:buAutoNum type="arabicParenR"/>
            </a:pPr>
            <a:r>
              <a:rPr lang="en-US" altLang="zh-TW" dirty="0"/>
              <a:t>d</a:t>
            </a:r>
            <a:r>
              <a:rPr lang="en-US" altLang="zh-TW" baseline="-25000" dirty="0"/>
              <a:t>ox</a:t>
            </a:r>
            <a:r>
              <a:rPr lang="en-US" altLang="zh-TW" dirty="0"/>
              <a:t> = 2.5 ~ 3 nm</a:t>
            </a:r>
          </a:p>
          <a:p>
            <a:pPr lvl="1">
              <a:buFont typeface="Wingdings" panose="05000000000000000000" pitchFamily="2" charset="2"/>
              <a:buChar char="Ø"/>
            </a:pPr>
            <a:r>
              <a:rPr lang="en-US" altLang="zh-TW" b="1" dirty="0"/>
              <a:t>d</a:t>
            </a:r>
            <a:r>
              <a:rPr lang="en-US" altLang="zh-TW" b="1" baseline="-25000" dirty="0"/>
              <a:t>ox</a:t>
            </a:r>
            <a:r>
              <a:rPr lang="en-US" altLang="zh-TW" b="1" dirty="0"/>
              <a:t>  </a:t>
            </a:r>
            <a:r>
              <a:rPr lang="en-US" altLang="zh-TW" b="1" dirty="0">
                <a:latin typeface="Cambria Math" panose="02040503050406030204" pitchFamily="18" charset="0"/>
                <a:ea typeface="Cambria Math" panose="02040503050406030204" pitchFamily="18" charset="0"/>
              </a:rPr>
              <a:t>↑</a:t>
            </a:r>
            <a:r>
              <a:rPr lang="en-US" altLang="zh-TW" b="1" dirty="0"/>
              <a:t>, |read “-1” current| </a:t>
            </a:r>
            <a:r>
              <a:rPr lang="en-US" altLang="zh-TW" b="1" dirty="0">
                <a:latin typeface="Cambria Math" panose="02040503050406030204" pitchFamily="18" charset="0"/>
                <a:ea typeface="Cambria Math" panose="02040503050406030204" pitchFamily="18" charset="0"/>
              </a:rPr>
              <a:t>↑</a:t>
            </a:r>
            <a:r>
              <a:rPr lang="en-US" altLang="zh-TW" b="1" dirty="0"/>
              <a:t>.</a:t>
            </a:r>
          </a:p>
        </p:txBody>
      </p:sp>
      <p:sp>
        <p:nvSpPr>
          <p:cNvPr id="2" name="標題 1">
            <a:extLst>
              <a:ext uri="{FF2B5EF4-FFF2-40B4-BE49-F238E27FC236}">
                <a16:creationId xmlns:a16="http://schemas.microsoft.com/office/drawing/2014/main" id="{F7FBB7E7-9A52-4CCC-BAA1-669F4C6BD5F1}"/>
              </a:ext>
            </a:extLst>
          </p:cNvPr>
          <p:cNvSpPr>
            <a:spLocks noGrp="1"/>
          </p:cNvSpPr>
          <p:nvPr>
            <p:ph type="title"/>
          </p:nvPr>
        </p:nvSpPr>
        <p:spPr/>
        <p:txBody>
          <a:bodyPr/>
          <a:lstStyle/>
          <a:p>
            <a:r>
              <a:rPr lang="en-US" altLang="zh-TW" dirty="0"/>
              <a:t>Simulated Retention:</a:t>
            </a:r>
            <a:r>
              <a:rPr lang="zh-TW" altLang="en-US" dirty="0"/>
              <a:t> </a:t>
            </a:r>
            <a:r>
              <a:rPr lang="en-US" altLang="zh-TW" dirty="0"/>
              <a:t>Part 1</a:t>
            </a:r>
            <a:endParaRPr lang="zh-TW" altLang="en-US" dirty="0"/>
          </a:p>
        </p:txBody>
      </p:sp>
      <p:sp>
        <p:nvSpPr>
          <p:cNvPr id="3" name="投影片編號版面配置區 2">
            <a:extLst>
              <a:ext uri="{FF2B5EF4-FFF2-40B4-BE49-F238E27FC236}">
                <a16:creationId xmlns:a16="http://schemas.microsoft.com/office/drawing/2014/main" id="{DE309805-5952-4CC0-84B6-1B5B4BEDFEE4}"/>
              </a:ext>
            </a:extLst>
          </p:cNvPr>
          <p:cNvSpPr>
            <a:spLocks noGrp="1"/>
          </p:cNvSpPr>
          <p:nvPr>
            <p:ph type="sldNum" sz="quarter" idx="11"/>
          </p:nvPr>
        </p:nvSpPr>
        <p:spPr>
          <a:xfrm>
            <a:off x="8618222" y="6477635"/>
            <a:ext cx="525778" cy="365125"/>
          </a:xfrm>
        </p:spPr>
        <p:txBody>
          <a:bodyPr/>
          <a:lstStyle/>
          <a:p>
            <a:fld id="{746179B8-B9D7-4922-944D-FA8D358F36EB}" type="slidenum">
              <a:rPr lang="zh-TW" altLang="en-US" smtClean="0"/>
              <a:pPr/>
              <a:t>17</a:t>
            </a:fld>
            <a:endParaRPr lang="zh-TW" altLang="en-US"/>
          </a:p>
        </p:txBody>
      </p:sp>
      <p:sp>
        <p:nvSpPr>
          <p:cNvPr id="20" name="文字方塊 19">
            <a:extLst>
              <a:ext uri="{FF2B5EF4-FFF2-40B4-BE49-F238E27FC236}">
                <a16:creationId xmlns:a16="http://schemas.microsoft.com/office/drawing/2014/main" id="{D282A979-95B9-4355-AB73-C122A1BCC823}"/>
              </a:ext>
            </a:extLst>
          </p:cNvPr>
          <p:cNvSpPr txBox="1"/>
          <p:nvPr/>
        </p:nvSpPr>
        <p:spPr>
          <a:xfrm>
            <a:off x="2334768" y="3377813"/>
            <a:ext cx="1849672" cy="338554"/>
          </a:xfrm>
          <a:prstGeom prst="rect">
            <a:avLst/>
          </a:prstGeom>
          <a:noFill/>
          <a:ln w="19050">
            <a:solidFill>
              <a:srgbClr val="002060"/>
            </a:solidFill>
          </a:ln>
        </p:spPr>
        <p:txBody>
          <a:bodyPr wrap="square" rtlCol="0">
            <a:spAutoFit/>
          </a:bodyPr>
          <a:lstStyle/>
          <a:p>
            <a:pPr algn="ctr"/>
            <a:r>
              <a:rPr lang="en-US" altLang="zh-TW" sz="1600" b="1" dirty="0">
                <a:solidFill>
                  <a:srgbClr val="002060"/>
                </a:solidFill>
                <a:latin typeface="Arial" panose="020B0604020202020204" pitchFamily="34" charset="0"/>
                <a:cs typeface="Arial" panose="020B0604020202020204" pitchFamily="34" charset="0"/>
              </a:rPr>
              <a:t>TCAD Simulation</a:t>
            </a:r>
            <a:endParaRPr lang="zh-TW" altLang="en-US" sz="1600" b="1" dirty="0">
              <a:solidFill>
                <a:srgbClr val="002060"/>
              </a:solidFill>
              <a:latin typeface="Arial" panose="020B0604020202020204" pitchFamily="34" charset="0"/>
              <a:cs typeface="Arial" panose="020B0604020202020204" pitchFamily="34" charset="0"/>
            </a:endParaRPr>
          </a:p>
        </p:txBody>
      </p:sp>
      <p:grpSp>
        <p:nvGrpSpPr>
          <p:cNvPr id="29" name="群組 28">
            <a:extLst>
              <a:ext uri="{FF2B5EF4-FFF2-40B4-BE49-F238E27FC236}">
                <a16:creationId xmlns:a16="http://schemas.microsoft.com/office/drawing/2014/main" id="{7E417A9B-7D3E-48A2-9741-EA323FD87E83}"/>
              </a:ext>
            </a:extLst>
          </p:cNvPr>
          <p:cNvGrpSpPr/>
          <p:nvPr/>
        </p:nvGrpSpPr>
        <p:grpSpPr>
          <a:xfrm>
            <a:off x="4555605" y="932653"/>
            <a:ext cx="4365157" cy="3540840"/>
            <a:chOff x="4555605" y="1595041"/>
            <a:chExt cx="4365157" cy="3540840"/>
          </a:xfrm>
        </p:grpSpPr>
        <p:graphicFrame>
          <p:nvGraphicFramePr>
            <p:cNvPr id="23" name="物件 22">
              <a:extLst>
                <a:ext uri="{FF2B5EF4-FFF2-40B4-BE49-F238E27FC236}">
                  <a16:creationId xmlns:a16="http://schemas.microsoft.com/office/drawing/2014/main" id="{097B375A-F62C-47D4-A29F-CB19C2A534B9}"/>
                </a:ext>
              </a:extLst>
            </p:cNvPr>
            <p:cNvGraphicFramePr>
              <a:graphicFrameLocks noChangeAspect="1"/>
            </p:cNvGraphicFramePr>
            <p:nvPr>
              <p:extLst>
                <p:ext uri="{D42A27DB-BD31-4B8C-83A1-F6EECF244321}">
                  <p14:modId xmlns:p14="http://schemas.microsoft.com/office/powerpoint/2010/main" val="3939087529"/>
                </p:ext>
              </p:extLst>
            </p:nvPr>
          </p:nvGraphicFramePr>
          <p:xfrm>
            <a:off x="4555605" y="1827271"/>
            <a:ext cx="4365157" cy="3308610"/>
          </p:xfrm>
          <a:graphic>
            <a:graphicData uri="http://schemas.openxmlformats.org/presentationml/2006/ole">
              <mc:AlternateContent xmlns:mc="http://schemas.openxmlformats.org/markup-compatibility/2006">
                <mc:Choice xmlns:v="urn:schemas-microsoft-com:vml" Requires="v">
                  <p:oleObj spid="_x0000_s1712" name="Graph" r:id="rId5" imgW="3639960" imgH="2759400" progId="Origin50.Graph">
                    <p:embed/>
                  </p:oleObj>
                </mc:Choice>
                <mc:Fallback>
                  <p:oleObj name="Graph" r:id="rId5" imgW="3639960" imgH="2759400" progId="Origin50.Graph">
                    <p:embed/>
                    <p:pic>
                      <p:nvPicPr>
                        <p:cNvPr id="0" name=""/>
                        <p:cNvPicPr/>
                        <p:nvPr/>
                      </p:nvPicPr>
                      <p:blipFill>
                        <a:blip r:embed="rId6"/>
                        <a:stretch>
                          <a:fillRect/>
                        </a:stretch>
                      </p:blipFill>
                      <p:spPr>
                        <a:xfrm>
                          <a:off x="4555605" y="1827271"/>
                          <a:ext cx="4365157" cy="3308610"/>
                        </a:xfrm>
                        <a:prstGeom prst="rect">
                          <a:avLst/>
                        </a:prstGeom>
                      </p:spPr>
                    </p:pic>
                  </p:oleObj>
                </mc:Fallback>
              </mc:AlternateContent>
            </a:graphicData>
          </a:graphic>
        </p:graphicFrame>
        <p:grpSp>
          <p:nvGrpSpPr>
            <p:cNvPr id="8" name="群組 7">
              <a:extLst>
                <a:ext uri="{FF2B5EF4-FFF2-40B4-BE49-F238E27FC236}">
                  <a16:creationId xmlns:a16="http://schemas.microsoft.com/office/drawing/2014/main" id="{D806827E-7FFD-4FEF-A667-21B5EEB01AA1}"/>
                </a:ext>
              </a:extLst>
            </p:cNvPr>
            <p:cNvGrpSpPr/>
            <p:nvPr/>
          </p:nvGrpSpPr>
          <p:grpSpPr>
            <a:xfrm>
              <a:off x="5202487" y="2292637"/>
              <a:ext cx="729021" cy="1970913"/>
              <a:chOff x="5142722" y="4319463"/>
              <a:chExt cx="602755" cy="1629552"/>
            </a:xfrm>
          </p:grpSpPr>
          <p:sp>
            <p:nvSpPr>
              <p:cNvPr id="9" name="文字方塊 8">
                <a:extLst>
                  <a:ext uri="{FF2B5EF4-FFF2-40B4-BE49-F238E27FC236}">
                    <a16:creationId xmlns:a16="http://schemas.microsoft.com/office/drawing/2014/main" id="{0BEE2D8C-960B-4ADF-A817-0B09C8204857}"/>
                  </a:ext>
                </a:extLst>
              </p:cNvPr>
              <p:cNvSpPr txBox="1"/>
              <p:nvPr/>
            </p:nvSpPr>
            <p:spPr>
              <a:xfrm>
                <a:off x="5142722" y="5579683"/>
                <a:ext cx="602755" cy="369332"/>
              </a:xfrm>
              <a:prstGeom prst="rect">
                <a:avLst/>
              </a:prstGeom>
              <a:noFill/>
            </p:spPr>
            <p:txBody>
              <a:bodyPr wrap="square" rtlCol="0">
                <a:spAutoFit/>
              </a:bodyPr>
              <a:lstStyle/>
              <a:p>
                <a:pPr algn="ctr"/>
                <a:r>
                  <a:rPr lang="en-US" altLang="zh-TW" dirty="0">
                    <a:solidFill>
                      <a:schemeClr val="tx1">
                        <a:lumMod val="50000"/>
                        <a:lumOff val="50000"/>
                      </a:schemeClr>
                    </a:solidFill>
                    <a:latin typeface="Calibri" panose="020F0502020204030204" pitchFamily="34" charset="0"/>
                    <a:cs typeface="Calibri" panose="020F0502020204030204" pitchFamily="34" charset="0"/>
                  </a:rPr>
                  <a:t>d</a:t>
                </a:r>
                <a:r>
                  <a:rPr lang="en-US" altLang="zh-TW" baseline="-25000" dirty="0">
                    <a:solidFill>
                      <a:schemeClr val="tx1">
                        <a:lumMod val="50000"/>
                        <a:lumOff val="50000"/>
                      </a:schemeClr>
                    </a:solidFill>
                    <a:latin typeface="Calibri" panose="020F0502020204030204" pitchFamily="34" charset="0"/>
                    <a:cs typeface="Calibri" panose="020F0502020204030204" pitchFamily="34" charset="0"/>
                  </a:rPr>
                  <a:t>ox</a:t>
                </a:r>
                <a:endParaRPr lang="zh-TW" altLang="en-US" dirty="0">
                  <a:solidFill>
                    <a:schemeClr val="tx1">
                      <a:lumMod val="50000"/>
                      <a:lumOff val="50000"/>
                    </a:schemeClr>
                  </a:solidFill>
                  <a:latin typeface="Calibri" panose="020F0502020204030204" pitchFamily="34" charset="0"/>
                  <a:cs typeface="Calibri" panose="020F0502020204030204" pitchFamily="34" charset="0"/>
                </a:endParaRPr>
              </a:p>
            </p:txBody>
          </p:sp>
          <p:cxnSp>
            <p:nvCxnSpPr>
              <p:cNvPr id="10" name="直線單箭頭接點 9">
                <a:extLst>
                  <a:ext uri="{FF2B5EF4-FFF2-40B4-BE49-F238E27FC236}">
                    <a16:creationId xmlns:a16="http://schemas.microsoft.com/office/drawing/2014/main" id="{75B99ECE-7D56-406A-B92E-2A7C2FDCDC15}"/>
                  </a:ext>
                </a:extLst>
              </p:cNvPr>
              <p:cNvCxnSpPr>
                <a:cxnSpLocks/>
              </p:cNvCxnSpPr>
              <p:nvPr/>
            </p:nvCxnSpPr>
            <p:spPr>
              <a:xfrm>
                <a:off x="5449902" y="4319463"/>
                <a:ext cx="0" cy="1323147"/>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文字方塊 13">
              <a:extLst>
                <a:ext uri="{FF2B5EF4-FFF2-40B4-BE49-F238E27FC236}">
                  <a16:creationId xmlns:a16="http://schemas.microsoft.com/office/drawing/2014/main" id="{5145FAF3-7360-4AA0-A05A-4299C2EB5588}"/>
                </a:ext>
              </a:extLst>
            </p:cNvPr>
            <p:cNvSpPr txBox="1"/>
            <p:nvPr/>
          </p:nvSpPr>
          <p:spPr>
            <a:xfrm>
              <a:off x="7272873" y="4008274"/>
              <a:ext cx="1337208" cy="338554"/>
            </a:xfrm>
            <a:prstGeom prst="rect">
              <a:avLst/>
            </a:prstGeom>
            <a:noFill/>
            <a:ln w="19050">
              <a:solidFill>
                <a:srgbClr val="002060"/>
              </a:solidFill>
            </a:ln>
          </p:spPr>
          <p:txBody>
            <a:bodyPr wrap="square" rtlCol="0">
              <a:spAutoFit/>
            </a:bodyPr>
            <a:lstStyle/>
            <a:p>
              <a:pPr algn="ctr"/>
              <a:r>
                <a:rPr lang="en-US" altLang="zh-TW" sz="1600" b="1" dirty="0">
                  <a:solidFill>
                    <a:srgbClr val="002060"/>
                  </a:solidFill>
                  <a:latin typeface="Arial" panose="020B0604020202020204" pitchFamily="34" charset="0"/>
                  <a:cs typeface="Arial" panose="020B0604020202020204" pitchFamily="34" charset="0"/>
                </a:rPr>
                <a:t>Experiment</a:t>
              </a:r>
              <a:endParaRPr lang="zh-TW" altLang="en-US" sz="1600" b="1" dirty="0">
                <a:solidFill>
                  <a:srgbClr val="002060"/>
                </a:solidFill>
                <a:latin typeface="Arial" panose="020B0604020202020204" pitchFamily="34" charset="0"/>
                <a:cs typeface="Arial" panose="020B0604020202020204" pitchFamily="34" charset="0"/>
              </a:endParaRPr>
            </a:p>
          </p:txBody>
        </p:sp>
        <p:sp>
          <p:nvSpPr>
            <p:cNvPr id="22" name="文字方塊 21">
              <a:extLst>
                <a:ext uri="{FF2B5EF4-FFF2-40B4-BE49-F238E27FC236}">
                  <a16:creationId xmlns:a16="http://schemas.microsoft.com/office/drawing/2014/main" id="{F295DB62-F6BA-4436-9D96-118A1D6CDA5D}"/>
                </a:ext>
              </a:extLst>
            </p:cNvPr>
            <p:cNvSpPr txBox="1"/>
            <p:nvPr/>
          </p:nvSpPr>
          <p:spPr>
            <a:xfrm>
              <a:off x="6202680" y="1595041"/>
              <a:ext cx="1790700" cy="369332"/>
            </a:xfrm>
            <a:prstGeom prst="rect">
              <a:avLst/>
            </a:prstGeom>
            <a:noFill/>
          </p:spPr>
          <p:txBody>
            <a:bodyPr wrap="square" rtlCol="0">
              <a:spAutoFit/>
            </a:bodyPr>
            <a:lstStyle/>
            <a:p>
              <a:pPr algn="ctr"/>
              <a:r>
                <a:rPr lang="en-US" altLang="zh-TW" b="1" dirty="0">
                  <a:latin typeface="Calibri" panose="020F0502020204030204" pitchFamily="34" charset="0"/>
                  <a:cs typeface="Calibri" panose="020F0502020204030204" pitchFamily="34" charset="0"/>
                </a:rPr>
                <a:t>Trench MIS TDs</a:t>
              </a:r>
              <a:endParaRPr lang="zh-TW" altLang="en-US" b="1" dirty="0">
                <a:latin typeface="Calibri" panose="020F0502020204030204" pitchFamily="34" charset="0"/>
                <a:cs typeface="Calibri" panose="020F0502020204030204" pitchFamily="34" charset="0"/>
              </a:endParaRPr>
            </a:p>
          </p:txBody>
        </p:sp>
      </p:grpSp>
      <p:grpSp>
        <p:nvGrpSpPr>
          <p:cNvPr id="5" name="群組 4">
            <a:extLst>
              <a:ext uri="{FF2B5EF4-FFF2-40B4-BE49-F238E27FC236}">
                <a16:creationId xmlns:a16="http://schemas.microsoft.com/office/drawing/2014/main" id="{7A6739FE-2753-44DB-B37D-E92D2381F127}"/>
              </a:ext>
            </a:extLst>
          </p:cNvPr>
          <p:cNvGrpSpPr/>
          <p:nvPr/>
        </p:nvGrpSpPr>
        <p:grpSpPr>
          <a:xfrm>
            <a:off x="129446" y="1292046"/>
            <a:ext cx="4315163" cy="3308609"/>
            <a:chOff x="129446" y="1292046"/>
            <a:chExt cx="4315163" cy="3308609"/>
          </a:xfrm>
        </p:grpSpPr>
        <p:graphicFrame>
          <p:nvGraphicFramePr>
            <p:cNvPr id="21" name="物件 20">
              <a:extLst>
                <a:ext uri="{FF2B5EF4-FFF2-40B4-BE49-F238E27FC236}">
                  <a16:creationId xmlns:a16="http://schemas.microsoft.com/office/drawing/2014/main" id="{0B4E0A5D-CCC0-4075-BF80-9E0E431EBA9E}"/>
                </a:ext>
              </a:extLst>
            </p:cNvPr>
            <p:cNvGraphicFramePr>
              <a:graphicFrameLocks noChangeAspect="1"/>
            </p:cNvGraphicFramePr>
            <p:nvPr>
              <p:extLst>
                <p:ext uri="{D42A27DB-BD31-4B8C-83A1-F6EECF244321}">
                  <p14:modId xmlns:p14="http://schemas.microsoft.com/office/powerpoint/2010/main" val="2383110165"/>
                </p:ext>
              </p:extLst>
            </p:nvPr>
          </p:nvGraphicFramePr>
          <p:xfrm>
            <a:off x="129446" y="1292046"/>
            <a:ext cx="4315163" cy="3308609"/>
          </p:xfrm>
          <a:graphic>
            <a:graphicData uri="http://schemas.openxmlformats.org/presentationml/2006/ole">
              <mc:AlternateContent xmlns:mc="http://schemas.openxmlformats.org/markup-compatibility/2006">
                <mc:Choice xmlns:v="urn:schemas-microsoft-com:vml" Requires="v">
                  <p:oleObj spid="_x0000_s1713" name="Graph" r:id="rId7" imgW="3579480" imgH="2745360" progId="Origin50.Graph">
                    <p:embed/>
                  </p:oleObj>
                </mc:Choice>
                <mc:Fallback>
                  <p:oleObj name="Graph" r:id="rId7" imgW="3579480" imgH="2745360" progId="Origin50.Graph">
                    <p:embed/>
                    <p:pic>
                      <p:nvPicPr>
                        <p:cNvPr id="30" name="物件 29">
                          <a:extLst>
                            <a:ext uri="{FF2B5EF4-FFF2-40B4-BE49-F238E27FC236}">
                              <a16:creationId xmlns:a16="http://schemas.microsoft.com/office/drawing/2014/main" id="{6A287F0B-4AC8-48F1-A892-8056E1CBF24A}"/>
                            </a:ext>
                          </a:extLst>
                        </p:cNvPr>
                        <p:cNvPicPr/>
                        <p:nvPr/>
                      </p:nvPicPr>
                      <p:blipFill>
                        <a:blip r:embed="rId8"/>
                        <a:stretch>
                          <a:fillRect/>
                        </a:stretch>
                      </p:blipFill>
                      <p:spPr>
                        <a:xfrm>
                          <a:off x="129446" y="1292046"/>
                          <a:ext cx="4315163" cy="3308609"/>
                        </a:xfrm>
                        <a:prstGeom prst="rect">
                          <a:avLst/>
                        </a:prstGeom>
                      </p:spPr>
                    </p:pic>
                  </p:oleObj>
                </mc:Fallback>
              </mc:AlternateContent>
            </a:graphicData>
          </a:graphic>
        </p:graphicFrame>
        <p:grpSp>
          <p:nvGrpSpPr>
            <p:cNvPr id="4" name="群組 3">
              <a:extLst>
                <a:ext uri="{FF2B5EF4-FFF2-40B4-BE49-F238E27FC236}">
                  <a16:creationId xmlns:a16="http://schemas.microsoft.com/office/drawing/2014/main" id="{3B2D0BB8-62C9-4A54-8666-13DC96CE3A53}"/>
                </a:ext>
              </a:extLst>
            </p:cNvPr>
            <p:cNvGrpSpPr/>
            <p:nvPr/>
          </p:nvGrpSpPr>
          <p:grpSpPr>
            <a:xfrm>
              <a:off x="774438" y="1577613"/>
              <a:ext cx="729021" cy="1970913"/>
              <a:chOff x="774438" y="1577613"/>
              <a:chExt cx="729021" cy="1970913"/>
            </a:xfrm>
          </p:grpSpPr>
          <p:sp>
            <p:nvSpPr>
              <p:cNvPr id="15" name="文字方塊 14">
                <a:extLst>
                  <a:ext uri="{FF2B5EF4-FFF2-40B4-BE49-F238E27FC236}">
                    <a16:creationId xmlns:a16="http://schemas.microsoft.com/office/drawing/2014/main" id="{6B6B2211-41A3-41AE-8031-A4A9C5687CC1}"/>
                  </a:ext>
                </a:extLst>
              </p:cNvPr>
              <p:cNvSpPr txBox="1"/>
              <p:nvPr/>
            </p:nvSpPr>
            <p:spPr>
              <a:xfrm>
                <a:off x="774438" y="3101826"/>
                <a:ext cx="729021" cy="446700"/>
              </a:xfrm>
              <a:prstGeom prst="rect">
                <a:avLst/>
              </a:prstGeom>
              <a:noFill/>
            </p:spPr>
            <p:txBody>
              <a:bodyPr wrap="square" rtlCol="0">
                <a:spAutoFit/>
              </a:bodyPr>
              <a:lstStyle/>
              <a:p>
                <a:pPr algn="ctr"/>
                <a:r>
                  <a:rPr lang="en-US" altLang="zh-TW" dirty="0">
                    <a:solidFill>
                      <a:schemeClr val="tx1">
                        <a:lumMod val="50000"/>
                        <a:lumOff val="50000"/>
                      </a:schemeClr>
                    </a:solidFill>
                    <a:latin typeface="Calibri" panose="020F0502020204030204" pitchFamily="34" charset="0"/>
                    <a:cs typeface="Calibri" panose="020F0502020204030204" pitchFamily="34" charset="0"/>
                  </a:rPr>
                  <a:t>d</a:t>
                </a:r>
                <a:r>
                  <a:rPr lang="en-US" altLang="zh-TW" baseline="-25000" dirty="0">
                    <a:solidFill>
                      <a:schemeClr val="tx1">
                        <a:lumMod val="50000"/>
                        <a:lumOff val="50000"/>
                      </a:schemeClr>
                    </a:solidFill>
                    <a:latin typeface="Calibri" panose="020F0502020204030204" pitchFamily="34" charset="0"/>
                    <a:cs typeface="Calibri" panose="020F0502020204030204" pitchFamily="34" charset="0"/>
                  </a:rPr>
                  <a:t>ox</a:t>
                </a:r>
                <a:endParaRPr lang="zh-TW" altLang="en-US" dirty="0">
                  <a:solidFill>
                    <a:schemeClr val="tx1">
                      <a:lumMod val="50000"/>
                      <a:lumOff val="50000"/>
                    </a:schemeClr>
                  </a:solidFill>
                  <a:latin typeface="Calibri" panose="020F0502020204030204" pitchFamily="34" charset="0"/>
                  <a:cs typeface="Calibri" panose="020F0502020204030204" pitchFamily="34" charset="0"/>
                </a:endParaRPr>
              </a:p>
            </p:txBody>
          </p:sp>
          <p:cxnSp>
            <p:nvCxnSpPr>
              <p:cNvPr id="16" name="直線單箭頭接點 15">
                <a:extLst>
                  <a:ext uri="{FF2B5EF4-FFF2-40B4-BE49-F238E27FC236}">
                    <a16:creationId xmlns:a16="http://schemas.microsoft.com/office/drawing/2014/main" id="{248F7846-1EF9-4202-887D-C42BE1D03D87}"/>
                  </a:ext>
                </a:extLst>
              </p:cNvPr>
              <p:cNvCxnSpPr>
                <a:cxnSpLocks/>
              </p:cNvCxnSpPr>
              <p:nvPr/>
            </p:nvCxnSpPr>
            <p:spPr>
              <a:xfrm>
                <a:off x="1145967" y="1577613"/>
                <a:ext cx="0" cy="1600322"/>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9" name="矩形: 圓角 18">
            <a:extLst>
              <a:ext uri="{FF2B5EF4-FFF2-40B4-BE49-F238E27FC236}">
                <a16:creationId xmlns:a16="http://schemas.microsoft.com/office/drawing/2014/main" id="{622F1BD3-69FB-48EA-A60A-995D22CFB1C5}"/>
              </a:ext>
            </a:extLst>
          </p:cNvPr>
          <p:cNvSpPr/>
          <p:nvPr/>
        </p:nvSpPr>
        <p:spPr>
          <a:xfrm>
            <a:off x="5698947" y="4664102"/>
            <a:ext cx="2685604" cy="783193"/>
          </a:xfrm>
          <a:prstGeom prst="roundRect">
            <a:avLst/>
          </a:prstGeom>
          <a:solidFill>
            <a:srgbClr val="D3EFFD"/>
          </a:solidFill>
          <a:ln w="28575">
            <a:solidFill>
              <a:srgbClr val="0070C0"/>
            </a:solidFill>
          </a:ln>
        </p:spPr>
        <p:txBody>
          <a:bodyPr wrap="none">
            <a:spAutoFit/>
          </a:bodyPr>
          <a:lstStyle/>
          <a:p>
            <a:pPr algn="ctr"/>
            <a:r>
              <a:rPr lang="en-US" altLang="zh-TW" sz="2000" b="1" dirty="0">
                <a:solidFill>
                  <a:prstClr val="black"/>
                </a:solidFill>
                <a:latin typeface="Calibri" panose="020F0502020204030204" pitchFamily="34" charset="0"/>
              </a:rPr>
              <a:t>d</a:t>
            </a:r>
            <a:r>
              <a:rPr lang="en-US" altLang="zh-TW" sz="2000" b="1" baseline="-25000" dirty="0">
                <a:solidFill>
                  <a:prstClr val="black"/>
                </a:solidFill>
                <a:latin typeface="Calibri" panose="020F0502020204030204" pitchFamily="34" charset="0"/>
              </a:rPr>
              <a:t>ox</a:t>
            </a:r>
            <a:r>
              <a:rPr lang="en-US" altLang="zh-TW" sz="2000" b="1" dirty="0">
                <a:solidFill>
                  <a:prstClr val="black"/>
                </a:solidFill>
                <a:latin typeface="Calibri" panose="020F0502020204030204" pitchFamily="34" charset="0"/>
              </a:rPr>
              <a:t> </a:t>
            </a:r>
            <a:r>
              <a:rPr lang="en-US" altLang="zh-TW" sz="2000" b="1" dirty="0">
                <a:solidFill>
                  <a:prstClr val="black"/>
                </a:solidFill>
                <a:latin typeface="Cambria Math" panose="02040503050406030204" pitchFamily="18" charset="0"/>
                <a:ea typeface="Cambria Math" panose="02040503050406030204" pitchFamily="18" charset="0"/>
              </a:rPr>
              <a:t>↑ </a:t>
            </a:r>
            <a:r>
              <a:rPr lang="en-US" altLang="zh-TW" sz="2000" b="1" dirty="0">
                <a:latin typeface="Calibri" panose="020F0502020204030204" pitchFamily="34" charset="0"/>
                <a:ea typeface="Cambria Math" panose="02040503050406030204" pitchFamily="18" charset="0"/>
                <a:cs typeface="Calibri" panose="020F0502020204030204" pitchFamily="34" charset="0"/>
              </a:rPr>
              <a:t>»</a:t>
            </a:r>
            <a:r>
              <a:rPr lang="en-US" altLang="zh-TW" sz="2000" b="1" dirty="0">
                <a:latin typeface="Calibri" panose="020F0502020204030204" pitchFamily="34" charset="0"/>
                <a:cs typeface="Calibri" panose="020F0502020204030204" pitchFamily="34" charset="0"/>
              </a:rPr>
              <a:t> </a:t>
            </a:r>
            <a:r>
              <a:rPr lang="en-US" altLang="zh-TW" sz="2000" b="1" dirty="0" err="1">
                <a:solidFill>
                  <a:srgbClr val="FF0000"/>
                </a:solidFill>
                <a:latin typeface="Calibri" panose="020F0502020204030204" pitchFamily="34" charset="0"/>
                <a:cs typeface="Calibri" panose="020F0502020204030204" pitchFamily="34" charset="0"/>
              </a:rPr>
              <a:t>n</a:t>
            </a:r>
            <a:r>
              <a:rPr lang="en-US" altLang="zh-TW" sz="2000" b="1" baseline="-25000" dirty="0" err="1">
                <a:solidFill>
                  <a:srgbClr val="FF0000"/>
                </a:solidFill>
                <a:latin typeface="Calibri" panose="020F0502020204030204" pitchFamily="34" charset="0"/>
                <a:cs typeface="Calibri" panose="020F0502020204030204" pitchFamily="34" charset="0"/>
              </a:rPr>
              <a:t>excess</a:t>
            </a:r>
            <a:r>
              <a:rPr lang="en-US" altLang="zh-TW" sz="2000" b="1" dirty="0">
                <a:solidFill>
                  <a:srgbClr val="FF0000"/>
                </a:solidFill>
                <a:latin typeface="Cambria Math" panose="02040503050406030204" pitchFamily="18" charset="0"/>
                <a:ea typeface="Cambria Math" panose="02040503050406030204" pitchFamily="18" charset="0"/>
              </a:rPr>
              <a:t> ↑</a:t>
            </a:r>
            <a:r>
              <a:rPr lang="en-US" altLang="zh-TW" sz="2000" b="1" dirty="0">
                <a:solidFill>
                  <a:srgbClr val="FF0000"/>
                </a:solidFill>
                <a:latin typeface="Calibri" panose="020F0502020204030204" pitchFamily="34" charset="0"/>
                <a:ea typeface="Cambria Math" panose="02040503050406030204" pitchFamily="18" charset="0"/>
                <a:cs typeface="Calibri" panose="020F0502020204030204" pitchFamily="34" charset="0"/>
              </a:rPr>
              <a:t> </a:t>
            </a:r>
            <a:br>
              <a:rPr lang="en-US" altLang="zh-TW" sz="2000" b="1" dirty="0">
                <a:latin typeface="Calibri" panose="020F0502020204030204" pitchFamily="34" charset="0"/>
                <a:ea typeface="Cambria Math" panose="02040503050406030204" pitchFamily="18" charset="0"/>
                <a:cs typeface="Calibri" panose="020F0502020204030204" pitchFamily="34" charset="0"/>
              </a:rPr>
            </a:br>
            <a:r>
              <a:rPr lang="en-US" altLang="zh-TW" sz="2000" b="1" dirty="0">
                <a:latin typeface="Calibri" panose="020F0502020204030204" pitchFamily="34" charset="0"/>
                <a:ea typeface="Cambria Math" panose="02040503050406030204" pitchFamily="18" charset="0"/>
                <a:cs typeface="Calibri" panose="020F0502020204030204" pitchFamily="34" charset="0"/>
              </a:rPr>
              <a:t>»</a:t>
            </a:r>
            <a:r>
              <a:rPr lang="en-US" altLang="zh-TW" sz="2000" b="1" dirty="0">
                <a:latin typeface="Calibri" panose="020F0502020204030204" pitchFamily="34" charset="0"/>
                <a:cs typeface="Calibri" panose="020F0502020204030204" pitchFamily="34" charset="0"/>
              </a:rPr>
              <a:t> </a:t>
            </a:r>
            <a:r>
              <a:rPr lang="en-US" altLang="zh-TW" sz="2000" b="1" dirty="0">
                <a:solidFill>
                  <a:prstClr val="black"/>
                </a:solidFill>
                <a:latin typeface="Calibri" panose="020F0502020204030204" pitchFamily="34" charset="0"/>
              </a:rPr>
              <a:t>|read “-1” current| </a:t>
            </a:r>
            <a:r>
              <a:rPr lang="en-US" altLang="zh-TW" sz="2000" b="1" dirty="0">
                <a:solidFill>
                  <a:prstClr val="black"/>
                </a:solidFill>
                <a:latin typeface="Cambria Math" panose="02040503050406030204" pitchFamily="18" charset="0"/>
                <a:ea typeface="Cambria Math" panose="02040503050406030204" pitchFamily="18" charset="0"/>
              </a:rPr>
              <a:t>↑</a:t>
            </a:r>
            <a:endParaRPr lang="zh-TW" altLang="en-US" sz="2000" b="1" dirty="0">
              <a:latin typeface="Calibri" panose="020F0502020204030204" pitchFamily="34" charset="0"/>
              <a:cs typeface="Calibri" panose="020F0502020204030204" pitchFamily="34" charset="0"/>
            </a:endParaRPr>
          </a:p>
        </p:txBody>
      </p:sp>
    </p:spTree>
    <p:custDataLst>
      <p:tags r:id="rId2"/>
    </p:custDataLst>
    <p:extLst>
      <p:ext uri="{BB962C8B-B14F-4D97-AF65-F5344CB8AC3E}">
        <p14:creationId xmlns:p14="http://schemas.microsoft.com/office/powerpoint/2010/main" val="3467075432"/>
      </p:ext>
    </p:extLst>
  </p:cSld>
  <p:clrMapOvr>
    <a:masterClrMapping/>
  </p:clrMapOvr>
  <mc:AlternateContent xmlns:mc="http://schemas.openxmlformats.org/markup-compatibility/2006" xmlns:p14="http://schemas.microsoft.com/office/powerpoint/2010/main">
    <mc:Choice Requires="p14">
      <p:transition spd="slow" p14:dur="2000" advTm="36399"/>
    </mc:Choice>
    <mc:Fallback xmlns="">
      <p:transition spd="slow" advTm="3639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2D0057B4-7E1D-44B3-A458-13EDA26D4908}"/>
              </a:ext>
            </a:extLst>
          </p:cNvPr>
          <p:cNvSpPr/>
          <p:nvPr/>
        </p:nvSpPr>
        <p:spPr>
          <a:xfrm>
            <a:off x="1178560" y="1292046"/>
            <a:ext cx="254000" cy="2601266"/>
          </a:xfrm>
          <a:prstGeom prst="rect">
            <a:avLst/>
          </a:prstGeom>
          <a:solidFill>
            <a:srgbClr val="FFFF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內容版面配置區 24">
            <a:extLst>
              <a:ext uri="{FF2B5EF4-FFF2-40B4-BE49-F238E27FC236}">
                <a16:creationId xmlns:a16="http://schemas.microsoft.com/office/drawing/2014/main" id="{C2A40E19-7209-4106-ADC2-3D5A7E561F4D}"/>
              </a:ext>
            </a:extLst>
          </p:cNvPr>
          <p:cNvSpPr>
            <a:spLocks noGrp="1"/>
          </p:cNvSpPr>
          <p:nvPr>
            <p:ph idx="1"/>
          </p:nvPr>
        </p:nvSpPr>
        <p:spPr>
          <a:xfrm>
            <a:off x="670902" y="4705188"/>
            <a:ext cx="3773707" cy="860766"/>
          </a:xfrm>
          <a:prstGeom prst="roundRect">
            <a:avLst/>
          </a:prstGeom>
          <a:solidFill>
            <a:srgbClr val="FFFF97"/>
          </a:solidFill>
          <a:ln w="19050">
            <a:noFill/>
          </a:ln>
        </p:spPr>
        <p:txBody>
          <a:bodyPr/>
          <a:lstStyle/>
          <a:p>
            <a:pPr marL="457200" indent="-457200">
              <a:buClr>
                <a:schemeClr val="tx1"/>
              </a:buClr>
              <a:buFont typeface="+mj-lt"/>
              <a:buAutoNum type="arabicParenR"/>
            </a:pPr>
            <a:r>
              <a:rPr lang="en-US" altLang="zh-TW" dirty="0"/>
              <a:t>d</a:t>
            </a:r>
            <a:r>
              <a:rPr lang="en-US" altLang="zh-TW" baseline="-25000" dirty="0"/>
              <a:t>ox</a:t>
            </a:r>
            <a:r>
              <a:rPr lang="en-US" altLang="zh-TW" dirty="0"/>
              <a:t> = 2.5 ~ 3 nm</a:t>
            </a:r>
          </a:p>
          <a:p>
            <a:pPr lvl="1">
              <a:buFont typeface="Wingdings" panose="05000000000000000000" pitchFamily="2" charset="2"/>
              <a:buChar char="Ø"/>
            </a:pPr>
            <a:r>
              <a:rPr lang="en-US" altLang="zh-TW" b="1" dirty="0"/>
              <a:t>d</a:t>
            </a:r>
            <a:r>
              <a:rPr lang="en-US" altLang="zh-TW" b="1" baseline="-25000" dirty="0"/>
              <a:t>ox</a:t>
            </a:r>
            <a:r>
              <a:rPr lang="en-US" altLang="zh-TW" b="1" dirty="0"/>
              <a:t>  </a:t>
            </a:r>
            <a:r>
              <a:rPr lang="en-US" altLang="zh-TW" b="1" dirty="0">
                <a:latin typeface="Cambria Math" panose="02040503050406030204" pitchFamily="18" charset="0"/>
                <a:ea typeface="Cambria Math" panose="02040503050406030204" pitchFamily="18" charset="0"/>
              </a:rPr>
              <a:t>↑</a:t>
            </a:r>
            <a:r>
              <a:rPr lang="en-US" altLang="zh-TW" b="1" dirty="0"/>
              <a:t>, |read “-1” current| </a:t>
            </a:r>
            <a:r>
              <a:rPr lang="en-US" altLang="zh-TW" b="1" dirty="0">
                <a:latin typeface="Cambria Math" panose="02040503050406030204" pitchFamily="18" charset="0"/>
                <a:ea typeface="Cambria Math" panose="02040503050406030204" pitchFamily="18" charset="0"/>
              </a:rPr>
              <a:t>↑</a:t>
            </a:r>
            <a:r>
              <a:rPr lang="en-US" altLang="zh-TW" b="1" dirty="0"/>
              <a:t>.</a:t>
            </a:r>
          </a:p>
        </p:txBody>
      </p:sp>
      <p:sp>
        <p:nvSpPr>
          <p:cNvPr id="2" name="標題 1">
            <a:extLst>
              <a:ext uri="{FF2B5EF4-FFF2-40B4-BE49-F238E27FC236}">
                <a16:creationId xmlns:a16="http://schemas.microsoft.com/office/drawing/2014/main" id="{F7FBB7E7-9A52-4CCC-BAA1-669F4C6BD5F1}"/>
              </a:ext>
            </a:extLst>
          </p:cNvPr>
          <p:cNvSpPr>
            <a:spLocks noGrp="1"/>
          </p:cNvSpPr>
          <p:nvPr>
            <p:ph type="title"/>
          </p:nvPr>
        </p:nvSpPr>
        <p:spPr/>
        <p:txBody>
          <a:bodyPr/>
          <a:lstStyle/>
          <a:p>
            <a:r>
              <a:rPr lang="en-US" altLang="zh-TW" dirty="0"/>
              <a:t>Simulated Retention:</a:t>
            </a:r>
            <a:r>
              <a:rPr lang="zh-TW" altLang="en-US" dirty="0"/>
              <a:t> </a:t>
            </a:r>
            <a:r>
              <a:rPr lang="en-US" altLang="zh-TW" dirty="0"/>
              <a:t>Part 1</a:t>
            </a:r>
            <a:endParaRPr lang="zh-TW" altLang="en-US" dirty="0"/>
          </a:p>
        </p:txBody>
      </p:sp>
      <p:sp>
        <p:nvSpPr>
          <p:cNvPr id="3" name="投影片編號版面配置區 2">
            <a:extLst>
              <a:ext uri="{FF2B5EF4-FFF2-40B4-BE49-F238E27FC236}">
                <a16:creationId xmlns:a16="http://schemas.microsoft.com/office/drawing/2014/main" id="{DE309805-5952-4CC0-84B6-1B5B4BEDFEE4}"/>
              </a:ext>
            </a:extLst>
          </p:cNvPr>
          <p:cNvSpPr>
            <a:spLocks noGrp="1"/>
          </p:cNvSpPr>
          <p:nvPr>
            <p:ph type="sldNum" sz="quarter" idx="11"/>
          </p:nvPr>
        </p:nvSpPr>
        <p:spPr>
          <a:xfrm>
            <a:off x="8618222" y="6477635"/>
            <a:ext cx="525778" cy="365125"/>
          </a:xfrm>
        </p:spPr>
        <p:txBody>
          <a:bodyPr/>
          <a:lstStyle/>
          <a:p>
            <a:fld id="{746179B8-B9D7-4922-944D-FA8D358F36EB}" type="slidenum">
              <a:rPr lang="zh-TW" altLang="en-US" smtClean="0"/>
              <a:pPr/>
              <a:t>18</a:t>
            </a:fld>
            <a:endParaRPr lang="zh-TW" altLang="en-US" dirty="0"/>
          </a:p>
        </p:txBody>
      </p:sp>
      <p:graphicFrame>
        <p:nvGraphicFramePr>
          <p:cNvPr id="21" name="物件 20">
            <a:extLst>
              <a:ext uri="{FF2B5EF4-FFF2-40B4-BE49-F238E27FC236}">
                <a16:creationId xmlns:a16="http://schemas.microsoft.com/office/drawing/2014/main" id="{0B4E0A5D-CCC0-4075-BF80-9E0E431EBA9E}"/>
              </a:ext>
            </a:extLst>
          </p:cNvPr>
          <p:cNvGraphicFramePr>
            <a:graphicFrameLocks noChangeAspect="1"/>
          </p:cNvGraphicFramePr>
          <p:nvPr>
            <p:extLst>
              <p:ext uri="{D42A27DB-BD31-4B8C-83A1-F6EECF244321}">
                <p14:modId xmlns:p14="http://schemas.microsoft.com/office/powerpoint/2010/main" val="1355846129"/>
              </p:ext>
            </p:extLst>
          </p:nvPr>
        </p:nvGraphicFramePr>
        <p:xfrm>
          <a:off x="129446" y="1292046"/>
          <a:ext cx="4315163" cy="3308609"/>
        </p:xfrm>
        <a:graphic>
          <a:graphicData uri="http://schemas.openxmlformats.org/presentationml/2006/ole">
            <mc:AlternateContent xmlns:mc="http://schemas.openxmlformats.org/markup-compatibility/2006">
              <mc:Choice xmlns:v="urn:schemas-microsoft-com:vml" Requires="v">
                <p:oleObj spid="_x0000_s5394" name="Graph" r:id="rId4" imgW="3579480" imgH="2745360" progId="Origin50.Graph">
                  <p:embed/>
                </p:oleObj>
              </mc:Choice>
              <mc:Fallback>
                <p:oleObj name="Graph" r:id="rId4" imgW="3579480" imgH="2745360" progId="Origin50.Graph">
                  <p:embed/>
                  <p:pic>
                    <p:nvPicPr>
                      <p:cNvPr id="21" name="物件 20">
                        <a:extLst>
                          <a:ext uri="{FF2B5EF4-FFF2-40B4-BE49-F238E27FC236}">
                            <a16:creationId xmlns:a16="http://schemas.microsoft.com/office/drawing/2014/main" id="{0B4E0A5D-CCC0-4075-BF80-9E0E431EBA9E}"/>
                          </a:ext>
                        </a:extLst>
                      </p:cNvPr>
                      <p:cNvPicPr/>
                      <p:nvPr/>
                    </p:nvPicPr>
                    <p:blipFill>
                      <a:blip r:embed="rId5"/>
                      <a:stretch>
                        <a:fillRect/>
                      </a:stretch>
                    </p:blipFill>
                    <p:spPr>
                      <a:xfrm>
                        <a:off x="129446" y="1292046"/>
                        <a:ext cx="4315163" cy="3308609"/>
                      </a:xfrm>
                      <a:prstGeom prst="rect">
                        <a:avLst/>
                      </a:prstGeom>
                    </p:spPr>
                  </p:pic>
                </p:oleObj>
              </mc:Fallback>
            </mc:AlternateContent>
          </a:graphicData>
        </a:graphic>
      </p:graphicFrame>
      <p:grpSp>
        <p:nvGrpSpPr>
          <p:cNvPr id="18" name="群組 17">
            <a:extLst>
              <a:ext uri="{FF2B5EF4-FFF2-40B4-BE49-F238E27FC236}">
                <a16:creationId xmlns:a16="http://schemas.microsoft.com/office/drawing/2014/main" id="{868B57B0-04E8-40AD-A16F-F0D96BC54C00}"/>
              </a:ext>
            </a:extLst>
          </p:cNvPr>
          <p:cNvGrpSpPr/>
          <p:nvPr/>
        </p:nvGrpSpPr>
        <p:grpSpPr>
          <a:xfrm>
            <a:off x="4768222" y="1513359"/>
            <a:ext cx="2836423" cy="2624857"/>
            <a:chOff x="9154093" y="1314469"/>
            <a:chExt cx="2836423" cy="2624857"/>
          </a:xfrm>
        </p:grpSpPr>
        <p:pic>
          <p:nvPicPr>
            <p:cNvPr id="19" name="圖片 18">
              <a:extLst>
                <a:ext uri="{FF2B5EF4-FFF2-40B4-BE49-F238E27FC236}">
                  <a16:creationId xmlns:a16="http://schemas.microsoft.com/office/drawing/2014/main" id="{30CE5EB2-5E2A-40CA-AE69-BE3ABA0B4E84}"/>
                </a:ext>
              </a:extLst>
            </p:cNvPr>
            <p:cNvPicPr>
              <a:picLocks noChangeAspect="1"/>
            </p:cNvPicPr>
            <p:nvPr/>
          </p:nvPicPr>
          <p:blipFill rotWithShape="1">
            <a:blip r:embed="rId6">
              <a:extLst>
                <a:ext uri="{28A0092B-C50C-407E-A947-70E740481C1C}">
                  <a14:useLocalDpi xmlns:a14="http://schemas.microsoft.com/office/drawing/2010/main" val="0"/>
                </a:ext>
              </a:extLst>
            </a:blip>
            <a:srcRect l="49851" t="50670" r="11592"/>
            <a:stretch/>
          </p:blipFill>
          <p:spPr>
            <a:xfrm>
              <a:off x="9241131" y="1314469"/>
              <a:ext cx="2749385" cy="2624857"/>
            </a:xfrm>
            <a:prstGeom prst="rect">
              <a:avLst/>
            </a:prstGeom>
          </p:spPr>
        </p:pic>
        <p:sp>
          <p:nvSpPr>
            <p:cNvPr id="24" name="矩形 23">
              <a:extLst>
                <a:ext uri="{FF2B5EF4-FFF2-40B4-BE49-F238E27FC236}">
                  <a16:creationId xmlns:a16="http://schemas.microsoft.com/office/drawing/2014/main" id="{2436012C-CE3E-4A68-BE46-F59253A94AAB}"/>
                </a:ext>
              </a:extLst>
            </p:cNvPr>
            <p:cNvSpPr/>
            <p:nvPr/>
          </p:nvSpPr>
          <p:spPr>
            <a:xfrm>
              <a:off x="9154093" y="1530432"/>
              <a:ext cx="215194" cy="586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6" name="矩形: 圓角 25">
            <a:extLst>
              <a:ext uri="{FF2B5EF4-FFF2-40B4-BE49-F238E27FC236}">
                <a16:creationId xmlns:a16="http://schemas.microsoft.com/office/drawing/2014/main" id="{451E0830-A761-4356-9710-47D209807BFE}"/>
              </a:ext>
            </a:extLst>
          </p:cNvPr>
          <p:cNvSpPr/>
          <p:nvPr/>
        </p:nvSpPr>
        <p:spPr>
          <a:xfrm>
            <a:off x="4798513" y="1050878"/>
            <a:ext cx="3719710" cy="442674"/>
          </a:xfrm>
          <a:prstGeom prst="roundRect">
            <a:avLst/>
          </a:prstGeom>
          <a:noFill/>
          <a:ln w="19050">
            <a:noFill/>
          </a:ln>
        </p:spPr>
        <p:txBody>
          <a:bodyPr wrap="square">
            <a:spAutoFit/>
          </a:bodyPr>
          <a:lstStyle/>
          <a:p>
            <a:pPr algn="ctr"/>
            <a:r>
              <a:rPr lang="en-US" altLang="zh-TW" sz="2000" b="1" dirty="0" err="1">
                <a:latin typeface="Calibri" panose="020F0502020204030204" pitchFamily="34" charset="0"/>
                <a:cs typeface="Calibri" panose="020F0502020204030204" pitchFamily="34" charset="0"/>
              </a:rPr>
              <a:t>n</a:t>
            </a:r>
            <a:r>
              <a:rPr lang="en-US" altLang="zh-TW" sz="2000" b="1" baseline="-25000" dirty="0" err="1">
                <a:latin typeface="Calibri" panose="020F0502020204030204" pitchFamily="34" charset="0"/>
                <a:cs typeface="Calibri" panose="020F0502020204030204" pitchFamily="34" charset="0"/>
              </a:rPr>
              <a:t>excess</a:t>
            </a:r>
            <a:r>
              <a:rPr lang="en-US" altLang="zh-TW" sz="2000" b="1" baseline="-25000" dirty="0">
                <a:latin typeface="Calibri" panose="020F0502020204030204" pitchFamily="34" charset="0"/>
                <a:cs typeface="Calibri" panose="020F0502020204030204" pitchFamily="34" charset="0"/>
              </a:rPr>
              <a:t> </a:t>
            </a:r>
            <a:r>
              <a:rPr lang="en-US" altLang="zh-TW" sz="2000" b="1" dirty="0">
                <a:latin typeface="Calibri" panose="020F0502020204030204" pitchFamily="34" charset="0"/>
                <a:cs typeface="Calibri" panose="020F0502020204030204" pitchFamily="34" charset="0"/>
              </a:rPr>
              <a:t>at t= 1.35 </a:t>
            </a:r>
            <a:r>
              <a:rPr lang="en-US" altLang="zh-TW" sz="2000" b="1" dirty="0" err="1">
                <a:latin typeface="Calibri" panose="020F0502020204030204" pitchFamily="34" charset="0"/>
                <a:cs typeface="Calibri" panose="020F0502020204030204" pitchFamily="34" charset="0"/>
              </a:rPr>
              <a:t>ms</a:t>
            </a:r>
            <a:r>
              <a:rPr lang="en-US" altLang="zh-TW" sz="2000" b="1" dirty="0">
                <a:latin typeface="Calibri" panose="020F0502020204030204" pitchFamily="34" charset="0"/>
                <a:cs typeface="Calibri" panose="020F0502020204030204" pitchFamily="34" charset="0"/>
              </a:rPr>
              <a:t> (simulation)</a:t>
            </a:r>
            <a:endParaRPr lang="zh-TW" altLang="en-US" sz="2000" b="1" dirty="0">
              <a:latin typeface="Calibri" panose="020F0502020204030204" pitchFamily="34" charset="0"/>
              <a:cs typeface="Calibri" panose="020F0502020204030204" pitchFamily="34" charset="0"/>
            </a:endParaRPr>
          </a:p>
        </p:txBody>
      </p:sp>
      <p:grpSp>
        <p:nvGrpSpPr>
          <p:cNvPr id="5" name="群組 4">
            <a:extLst>
              <a:ext uri="{FF2B5EF4-FFF2-40B4-BE49-F238E27FC236}">
                <a16:creationId xmlns:a16="http://schemas.microsoft.com/office/drawing/2014/main" id="{06BF023C-D53C-4FA2-A537-6CCF4B93934C}"/>
              </a:ext>
            </a:extLst>
          </p:cNvPr>
          <p:cNvGrpSpPr/>
          <p:nvPr/>
        </p:nvGrpSpPr>
        <p:grpSpPr>
          <a:xfrm>
            <a:off x="4834940" y="4138216"/>
            <a:ext cx="2877302" cy="2624857"/>
            <a:chOff x="5025883" y="4138216"/>
            <a:chExt cx="2877302" cy="2624857"/>
          </a:xfrm>
        </p:grpSpPr>
        <p:pic>
          <p:nvPicPr>
            <p:cNvPr id="17" name="圖片 16">
              <a:extLst>
                <a:ext uri="{FF2B5EF4-FFF2-40B4-BE49-F238E27FC236}">
                  <a16:creationId xmlns:a16="http://schemas.microsoft.com/office/drawing/2014/main" id="{1384A263-1F71-4BC9-AF43-A8103981FBE1}"/>
                </a:ext>
              </a:extLst>
            </p:cNvPr>
            <p:cNvPicPr>
              <a:picLocks noChangeAspect="1"/>
            </p:cNvPicPr>
            <p:nvPr/>
          </p:nvPicPr>
          <p:blipFill rotWithShape="1">
            <a:blip r:embed="rId6">
              <a:extLst>
                <a:ext uri="{28A0092B-C50C-407E-A947-70E740481C1C}">
                  <a14:useLocalDpi xmlns:a14="http://schemas.microsoft.com/office/drawing/2010/main" val="0"/>
                </a:ext>
              </a:extLst>
            </a:blip>
            <a:srcRect l="-1" t="50670" r="62339"/>
            <a:stretch/>
          </p:blipFill>
          <p:spPr>
            <a:xfrm>
              <a:off x="5025883" y="4138216"/>
              <a:ext cx="2685560" cy="2624857"/>
            </a:xfrm>
            <a:prstGeom prst="rect">
              <a:avLst/>
            </a:prstGeom>
          </p:spPr>
        </p:pic>
        <p:sp>
          <p:nvSpPr>
            <p:cNvPr id="28" name="矩形 27">
              <a:extLst>
                <a:ext uri="{FF2B5EF4-FFF2-40B4-BE49-F238E27FC236}">
                  <a16:creationId xmlns:a16="http://schemas.microsoft.com/office/drawing/2014/main" id="{4F93E41F-FF9B-4F8B-88CE-916814B6061E}"/>
                </a:ext>
              </a:extLst>
            </p:cNvPr>
            <p:cNvSpPr/>
            <p:nvPr/>
          </p:nvSpPr>
          <p:spPr>
            <a:xfrm>
              <a:off x="7687991" y="4554974"/>
              <a:ext cx="215194" cy="586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 name="矩形: 圓角 6">
            <a:extLst>
              <a:ext uri="{FF2B5EF4-FFF2-40B4-BE49-F238E27FC236}">
                <a16:creationId xmlns:a16="http://schemas.microsoft.com/office/drawing/2014/main" id="{7F2F6AD8-31E9-4FFB-AA05-A891412F8152}"/>
              </a:ext>
            </a:extLst>
          </p:cNvPr>
          <p:cNvSpPr/>
          <p:nvPr/>
        </p:nvSpPr>
        <p:spPr>
          <a:xfrm>
            <a:off x="4699394" y="997654"/>
            <a:ext cx="4024084" cy="576542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4D6D3198-7237-4D55-B829-2D783ABA38FB}"/>
              </a:ext>
            </a:extLst>
          </p:cNvPr>
          <p:cNvSpPr/>
          <p:nvPr/>
        </p:nvSpPr>
        <p:spPr>
          <a:xfrm>
            <a:off x="7537537" y="4488536"/>
            <a:ext cx="1156535" cy="1200329"/>
          </a:xfrm>
          <a:prstGeom prst="rect">
            <a:avLst/>
          </a:prstGeom>
        </p:spPr>
        <p:txBody>
          <a:bodyPr wrap="none">
            <a:spAutoFit/>
          </a:bodyPr>
          <a:lstStyle/>
          <a:p>
            <a:r>
              <a:rPr lang="en-US" altLang="zh-TW" b="1" dirty="0">
                <a:latin typeface="Calibri" panose="020F0502020204030204" pitchFamily="34" charset="0"/>
                <a:cs typeface="Calibri" panose="020F0502020204030204" pitchFamily="34" charset="0"/>
              </a:rPr>
              <a:t>d</a:t>
            </a:r>
            <a:r>
              <a:rPr lang="en-US" altLang="zh-TW" b="1" baseline="-25000" dirty="0">
                <a:latin typeface="Calibri" panose="020F0502020204030204" pitchFamily="34" charset="0"/>
                <a:cs typeface="Calibri" panose="020F0502020204030204" pitchFamily="34" charset="0"/>
              </a:rPr>
              <a:t>ox</a:t>
            </a:r>
            <a:r>
              <a:rPr lang="en-US" altLang="zh-TW" b="1" dirty="0">
                <a:latin typeface="Calibri" panose="020F0502020204030204" pitchFamily="34" charset="0"/>
                <a:cs typeface="Calibri" panose="020F0502020204030204" pitchFamily="34" charset="0"/>
              </a:rPr>
              <a:t> </a:t>
            </a:r>
            <a:r>
              <a:rPr lang="en-US" altLang="zh-TW" b="1" dirty="0">
                <a:latin typeface="Cambria Math" panose="02040503050406030204" pitchFamily="18" charset="0"/>
                <a:ea typeface="Cambria Math" panose="02040503050406030204" pitchFamily="18" charset="0"/>
                <a:cs typeface="Calibri" panose="020F0502020204030204" pitchFamily="34" charset="0"/>
              </a:rPr>
              <a:t>↑</a:t>
            </a:r>
            <a:r>
              <a:rPr lang="en-US" altLang="zh-TW" b="1" dirty="0">
                <a:latin typeface="Calibri" panose="020F0502020204030204" pitchFamily="34" charset="0"/>
                <a:cs typeface="Calibri" panose="020F0502020204030204" pitchFamily="34" charset="0"/>
              </a:rPr>
              <a:t> </a:t>
            </a:r>
          </a:p>
          <a:p>
            <a:pPr marL="285750" indent="-285750">
              <a:buFont typeface="Wingdings" panose="05000000000000000000" pitchFamily="2" charset="2"/>
              <a:buChar char="Ø"/>
            </a:pPr>
            <a:r>
              <a:rPr lang="en-US" altLang="zh-TW" b="1" dirty="0">
                <a:latin typeface="Calibri" panose="020F0502020204030204" pitchFamily="34" charset="0"/>
                <a:cs typeface="Calibri" panose="020F0502020204030204" pitchFamily="34" charset="0"/>
              </a:rPr>
              <a:t>P</a:t>
            </a:r>
            <a:r>
              <a:rPr lang="en-US" altLang="zh-TW" b="1" baseline="-25000" dirty="0">
                <a:latin typeface="Calibri" panose="020F0502020204030204" pitchFamily="34" charset="0"/>
                <a:cs typeface="Calibri" panose="020F0502020204030204" pitchFamily="34" charset="0"/>
              </a:rPr>
              <a:t>t</a:t>
            </a:r>
            <a:r>
              <a:rPr lang="en-US" altLang="zh-TW" b="1" dirty="0">
                <a:latin typeface="Cambria Math" panose="02040503050406030204" pitchFamily="18" charset="0"/>
                <a:ea typeface="Cambria Math" panose="02040503050406030204" pitchFamily="18" charset="0"/>
                <a:cs typeface="Calibri" panose="020F0502020204030204" pitchFamily="34" charset="0"/>
              </a:rPr>
              <a:t> ↓</a:t>
            </a:r>
            <a:endParaRPr lang="en-US" altLang="zh-TW" b="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altLang="zh-TW" b="1" dirty="0" err="1">
                <a:latin typeface="Calibri" panose="020F0502020204030204" pitchFamily="34" charset="0"/>
                <a:cs typeface="Calibri" panose="020F0502020204030204" pitchFamily="34" charset="0"/>
              </a:rPr>
              <a:t>n</a:t>
            </a:r>
            <a:r>
              <a:rPr lang="en-US" altLang="zh-TW" b="1" baseline="-25000" dirty="0" err="1">
                <a:latin typeface="Calibri" panose="020F0502020204030204" pitchFamily="34" charset="0"/>
                <a:cs typeface="Calibri" panose="020F0502020204030204" pitchFamily="34" charset="0"/>
              </a:rPr>
              <a:t>inv</a:t>
            </a:r>
            <a:r>
              <a:rPr lang="en-US" altLang="zh-TW" b="1" dirty="0">
                <a:latin typeface="Cambria Math" panose="02040503050406030204" pitchFamily="18" charset="0"/>
                <a:ea typeface="Cambria Math" panose="02040503050406030204" pitchFamily="18" charset="0"/>
                <a:cs typeface="Calibri" panose="020F0502020204030204" pitchFamily="34" charset="0"/>
              </a:rPr>
              <a:t> ↑</a:t>
            </a:r>
            <a:endParaRPr lang="en-US" altLang="zh-TW" b="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altLang="zh-TW" b="1" dirty="0" err="1">
                <a:latin typeface="Calibri" panose="020F0502020204030204" pitchFamily="34" charset="0"/>
                <a:cs typeface="Calibri" panose="020F0502020204030204" pitchFamily="34" charset="0"/>
              </a:rPr>
              <a:t>n</a:t>
            </a:r>
            <a:r>
              <a:rPr lang="en-US" altLang="zh-TW" b="1" baseline="-25000" dirty="0" err="1">
                <a:latin typeface="Calibri" panose="020F0502020204030204" pitchFamily="34" charset="0"/>
                <a:cs typeface="Calibri" panose="020F0502020204030204" pitchFamily="34" charset="0"/>
              </a:rPr>
              <a:t>excess</a:t>
            </a:r>
            <a:r>
              <a:rPr lang="en-US" altLang="zh-TW" b="1" dirty="0">
                <a:latin typeface="Cambria Math" panose="02040503050406030204" pitchFamily="18" charset="0"/>
                <a:ea typeface="Cambria Math" panose="02040503050406030204" pitchFamily="18" charset="0"/>
                <a:cs typeface="Calibri" panose="020F0502020204030204" pitchFamily="34" charset="0"/>
              </a:rPr>
              <a:t> ↑</a:t>
            </a:r>
            <a:endParaRPr lang="zh-TW" altLang="en-US" dirty="0"/>
          </a:p>
        </p:txBody>
      </p:sp>
      <p:grpSp>
        <p:nvGrpSpPr>
          <p:cNvPr id="8" name="群組 7">
            <a:extLst>
              <a:ext uri="{FF2B5EF4-FFF2-40B4-BE49-F238E27FC236}">
                <a16:creationId xmlns:a16="http://schemas.microsoft.com/office/drawing/2014/main" id="{B8D84D03-9E9C-495C-BDDE-782C6F89C237}"/>
              </a:ext>
            </a:extLst>
          </p:cNvPr>
          <p:cNvGrpSpPr/>
          <p:nvPr/>
        </p:nvGrpSpPr>
        <p:grpSpPr>
          <a:xfrm>
            <a:off x="7501344" y="1927127"/>
            <a:ext cx="1012035" cy="1641700"/>
            <a:chOff x="7741982" y="3893312"/>
            <a:chExt cx="1012035" cy="1641700"/>
          </a:xfrm>
        </p:grpSpPr>
        <p:pic>
          <p:nvPicPr>
            <p:cNvPr id="22" name="圖片 21">
              <a:extLst>
                <a:ext uri="{FF2B5EF4-FFF2-40B4-BE49-F238E27FC236}">
                  <a16:creationId xmlns:a16="http://schemas.microsoft.com/office/drawing/2014/main" id="{ECECD641-2BF7-4BED-B082-5FB1BFB10C21}"/>
                </a:ext>
              </a:extLst>
            </p:cNvPr>
            <p:cNvPicPr>
              <a:picLocks noChangeAspect="1"/>
            </p:cNvPicPr>
            <p:nvPr/>
          </p:nvPicPr>
          <p:blipFill rotWithShape="1">
            <a:blip r:embed="rId6">
              <a:extLst>
                <a:ext uri="{28A0092B-C50C-407E-A947-70E740481C1C}">
                  <a14:useLocalDpi xmlns:a14="http://schemas.microsoft.com/office/drawing/2010/main" val="0"/>
                </a:ext>
              </a:extLst>
            </a:blip>
            <a:srcRect l="36541" t="58263" r="49694" b="10884"/>
            <a:stretch/>
          </p:blipFill>
          <p:spPr>
            <a:xfrm>
              <a:off x="7741982" y="3893312"/>
              <a:ext cx="981496" cy="1641700"/>
            </a:xfrm>
            <a:prstGeom prst="rect">
              <a:avLst/>
            </a:prstGeom>
          </p:spPr>
        </p:pic>
        <p:sp>
          <p:nvSpPr>
            <p:cNvPr id="23" name="矩形 22">
              <a:extLst>
                <a:ext uri="{FF2B5EF4-FFF2-40B4-BE49-F238E27FC236}">
                  <a16:creationId xmlns:a16="http://schemas.microsoft.com/office/drawing/2014/main" id="{ABAF6B6D-C1C9-4BF1-86E1-3F96CE19EEF0}"/>
                </a:ext>
              </a:extLst>
            </p:cNvPr>
            <p:cNvSpPr/>
            <p:nvPr/>
          </p:nvSpPr>
          <p:spPr>
            <a:xfrm>
              <a:off x="8610948" y="4481509"/>
              <a:ext cx="143069" cy="586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9" name="文字方塊 28">
            <a:extLst>
              <a:ext uri="{FF2B5EF4-FFF2-40B4-BE49-F238E27FC236}">
                <a16:creationId xmlns:a16="http://schemas.microsoft.com/office/drawing/2014/main" id="{6BDB1A9E-4037-4EAD-BCD5-FA421D8016D2}"/>
              </a:ext>
            </a:extLst>
          </p:cNvPr>
          <p:cNvSpPr txBox="1"/>
          <p:nvPr/>
        </p:nvSpPr>
        <p:spPr>
          <a:xfrm>
            <a:off x="2334768" y="3377813"/>
            <a:ext cx="1849672" cy="338554"/>
          </a:xfrm>
          <a:prstGeom prst="rect">
            <a:avLst/>
          </a:prstGeom>
          <a:noFill/>
          <a:ln w="19050">
            <a:solidFill>
              <a:srgbClr val="002060"/>
            </a:solidFill>
          </a:ln>
        </p:spPr>
        <p:txBody>
          <a:bodyPr wrap="square" rtlCol="0">
            <a:spAutoFit/>
          </a:bodyPr>
          <a:lstStyle/>
          <a:p>
            <a:pPr algn="ctr"/>
            <a:r>
              <a:rPr lang="en-US" altLang="zh-TW" sz="1600" b="1" dirty="0">
                <a:solidFill>
                  <a:srgbClr val="002060"/>
                </a:solidFill>
                <a:latin typeface="Arial" panose="020B0604020202020204" pitchFamily="34" charset="0"/>
                <a:cs typeface="Arial" panose="020B0604020202020204" pitchFamily="34" charset="0"/>
              </a:rPr>
              <a:t>TCAD Simulation</a:t>
            </a:r>
            <a:endParaRPr lang="zh-TW" altLang="en-US" sz="1600" b="1" dirty="0">
              <a:solidFill>
                <a:srgbClr val="002060"/>
              </a:solidFill>
              <a:latin typeface="Arial" panose="020B0604020202020204" pitchFamily="34" charset="0"/>
              <a:cs typeface="Arial" panose="020B0604020202020204" pitchFamily="34" charset="0"/>
            </a:endParaRPr>
          </a:p>
        </p:txBody>
      </p:sp>
      <p:grpSp>
        <p:nvGrpSpPr>
          <p:cNvPr id="6" name="群組 5">
            <a:extLst>
              <a:ext uri="{FF2B5EF4-FFF2-40B4-BE49-F238E27FC236}">
                <a16:creationId xmlns:a16="http://schemas.microsoft.com/office/drawing/2014/main" id="{42B214C2-25B8-4422-AD3D-D4E2629962C0}"/>
              </a:ext>
            </a:extLst>
          </p:cNvPr>
          <p:cNvGrpSpPr/>
          <p:nvPr/>
        </p:nvGrpSpPr>
        <p:grpSpPr>
          <a:xfrm>
            <a:off x="774438" y="1577613"/>
            <a:ext cx="729021" cy="1970913"/>
            <a:chOff x="774438" y="1577613"/>
            <a:chExt cx="729021" cy="1970913"/>
          </a:xfrm>
        </p:grpSpPr>
        <p:sp>
          <p:nvSpPr>
            <p:cNvPr id="30" name="文字方塊 29">
              <a:extLst>
                <a:ext uri="{FF2B5EF4-FFF2-40B4-BE49-F238E27FC236}">
                  <a16:creationId xmlns:a16="http://schemas.microsoft.com/office/drawing/2014/main" id="{FDE2E0FC-108E-4D49-9B7A-EE054E091DC0}"/>
                </a:ext>
              </a:extLst>
            </p:cNvPr>
            <p:cNvSpPr txBox="1"/>
            <p:nvPr/>
          </p:nvSpPr>
          <p:spPr>
            <a:xfrm>
              <a:off x="774438" y="3101826"/>
              <a:ext cx="729021" cy="446700"/>
            </a:xfrm>
            <a:prstGeom prst="rect">
              <a:avLst/>
            </a:prstGeom>
            <a:noFill/>
          </p:spPr>
          <p:txBody>
            <a:bodyPr wrap="square" rtlCol="0">
              <a:spAutoFit/>
            </a:bodyPr>
            <a:lstStyle/>
            <a:p>
              <a:pPr algn="ctr"/>
              <a:r>
                <a:rPr lang="en-US" altLang="zh-TW" dirty="0">
                  <a:solidFill>
                    <a:schemeClr val="tx1">
                      <a:lumMod val="50000"/>
                      <a:lumOff val="50000"/>
                    </a:schemeClr>
                  </a:solidFill>
                  <a:latin typeface="Calibri" panose="020F0502020204030204" pitchFamily="34" charset="0"/>
                  <a:cs typeface="Calibri" panose="020F0502020204030204" pitchFamily="34" charset="0"/>
                </a:rPr>
                <a:t>d</a:t>
              </a:r>
              <a:r>
                <a:rPr lang="en-US" altLang="zh-TW" baseline="-25000" dirty="0">
                  <a:solidFill>
                    <a:schemeClr val="tx1">
                      <a:lumMod val="50000"/>
                      <a:lumOff val="50000"/>
                    </a:schemeClr>
                  </a:solidFill>
                  <a:latin typeface="Calibri" panose="020F0502020204030204" pitchFamily="34" charset="0"/>
                  <a:cs typeface="Calibri" panose="020F0502020204030204" pitchFamily="34" charset="0"/>
                </a:rPr>
                <a:t>ox</a:t>
              </a:r>
              <a:endParaRPr lang="zh-TW" altLang="en-US" dirty="0">
                <a:solidFill>
                  <a:schemeClr val="tx1">
                    <a:lumMod val="50000"/>
                    <a:lumOff val="50000"/>
                  </a:schemeClr>
                </a:solidFill>
                <a:latin typeface="Calibri" panose="020F0502020204030204" pitchFamily="34" charset="0"/>
                <a:cs typeface="Calibri" panose="020F0502020204030204" pitchFamily="34" charset="0"/>
              </a:endParaRPr>
            </a:p>
          </p:txBody>
        </p:sp>
        <p:cxnSp>
          <p:nvCxnSpPr>
            <p:cNvPr id="31" name="直線單箭頭接點 30">
              <a:extLst>
                <a:ext uri="{FF2B5EF4-FFF2-40B4-BE49-F238E27FC236}">
                  <a16:creationId xmlns:a16="http://schemas.microsoft.com/office/drawing/2014/main" id="{C63EB2E8-EAE5-4AA4-B762-FDC3E239664B}"/>
                </a:ext>
              </a:extLst>
            </p:cNvPr>
            <p:cNvCxnSpPr>
              <a:cxnSpLocks/>
            </p:cNvCxnSpPr>
            <p:nvPr/>
          </p:nvCxnSpPr>
          <p:spPr>
            <a:xfrm>
              <a:off x="1145967" y="1577613"/>
              <a:ext cx="0" cy="1600322"/>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矩形: 圓角 32">
            <a:extLst>
              <a:ext uri="{FF2B5EF4-FFF2-40B4-BE49-F238E27FC236}">
                <a16:creationId xmlns:a16="http://schemas.microsoft.com/office/drawing/2014/main" id="{3E9D86B2-1AF9-4282-9545-6F9855468C51}"/>
              </a:ext>
            </a:extLst>
          </p:cNvPr>
          <p:cNvSpPr/>
          <p:nvPr/>
        </p:nvSpPr>
        <p:spPr>
          <a:xfrm>
            <a:off x="1178560" y="5733271"/>
            <a:ext cx="2685604" cy="783193"/>
          </a:xfrm>
          <a:prstGeom prst="roundRect">
            <a:avLst/>
          </a:prstGeom>
          <a:solidFill>
            <a:srgbClr val="D3EFFD"/>
          </a:solidFill>
          <a:ln w="28575">
            <a:solidFill>
              <a:srgbClr val="0070C0"/>
            </a:solidFill>
          </a:ln>
        </p:spPr>
        <p:txBody>
          <a:bodyPr wrap="none">
            <a:spAutoFit/>
          </a:bodyPr>
          <a:lstStyle/>
          <a:p>
            <a:pPr algn="ctr"/>
            <a:r>
              <a:rPr lang="zh-TW" altLang="en-US" sz="2000" b="1" dirty="0">
                <a:solidFill>
                  <a:prstClr val="black"/>
                </a:solidFill>
                <a:latin typeface="Calibri" panose="020F0502020204030204" pitchFamily="34" charset="0"/>
              </a:rPr>
              <a:t>*</a:t>
            </a:r>
            <a:r>
              <a:rPr lang="en-US" altLang="zh-TW" sz="2000" b="1" dirty="0">
                <a:solidFill>
                  <a:prstClr val="black"/>
                </a:solidFill>
                <a:latin typeface="Calibri" panose="020F0502020204030204" pitchFamily="34" charset="0"/>
              </a:rPr>
              <a:t>d</a:t>
            </a:r>
            <a:r>
              <a:rPr lang="en-US" altLang="zh-TW" sz="2000" b="1" baseline="-25000" dirty="0">
                <a:solidFill>
                  <a:prstClr val="black"/>
                </a:solidFill>
                <a:latin typeface="Calibri" panose="020F0502020204030204" pitchFamily="34" charset="0"/>
              </a:rPr>
              <a:t>ox</a:t>
            </a:r>
            <a:r>
              <a:rPr lang="en-US" altLang="zh-TW" sz="2000" b="1" dirty="0">
                <a:solidFill>
                  <a:prstClr val="black"/>
                </a:solidFill>
                <a:latin typeface="Calibri" panose="020F0502020204030204" pitchFamily="34" charset="0"/>
              </a:rPr>
              <a:t> </a:t>
            </a:r>
            <a:r>
              <a:rPr lang="en-US" altLang="zh-TW" sz="2000" b="1" dirty="0">
                <a:solidFill>
                  <a:prstClr val="black"/>
                </a:solidFill>
                <a:latin typeface="Cambria Math" panose="02040503050406030204" pitchFamily="18" charset="0"/>
                <a:ea typeface="Cambria Math" panose="02040503050406030204" pitchFamily="18" charset="0"/>
              </a:rPr>
              <a:t>↑ </a:t>
            </a:r>
            <a:r>
              <a:rPr lang="en-US" altLang="zh-TW" sz="2000" b="1" dirty="0">
                <a:latin typeface="Calibri" panose="020F0502020204030204" pitchFamily="34" charset="0"/>
                <a:ea typeface="Cambria Math" panose="02040503050406030204" pitchFamily="18" charset="0"/>
                <a:cs typeface="Calibri" panose="020F0502020204030204" pitchFamily="34" charset="0"/>
              </a:rPr>
              <a:t>»</a:t>
            </a:r>
            <a:r>
              <a:rPr lang="en-US" altLang="zh-TW" sz="2000" b="1" dirty="0">
                <a:latin typeface="Calibri" panose="020F0502020204030204" pitchFamily="34" charset="0"/>
                <a:cs typeface="Calibri" panose="020F0502020204030204" pitchFamily="34" charset="0"/>
              </a:rPr>
              <a:t> </a:t>
            </a:r>
            <a:r>
              <a:rPr lang="en-US" altLang="zh-TW" sz="2000" b="1" dirty="0" err="1">
                <a:solidFill>
                  <a:srgbClr val="FF0000"/>
                </a:solidFill>
                <a:latin typeface="Calibri" panose="020F0502020204030204" pitchFamily="34" charset="0"/>
                <a:cs typeface="Calibri" panose="020F0502020204030204" pitchFamily="34" charset="0"/>
              </a:rPr>
              <a:t>n</a:t>
            </a:r>
            <a:r>
              <a:rPr lang="en-US" altLang="zh-TW" sz="2000" b="1" baseline="-25000" dirty="0" err="1">
                <a:solidFill>
                  <a:srgbClr val="FF0000"/>
                </a:solidFill>
                <a:latin typeface="Calibri" panose="020F0502020204030204" pitchFamily="34" charset="0"/>
                <a:cs typeface="Calibri" panose="020F0502020204030204" pitchFamily="34" charset="0"/>
              </a:rPr>
              <a:t>excess</a:t>
            </a:r>
            <a:r>
              <a:rPr lang="en-US" altLang="zh-TW" sz="2000" b="1" dirty="0">
                <a:solidFill>
                  <a:srgbClr val="FF0000"/>
                </a:solidFill>
                <a:latin typeface="Cambria Math" panose="02040503050406030204" pitchFamily="18" charset="0"/>
                <a:ea typeface="Cambria Math" panose="02040503050406030204" pitchFamily="18" charset="0"/>
              </a:rPr>
              <a:t> ↑</a:t>
            </a:r>
            <a:r>
              <a:rPr lang="en-US" altLang="zh-TW" sz="2000" b="1" dirty="0">
                <a:solidFill>
                  <a:srgbClr val="FF0000"/>
                </a:solidFill>
                <a:latin typeface="Calibri" panose="020F0502020204030204" pitchFamily="34" charset="0"/>
                <a:ea typeface="Cambria Math" panose="02040503050406030204" pitchFamily="18" charset="0"/>
                <a:cs typeface="Calibri" panose="020F0502020204030204" pitchFamily="34" charset="0"/>
              </a:rPr>
              <a:t> </a:t>
            </a:r>
            <a:br>
              <a:rPr lang="en-US" altLang="zh-TW" sz="2000" b="1" dirty="0">
                <a:latin typeface="Calibri" panose="020F0502020204030204" pitchFamily="34" charset="0"/>
                <a:ea typeface="Cambria Math" panose="02040503050406030204" pitchFamily="18" charset="0"/>
                <a:cs typeface="Calibri" panose="020F0502020204030204" pitchFamily="34" charset="0"/>
              </a:rPr>
            </a:br>
            <a:r>
              <a:rPr lang="en-US" altLang="zh-TW" sz="2000" b="1" dirty="0">
                <a:latin typeface="Calibri" panose="020F0502020204030204" pitchFamily="34" charset="0"/>
                <a:ea typeface="Cambria Math" panose="02040503050406030204" pitchFamily="18" charset="0"/>
                <a:cs typeface="Calibri" panose="020F0502020204030204" pitchFamily="34" charset="0"/>
              </a:rPr>
              <a:t>»</a:t>
            </a:r>
            <a:r>
              <a:rPr lang="en-US" altLang="zh-TW" sz="2000" b="1" dirty="0">
                <a:latin typeface="Calibri" panose="020F0502020204030204" pitchFamily="34" charset="0"/>
                <a:cs typeface="Calibri" panose="020F0502020204030204" pitchFamily="34" charset="0"/>
              </a:rPr>
              <a:t> </a:t>
            </a:r>
            <a:r>
              <a:rPr lang="en-US" altLang="zh-TW" sz="2000" b="1" dirty="0">
                <a:solidFill>
                  <a:prstClr val="black"/>
                </a:solidFill>
                <a:latin typeface="Calibri" panose="020F0502020204030204" pitchFamily="34" charset="0"/>
              </a:rPr>
              <a:t>|read “-1” current| </a:t>
            </a:r>
            <a:r>
              <a:rPr lang="en-US" altLang="zh-TW" sz="2000" b="1" dirty="0">
                <a:solidFill>
                  <a:prstClr val="black"/>
                </a:solidFill>
                <a:latin typeface="Cambria Math" panose="02040503050406030204" pitchFamily="18" charset="0"/>
                <a:ea typeface="Cambria Math" panose="02040503050406030204" pitchFamily="18" charset="0"/>
              </a:rPr>
              <a:t>↑</a:t>
            </a:r>
            <a:endParaRPr lang="zh-TW" altLang="en-US"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1250874"/>
      </p:ext>
    </p:extLst>
  </p:cSld>
  <p:clrMapOvr>
    <a:masterClrMapping/>
  </p:clrMapOvr>
  <mc:AlternateContent xmlns:mc="http://schemas.openxmlformats.org/markup-compatibility/2006" xmlns:p14="http://schemas.microsoft.com/office/powerpoint/2010/main">
    <mc:Choice Requires="p14">
      <p:transition spd="slow" p14:dur="2000" advTm="35391"/>
    </mc:Choice>
    <mc:Fallback xmlns="">
      <p:transition spd="slow" advTm="3539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5B4DC47C-836F-4880-A8FC-576327D7A3B7}"/>
              </a:ext>
            </a:extLst>
          </p:cNvPr>
          <p:cNvSpPr/>
          <p:nvPr/>
        </p:nvSpPr>
        <p:spPr>
          <a:xfrm>
            <a:off x="917368" y="2470521"/>
            <a:ext cx="785728" cy="1422791"/>
          </a:xfrm>
          <a:prstGeom prst="rect">
            <a:avLst/>
          </a:prstGeom>
          <a:solidFill>
            <a:srgbClr val="E2F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內容版面配置區 24">
            <a:extLst>
              <a:ext uri="{FF2B5EF4-FFF2-40B4-BE49-F238E27FC236}">
                <a16:creationId xmlns:a16="http://schemas.microsoft.com/office/drawing/2014/main" id="{C2A40E19-7209-4106-ADC2-3D5A7E561F4D}"/>
              </a:ext>
            </a:extLst>
          </p:cNvPr>
          <p:cNvSpPr>
            <a:spLocks noGrp="1"/>
          </p:cNvSpPr>
          <p:nvPr>
            <p:ph idx="1"/>
          </p:nvPr>
        </p:nvSpPr>
        <p:spPr>
          <a:xfrm>
            <a:off x="670902" y="4573257"/>
            <a:ext cx="3773707" cy="826774"/>
          </a:xfrm>
          <a:prstGeom prst="roundRect">
            <a:avLst/>
          </a:prstGeom>
          <a:solidFill>
            <a:srgbClr val="FFFF97"/>
          </a:solidFill>
          <a:ln w="19050">
            <a:noFill/>
          </a:ln>
        </p:spPr>
        <p:txBody>
          <a:bodyPr/>
          <a:lstStyle/>
          <a:p>
            <a:pPr marL="457200" indent="-457200">
              <a:buClr>
                <a:schemeClr val="tx1"/>
              </a:buClr>
              <a:buFont typeface="+mj-lt"/>
              <a:buAutoNum type="arabicParenR"/>
            </a:pPr>
            <a:r>
              <a:rPr lang="en-US" altLang="zh-TW" dirty="0"/>
              <a:t>d</a:t>
            </a:r>
            <a:r>
              <a:rPr lang="en-US" altLang="zh-TW" baseline="-25000" dirty="0"/>
              <a:t>ox</a:t>
            </a:r>
            <a:r>
              <a:rPr lang="en-US" altLang="zh-TW" dirty="0"/>
              <a:t> = 2.5 ~ 3 nm</a:t>
            </a:r>
          </a:p>
          <a:p>
            <a:pPr lvl="1">
              <a:buFont typeface="Wingdings" panose="05000000000000000000" pitchFamily="2" charset="2"/>
              <a:buChar char="Ø"/>
            </a:pPr>
            <a:r>
              <a:rPr lang="en-US" altLang="zh-TW" b="1" dirty="0"/>
              <a:t>d</a:t>
            </a:r>
            <a:r>
              <a:rPr lang="en-US" altLang="zh-TW" b="1" baseline="-25000" dirty="0"/>
              <a:t>ox</a:t>
            </a:r>
            <a:r>
              <a:rPr lang="en-US" altLang="zh-TW" b="1" dirty="0"/>
              <a:t>  </a:t>
            </a:r>
            <a:r>
              <a:rPr lang="en-US" altLang="zh-TW" b="1" dirty="0">
                <a:latin typeface="Cambria Math" panose="02040503050406030204" pitchFamily="18" charset="0"/>
                <a:ea typeface="Cambria Math" panose="02040503050406030204" pitchFamily="18" charset="0"/>
              </a:rPr>
              <a:t>↑</a:t>
            </a:r>
            <a:r>
              <a:rPr lang="en-US" altLang="zh-TW" b="1" dirty="0"/>
              <a:t>, |read “-1” current| </a:t>
            </a:r>
            <a:r>
              <a:rPr lang="en-US" altLang="zh-TW" b="1" dirty="0">
                <a:latin typeface="Cambria Math" panose="02040503050406030204" pitchFamily="18" charset="0"/>
                <a:ea typeface="Cambria Math" panose="02040503050406030204" pitchFamily="18" charset="0"/>
              </a:rPr>
              <a:t>↑</a:t>
            </a:r>
            <a:r>
              <a:rPr lang="en-US" altLang="zh-TW" b="1" dirty="0"/>
              <a:t>.</a:t>
            </a:r>
          </a:p>
          <a:p>
            <a:endParaRPr lang="en-US" altLang="zh-TW" dirty="0"/>
          </a:p>
        </p:txBody>
      </p:sp>
      <p:sp>
        <p:nvSpPr>
          <p:cNvPr id="2" name="標題 1">
            <a:extLst>
              <a:ext uri="{FF2B5EF4-FFF2-40B4-BE49-F238E27FC236}">
                <a16:creationId xmlns:a16="http://schemas.microsoft.com/office/drawing/2014/main" id="{F7FBB7E7-9A52-4CCC-BAA1-669F4C6BD5F1}"/>
              </a:ext>
            </a:extLst>
          </p:cNvPr>
          <p:cNvSpPr>
            <a:spLocks noGrp="1"/>
          </p:cNvSpPr>
          <p:nvPr>
            <p:ph type="title"/>
          </p:nvPr>
        </p:nvSpPr>
        <p:spPr/>
        <p:txBody>
          <a:bodyPr/>
          <a:lstStyle/>
          <a:p>
            <a:r>
              <a:rPr lang="en-US" altLang="zh-TW" dirty="0"/>
              <a:t>Simulated Retention:</a:t>
            </a:r>
            <a:r>
              <a:rPr lang="zh-TW" altLang="en-US" dirty="0"/>
              <a:t> </a:t>
            </a:r>
            <a:r>
              <a:rPr lang="en-US" altLang="zh-TW" dirty="0"/>
              <a:t>Part 2</a:t>
            </a:r>
            <a:endParaRPr lang="zh-TW" altLang="en-US" dirty="0"/>
          </a:p>
        </p:txBody>
      </p:sp>
      <p:sp>
        <p:nvSpPr>
          <p:cNvPr id="3" name="投影片編號版面配置區 2">
            <a:extLst>
              <a:ext uri="{FF2B5EF4-FFF2-40B4-BE49-F238E27FC236}">
                <a16:creationId xmlns:a16="http://schemas.microsoft.com/office/drawing/2014/main" id="{DE309805-5952-4CC0-84B6-1B5B4BEDFEE4}"/>
              </a:ext>
            </a:extLst>
          </p:cNvPr>
          <p:cNvSpPr>
            <a:spLocks noGrp="1"/>
          </p:cNvSpPr>
          <p:nvPr>
            <p:ph type="sldNum" sz="quarter" idx="11"/>
          </p:nvPr>
        </p:nvSpPr>
        <p:spPr>
          <a:xfrm>
            <a:off x="8618222" y="6477635"/>
            <a:ext cx="525778" cy="365125"/>
          </a:xfrm>
        </p:spPr>
        <p:txBody>
          <a:bodyPr/>
          <a:lstStyle/>
          <a:p>
            <a:fld id="{746179B8-B9D7-4922-944D-FA8D358F36EB}" type="slidenum">
              <a:rPr lang="zh-TW" altLang="en-US" smtClean="0"/>
              <a:pPr/>
              <a:t>19</a:t>
            </a:fld>
            <a:endParaRPr lang="zh-TW" altLang="en-US" dirty="0"/>
          </a:p>
        </p:txBody>
      </p:sp>
      <p:grpSp>
        <p:nvGrpSpPr>
          <p:cNvPr id="6" name="群組 5">
            <a:extLst>
              <a:ext uri="{FF2B5EF4-FFF2-40B4-BE49-F238E27FC236}">
                <a16:creationId xmlns:a16="http://schemas.microsoft.com/office/drawing/2014/main" id="{36B7E012-62DC-44FC-857F-3D3BBFC6C54A}"/>
              </a:ext>
            </a:extLst>
          </p:cNvPr>
          <p:cNvGrpSpPr/>
          <p:nvPr/>
        </p:nvGrpSpPr>
        <p:grpSpPr>
          <a:xfrm>
            <a:off x="4699394" y="997654"/>
            <a:ext cx="4024084" cy="5765420"/>
            <a:chOff x="4699394" y="997654"/>
            <a:chExt cx="4024084" cy="5765420"/>
          </a:xfrm>
        </p:grpSpPr>
        <p:grpSp>
          <p:nvGrpSpPr>
            <p:cNvPr id="4" name="群組 3">
              <a:extLst>
                <a:ext uri="{FF2B5EF4-FFF2-40B4-BE49-F238E27FC236}">
                  <a16:creationId xmlns:a16="http://schemas.microsoft.com/office/drawing/2014/main" id="{DFFA2DF5-03EB-420A-A547-A53B99EDADC7}"/>
                </a:ext>
              </a:extLst>
            </p:cNvPr>
            <p:cNvGrpSpPr/>
            <p:nvPr/>
          </p:nvGrpSpPr>
          <p:grpSpPr>
            <a:xfrm>
              <a:off x="4699394" y="997654"/>
              <a:ext cx="4024084" cy="5765420"/>
              <a:chOff x="4699394" y="997654"/>
              <a:chExt cx="4024084" cy="5765420"/>
            </a:xfrm>
          </p:grpSpPr>
          <p:sp>
            <p:nvSpPr>
              <p:cNvPr id="21" name="矩形: 圓角 20">
                <a:extLst>
                  <a:ext uri="{FF2B5EF4-FFF2-40B4-BE49-F238E27FC236}">
                    <a16:creationId xmlns:a16="http://schemas.microsoft.com/office/drawing/2014/main" id="{E306B0DA-4CD3-431C-A480-D793C5E72BC7}"/>
                  </a:ext>
                </a:extLst>
              </p:cNvPr>
              <p:cNvSpPr/>
              <p:nvPr/>
            </p:nvSpPr>
            <p:spPr>
              <a:xfrm>
                <a:off x="4798513" y="1050878"/>
                <a:ext cx="3719710" cy="442674"/>
              </a:xfrm>
              <a:prstGeom prst="roundRect">
                <a:avLst/>
              </a:prstGeom>
              <a:noFill/>
              <a:ln w="19050">
                <a:noFill/>
              </a:ln>
            </p:spPr>
            <p:txBody>
              <a:bodyPr wrap="square">
                <a:spAutoFit/>
              </a:bodyPr>
              <a:lstStyle/>
              <a:p>
                <a:pPr algn="ctr"/>
                <a:r>
                  <a:rPr lang="en-US" altLang="zh-TW" sz="2000" b="1" dirty="0" err="1">
                    <a:latin typeface="Calibri" panose="020F0502020204030204" pitchFamily="34" charset="0"/>
                    <a:cs typeface="Calibri" panose="020F0502020204030204" pitchFamily="34" charset="0"/>
                  </a:rPr>
                  <a:t>n</a:t>
                </a:r>
                <a:r>
                  <a:rPr lang="en-US" altLang="zh-TW" sz="2000" b="1" baseline="-25000" dirty="0" err="1">
                    <a:latin typeface="Calibri" panose="020F0502020204030204" pitchFamily="34" charset="0"/>
                    <a:cs typeface="Calibri" panose="020F0502020204030204" pitchFamily="34" charset="0"/>
                  </a:rPr>
                  <a:t>excess</a:t>
                </a:r>
                <a:r>
                  <a:rPr lang="en-US" altLang="zh-TW" sz="2000" b="1" baseline="-25000" dirty="0">
                    <a:latin typeface="Calibri" panose="020F0502020204030204" pitchFamily="34" charset="0"/>
                    <a:cs typeface="Calibri" panose="020F0502020204030204" pitchFamily="34" charset="0"/>
                  </a:rPr>
                  <a:t> </a:t>
                </a:r>
                <a:r>
                  <a:rPr lang="en-US" altLang="zh-TW" sz="2000" b="1" dirty="0">
                    <a:latin typeface="Calibri" panose="020F0502020204030204" pitchFamily="34" charset="0"/>
                    <a:cs typeface="Calibri" panose="020F0502020204030204" pitchFamily="34" charset="0"/>
                  </a:rPr>
                  <a:t>at t= 1.35 </a:t>
                </a:r>
                <a:r>
                  <a:rPr lang="en-US" altLang="zh-TW" sz="2000" b="1" dirty="0" err="1">
                    <a:latin typeface="Calibri" panose="020F0502020204030204" pitchFamily="34" charset="0"/>
                    <a:cs typeface="Calibri" panose="020F0502020204030204" pitchFamily="34" charset="0"/>
                  </a:rPr>
                  <a:t>ms</a:t>
                </a:r>
                <a:r>
                  <a:rPr lang="en-US" altLang="zh-TW" sz="2000" b="1" dirty="0">
                    <a:latin typeface="Calibri" panose="020F0502020204030204" pitchFamily="34" charset="0"/>
                    <a:cs typeface="Calibri" panose="020F0502020204030204" pitchFamily="34" charset="0"/>
                  </a:rPr>
                  <a:t> (simulation)</a:t>
                </a:r>
                <a:endParaRPr lang="zh-TW" altLang="en-US" sz="2000" b="1" dirty="0">
                  <a:latin typeface="Calibri" panose="020F0502020204030204" pitchFamily="34" charset="0"/>
                  <a:cs typeface="Calibri" panose="020F0502020204030204" pitchFamily="34" charset="0"/>
                </a:endParaRPr>
              </a:p>
            </p:txBody>
          </p:sp>
          <p:sp>
            <p:nvSpPr>
              <p:cNvPr id="24" name="矩形: 圓角 23">
                <a:extLst>
                  <a:ext uri="{FF2B5EF4-FFF2-40B4-BE49-F238E27FC236}">
                    <a16:creationId xmlns:a16="http://schemas.microsoft.com/office/drawing/2014/main" id="{DADDC25D-2574-4CAA-9FD1-0948ABC3C097}"/>
                  </a:ext>
                </a:extLst>
              </p:cNvPr>
              <p:cNvSpPr/>
              <p:nvPr/>
            </p:nvSpPr>
            <p:spPr>
              <a:xfrm>
                <a:off x="4699394" y="997654"/>
                <a:ext cx="4024084" cy="576542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6" name="群組 35">
                <a:extLst>
                  <a:ext uri="{FF2B5EF4-FFF2-40B4-BE49-F238E27FC236}">
                    <a16:creationId xmlns:a16="http://schemas.microsoft.com/office/drawing/2014/main" id="{04F56337-4879-42E8-9374-409C6422F807}"/>
                  </a:ext>
                </a:extLst>
              </p:cNvPr>
              <p:cNvGrpSpPr/>
              <p:nvPr/>
            </p:nvGrpSpPr>
            <p:grpSpPr>
              <a:xfrm>
                <a:off x="4806338" y="1456620"/>
                <a:ext cx="3710720" cy="2624857"/>
                <a:chOff x="4806338" y="4233143"/>
                <a:chExt cx="3710720" cy="2624857"/>
              </a:xfrm>
            </p:grpSpPr>
            <p:pic>
              <p:nvPicPr>
                <p:cNvPr id="37" name="圖片 36">
                  <a:extLst>
                    <a:ext uri="{FF2B5EF4-FFF2-40B4-BE49-F238E27FC236}">
                      <a16:creationId xmlns:a16="http://schemas.microsoft.com/office/drawing/2014/main" id="{C3EC36E3-1782-404E-8940-A981A5DDB44C}"/>
                    </a:ext>
                  </a:extLst>
                </p:cNvPr>
                <p:cNvPicPr>
                  <a:picLocks noChangeAspect="1"/>
                </p:cNvPicPr>
                <p:nvPr/>
              </p:nvPicPr>
              <p:blipFill rotWithShape="1">
                <a:blip r:embed="rId5">
                  <a:extLst>
                    <a:ext uri="{28A0092B-C50C-407E-A947-70E740481C1C}">
                      <a14:useLocalDpi xmlns:a14="http://schemas.microsoft.com/office/drawing/2010/main" val="0"/>
                    </a:ext>
                  </a:extLst>
                </a:blip>
                <a:srcRect t="50670" r="49694"/>
                <a:stretch/>
              </p:blipFill>
              <p:spPr>
                <a:xfrm>
                  <a:off x="4806338" y="4233143"/>
                  <a:ext cx="3587182" cy="2624857"/>
                </a:xfrm>
                <a:prstGeom prst="rect">
                  <a:avLst/>
                </a:prstGeom>
              </p:spPr>
            </p:pic>
            <p:sp>
              <p:nvSpPr>
                <p:cNvPr id="38" name="矩形 37">
                  <a:extLst>
                    <a:ext uri="{FF2B5EF4-FFF2-40B4-BE49-F238E27FC236}">
                      <a16:creationId xmlns:a16="http://schemas.microsoft.com/office/drawing/2014/main" id="{5AEF300C-0318-4385-8966-A4622B5C8E41}"/>
                    </a:ext>
                  </a:extLst>
                </p:cNvPr>
                <p:cNvSpPr/>
                <p:nvPr/>
              </p:nvSpPr>
              <p:spPr>
                <a:xfrm>
                  <a:off x="8301864" y="5181157"/>
                  <a:ext cx="215194" cy="586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pic>
            <p:nvPicPr>
              <p:cNvPr id="39" name="圖片 38">
                <a:extLst>
                  <a:ext uri="{FF2B5EF4-FFF2-40B4-BE49-F238E27FC236}">
                    <a16:creationId xmlns:a16="http://schemas.microsoft.com/office/drawing/2014/main" id="{574E4533-79FC-456B-8574-09B96215B977}"/>
                  </a:ext>
                </a:extLst>
              </p:cNvPr>
              <p:cNvPicPr>
                <a:picLocks noChangeAspect="1"/>
              </p:cNvPicPr>
              <p:nvPr/>
            </p:nvPicPr>
            <p:blipFill rotWithShape="1">
              <a:blip r:embed="rId5">
                <a:extLst>
                  <a:ext uri="{28A0092B-C50C-407E-A947-70E740481C1C}">
                    <a14:useLocalDpi xmlns:a14="http://schemas.microsoft.com/office/drawing/2010/main" val="0"/>
                  </a:ext>
                </a:extLst>
              </a:blip>
              <a:srcRect l="49851" r="11592" b="49604"/>
              <a:stretch/>
            </p:blipFill>
            <p:spPr>
              <a:xfrm>
                <a:off x="4865972" y="4071538"/>
                <a:ext cx="2749384" cy="2681597"/>
              </a:xfrm>
              <a:prstGeom prst="rect">
                <a:avLst/>
              </a:prstGeom>
            </p:spPr>
          </p:pic>
        </p:grpSp>
        <p:sp>
          <p:nvSpPr>
            <p:cNvPr id="40" name="矩形 39">
              <a:extLst>
                <a:ext uri="{FF2B5EF4-FFF2-40B4-BE49-F238E27FC236}">
                  <a16:creationId xmlns:a16="http://schemas.microsoft.com/office/drawing/2014/main" id="{DCEBA330-18D2-4858-A980-396B1A01F05F}"/>
                </a:ext>
              </a:extLst>
            </p:cNvPr>
            <p:cNvSpPr/>
            <p:nvPr/>
          </p:nvSpPr>
          <p:spPr>
            <a:xfrm>
              <a:off x="7536463" y="4488536"/>
              <a:ext cx="1156535" cy="1200329"/>
            </a:xfrm>
            <a:prstGeom prst="rect">
              <a:avLst/>
            </a:prstGeom>
          </p:spPr>
          <p:txBody>
            <a:bodyPr wrap="none">
              <a:spAutoFit/>
            </a:bodyPr>
            <a:lstStyle/>
            <a:p>
              <a:r>
                <a:rPr lang="en-US" altLang="zh-TW" b="1" dirty="0">
                  <a:latin typeface="Calibri" panose="020F0502020204030204" pitchFamily="34" charset="0"/>
                  <a:cs typeface="Calibri" panose="020F0502020204030204" pitchFamily="34" charset="0"/>
                </a:rPr>
                <a:t>d</a:t>
              </a:r>
              <a:r>
                <a:rPr lang="en-US" altLang="zh-TW" b="1" baseline="-25000" dirty="0">
                  <a:latin typeface="Calibri" panose="020F0502020204030204" pitchFamily="34" charset="0"/>
                  <a:cs typeface="Calibri" panose="020F0502020204030204" pitchFamily="34" charset="0"/>
                </a:rPr>
                <a:t>ox</a:t>
              </a:r>
              <a:r>
                <a:rPr lang="en-US" altLang="zh-TW" b="1" dirty="0">
                  <a:latin typeface="Calibri" panose="020F0502020204030204" pitchFamily="34" charset="0"/>
                  <a:cs typeface="Calibri" panose="020F0502020204030204" pitchFamily="34" charset="0"/>
                </a:rPr>
                <a:t> </a:t>
              </a:r>
              <a:r>
                <a:rPr lang="en-US" altLang="zh-TW" b="1" dirty="0">
                  <a:latin typeface="Cambria Math" panose="02040503050406030204" pitchFamily="18" charset="0"/>
                  <a:ea typeface="Cambria Math" panose="02040503050406030204" pitchFamily="18" charset="0"/>
                  <a:cs typeface="Calibri" panose="020F0502020204030204" pitchFamily="34" charset="0"/>
                </a:rPr>
                <a:t>↑ ↑</a:t>
              </a:r>
              <a:r>
                <a:rPr lang="en-US" altLang="zh-TW" b="1" dirty="0">
                  <a:latin typeface="Calibri" panose="020F0502020204030204" pitchFamily="34" charset="0"/>
                  <a:cs typeface="Calibri" panose="020F0502020204030204" pitchFamily="34" charset="0"/>
                </a:rPr>
                <a:t> </a:t>
              </a:r>
            </a:p>
            <a:p>
              <a:pPr marL="285750" indent="-285750">
                <a:buFont typeface="Wingdings" panose="05000000000000000000" pitchFamily="2" charset="2"/>
                <a:buChar char="Ø"/>
              </a:pPr>
              <a:r>
                <a:rPr lang="en-US" altLang="zh-TW" b="1" dirty="0">
                  <a:latin typeface="Calibri" panose="020F0502020204030204" pitchFamily="34" charset="0"/>
                  <a:cs typeface="Calibri" panose="020F0502020204030204" pitchFamily="34" charset="0"/>
                </a:rPr>
                <a:t>C</a:t>
              </a:r>
              <a:r>
                <a:rPr lang="en-US" altLang="zh-TW" b="1" baseline="-25000" dirty="0">
                  <a:latin typeface="Calibri" panose="020F0502020204030204" pitchFamily="34" charset="0"/>
                  <a:cs typeface="Calibri" panose="020F0502020204030204" pitchFamily="34" charset="0"/>
                </a:rPr>
                <a:t>ox</a:t>
              </a:r>
              <a:r>
                <a:rPr lang="en-US" altLang="zh-TW" b="1" dirty="0">
                  <a:latin typeface="Cambria Math" panose="02040503050406030204" pitchFamily="18" charset="0"/>
                  <a:ea typeface="Cambria Math" panose="02040503050406030204" pitchFamily="18" charset="0"/>
                  <a:cs typeface="Calibri" panose="020F0502020204030204" pitchFamily="34" charset="0"/>
                </a:rPr>
                <a:t> ↓</a:t>
              </a:r>
              <a:endParaRPr lang="en-US" altLang="zh-TW" b="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altLang="zh-TW" b="1" dirty="0" err="1">
                  <a:latin typeface="Calibri" panose="020F0502020204030204" pitchFamily="34" charset="0"/>
                  <a:cs typeface="Calibri" panose="020F0502020204030204" pitchFamily="34" charset="0"/>
                </a:rPr>
                <a:t>n</a:t>
              </a:r>
              <a:r>
                <a:rPr lang="en-US" altLang="zh-TW" b="1" baseline="-25000" dirty="0" err="1">
                  <a:latin typeface="Calibri" panose="020F0502020204030204" pitchFamily="34" charset="0"/>
                  <a:cs typeface="Calibri" panose="020F0502020204030204" pitchFamily="34" charset="0"/>
                </a:rPr>
                <a:t>inv</a:t>
              </a:r>
              <a:r>
                <a:rPr lang="en-US" altLang="zh-TW" b="1" dirty="0">
                  <a:latin typeface="Cambria Math" panose="02040503050406030204" pitchFamily="18" charset="0"/>
                  <a:ea typeface="Cambria Math" panose="02040503050406030204" pitchFamily="18" charset="0"/>
                  <a:cs typeface="Calibri" panose="020F0502020204030204" pitchFamily="34" charset="0"/>
                </a:rPr>
                <a:t> ↓</a:t>
              </a:r>
              <a:endParaRPr lang="en-US" altLang="zh-TW" b="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altLang="zh-TW" b="1" dirty="0" err="1">
                  <a:latin typeface="Calibri" panose="020F0502020204030204" pitchFamily="34" charset="0"/>
                  <a:cs typeface="Calibri" panose="020F0502020204030204" pitchFamily="34" charset="0"/>
                </a:rPr>
                <a:t>n</a:t>
              </a:r>
              <a:r>
                <a:rPr lang="en-US" altLang="zh-TW" b="1" baseline="-25000" dirty="0" err="1">
                  <a:latin typeface="Calibri" panose="020F0502020204030204" pitchFamily="34" charset="0"/>
                  <a:cs typeface="Calibri" panose="020F0502020204030204" pitchFamily="34" charset="0"/>
                </a:rPr>
                <a:t>excess</a:t>
              </a:r>
              <a:r>
                <a:rPr lang="en-US" altLang="zh-TW" b="1" dirty="0">
                  <a:latin typeface="Cambria Math" panose="02040503050406030204" pitchFamily="18" charset="0"/>
                  <a:ea typeface="Cambria Math" panose="02040503050406030204" pitchFamily="18" charset="0"/>
                  <a:cs typeface="Calibri" panose="020F0502020204030204" pitchFamily="34" charset="0"/>
                </a:rPr>
                <a:t> ↓</a:t>
              </a:r>
              <a:endParaRPr lang="zh-TW" altLang="en-US" dirty="0"/>
            </a:p>
          </p:txBody>
        </p:sp>
      </p:grpSp>
      <p:sp>
        <p:nvSpPr>
          <p:cNvPr id="18" name="內容版面配置區 24">
            <a:extLst>
              <a:ext uri="{FF2B5EF4-FFF2-40B4-BE49-F238E27FC236}">
                <a16:creationId xmlns:a16="http://schemas.microsoft.com/office/drawing/2014/main" id="{06433A84-9C17-48E3-B358-622DBCFE95A0}"/>
              </a:ext>
            </a:extLst>
          </p:cNvPr>
          <p:cNvSpPr txBox="1">
            <a:spLocks/>
          </p:cNvSpPr>
          <p:nvPr/>
        </p:nvSpPr>
        <p:spPr>
          <a:xfrm>
            <a:off x="670902" y="5456393"/>
            <a:ext cx="3773707" cy="804010"/>
          </a:xfrm>
          <a:prstGeom prst="roundRect">
            <a:avLst/>
          </a:prstGeom>
          <a:solidFill>
            <a:srgbClr val="E2F0D9"/>
          </a:solidFill>
          <a:ln w="19050">
            <a:noFill/>
          </a:ln>
        </p:spPr>
        <p:txBody>
          <a:bodyPr vert="horz" lIns="91440" tIns="45720" rIns="91440" bIns="45720" rtlCol="0">
            <a:normAutofit lnSpcReduction="10000"/>
          </a:bodyPr>
          <a:lstStyle>
            <a:lvl1pPr marL="257156" indent="-257156" algn="l" defTabSz="685749" rtl="0" eaLnBrk="1" latinLnBrk="0" hangingPunct="1">
              <a:spcBef>
                <a:spcPct val="20000"/>
              </a:spcBef>
              <a:buClr>
                <a:srgbClr val="C00000"/>
              </a:buClr>
              <a:buFont typeface="Wingdings" panose="05000000000000000000" pitchFamily="2" charset="2"/>
              <a:buChar char="l"/>
              <a:defRPr sz="2000" kern="1200" baseline="0">
                <a:solidFill>
                  <a:schemeClr val="tx1"/>
                </a:solidFill>
                <a:latin typeface="Calibri" panose="020F0502020204030204" pitchFamily="34" charset="0"/>
                <a:ea typeface="+mn-ea"/>
                <a:cs typeface="+mn-cs"/>
              </a:defRPr>
            </a:lvl1pPr>
            <a:lvl2pPr marL="557171" indent="-214298" algn="l" defTabSz="685749" rtl="0" eaLnBrk="1" latinLnBrk="0" hangingPunct="1">
              <a:spcBef>
                <a:spcPct val="20000"/>
              </a:spcBef>
              <a:buClr>
                <a:schemeClr val="tx1"/>
              </a:buClr>
              <a:buFont typeface="Arial" pitchFamily="34" charset="0"/>
              <a:buChar char="–"/>
              <a:defRPr sz="2000" kern="1200" baseline="0">
                <a:solidFill>
                  <a:schemeClr val="tx1"/>
                </a:solidFill>
                <a:latin typeface="Calibri" panose="020F0502020204030204" pitchFamily="34" charset="0"/>
                <a:ea typeface="+mn-ea"/>
                <a:cs typeface="+mn-cs"/>
              </a:defRPr>
            </a:lvl2pPr>
            <a:lvl3pPr marL="857186" indent="-171438" algn="l" defTabSz="685749" rtl="0" eaLnBrk="1" latinLnBrk="0" hangingPunct="1">
              <a:spcBef>
                <a:spcPct val="20000"/>
              </a:spcBef>
              <a:buFont typeface="Arial" pitchFamily="34" charset="0"/>
              <a:buChar char="•"/>
              <a:defRPr sz="1400" kern="1200" baseline="0">
                <a:solidFill>
                  <a:schemeClr val="tx1"/>
                </a:solidFill>
                <a:latin typeface="Calibri" panose="020F0502020204030204" pitchFamily="34" charset="0"/>
                <a:ea typeface="+mn-ea"/>
                <a:cs typeface="+mn-cs"/>
              </a:defRPr>
            </a:lvl3pPr>
            <a:lvl4pPr marL="1200060" indent="-171438" algn="l" defTabSz="685749" rtl="0" eaLnBrk="1" latinLnBrk="0" hangingPunct="1">
              <a:spcBef>
                <a:spcPct val="20000"/>
              </a:spcBef>
              <a:buFont typeface="Arial" pitchFamily="34" charset="0"/>
              <a:buChar char="–"/>
              <a:defRPr sz="1400" kern="1200" baseline="0">
                <a:solidFill>
                  <a:schemeClr val="tx1"/>
                </a:solidFill>
                <a:latin typeface="Calibri" panose="020F0502020204030204" pitchFamily="34" charset="0"/>
                <a:ea typeface="+mn-ea"/>
                <a:cs typeface="+mn-cs"/>
              </a:defRPr>
            </a:lvl4pPr>
            <a:lvl5pPr marL="1542935" indent="-171438" algn="l" defTabSz="685749" rtl="0" eaLnBrk="1" latinLnBrk="0" hangingPunct="1">
              <a:spcBef>
                <a:spcPct val="20000"/>
              </a:spcBef>
              <a:buFont typeface="Arial" pitchFamily="34" charset="0"/>
              <a:buChar char="»"/>
              <a:defRPr sz="1400" kern="1200" baseline="0">
                <a:solidFill>
                  <a:schemeClr val="tx1"/>
                </a:solidFill>
                <a:latin typeface="Calibri" panose="020F0502020204030204" pitchFamily="34" charset="0"/>
                <a:ea typeface="+mn-ea"/>
                <a:cs typeface="+mn-cs"/>
              </a:defRPr>
            </a:lvl5pPr>
            <a:lvl6pPr marL="1885809"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84"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58"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33"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457200" indent="-457200">
              <a:spcBef>
                <a:spcPts val="1800"/>
              </a:spcBef>
              <a:buClr>
                <a:schemeClr val="tx1"/>
              </a:buClr>
              <a:buFont typeface="+mj-lt"/>
              <a:buAutoNum type="arabicParenR" startAt="2"/>
            </a:pPr>
            <a:r>
              <a:rPr lang="en-US" altLang="zh-TW" dirty="0"/>
              <a:t>d</a:t>
            </a:r>
            <a:r>
              <a:rPr lang="en-US" altLang="zh-TW" baseline="-25000" dirty="0"/>
              <a:t>ox</a:t>
            </a:r>
            <a:r>
              <a:rPr lang="en-US" altLang="zh-TW" dirty="0"/>
              <a:t> &gt; 3 nm (simulation)</a:t>
            </a:r>
          </a:p>
          <a:p>
            <a:pPr lvl="1">
              <a:buClr>
                <a:srgbClr val="FF0000"/>
              </a:buClr>
              <a:buFont typeface="Wingdings" panose="05000000000000000000" pitchFamily="2" charset="2"/>
              <a:buChar char="Ø"/>
            </a:pPr>
            <a:r>
              <a:rPr lang="en-US" altLang="zh-TW" b="1" dirty="0">
                <a:solidFill>
                  <a:srgbClr val="FF0000"/>
                </a:solidFill>
              </a:rPr>
              <a:t>d</a:t>
            </a:r>
            <a:r>
              <a:rPr lang="en-US" altLang="zh-TW" b="1" baseline="-25000" dirty="0">
                <a:solidFill>
                  <a:srgbClr val="FF0000"/>
                </a:solidFill>
              </a:rPr>
              <a:t>ox</a:t>
            </a:r>
            <a:r>
              <a:rPr lang="en-US" altLang="zh-TW" b="1" dirty="0">
                <a:solidFill>
                  <a:srgbClr val="FF0000"/>
                </a:solidFill>
              </a:rPr>
              <a:t>  </a:t>
            </a:r>
            <a:r>
              <a:rPr lang="en-US" altLang="zh-TW" b="1" dirty="0">
                <a:solidFill>
                  <a:srgbClr val="FF0000"/>
                </a:solidFill>
                <a:latin typeface="Cambria Math" panose="02040503050406030204" pitchFamily="18" charset="0"/>
                <a:ea typeface="Cambria Math" panose="02040503050406030204" pitchFamily="18" charset="0"/>
              </a:rPr>
              <a:t>↑</a:t>
            </a:r>
            <a:r>
              <a:rPr lang="en-US" altLang="zh-TW" b="1" dirty="0">
                <a:solidFill>
                  <a:srgbClr val="FF0000"/>
                </a:solidFill>
              </a:rPr>
              <a:t>, |read “-1” current| </a:t>
            </a:r>
            <a:r>
              <a:rPr lang="en-US" altLang="zh-TW" b="1" dirty="0">
                <a:solidFill>
                  <a:srgbClr val="FF0000"/>
                </a:solidFill>
                <a:latin typeface="Cambria Math" panose="02040503050406030204" pitchFamily="18" charset="0"/>
                <a:ea typeface="Cambria Math" panose="02040503050406030204" pitchFamily="18" charset="0"/>
              </a:rPr>
              <a:t>↓</a:t>
            </a:r>
            <a:r>
              <a:rPr lang="en-US" altLang="zh-TW" b="1" dirty="0">
                <a:solidFill>
                  <a:srgbClr val="FF0000"/>
                </a:solidFill>
              </a:rPr>
              <a:t>.</a:t>
            </a:r>
          </a:p>
          <a:p>
            <a:endParaRPr lang="en-US" altLang="zh-TW" dirty="0"/>
          </a:p>
        </p:txBody>
      </p:sp>
      <p:graphicFrame>
        <p:nvGraphicFramePr>
          <p:cNvPr id="22" name="物件 21">
            <a:extLst>
              <a:ext uri="{FF2B5EF4-FFF2-40B4-BE49-F238E27FC236}">
                <a16:creationId xmlns:a16="http://schemas.microsoft.com/office/drawing/2014/main" id="{15BCE413-E273-4A32-9534-A266913FF8AE}"/>
              </a:ext>
            </a:extLst>
          </p:cNvPr>
          <p:cNvGraphicFramePr>
            <a:graphicFrameLocks noChangeAspect="1"/>
          </p:cNvGraphicFramePr>
          <p:nvPr>
            <p:extLst>
              <p:ext uri="{D42A27DB-BD31-4B8C-83A1-F6EECF244321}">
                <p14:modId xmlns:p14="http://schemas.microsoft.com/office/powerpoint/2010/main" val="3857892158"/>
              </p:ext>
            </p:extLst>
          </p:nvPr>
        </p:nvGraphicFramePr>
        <p:xfrm>
          <a:off x="117558" y="1283801"/>
          <a:ext cx="4315163" cy="3308610"/>
        </p:xfrm>
        <a:graphic>
          <a:graphicData uri="http://schemas.openxmlformats.org/presentationml/2006/ole">
            <mc:AlternateContent xmlns:mc="http://schemas.openxmlformats.org/markup-compatibility/2006">
              <mc:Choice xmlns:v="urn:schemas-microsoft-com:vml" Requires="v">
                <p:oleObj spid="_x0000_s3477" name="Graph" r:id="rId6" imgW="3579480" imgH="2745360" progId="Origin50.Graph">
                  <p:embed/>
                </p:oleObj>
              </mc:Choice>
              <mc:Fallback>
                <p:oleObj name="Graph" r:id="rId6" imgW="3579480" imgH="2745360" progId="Origin50.Graph">
                  <p:embed/>
                  <p:pic>
                    <p:nvPicPr>
                      <p:cNvPr id="77" name="物件 76">
                        <a:extLst>
                          <a:ext uri="{FF2B5EF4-FFF2-40B4-BE49-F238E27FC236}">
                            <a16:creationId xmlns:a16="http://schemas.microsoft.com/office/drawing/2014/main" id="{C62DA995-55DC-40DF-AEF2-CC3E33F20F00}"/>
                          </a:ext>
                        </a:extLst>
                      </p:cNvPr>
                      <p:cNvPicPr/>
                      <p:nvPr/>
                    </p:nvPicPr>
                    <p:blipFill>
                      <a:blip r:embed="rId7"/>
                      <a:stretch>
                        <a:fillRect/>
                      </a:stretch>
                    </p:blipFill>
                    <p:spPr>
                      <a:xfrm>
                        <a:off x="117558" y="1283801"/>
                        <a:ext cx="4315163" cy="3308610"/>
                      </a:xfrm>
                      <a:prstGeom prst="rect">
                        <a:avLst/>
                      </a:prstGeom>
                    </p:spPr>
                  </p:pic>
                </p:oleObj>
              </mc:Fallback>
            </mc:AlternateContent>
          </a:graphicData>
        </a:graphic>
      </p:graphicFrame>
      <p:sp>
        <p:nvSpPr>
          <p:cNvPr id="28" name="文字方塊 27">
            <a:extLst>
              <a:ext uri="{FF2B5EF4-FFF2-40B4-BE49-F238E27FC236}">
                <a16:creationId xmlns:a16="http://schemas.microsoft.com/office/drawing/2014/main" id="{E5DAC7BD-D8B6-4073-9700-2CD86C2E1274}"/>
              </a:ext>
            </a:extLst>
          </p:cNvPr>
          <p:cNvSpPr txBox="1"/>
          <p:nvPr/>
        </p:nvSpPr>
        <p:spPr>
          <a:xfrm>
            <a:off x="792665" y="2470521"/>
            <a:ext cx="647304" cy="369332"/>
          </a:xfrm>
          <a:prstGeom prst="rect">
            <a:avLst/>
          </a:prstGeom>
          <a:noFill/>
        </p:spPr>
        <p:txBody>
          <a:bodyPr wrap="square" rtlCol="0">
            <a:spAutoFit/>
          </a:bodyPr>
          <a:lstStyle/>
          <a:p>
            <a:pPr algn="ctr"/>
            <a:r>
              <a:rPr lang="en-US" altLang="zh-TW" b="1" dirty="0">
                <a:latin typeface="Calibri" panose="020F0502020204030204" pitchFamily="34" charset="0"/>
                <a:cs typeface="Calibri" panose="020F0502020204030204" pitchFamily="34" charset="0"/>
              </a:rPr>
              <a:t>d</a:t>
            </a:r>
            <a:r>
              <a:rPr lang="en-US" altLang="zh-TW" b="1" baseline="-25000" dirty="0">
                <a:latin typeface="Calibri" panose="020F0502020204030204" pitchFamily="34" charset="0"/>
                <a:cs typeface="Calibri" panose="020F0502020204030204" pitchFamily="34" charset="0"/>
              </a:rPr>
              <a:t>ox</a:t>
            </a:r>
            <a:endParaRPr lang="zh-TW" altLang="en-US" b="1" dirty="0">
              <a:latin typeface="Calibri" panose="020F0502020204030204" pitchFamily="34" charset="0"/>
              <a:cs typeface="Calibri" panose="020F0502020204030204" pitchFamily="34" charset="0"/>
            </a:endParaRPr>
          </a:p>
        </p:txBody>
      </p:sp>
      <p:sp>
        <p:nvSpPr>
          <p:cNvPr id="23" name="矩形: 圓角 22">
            <a:extLst>
              <a:ext uri="{FF2B5EF4-FFF2-40B4-BE49-F238E27FC236}">
                <a16:creationId xmlns:a16="http://schemas.microsoft.com/office/drawing/2014/main" id="{1BFFC5CB-F8FA-4CF0-B40C-9E6A12945AB7}"/>
              </a:ext>
            </a:extLst>
          </p:cNvPr>
          <p:cNvSpPr/>
          <p:nvPr/>
        </p:nvSpPr>
        <p:spPr>
          <a:xfrm>
            <a:off x="917368" y="6316765"/>
            <a:ext cx="3136664" cy="442674"/>
          </a:xfrm>
          <a:prstGeom prst="roundRect">
            <a:avLst/>
          </a:prstGeom>
          <a:solidFill>
            <a:srgbClr val="D3EFFD"/>
          </a:solidFill>
          <a:ln w="19050">
            <a:solidFill>
              <a:srgbClr val="0070C0"/>
            </a:solidFill>
          </a:ln>
        </p:spPr>
        <p:txBody>
          <a:bodyPr wrap="none">
            <a:spAutoFit/>
          </a:bodyPr>
          <a:lstStyle/>
          <a:p>
            <a:r>
              <a:rPr lang="en-US" altLang="zh-TW" sz="2000" b="1" dirty="0">
                <a:cs typeface="Calibri" panose="020F0502020204030204" pitchFamily="34" charset="0"/>
              </a:rPr>
              <a:t>|</a:t>
            </a:r>
            <a:r>
              <a:rPr lang="en-US" altLang="zh-TW" sz="2000" b="1" dirty="0">
                <a:latin typeface="Calibri" panose="020F0502020204030204" pitchFamily="34" charset="0"/>
                <a:cs typeface="Calibri" panose="020F0502020204030204" pitchFamily="34" charset="0"/>
              </a:rPr>
              <a:t> read “-1” current </a:t>
            </a:r>
            <a:r>
              <a:rPr lang="en-US" altLang="zh-TW" sz="2000" b="1" dirty="0">
                <a:cs typeface="Calibri" panose="020F0502020204030204" pitchFamily="34" charset="0"/>
              </a:rPr>
              <a:t>|</a:t>
            </a:r>
            <a:r>
              <a:rPr lang="en-US" altLang="zh-TW" sz="2000" b="1" dirty="0">
                <a:latin typeface="Calibri" panose="020F0502020204030204" pitchFamily="34" charset="0"/>
                <a:cs typeface="Calibri" panose="020F0502020204030204" pitchFamily="34" charset="0"/>
              </a:rPr>
              <a:t> </a:t>
            </a:r>
            <a:r>
              <a:rPr lang="en-US" altLang="zh-TW" sz="2000" b="1" dirty="0">
                <a:latin typeface="Calibri" panose="020F0502020204030204" pitchFamily="34" charset="0"/>
                <a:ea typeface="Cambria Math" panose="02040503050406030204" pitchFamily="18" charset="0"/>
                <a:cs typeface="Calibri" panose="020F0502020204030204" pitchFamily="34" charset="0"/>
              </a:rPr>
              <a:t>∝</a:t>
            </a:r>
            <a:r>
              <a:rPr lang="en-US" altLang="zh-TW" sz="2000" b="1" dirty="0">
                <a:latin typeface="Calibri" panose="020F0502020204030204" pitchFamily="34" charset="0"/>
                <a:cs typeface="Calibri" panose="020F0502020204030204" pitchFamily="34" charset="0"/>
              </a:rPr>
              <a:t> </a:t>
            </a:r>
            <a:r>
              <a:rPr lang="en-US" altLang="zh-TW" sz="2000" b="1" dirty="0" err="1">
                <a:latin typeface="Calibri" panose="020F0502020204030204" pitchFamily="34" charset="0"/>
                <a:cs typeface="Calibri" panose="020F0502020204030204" pitchFamily="34" charset="0"/>
              </a:rPr>
              <a:t>n</a:t>
            </a:r>
            <a:r>
              <a:rPr lang="en-US" altLang="zh-TW" sz="2000" b="1" baseline="-25000" dirty="0" err="1">
                <a:latin typeface="Calibri" panose="020F0502020204030204" pitchFamily="34" charset="0"/>
                <a:cs typeface="Calibri" panose="020F0502020204030204" pitchFamily="34" charset="0"/>
              </a:rPr>
              <a:t>excess</a:t>
            </a:r>
            <a:endParaRPr lang="zh-TW" altLang="en-US" sz="2000" b="1" dirty="0">
              <a:latin typeface="Calibri" panose="020F0502020204030204" pitchFamily="34" charset="0"/>
              <a:cs typeface="Calibri" panose="020F0502020204030204" pitchFamily="34" charset="0"/>
            </a:endParaRPr>
          </a:p>
        </p:txBody>
      </p:sp>
      <p:sp>
        <p:nvSpPr>
          <p:cNvPr id="26" name="文字方塊 25">
            <a:extLst>
              <a:ext uri="{FF2B5EF4-FFF2-40B4-BE49-F238E27FC236}">
                <a16:creationId xmlns:a16="http://schemas.microsoft.com/office/drawing/2014/main" id="{DCB68F49-C689-4B73-812C-395B850DF381}"/>
              </a:ext>
            </a:extLst>
          </p:cNvPr>
          <p:cNvSpPr txBox="1"/>
          <p:nvPr/>
        </p:nvSpPr>
        <p:spPr>
          <a:xfrm>
            <a:off x="2334768" y="3377813"/>
            <a:ext cx="1849672" cy="338554"/>
          </a:xfrm>
          <a:prstGeom prst="rect">
            <a:avLst/>
          </a:prstGeom>
          <a:noFill/>
          <a:ln w="19050">
            <a:solidFill>
              <a:srgbClr val="002060"/>
            </a:solidFill>
          </a:ln>
        </p:spPr>
        <p:txBody>
          <a:bodyPr wrap="square" rtlCol="0">
            <a:spAutoFit/>
          </a:bodyPr>
          <a:lstStyle/>
          <a:p>
            <a:pPr algn="ctr"/>
            <a:r>
              <a:rPr lang="en-US" altLang="zh-TW" sz="1600" b="1" dirty="0">
                <a:solidFill>
                  <a:srgbClr val="002060"/>
                </a:solidFill>
                <a:latin typeface="Arial" panose="020B0604020202020204" pitchFamily="34" charset="0"/>
                <a:cs typeface="Arial" panose="020B0604020202020204" pitchFamily="34" charset="0"/>
              </a:rPr>
              <a:t>TCAD Simulation</a:t>
            </a:r>
            <a:endParaRPr lang="zh-TW" altLang="en-US" sz="1600" b="1" dirty="0">
              <a:solidFill>
                <a:srgbClr val="002060"/>
              </a:solidFill>
              <a:latin typeface="Arial" panose="020B060402020202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1229273582"/>
      </p:ext>
    </p:extLst>
  </p:cSld>
  <p:clrMapOvr>
    <a:masterClrMapping/>
  </p:clrMapOvr>
  <mc:AlternateContent xmlns:mc="http://schemas.openxmlformats.org/markup-compatibility/2006" xmlns:p14="http://schemas.microsoft.com/office/powerpoint/2010/main">
    <mc:Choice Requires="p14">
      <p:transition spd="slow" p14:dur="2000" advTm="31374"/>
    </mc:Choice>
    <mc:Fallback xmlns="">
      <p:transition spd="slow" advTm="3137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8"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p:txBody>
          <a:bodyPr>
            <a:noAutofit/>
          </a:bodyPr>
          <a:lstStyle/>
          <a:p>
            <a:pPr>
              <a:lnSpc>
                <a:spcPct val="150000"/>
              </a:lnSpc>
              <a:buClr>
                <a:schemeClr val="tx1"/>
              </a:buClr>
              <a:buFont typeface="Arial" panose="020B0604020202020204" pitchFamily="34" charset="0"/>
              <a:buChar char="•"/>
            </a:pPr>
            <a:r>
              <a:rPr lang="en-US" altLang="zh-TW" sz="2400" b="1" dirty="0">
                <a:latin typeface="Calibri" panose="020F0502020204030204" pitchFamily="34" charset="0"/>
                <a:cs typeface="Calibri" panose="020F0502020204030204" pitchFamily="34" charset="0"/>
              </a:rPr>
              <a:t>Introduction</a:t>
            </a:r>
          </a:p>
          <a:p>
            <a:pPr lvl="1">
              <a:lnSpc>
                <a:spcPct val="150000"/>
              </a:lnSpc>
              <a:buFont typeface="Wingdings" panose="05000000000000000000" pitchFamily="2" charset="2"/>
              <a:buChar char="Ø"/>
            </a:pPr>
            <a:r>
              <a:rPr lang="es-ES" altLang="zh-TW" sz="2400" b="1" dirty="0">
                <a:latin typeface="Calibri" panose="020F0502020204030204" pitchFamily="34" charset="0"/>
                <a:cs typeface="Calibri" panose="020F0502020204030204" pitchFamily="34" charset="0"/>
              </a:rPr>
              <a:t>Metal-Insulator-Semiconductor Tunnel Diode (MIS TD)</a:t>
            </a:r>
          </a:p>
          <a:p>
            <a:pPr lvl="1">
              <a:lnSpc>
                <a:spcPct val="150000"/>
              </a:lnSpc>
              <a:buFont typeface="Wingdings" panose="05000000000000000000" pitchFamily="2" charset="2"/>
              <a:buChar char="Ø"/>
            </a:pPr>
            <a:r>
              <a:rPr lang="fr-FR" altLang="zh-TW" sz="2400" b="1" dirty="0">
                <a:latin typeface="Calibri" panose="020F0502020204030204" pitchFamily="34" charset="0"/>
                <a:cs typeface="Calibri" panose="020F0502020204030204" pitchFamily="34" charset="0"/>
              </a:rPr>
              <a:t>Transient Current in MIS TDs</a:t>
            </a:r>
            <a:endParaRPr lang="en-US" altLang="zh-TW" sz="2400" b="1" dirty="0">
              <a:latin typeface="Calibri" panose="020F0502020204030204" pitchFamily="34" charset="0"/>
              <a:cs typeface="Calibri" panose="020F0502020204030204" pitchFamily="34" charset="0"/>
            </a:endParaRPr>
          </a:p>
          <a:p>
            <a:pPr>
              <a:lnSpc>
                <a:spcPct val="150000"/>
              </a:lnSpc>
              <a:buClr>
                <a:schemeClr val="tx1"/>
              </a:buClr>
              <a:buFont typeface="Arial" panose="020B0604020202020204" pitchFamily="34" charset="0"/>
              <a:buChar char="•"/>
            </a:pPr>
            <a:r>
              <a:rPr lang="en-US" altLang="zh-TW" sz="2400" b="1" dirty="0">
                <a:latin typeface="Calibri" panose="020F0502020204030204" pitchFamily="34" charset="0"/>
                <a:cs typeface="Calibri" panose="020F0502020204030204" pitchFamily="34" charset="0"/>
              </a:rPr>
              <a:t>Results and Discussion</a:t>
            </a:r>
          </a:p>
          <a:p>
            <a:pPr lvl="1">
              <a:lnSpc>
                <a:spcPct val="150000"/>
              </a:lnSpc>
              <a:buFont typeface="Wingdings" panose="05000000000000000000" pitchFamily="2" charset="2"/>
              <a:buChar char="Ø"/>
            </a:pPr>
            <a:r>
              <a:rPr lang="en-US" altLang="zh-TW" sz="2400" b="1" dirty="0">
                <a:latin typeface="Calibri" panose="020F0502020204030204" pitchFamily="34" charset="0"/>
                <a:ea typeface="標楷體" panose="03000509000000000000" pitchFamily="65" charset="-120"/>
                <a:cs typeface="Calibri" panose="020F0502020204030204" pitchFamily="34" charset="0"/>
              </a:rPr>
              <a:t>Experiments</a:t>
            </a:r>
          </a:p>
          <a:p>
            <a:pPr lvl="1">
              <a:lnSpc>
                <a:spcPct val="150000"/>
              </a:lnSpc>
              <a:buFont typeface="Wingdings" panose="05000000000000000000" pitchFamily="2" charset="2"/>
              <a:buChar char="Ø"/>
            </a:pPr>
            <a:r>
              <a:rPr lang="en-US" altLang="zh-TW" sz="2400" b="1" dirty="0">
                <a:latin typeface="Calibri" panose="020F0502020204030204" pitchFamily="34" charset="0"/>
                <a:ea typeface="標楷體" panose="03000509000000000000" pitchFamily="65" charset="-120"/>
                <a:cs typeface="Calibri" panose="020F0502020204030204" pitchFamily="34" charset="0"/>
              </a:rPr>
              <a:t>TCAD Simulation</a:t>
            </a:r>
          </a:p>
          <a:p>
            <a:pPr>
              <a:lnSpc>
                <a:spcPct val="150000"/>
              </a:lnSpc>
              <a:buClr>
                <a:schemeClr val="tx1"/>
              </a:buClr>
              <a:buFont typeface="Arial" panose="020B0604020202020204" pitchFamily="34" charset="0"/>
              <a:buChar char="•"/>
            </a:pPr>
            <a:r>
              <a:rPr lang="en-US" altLang="zh-TW" sz="2400" b="1" dirty="0">
                <a:latin typeface="Calibri" panose="020F0502020204030204" pitchFamily="34" charset="0"/>
                <a:ea typeface="標楷體" panose="03000509000000000000" pitchFamily="65" charset="-120"/>
                <a:cs typeface="Calibri" panose="020F0502020204030204" pitchFamily="34" charset="0"/>
              </a:rPr>
              <a:t>Conclusion</a:t>
            </a:r>
          </a:p>
          <a:p>
            <a:pPr>
              <a:lnSpc>
                <a:spcPct val="150000"/>
              </a:lnSpc>
              <a:buFont typeface="Wingdings" panose="05000000000000000000" pitchFamily="2" charset="2"/>
              <a:buChar char="n"/>
            </a:pPr>
            <a:endParaRPr lang="en-US" altLang="zh-TW" sz="2400" b="1" dirty="0">
              <a:latin typeface="Calibri" panose="020F0502020204030204" pitchFamily="34" charset="0"/>
              <a:ea typeface="標楷體" panose="03000509000000000000" pitchFamily="65" charset="-120"/>
              <a:cs typeface="Calibri" panose="020F0502020204030204" pitchFamily="34" charset="0"/>
            </a:endParaRPr>
          </a:p>
          <a:p>
            <a:pPr>
              <a:lnSpc>
                <a:spcPct val="150000"/>
              </a:lnSpc>
              <a:buFont typeface="Wingdings" panose="05000000000000000000" pitchFamily="2" charset="2"/>
              <a:buChar char="n"/>
            </a:pPr>
            <a:endParaRPr lang="en-US" altLang="zh-TW" sz="2400" b="1" dirty="0">
              <a:latin typeface="Calibri" panose="020F0502020204030204" pitchFamily="34" charset="0"/>
              <a:cs typeface="Calibri" panose="020F0502020204030204" pitchFamily="34" charset="0"/>
            </a:endParaRPr>
          </a:p>
          <a:p>
            <a:pPr>
              <a:buFont typeface="Wingdings" panose="05000000000000000000" pitchFamily="2" charset="2"/>
              <a:buChar char="n"/>
            </a:pPr>
            <a:endParaRPr lang="zh-TW" altLang="en-US" sz="2400" b="1" dirty="0">
              <a:latin typeface="Calibri" panose="020F0502020204030204" pitchFamily="34" charset="0"/>
              <a:cs typeface="Calibri" panose="020F0502020204030204" pitchFamily="34" charset="0"/>
            </a:endParaRPr>
          </a:p>
        </p:txBody>
      </p:sp>
      <p:sp>
        <p:nvSpPr>
          <p:cNvPr id="3" name="標題 2"/>
          <p:cNvSpPr>
            <a:spLocks noGrp="1"/>
          </p:cNvSpPr>
          <p:nvPr>
            <p:ph type="title"/>
          </p:nvPr>
        </p:nvSpPr>
        <p:spPr/>
        <p:txBody>
          <a:bodyPr/>
          <a:lstStyle/>
          <a:p>
            <a:r>
              <a:rPr lang="en-US" altLang="zh-TW" dirty="0"/>
              <a:t>Outline</a:t>
            </a:r>
            <a:endParaRPr lang="zh-TW" altLang="en-US" dirty="0"/>
          </a:p>
        </p:txBody>
      </p:sp>
      <p:sp>
        <p:nvSpPr>
          <p:cNvPr id="7" name="投影片編號版面配置區 6">
            <a:extLst>
              <a:ext uri="{FF2B5EF4-FFF2-40B4-BE49-F238E27FC236}">
                <a16:creationId xmlns:a16="http://schemas.microsoft.com/office/drawing/2014/main" id="{8616E51C-92C3-4ACC-84AD-22AF4765A90A}"/>
              </a:ext>
            </a:extLst>
          </p:cNvPr>
          <p:cNvSpPr>
            <a:spLocks noGrp="1"/>
          </p:cNvSpPr>
          <p:nvPr>
            <p:ph type="sldNum" sz="quarter" idx="11"/>
          </p:nvPr>
        </p:nvSpPr>
        <p:spPr/>
        <p:txBody>
          <a:bodyPr/>
          <a:lstStyle/>
          <a:p>
            <a:fld id="{746179B8-B9D7-4922-944D-FA8D358F36EB}" type="slidenum">
              <a:rPr lang="zh-TW" altLang="en-US" smtClean="0"/>
              <a:pPr/>
              <a:t>2</a:t>
            </a:fld>
            <a:endParaRPr lang="zh-TW" altLang="en-US" dirty="0"/>
          </a:p>
        </p:txBody>
      </p:sp>
    </p:spTree>
    <p:extLst>
      <p:ext uri="{BB962C8B-B14F-4D97-AF65-F5344CB8AC3E}">
        <p14:creationId xmlns:p14="http://schemas.microsoft.com/office/powerpoint/2010/main" val="3560615842"/>
      </p:ext>
    </p:extLst>
  </p:cSld>
  <p:clrMapOvr>
    <a:masterClrMapping/>
  </p:clrMapOvr>
  <mc:AlternateContent xmlns:mc="http://schemas.openxmlformats.org/markup-compatibility/2006" xmlns:p14="http://schemas.microsoft.com/office/powerpoint/2010/main">
    <mc:Choice Requires="p14">
      <p:transition spd="slow" p14:dur="2000" advTm="19309"/>
    </mc:Choice>
    <mc:Fallback xmlns="">
      <p:transition spd="slow" advTm="1930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p:txBody>
          <a:bodyPr>
            <a:noAutofit/>
          </a:bodyPr>
          <a:lstStyle/>
          <a:p>
            <a:pPr>
              <a:lnSpc>
                <a:spcPct val="150000"/>
              </a:lnSpc>
              <a:buClr>
                <a:schemeClr val="bg1">
                  <a:lumMod val="75000"/>
                </a:schemeClr>
              </a:buClr>
              <a:buFont typeface="Arial" panose="020B0604020202020204" pitchFamily="34" charset="0"/>
              <a:buChar char="•"/>
            </a:pPr>
            <a:r>
              <a:rPr lang="en-US" altLang="zh-TW" sz="2400" b="1" dirty="0">
                <a:solidFill>
                  <a:schemeClr val="bg1">
                    <a:lumMod val="75000"/>
                  </a:schemeClr>
                </a:solidFill>
                <a:latin typeface="Calibri" panose="020F0502020204030204" pitchFamily="34" charset="0"/>
                <a:cs typeface="Calibri" panose="020F0502020204030204" pitchFamily="34" charset="0"/>
              </a:rPr>
              <a:t>Introduction</a:t>
            </a:r>
          </a:p>
          <a:p>
            <a:pPr lvl="1">
              <a:lnSpc>
                <a:spcPct val="150000"/>
              </a:lnSpc>
              <a:buClr>
                <a:schemeClr val="bg1">
                  <a:lumMod val="75000"/>
                </a:schemeClr>
              </a:buClr>
              <a:buFont typeface="Wingdings" panose="05000000000000000000" pitchFamily="2" charset="2"/>
              <a:buChar char="Ø"/>
            </a:pPr>
            <a:r>
              <a:rPr lang="es-ES" altLang="zh-TW" sz="2400" b="1" dirty="0">
                <a:solidFill>
                  <a:schemeClr val="bg1">
                    <a:lumMod val="75000"/>
                  </a:schemeClr>
                </a:solidFill>
                <a:latin typeface="Calibri" panose="020F0502020204030204" pitchFamily="34" charset="0"/>
                <a:ea typeface="標楷體" panose="03000509000000000000" pitchFamily="65" charset="-120"/>
                <a:cs typeface="Calibri" panose="020F0502020204030204" pitchFamily="34" charset="0"/>
              </a:rPr>
              <a:t>Metal-Insulator-Semiconductor </a:t>
            </a:r>
            <a:r>
              <a:rPr lang="es-ES" altLang="zh-TW" sz="2400" b="1" dirty="0">
                <a:solidFill>
                  <a:schemeClr val="bg1">
                    <a:lumMod val="75000"/>
                  </a:schemeClr>
                </a:solidFill>
                <a:ea typeface="標楷體" panose="03000509000000000000" pitchFamily="65" charset="-120"/>
                <a:cs typeface="Calibri" panose="020F0502020204030204" pitchFamily="34" charset="0"/>
              </a:rPr>
              <a:t>Tunnel Diode (MIS TD) </a:t>
            </a:r>
          </a:p>
          <a:p>
            <a:pPr lvl="1">
              <a:lnSpc>
                <a:spcPct val="150000"/>
              </a:lnSpc>
              <a:buClr>
                <a:schemeClr val="bg1">
                  <a:lumMod val="75000"/>
                </a:schemeClr>
              </a:buClr>
              <a:buFont typeface="Wingdings" panose="05000000000000000000" pitchFamily="2" charset="2"/>
              <a:buChar char="Ø"/>
            </a:pPr>
            <a:r>
              <a:rPr lang="fr-FR" altLang="zh-TW" sz="2400" b="1" dirty="0">
                <a:solidFill>
                  <a:schemeClr val="bg1">
                    <a:lumMod val="75000"/>
                  </a:schemeClr>
                </a:solidFill>
                <a:latin typeface="Calibri" panose="020F0502020204030204" pitchFamily="34" charset="0"/>
                <a:ea typeface="標楷體" panose="03000509000000000000" pitchFamily="65" charset="-120"/>
                <a:cs typeface="Calibri" panose="020F0502020204030204" pitchFamily="34" charset="0"/>
              </a:rPr>
              <a:t>Transient Current in MIS TDs</a:t>
            </a:r>
            <a:endParaRPr lang="en-US" altLang="zh-TW" sz="2400" b="1" dirty="0">
              <a:solidFill>
                <a:schemeClr val="bg1">
                  <a:lumMod val="75000"/>
                </a:schemeClr>
              </a:solidFill>
              <a:latin typeface="Calibri" panose="020F0502020204030204" pitchFamily="34" charset="0"/>
              <a:ea typeface="標楷體" panose="03000509000000000000" pitchFamily="65" charset="-120"/>
              <a:cs typeface="Calibri" panose="020F0502020204030204" pitchFamily="34" charset="0"/>
            </a:endParaRPr>
          </a:p>
          <a:p>
            <a:pPr>
              <a:lnSpc>
                <a:spcPct val="150000"/>
              </a:lnSpc>
              <a:buClr>
                <a:schemeClr val="bg1">
                  <a:lumMod val="75000"/>
                </a:schemeClr>
              </a:buClr>
              <a:buFont typeface="Arial" panose="020B0604020202020204" pitchFamily="34" charset="0"/>
              <a:buChar char="•"/>
            </a:pPr>
            <a:r>
              <a:rPr lang="en-US" altLang="zh-TW" sz="2400" b="1" dirty="0">
                <a:solidFill>
                  <a:schemeClr val="bg1">
                    <a:lumMod val="75000"/>
                  </a:schemeClr>
                </a:solidFill>
                <a:cs typeface="Calibri" panose="020F0502020204030204" pitchFamily="34" charset="0"/>
              </a:rPr>
              <a:t>Results and Discussion</a:t>
            </a:r>
          </a:p>
          <a:p>
            <a:pPr lvl="1">
              <a:lnSpc>
                <a:spcPct val="150000"/>
              </a:lnSpc>
              <a:buClr>
                <a:schemeClr val="bg1">
                  <a:lumMod val="75000"/>
                </a:schemeClr>
              </a:buClr>
              <a:buFont typeface="Wingdings" panose="05000000000000000000" pitchFamily="2" charset="2"/>
              <a:buChar char="Ø"/>
            </a:pPr>
            <a:r>
              <a:rPr lang="en-US" altLang="zh-TW" sz="2400" b="1" dirty="0">
                <a:solidFill>
                  <a:schemeClr val="bg1">
                    <a:lumMod val="75000"/>
                  </a:schemeClr>
                </a:solidFill>
                <a:ea typeface="標楷體" panose="03000509000000000000" pitchFamily="65" charset="-120"/>
                <a:cs typeface="Calibri" panose="020F0502020204030204" pitchFamily="34" charset="0"/>
              </a:rPr>
              <a:t>Experiments</a:t>
            </a:r>
          </a:p>
          <a:p>
            <a:pPr lvl="1">
              <a:lnSpc>
                <a:spcPct val="150000"/>
              </a:lnSpc>
              <a:buClr>
                <a:schemeClr val="bg1">
                  <a:lumMod val="75000"/>
                </a:schemeClr>
              </a:buClr>
              <a:buFont typeface="Wingdings" panose="05000000000000000000" pitchFamily="2" charset="2"/>
              <a:buChar char="Ø"/>
            </a:pPr>
            <a:r>
              <a:rPr lang="en-US" altLang="zh-TW" sz="2400" b="1" dirty="0">
                <a:solidFill>
                  <a:schemeClr val="bg1">
                    <a:lumMod val="75000"/>
                  </a:schemeClr>
                </a:solidFill>
                <a:ea typeface="標楷體" panose="03000509000000000000" pitchFamily="65" charset="-120"/>
                <a:cs typeface="Calibri" panose="020F0502020204030204" pitchFamily="34" charset="0"/>
              </a:rPr>
              <a:t>TCAD Simulation</a:t>
            </a:r>
          </a:p>
          <a:p>
            <a:pPr>
              <a:lnSpc>
                <a:spcPct val="150000"/>
              </a:lnSpc>
              <a:buClr>
                <a:schemeClr val="tx1"/>
              </a:buClr>
              <a:buFont typeface="Arial" panose="020B0604020202020204" pitchFamily="34" charset="0"/>
              <a:buChar char="•"/>
            </a:pPr>
            <a:r>
              <a:rPr lang="en-US" altLang="zh-TW" sz="2400" b="1" dirty="0">
                <a:cs typeface="Calibri" panose="020F0502020204030204" pitchFamily="34" charset="0"/>
              </a:rPr>
              <a:t>Conclusion</a:t>
            </a:r>
          </a:p>
          <a:p>
            <a:pPr>
              <a:lnSpc>
                <a:spcPct val="150000"/>
              </a:lnSpc>
              <a:buFont typeface="Wingdings" panose="05000000000000000000" pitchFamily="2" charset="2"/>
              <a:buChar char="n"/>
            </a:pPr>
            <a:endParaRPr lang="en-US" altLang="zh-TW" sz="2400" b="1" dirty="0">
              <a:latin typeface="Calibri" panose="020F0502020204030204" pitchFamily="34" charset="0"/>
              <a:ea typeface="標楷體" panose="03000509000000000000" pitchFamily="65" charset="-120"/>
              <a:cs typeface="Calibri" panose="020F0502020204030204" pitchFamily="34" charset="0"/>
            </a:endParaRPr>
          </a:p>
          <a:p>
            <a:pPr>
              <a:lnSpc>
                <a:spcPct val="150000"/>
              </a:lnSpc>
              <a:buFont typeface="Wingdings" panose="05000000000000000000" pitchFamily="2" charset="2"/>
              <a:buChar char="n"/>
            </a:pPr>
            <a:endParaRPr lang="en-US" altLang="zh-TW" sz="2400" b="1" dirty="0">
              <a:latin typeface="Calibri" panose="020F0502020204030204" pitchFamily="34" charset="0"/>
              <a:cs typeface="Calibri" panose="020F0502020204030204" pitchFamily="34" charset="0"/>
            </a:endParaRPr>
          </a:p>
          <a:p>
            <a:pPr>
              <a:buFont typeface="Wingdings" panose="05000000000000000000" pitchFamily="2" charset="2"/>
              <a:buChar char="n"/>
            </a:pPr>
            <a:endParaRPr lang="zh-TW" altLang="en-US" sz="2400" b="1" dirty="0">
              <a:latin typeface="Calibri" panose="020F0502020204030204" pitchFamily="34" charset="0"/>
              <a:cs typeface="Calibri" panose="020F0502020204030204" pitchFamily="34" charset="0"/>
            </a:endParaRPr>
          </a:p>
        </p:txBody>
      </p:sp>
      <p:sp>
        <p:nvSpPr>
          <p:cNvPr id="3" name="標題 2"/>
          <p:cNvSpPr>
            <a:spLocks noGrp="1"/>
          </p:cNvSpPr>
          <p:nvPr>
            <p:ph type="title"/>
          </p:nvPr>
        </p:nvSpPr>
        <p:spPr/>
        <p:txBody>
          <a:bodyPr/>
          <a:lstStyle/>
          <a:p>
            <a:r>
              <a:rPr lang="en-US" altLang="zh-TW" dirty="0"/>
              <a:t>Outline</a:t>
            </a:r>
            <a:endParaRPr lang="zh-TW" altLang="en-US" dirty="0"/>
          </a:p>
        </p:txBody>
      </p:sp>
      <p:sp>
        <p:nvSpPr>
          <p:cNvPr id="7" name="投影片編號版面配置區 6">
            <a:extLst>
              <a:ext uri="{FF2B5EF4-FFF2-40B4-BE49-F238E27FC236}">
                <a16:creationId xmlns:a16="http://schemas.microsoft.com/office/drawing/2014/main" id="{8616E51C-92C3-4ACC-84AD-22AF4765A90A}"/>
              </a:ext>
            </a:extLst>
          </p:cNvPr>
          <p:cNvSpPr>
            <a:spLocks noGrp="1"/>
          </p:cNvSpPr>
          <p:nvPr>
            <p:ph type="sldNum" sz="quarter" idx="11"/>
          </p:nvPr>
        </p:nvSpPr>
        <p:spPr>
          <a:xfrm>
            <a:off x="8618222" y="6477635"/>
            <a:ext cx="525778" cy="365125"/>
          </a:xfrm>
        </p:spPr>
        <p:txBody>
          <a:bodyPr/>
          <a:lstStyle/>
          <a:p>
            <a:fld id="{746179B8-B9D7-4922-944D-FA8D358F36EB}" type="slidenum">
              <a:rPr lang="zh-TW" altLang="en-US" smtClean="0"/>
              <a:pPr/>
              <a:t>20</a:t>
            </a:fld>
            <a:endParaRPr lang="zh-TW" altLang="en-US" dirty="0"/>
          </a:p>
        </p:txBody>
      </p:sp>
    </p:spTree>
    <p:extLst>
      <p:ext uri="{BB962C8B-B14F-4D97-AF65-F5344CB8AC3E}">
        <p14:creationId xmlns:p14="http://schemas.microsoft.com/office/powerpoint/2010/main" val="2672883629"/>
      </p:ext>
    </p:extLst>
  </p:cSld>
  <p:clrMapOvr>
    <a:masterClrMapping/>
  </p:clrMapOvr>
  <mc:AlternateContent xmlns:mc="http://schemas.openxmlformats.org/markup-compatibility/2006" xmlns:p14="http://schemas.microsoft.com/office/powerpoint/2010/main">
    <mc:Choice Requires="p14">
      <p:transition spd="slow" p14:dur="2000" advTm="2208"/>
    </mc:Choice>
    <mc:Fallback xmlns="">
      <p:transition spd="slow" advTm="2208"/>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EF6E6100-34C9-481E-9CB8-4AC7D237F961}"/>
              </a:ext>
            </a:extLst>
          </p:cNvPr>
          <p:cNvSpPr>
            <a:spLocks noGrp="1"/>
          </p:cNvSpPr>
          <p:nvPr>
            <p:ph idx="1"/>
          </p:nvPr>
        </p:nvSpPr>
        <p:spPr>
          <a:xfrm>
            <a:off x="708660" y="1809323"/>
            <a:ext cx="7726680" cy="778468"/>
          </a:xfrm>
          <a:prstGeom prst="roundRect">
            <a:avLst/>
          </a:prstGeom>
          <a:solidFill>
            <a:srgbClr val="FFFF97"/>
          </a:solidFill>
          <a:ln w="28575">
            <a:solidFill>
              <a:srgbClr val="0070C0"/>
            </a:solidFill>
          </a:ln>
          <a:effectLst>
            <a:glow rad="101600">
              <a:schemeClr val="accent3">
                <a:satMod val="175000"/>
                <a:alpha val="40000"/>
              </a:schemeClr>
            </a:glow>
          </a:effectLst>
        </p:spPr>
        <p:txBody>
          <a:bodyPr>
            <a:normAutofit/>
          </a:bodyPr>
          <a:lstStyle/>
          <a:p>
            <a:pPr algn="just"/>
            <a:r>
              <a:rPr lang="en-US" altLang="zh-TW" b="1" dirty="0"/>
              <a:t>Investigated “transient current – d</a:t>
            </a:r>
            <a:r>
              <a:rPr lang="en-US" altLang="zh-TW" b="1" baseline="-25000" dirty="0"/>
              <a:t>ox</a:t>
            </a:r>
            <a:r>
              <a:rPr lang="en-US" altLang="zh-TW" b="1" dirty="0"/>
              <a:t>“ relation of Trench MIS TDs by </a:t>
            </a:r>
            <a:br>
              <a:rPr lang="en-US" altLang="zh-TW" b="1" dirty="0"/>
            </a:br>
            <a:r>
              <a:rPr lang="en-US" altLang="zh-TW" b="1" dirty="0"/>
              <a:t>(1) </a:t>
            </a:r>
            <a:r>
              <a:rPr lang="en-US" altLang="zh-TW" b="1" u="sng" dirty="0"/>
              <a:t>experiments</a:t>
            </a:r>
            <a:r>
              <a:rPr lang="en-US" altLang="zh-TW" b="1" dirty="0"/>
              <a:t> and (2) </a:t>
            </a:r>
            <a:r>
              <a:rPr lang="en-US" altLang="zh-TW" b="1" u="sng" dirty="0"/>
              <a:t>TCAD simulation</a:t>
            </a:r>
            <a:r>
              <a:rPr lang="en-US" altLang="zh-TW" b="1" dirty="0"/>
              <a:t>.</a:t>
            </a:r>
          </a:p>
          <a:p>
            <a:pPr lvl="1" algn="just">
              <a:buClr>
                <a:srgbClr val="C00000"/>
              </a:buClr>
              <a:buFont typeface="Wingdings" panose="05000000000000000000" pitchFamily="2" charset="2"/>
              <a:buChar char="Ø"/>
            </a:pPr>
            <a:endParaRPr lang="en-US" altLang="zh-TW" b="1" dirty="0"/>
          </a:p>
          <a:p>
            <a:pPr lvl="1" algn="just">
              <a:buClr>
                <a:srgbClr val="C00000"/>
              </a:buClr>
              <a:buFont typeface="Wingdings" panose="05000000000000000000" pitchFamily="2" charset="2"/>
              <a:buChar char="Ø"/>
            </a:pPr>
            <a:endParaRPr lang="en-US" altLang="zh-TW" b="1" dirty="0"/>
          </a:p>
          <a:p>
            <a:pPr algn="just"/>
            <a:endParaRPr lang="en-US" altLang="zh-TW" b="1" dirty="0"/>
          </a:p>
          <a:p>
            <a:pPr algn="just"/>
            <a:endParaRPr lang="zh-TW" altLang="en-US" b="1" dirty="0"/>
          </a:p>
        </p:txBody>
      </p:sp>
      <p:sp>
        <p:nvSpPr>
          <p:cNvPr id="3" name="標題 2">
            <a:extLst>
              <a:ext uri="{FF2B5EF4-FFF2-40B4-BE49-F238E27FC236}">
                <a16:creationId xmlns:a16="http://schemas.microsoft.com/office/drawing/2014/main" id="{039F9AD2-7C2F-4AD1-8756-A87BC0E4A79E}"/>
              </a:ext>
            </a:extLst>
          </p:cNvPr>
          <p:cNvSpPr>
            <a:spLocks noGrp="1"/>
          </p:cNvSpPr>
          <p:nvPr>
            <p:ph type="title"/>
          </p:nvPr>
        </p:nvSpPr>
        <p:spPr/>
        <p:txBody>
          <a:bodyPr/>
          <a:lstStyle/>
          <a:p>
            <a:r>
              <a:rPr lang="en-US" altLang="zh-TW" dirty="0"/>
              <a:t>Conclusion</a:t>
            </a:r>
            <a:endParaRPr lang="zh-TW" altLang="en-US" dirty="0"/>
          </a:p>
        </p:txBody>
      </p:sp>
      <p:sp>
        <p:nvSpPr>
          <p:cNvPr id="4" name="投影片編號版面配置區 3">
            <a:extLst>
              <a:ext uri="{FF2B5EF4-FFF2-40B4-BE49-F238E27FC236}">
                <a16:creationId xmlns:a16="http://schemas.microsoft.com/office/drawing/2014/main" id="{9E183F04-C25C-4C7D-B465-A32C1C69E3FE}"/>
              </a:ext>
            </a:extLst>
          </p:cNvPr>
          <p:cNvSpPr>
            <a:spLocks noGrp="1"/>
          </p:cNvSpPr>
          <p:nvPr>
            <p:ph type="sldNum" sz="quarter" idx="11"/>
          </p:nvPr>
        </p:nvSpPr>
        <p:spPr>
          <a:xfrm>
            <a:off x="8618222" y="6477635"/>
            <a:ext cx="525778" cy="365125"/>
          </a:xfrm>
        </p:spPr>
        <p:txBody>
          <a:bodyPr/>
          <a:lstStyle/>
          <a:p>
            <a:fld id="{746179B8-B9D7-4922-944D-FA8D358F36EB}" type="slidenum">
              <a:rPr lang="zh-TW" altLang="en-US" smtClean="0"/>
              <a:pPr/>
              <a:t>21</a:t>
            </a:fld>
            <a:endParaRPr lang="zh-TW" altLang="en-US" dirty="0"/>
          </a:p>
        </p:txBody>
      </p:sp>
      <p:sp>
        <p:nvSpPr>
          <p:cNvPr id="6" name="內容版面配置區 1">
            <a:extLst>
              <a:ext uri="{FF2B5EF4-FFF2-40B4-BE49-F238E27FC236}">
                <a16:creationId xmlns:a16="http://schemas.microsoft.com/office/drawing/2014/main" id="{3CD6DDDB-3808-4105-8539-C077D063F217}"/>
              </a:ext>
            </a:extLst>
          </p:cNvPr>
          <p:cNvSpPr txBox="1">
            <a:spLocks/>
          </p:cNvSpPr>
          <p:nvPr/>
        </p:nvSpPr>
        <p:spPr>
          <a:xfrm>
            <a:off x="1078262" y="3379358"/>
            <a:ext cx="6983698" cy="890851"/>
          </a:xfrm>
          <a:prstGeom prst="roundRect">
            <a:avLst/>
          </a:prstGeom>
          <a:solidFill>
            <a:srgbClr val="FFFF97"/>
          </a:solidFill>
          <a:ln w="28575">
            <a:solidFill>
              <a:srgbClr val="0070C0"/>
            </a:solidFill>
          </a:ln>
          <a:effectLst>
            <a:glow rad="101600">
              <a:schemeClr val="accent3">
                <a:satMod val="175000"/>
                <a:alpha val="40000"/>
              </a:schemeClr>
            </a:glow>
          </a:effectLst>
        </p:spPr>
        <p:txBody>
          <a:bodyPr vert="horz" lIns="91440" tIns="45720" rIns="91440" bIns="45720" rtlCol="0">
            <a:normAutofit/>
          </a:bodyPr>
          <a:lstStyle>
            <a:lvl1pPr marL="257156" indent="-257156" algn="l" defTabSz="685749" rtl="0" eaLnBrk="1" latinLnBrk="0" hangingPunct="1">
              <a:spcBef>
                <a:spcPct val="20000"/>
              </a:spcBef>
              <a:buClr>
                <a:srgbClr val="C00000"/>
              </a:buClr>
              <a:buFont typeface="Wingdings" panose="05000000000000000000" pitchFamily="2" charset="2"/>
              <a:buChar char="l"/>
              <a:defRPr sz="2000" kern="1200" baseline="0">
                <a:solidFill>
                  <a:schemeClr val="tx1"/>
                </a:solidFill>
                <a:latin typeface="Calibri" panose="020F0502020204030204" pitchFamily="34" charset="0"/>
                <a:ea typeface="+mn-ea"/>
                <a:cs typeface="+mn-cs"/>
              </a:defRPr>
            </a:lvl1pPr>
            <a:lvl2pPr marL="557171" indent="-214298" algn="l" defTabSz="685749" rtl="0" eaLnBrk="1" latinLnBrk="0" hangingPunct="1">
              <a:spcBef>
                <a:spcPct val="20000"/>
              </a:spcBef>
              <a:buClr>
                <a:schemeClr val="tx1"/>
              </a:buClr>
              <a:buFont typeface="Arial" pitchFamily="34" charset="0"/>
              <a:buChar char="–"/>
              <a:defRPr sz="2000" kern="1200" baseline="0">
                <a:solidFill>
                  <a:schemeClr val="tx1"/>
                </a:solidFill>
                <a:latin typeface="Calibri" panose="020F0502020204030204" pitchFamily="34" charset="0"/>
                <a:ea typeface="+mn-ea"/>
                <a:cs typeface="+mn-cs"/>
              </a:defRPr>
            </a:lvl2pPr>
            <a:lvl3pPr marL="857186" indent="-171438" algn="l" defTabSz="685749" rtl="0" eaLnBrk="1" latinLnBrk="0" hangingPunct="1">
              <a:spcBef>
                <a:spcPct val="20000"/>
              </a:spcBef>
              <a:buFont typeface="Arial" pitchFamily="34" charset="0"/>
              <a:buChar char="•"/>
              <a:defRPr sz="1400" kern="1200" baseline="0">
                <a:solidFill>
                  <a:schemeClr val="tx1"/>
                </a:solidFill>
                <a:latin typeface="Calibri" panose="020F0502020204030204" pitchFamily="34" charset="0"/>
                <a:ea typeface="+mn-ea"/>
                <a:cs typeface="+mn-cs"/>
              </a:defRPr>
            </a:lvl3pPr>
            <a:lvl4pPr marL="1200060" indent="-171438" algn="l" defTabSz="685749" rtl="0" eaLnBrk="1" latinLnBrk="0" hangingPunct="1">
              <a:spcBef>
                <a:spcPct val="20000"/>
              </a:spcBef>
              <a:buFont typeface="Arial" pitchFamily="34" charset="0"/>
              <a:buChar char="–"/>
              <a:defRPr sz="1400" kern="1200" baseline="0">
                <a:solidFill>
                  <a:schemeClr val="tx1"/>
                </a:solidFill>
                <a:latin typeface="Calibri" panose="020F0502020204030204" pitchFamily="34" charset="0"/>
                <a:ea typeface="+mn-ea"/>
                <a:cs typeface="+mn-cs"/>
              </a:defRPr>
            </a:lvl4pPr>
            <a:lvl5pPr marL="1542935" indent="-171438" algn="l" defTabSz="685749" rtl="0" eaLnBrk="1" latinLnBrk="0" hangingPunct="1">
              <a:spcBef>
                <a:spcPct val="20000"/>
              </a:spcBef>
              <a:buFont typeface="Arial" pitchFamily="34" charset="0"/>
              <a:buChar char="»"/>
              <a:defRPr sz="1400" kern="1200" baseline="0">
                <a:solidFill>
                  <a:schemeClr val="tx1"/>
                </a:solidFill>
                <a:latin typeface="Calibri" panose="020F0502020204030204" pitchFamily="34" charset="0"/>
                <a:ea typeface="+mn-ea"/>
                <a:cs typeface="+mn-cs"/>
              </a:defRPr>
            </a:lvl5pPr>
            <a:lvl6pPr marL="1885809"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84"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58"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33"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a:r>
              <a:rPr lang="en-US" altLang="zh-TW" b="1" dirty="0"/>
              <a:t>d</a:t>
            </a:r>
            <a:r>
              <a:rPr lang="en-US" altLang="zh-TW" b="1" baseline="-25000" dirty="0"/>
              <a:t>ox</a:t>
            </a:r>
            <a:r>
              <a:rPr lang="en-US" altLang="zh-TW" b="1" dirty="0"/>
              <a:t> = 2.5 ~ 3 nm:    d</a:t>
            </a:r>
            <a:r>
              <a:rPr lang="en-US" altLang="zh-TW" b="1" baseline="-25000" dirty="0"/>
              <a:t>ox</a:t>
            </a:r>
            <a:r>
              <a:rPr lang="en-US" altLang="zh-TW" b="1" dirty="0"/>
              <a:t> </a:t>
            </a:r>
            <a:r>
              <a:rPr lang="en-US" altLang="zh-TW" b="1" dirty="0">
                <a:latin typeface="Cambria Math" panose="02040503050406030204" pitchFamily="18" charset="0"/>
                <a:ea typeface="Cambria Math" panose="02040503050406030204" pitchFamily="18" charset="0"/>
              </a:rPr>
              <a:t>↑</a:t>
            </a:r>
            <a:r>
              <a:rPr lang="en-US" altLang="zh-TW" b="1" dirty="0">
                <a:ea typeface="Cambria Math" panose="02040503050406030204" pitchFamily="18" charset="0"/>
                <a:cs typeface="Calibri" panose="020F0502020204030204" pitchFamily="34" charset="0"/>
              </a:rPr>
              <a:t>,</a:t>
            </a:r>
            <a:r>
              <a:rPr lang="en-US" altLang="zh-TW" b="1" dirty="0"/>
              <a:t> P</a:t>
            </a:r>
            <a:r>
              <a:rPr lang="en-US" altLang="zh-TW" b="1" baseline="-25000" dirty="0"/>
              <a:t>t</a:t>
            </a:r>
            <a:r>
              <a:rPr lang="en-US" altLang="zh-TW" b="1" dirty="0">
                <a:latin typeface="Cambria Math" panose="02040503050406030204" pitchFamily="18" charset="0"/>
                <a:ea typeface="Cambria Math" panose="02040503050406030204" pitchFamily="18" charset="0"/>
                <a:cs typeface="Calibri" panose="020F0502020204030204" pitchFamily="34" charset="0"/>
              </a:rPr>
              <a:t> ↓</a:t>
            </a:r>
            <a:r>
              <a:rPr lang="en-US" altLang="zh-TW" b="1" dirty="0"/>
              <a:t>,</a:t>
            </a:r>
            <a:r>
              <a:rPr lang="en-US" altLang="zh-TW" b="1" dirty="0">
                <a:ea typeface="Cambria Math" panose="02040503050406030204" pitchFamily="18" charset="0"/>
                <a:cs typeface="Calibri" panose="020F0502020204030204" pitchFamily="34" charset="0"/>
              </a:rPr>
              <a:t> </a:t>
            </a:r>
            <a:r>
              <a:rPr lang="en-US" altLang="zh-TW" b="1" dirty="0" err="1"/>
              <a:t>n</a:t>
            </a:r>
            <a:r>
              <a:rPr lang="en-US" altLang="zh-TW" b="1" baseline="-25000" dirty="0" err="1"/>
              <a:t>excess</a:t>
            </a:r>
            <a:r>
              <a:rPr lang="en-US" altLang="zh-TW" b="1" dirty="0">
                <a:latin typeface="Cambria Math" panose="02040503050406030204" pitchFamily="18" charset="0"/>
                <a:ea typeface="Cambria Math" panose="02040503050406030204" pitchFamily="18" charset="0"/>
              </a:rPr>
              <a:t> ↑</a:t>
            </a:r>
            <a:r>
              <a:rPr lang="en-US" altLang="zh-TW" b="1" dirty="0"/>
              <a:t>,</a:t>
            </a:r>
            <a:r>
              <a:rPr lang="zh-TW" altLang="en-US" b="1" dirty="0"/>
              <a:t> </a:t>
            </a:r>
            <a:r>
              <a:rPr lang="en-US" altLang="zh-TW" b="1" dirty="0"/>
              <a:t>|Transient current|</a:t>
            </a:r>
            <a:r>
              <a:rPr lang="en-US" altLang="zh-TW" b="1" dirty="0">
                <a:latin typeface="Cambria Math" panose="02040503050406030204" pitchFamily="18" charset="0"/>
                <a:ea typeface="Cambria Math" panose="02040503050406030204" pitchFamily="18" charset="0"/>
              </a:rPr>
              <a:t> ↑</a:t>
            </a:r>
            <a:r>
              <a:rPr lang="en-US" altLang="zh-TW" b="1" dirty="0"/>
              <a:t>. </a:t>
            </a:r>
          </a:p>
          <a:p>
            <a:pPr algn="just"/>
            <a:r>
              <a:rPr lang="en-US" altLang="zh-TW" b="1" dirty="0"/>
              <a:t>d</a:t>
            </a:r>
            <a:r>
              <a:rPr lang="en-US" altLang="zh-TW" b="1" baseline="-25000" dirty="0"/>
              <a:t>ox</a:t>
            </a:r>
            <a:r>
              <a:rPr lang="en-US" altLang="zh-TW" b="1" dirty="0"/>
              <a:t> = 3 ~ 5 nm:       d</a:t>
            </a:r>
            <a:r>
              <a:rPr lang="en-US" altLang="zh-TW" b="1" baseline="-25000" dirty="0"/>
              <a:t>ox</a:t>
            </a:r>
            <a:r>
              <a:rPr lang="en-US" altLang="zh-TW" b="1" dirty="0"/>
              <a:t> </a:t>
            </a:r>
            <a:r>
              <a:rPr lang="en-US" altLang="zh-TW" b="1" dirty="0">
                <a:latin typeface="Cambria Math" panose="02040503050406030204" pitchFamily="18" charset="0"/>
                <a:ea typeface="Cambria Math" panose="02040503050406030204" pitchFamily="18" charset="0"/>
              </a:rPr>
              <a:t>↑</a:t>
            </a:r>
            <a:r>
              <a:rPr lang="en-US" altLang="zh-TW" b="1" dirty="0">
                <a:ea typeface="Cambria Math" panose="02040503050406030204" pitchFamily="18" charset="0"/>
                <a:cs typeface="Calibri" panose="020F0502020204030204" pitchFamily="34" charset="0"/>
              </a:rPr>
              <a:t>, C</a:t>
            </a:r>
            <a:r>
              <a:rPr lang="en-US" altLang="zh-TW" b="1" baseline="-25000" dirty="0"/>
              <a:t>ox</a:t>
            </a:r>
            <a:r>
              <a:rPr lang="en-US" altLang="zh-TW" b="1" dirty="0">
                <a:latin typeface="Cambria Math" panose="02040503050406030204" pitchFamily="18" charset="0"/>
                <a:ea typeface="Cambria Math" panose="02040503050406030204" pitchFamily="18" charset="0"/>
                <a:cs typeface="Calibri" panose="020F0502020204030204" pitchFamily="34" charset="0"/>
              </a:rPr>
              <a:t> ↓</a:t>
            </a:r>
            <a:r>
              <a:rPr lang="en-US" altLang="zh-TW" b="1" dirty="0"/>
              <a:t>,</a:t>
            </a:r>
            <a:r>
              <a:rPr lang="en-US" altLang="zh-TW" b="1" dirty="0">
                <a:ea typeface="Cambria Math" panose="02040503050406030204" pitchFamily="18" charset="0"/>
                <a:cs typeface="Calibri" panose="020F0502020204030204" pitchFamily="34" charset="0"/>
              </a:rPr>
              <a:t> </a:t>
            </a:r>
            <a:r>
              <a:rPr lang="en-US" altLang="zh-TW" b="1" dirty="0" err="1"/>
              <a:t>n</a:t>
            </a:r>
            <a:r>
              <a:rPr lang="en-US" altLang="zh-TW" b="1" baseline="-25000" dirty="0" err="1"/>
              <a:t>excess</a:t>
            </a:r>
            <a:r>
              <a:rPr lang="en-US" altLang="zh-TW" b="1" dirty="0">
                <a:latin typeface="Cambria Math" panose="02040503050406030204" pitchFamily="18" charset="0"/>
                <a:ea typeface="Cambria Math" panose="02040503050406030204" pitchFamily="18" charset="0"/>
              </a:rPr>
              <a:t> </a:t>
            </a:r>
            <a:r>
              <a:rPr lang="en-US" altLang="zh-TW" b="1" dirty="0">
                <a:latin typeface="Cambria Math" panose="02040503050406030204" pitchFamily="18" charset="0"/>
                <a:ea typeface="Cambria Math" panose="02040503050406030204" pitchFamily="18" charset="0"/>
                <a:cs typeface="Calibri" panose="020F0502020204030204" pitchFamily="34" charset="0"/>
              </a:rPr>
              <a:t>↓</a:t>
            </a:r>
            <a:r>
              <a:rPr lang="en-US" altLang="zh-TW" b="1" dirty="0"/>
              <a:t>,</a:t>
            </a:r>
            <a:r>
              <a:rPr lang="zh-TW" altLang="en-US" b="1" dirty="0"/>
              <a:t> </a:t>
            </a:r>
            <a:r>
              <a:rPr lang="en-US" altLang="zh-TW" b="1" dirty="0"/>
              <a:t>|Transient current|</a:t>
            </a:r>
            <a:r>
              <a:rPr lang="en-US" altLang="zh-TW" b="1" dirty="0">
                <a:latin typeface="Cambria Math" panose="02040503050406030204" pitchFamily="18" charset="0"/>
                <a:ea typeface="Cambria Math" panose="02040503050406030204" pitchFamily="18" charset="0"/>
              </a:rPr>
              <a:t> </a:t>
            </a:r>
            <a:r>
              <a:rPr lang="en-US" altLang="zh-TW" b="1" dirty="0">
                <a:latin typeface="Cambria Math" panose="02040503050406030204" pitchFamily="18" charset="0"/>
                <a:ea typeface="Cambria Math" panose="02040503050406030204" pitchFamily="18" charset="0"/>
                <a:cs typeface="Calibri" panose="020F0502020204030204" pitchFamily="34" charset="0"/>
              </a:rPr>
              <a:t>↓</a:t>
            </a:r>
            <a:r>
              <a:rPr lang="en-US" altLang="zh-TW" b="1" dirty="0"/>
              <a:t>.</a:t>
            </a:r>
          </a:p>
          <a:p>
            <a:pPr algn="just"/>
            <a:endParaRPr lang="en-US" altLang="zh-TW" b="1" dirty="0"/>
          </a:p>
          <a:p>
            <a:pPr lvl="1" algn="just">
              <a:buClr>
                <a:srgbClr val="C00000"/>
              </a:buClr>
              <a:buFont typeface="Wingdings" panose="05000000000000000000" pitchFamily="2" charset="2"/>
              <a:buChar char="Ø"/>
            </a:pPr>
            <a:endParaRPr lang="en-US" altLang="zh-TW" b="1" dirty="0"/>
          </a:p>
          <a:p>
            <a:pPr lvl="1" algn="just">
              <a:buClr>
                <a:srgbClr val="C00000"/>
              </a:buClr>
              <a:buFont typeface="Wingdings" panose="05000000000000000000" pitchFamily="2" charset="2"/>
              <a:buChar char="Ø"/>
            </a:pPr>
            <a:endParaRPr lang="en-US" altLang="zh-TW" b="1" dirty="0"/>
          </a:p>
          <a:p>
            <a:pPr algn="just"/>
            <a:endParaRPr lang="en-US" altLang="zh-TW" b="1" dirty="0"/>
          </a:p>
          <a:p>
            <a:pPr algn="just"/>
            <a:endParaRPr lang="zh-TW" altLang="en-US" b="1" dirty="0"/>
          </a:p>
        </p:txBody>
      </p:sp>
      <p:sp>
        <p:nvSpPr>
          <p:cNvPr id="7" name="內容版面配置區 1">
            <a:extLst>
              <a:ext uri="{FF2B5EF4-FFF2-40B4-BE49-F238E27FC236}">
                <a16:creationId xmlns:a16="http://schemas.microsoft.com/office/drawing/2014/main" id="{6EC259E7-63FB-49B7-9B3D-3EAA4033D8F9}"/>
              </a:ext>
            </a:extLst>
          </p:cNvPr>
          <p:cNvSpPr txBox="1">
            <a:spLocks/>
          </p:cNvSpPr>
          <p:nvPr/>
        </p:nvSpPr>
        <p:spPr>
          <a:xfrm>
            <a:off x="1710722" y="4992743"/>
            <a:ext cx="5436838" cy="450831"/>
          </a:xfrm>
          <a:prstGeom prst="roundRect">
            <a:avLst/>
          </a:prstGeom>
          <a:solidFill>
            <a:srgbClr val="FFFF97"/>
          </a:solidFill>
          <a:ln w="28575">
            <a:solidFill>
              <a:srgbClr val="0070C0"/>
            </a:solidFill>
          </a:ln>
          <a:effectLst>
            <a:glow rad="101600">
              <a:schemeClr val="accent3">
                <a:satMod val="175000"/>
                <a:alpha val="40000"/>
              </a:schemeClr>
            </a:glow>
          </a:effectLst>
        </p:spPr>
        <p:txBody>
          <a:bodyPr vert="horz" lIns="91440" tIns="45720" rIns="91440" bIns="45720" rtlCol="0">
            <a:normAutofit/>
          </a:bodyPr>
          <a:lstStyle>
            <a:lvl1pPr marL="257156" indent="-257156" algn="l" defTabSz="685749" rtl="0" eaLnBrk="1" latinLnBrk="0" hangingPunct="1">
              <a:spcBef>
                <a:spcPct val="20000"/>
              </a:spcBef>
              <a:buClr>
                <a:srgbClr val="C00000"/>
              </a:buClr>
              <a:buFont typeface="Wingdings" panose="05000000000000000000" pitchFamily="2" charset="2"/>
              <a:buChar char="l"/>
              <a:defRPr sz="2000" kern="1200" baseline="0">
                <a:solidFill>
                  <a:schemeClr val="tx1"/>
                </a:solidFill>
                <a:latin typeface="Calibri" panose="020F0502020204030204" pitchFamily="34" charset="0"/>
                <a:ea typeface="+mn-ea"/>
                <a:cs typeface="+mn-cs"/>
              </a:defRPr>
            </a:lvl1pPr>
            <a:lvl2pPr marL="557171" indent="-214298" algn="l" defTabSz="685749" rtl="0" eaLnBrk="1" latinLnBrk="0" hangingPunct="1">
              <a:spcBef>
                <a:spcPct val="20000"/>
              </a:spcBef>
              <a:buClr>
                <a:schemeClr val="tx1"/>
              </a:buClr>
              <a:buFont typeface="Arial" pitchFamily="34" charset="0"/>
              <a:buChar char="–"/>
              <a:defRPr sz="2000" kern="1200" baseline="0">
                <a:solidFill>
                  <a:schemeClr val="tx1"/>
                </a:solidFill>
                <a:latin typeface="Calibri" panose="020F0502020204030204" pitchFamily="34" charset="0"/>
                <a:ea typeface="+mn-ea"/>
                <a:cs typeface="+mn-cs"/>
              </a:defRPr>
            </a:lvl2pPr>
            <a:lvl3pPr marL="857186" indent="-171438" algn="l" defTabSz="685749" rtl="0" eaLnBrk="1" latinLnBrk="0" hangingPunct="1">
              <a:spcBef>
                <a:spcPct val="20000"/>
              </a:spcBef>
              <a:buFont typeface="Arial" pitchFamily="34" charset="0"/>
              <a:buChar char="•"/>
              <a:defRPr sz="1400" kern="1200" baseline="0">
                <a:solidFill>
                  <a:schemeClr val="tx1"/>
                </a:solidFill>
                <a:latin typeface="Calibri" panose="020F0502020204030204" pitchFamily="34" charset="0"/>
                <a:ea typeface="+mn-ea"/>
                <a:cs typeface="+mn-cs"/>
              </a:defRPr>
            </a:lvl3pPr>
            <a:lvl4pPr marL="1200060" indent="-171438" algn="l" defTabSz="685749" rtl="0" eaLnBrk="1" latinLnBrk="0" hangingPunct="1">
              <a:spcBef>
                <a:spcPct val="20000"/>
              </a:spcBef>
              <a:buFont typeface="Arial" pitchFamily="34" charset="0"/>
              <a:buChar char="–"/>
              <a:defRPr sz="1400" kern="1200" baseline="0">
                <a:solidFill>
                  <a:schemeClr val="tx1"/>
                </a:solidFill>
                <a:latin typeface="Calibri" panose="020F0502020204030204" pitchFamily="34" charset="0"/>
                <a:ea typeface="+mn-ea"/>
                <a:cs typeface="+mn-cs"/>
              </a:defRPr>
            </a:lvl4pPr>
            <a:lvl5pPr marL="1542935" indent="-171438" algn="l" defTabSz="685749" rtl="0" eaLnBrk="1" latinLnBrk="0" hangingPunct="1">
              <a:spcBef>
                <a:spcPct val="20000"/>
              </a:spcBef>
              <a:buFont typeface="Arial" pitchFamily="34" charset="0"/>
              <a:buChar char="»"/>
              <a:defRPr sz="1400" kern="1200" baseline="0">
                <a:solidFill>
                  <a:schemeClr val="tx1"/>
                </a:solidFill>
                <a:latin typeface="Calibri" panose="020F0502020204030204" pitchFamily="34" charset="0"/>
                <a:ea typeface="+mn-ea"/>
                <a:cs typeface="+mn-cs"/>
              </a:defRPr>
            </a:lvl5pPr>
            <a:lvl6pPr marL="1885809"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84"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58"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33"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a:r>
              <a:rPr lang="en-US" altLang="zh-TW" b="1" dirty="0"/>
              <a:t>|Transient current| </a:t>
            </a:r>
            <a:r>
              <a:rPr lang="en-US" altLang="zh-TW" b="1" dirty="0">
                <a:latin typeface="Cambria Math" panose="02040503050406030204" pitchFamily="18" charset="0"/>
                <a:ea typeface="Cambria Math" panose="02040503050406030204" pitchFamily="18" charset="0"/>
              </a:rPr>
              <a:t>∝ </a:t>
            </a:r>
            <a:r>
              <a:rPr lang="en-US" altLang="zh-TW" b="1" dirty="0">
                <a:solidFill>
                  <a:srgbClr val="0000FF"/>
                </a:solidFill>
              </a:rPr>
              <a:t>excess electrons (</a:t>
            </a:r>
            <a:r>
              <a:rPr lang="en-US" altLang="zh-TW" b="1" dirty="0" err="1">
                <a:solidFill>
                  <a:srgbClr val="0000FF"/>
                </a:solidFill>
              </a:rPr>
              <a:t>n</a:t>
            </a:r>
            <a:r>
              <a:rPr lang="en-US" altLang="zh-TW" b="1" baseline="-25000" dirty="0" err="1">
                <a:solidFill>
                  <a:srgbClr val="0000FF"/>
                </a:solidFill>
              </a:rPr>
              <a:t>excess</a:t>
            </a:r>
            <a:r>
              <a:rPr lang="en-US" altLang="zh-TW" b="1" dirty="0">
                <a:solidFill>
                  <a:srgbClr val="0000FF"/>
                </a:solidFill>
              </a:rPr>
              <a:t>)</a:t>
            </a:r>
            <a:r>
              <a:rPr lang="en-US" altLang="zh-TW" dirty="0">
                <a:solidFill>
                  <a:srgbClr val="0000FF"/>
                </a:solidFill>
              </a:rPr>
              <a:t>.</a:t>
            </a:r>
            <a:endParaRPr lang="en-US" altLang="zh-TW" b="1" dirty="0"/>
          </a:p>
          <a:p>
            <a:pPr lvl="1" algn="just">
              <a:buClr>
                <a:srgbClr val="C00000"/>
              </a:buClr>
              <a:buFont typeface="Wingdings" panose="05000000000000000000" pitchFamily="2" charset="2"/>
              <a:buChar char="Ø"/>
            </a:pPr>
            <a:endParaRPr lang="en-US" altLang="zh-TW" b="1" dirty="0"/>
          </a:p>
          <a:p>
            <a:pPr lvl="1" algn="just">
              <a:buClr>
                <a:srgbClr val="C00000"/>
              </a:buClr>
              <a:buFont typeface="Wingdings" panose="05000000000000000000" pitchFamily="2" charset="2"/>
              <a:buChar char="Ø"/>
            </a:pPr>
            <a:endParaRPr lang="en-US" altLang="zh-TW" b="1" dirty="0"/>
          </a:p>
          <a:p>
            <a:pPr algn="just"/>
            <a:endParaRPr lang="en-US" altLang="zh-TW" b="1" dirty="0"/>
          </a:p>
          <a:p>
            <a:pPr algn="just"/>
            <a:endParaRPr lang="zh-TW" altLang="en-US" b="1" dirty="0"/>
          </a:p>
        </p:txBody>
      </p:sp>
    </p:spTree>
    <p:extLst>
      <p:ext uri="{BB962C8B-B14F-4D97-AF65-F5344CB8AC3E}">
        <p14:creationId xmlns:p14="http://schemas.microsoft.com/office/powerpoint/2010/main" val="4264058645"/>
      </p:ext>
    </p:extLst>
  </p:cSld>
  <p:clrMapOvr>
    <a:masterClrMapping/>
  </p:clrMapOvr>
  <mc:AlternateContent xmlns:mc="http://schemas.openxmlformats.org/markup-compatibility/2006" xmlns:p14="http://schemas.microsoft.com/office/powerpoint/2010/main">
    <mc:Choice Requires="p14">
      <p:transition spd="slow" p14:dur="2000" advTm="10639"/>
    </mc:Choice>
    <mc:Fallback xmlns="">
      <p:transition spd="slow" advTm="1063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箭號: 五邊形 9">
            <a:extLst>
              <a:ext uri="{FF2B5EF4-FFF2-40B4-BE49-F238E27FC236}">
                <a16:creationId xmlns:a16="http://schemas.microsoft.com/office/drawing/2014/main" id="{EF2573E1-9AA0-46C4-9C45-E4A64BCE6051}"/>
              </a:ext>
            </a:extLst>
          </p:cNvPr>
          <p:cNvSpPr/>
          <p:nvPr/>
        </p:nvSpPr>
        <p:spPr>
          <a:xfrm>
            <a:off x="146304" y="4757339"/>
            <a:ext cx="8851394" cy="533990"/>
          </a:xfrm>
          <a:prstGeom prst="homePlate">
            <a:avLst/>
          </a:prstGeom>
          <a:solidFill>
            <a:srgbClr val="D3EFF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標題 3"/>
          <p:cNvSpPr>
            <a:spLocks noGrp="1"/>
          </p:cNvSpPr>
          <p:nvPr>
            <p:ph type="ctrTitle"/>
          </p:nvPr>
        </p:nvSpPr>
        <p:spPr>
          <a:xfrm>
            <a:off x="457200" y="2171700"/>
            <a:ext cx="8229600" cy="1600200"/>
          </a:xfrm>
        </p:spPr>
        <p:txBody>
          <a:bodyPr/>
          <a:lstStyle/>
          <a:p>
            <a:r>
              <a:rPr lang="en-US" altLang="zh-TW" sz="3600" dirty="0"/>
              <a:t>Thank you for listening!</a:t>
            </a:r>
            <a:endParaRPr lang="zh-TW" altLang="en-US" sz="3600" dirty="0"/>
          </a:p>
        </p:txBody>
      </p:sp>
      <p:sp>
        <p:nvSpPr>
          <p:cNvPr id="5" name="副標題 4"/>
          <p:cNvSpPr>
            <a:spLocks noGrp="1"/>
          </p:cNvSpPr>
          <p:nvPr>
            <p:ph type="subTitle" idx="1"/>
          </p:nvPr>
        </p:nvSpPr>
        <p:spPr/>
        <p:txBody>
          <a:bodyPr>
            <a:normAutofit/>
          </a:bodyPr>
          <a:lstStyle/>
          <a:p>
            <a:r>
              <a:rPr lang="en-US" altLang="zh-TW" sz="1800" dirty="0">
                <a:latin typeface="Arial" panose="020B0604020202020204" pitchFamily="34" charset="0"/>
                <a:cs typeface="Arial" panose="020B0604020202020204" pitchFamily="34" charset="0"/>
              </a:rPr>
              <a:t>Presenter: Jian-Yu Lin</a:t>
            </a:r>
            <a:endParaRPr lang="en-US" altLang="zh-TW" sz="1800" dirty="0">
              <a:latin typeface="SansSerif" panose="00000400000000000000" pitchFamily="2" charset="2"/>
            </a:endParaRPr>
          </a:p>
        </p:txBody>
      </p:sp>
      <p:pic>
        <p:nvPicPr>
          <p:cNvPr id="6" name="Picture 7"/>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7771045" y="5987221"/>
            <a:ext cx="1309006" cy="736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NTU-EMBLEM"/>
          <p:cNvPicPr>
            <a:picLocks noChangeAspect="1" noChangeArrowheads="1"/>
          </p:cNvPicPr>
          <p:nvPr/>
        </p:nvPicPr>
        <p:blipFill>
          <a:blip r:embed="rId4" cstate="hqprint">
            <a:extLst>
              <a:ext uri="{28A0092B-C50C-407E-A947-70E740481C1C}">
                <a14:useLocalDpi xmlns:a14="http://schemas.microsoft.com/office/drawing/2010/main"/>
              </a:ext>
            </a:extLst>
          </a:blip>
          <a:srcRect/>
          <a:stretch>
            <a:fillRect/>
          </a:stretch>
        </p:blipFill>
        <p:spPr bwMode="auto">
          <a:xfrm>
            <a:off x="55449" y="5944037"/>
            <a:ext cx="790802" cy="780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286000" y="6077712"/>
            <a:ext cx="4572000" cy="646331"/>
          </a:xfrm>
          <a:prstGeom prst="rect">
            <a:avLst/>
          </a:prstGeom>
        </p:spPr>
        <p:txBody>
          <a:bodyPr>
            <a:spAutoFit/>
          </a:bodyPr>
          <a:lstStyle/>
          <a:p>
            <a:pPr algn="ctr"/>
            <a:r>
              <a:rPr lang="en-US" altLang="zh-TW" i="1" dirty="0">
                <a:latin typeface="Times New Roman" panose="02020603050405020304" pitchFamily="18" charset="0"/>
                <a:cs typeface="Times New Roman" panose="02020603050405020304" pitchFamily="18" charset="0"/>
              </a:rPr>
              <a:t>Graduate Institute of Electronics Engineering</a:t>
            </a:r>
          </a:p>
          <a:p>
            <a:pPr algn="ctr"/>
            <a:r>
              <a:rPr lang="en-US" altLang="zh-TW" i="1" dirty="0">
                <a:latin typeface="Times New Roman" panose="02020603050405020304" pitchFamily="18" charset="0"/>
                <a:cs typeface="Times New Roman" panose="02020603050405020304" pitchFamily="18" charset="0"/>
              </a:rPr>
              <a:t>National Taiwan University</a:t>
            </a:r>
          </a:p>
        </p:txBody>
      </p:sp>
    </p:spTree>
    <p:extLst>
      <p:ext uri="{BB962C8B-B14F-4D97-AF65-F5344CB8AC3E}">
        <p14:creationId xmlns:p14="http://schemas.microsoft.com/office/powerpoint/2010/main" val="1033335950"/>
      </p:ext>
    </p:extLst>
  </p:cSld>
  <p:clrMapOvr>
    <a:masterClrMapping/>
  </p:clrMapOvr>
  <mc:AlternateContent xmlns:mc="http://schemas.openxmlformats.org/markup-compatibility/2006" xmlns:p14="http://schemas.microsoft.com/office/powerpoint/2010/main">
    <mc:Choice Requires="p14">
      <p:transition spd="slow" p14:dur="2000" advTm="2006"/>
    </mc:Choice>
    <mc:Fallback xmlns="">
      <p:transition spd="slow" advTm="2006"/>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a:extLst>
              <a:ext uri="{FF2B5EF4-FFF2-40B4-BE49-F238E27FC236}">
                <a16:creationId xmlns:a16="http://schemas.microsoft.com/office/drawing/2014/main" id="{D39F0409-1C3A-482D-BC55-62BE82940A40}"/>
              </a:ext>
            </a:extLst>
          </p:cNvPr>
          <p:cNvSpPr>
            <a:spLocks noGrp="1"/>
          </p:cNvSpPr>
          <p:nvPr>
            <p:ph idx="1"/>
          </p:nvPr>
        </p:nvSpPr>
        <p:spPr>
          <a:xfrm>
            <a:off x="522000" y="1160060"/>
            <a:ext cx="8100000" cy="1116001"/>
          </a:xfrm>
        </p:spPr>
        <p:txBody>
          <a:bodyPr/>
          <a:lstStyle/>
          <a:p>
            <a:pPr algn="just"/>
            <a:r>
              <a:rPr lang="en-US" altLang="zh-TW" dirty="0">
                <a:latin typeface="Calibri" panose="020F0502020204030204" pitchFamily="34" charset="0"/>
                <a:cs typeface="Calibri" panose="020F0502020204030204" pitchFamily="34" charset="0"/>
              </a:rPr>
              <a:t>This work was supported by the Ministry of Science and Technology of Taiwan under Contracts MOST 110-2221-E-002-140 and 110-2622-8-002-014.</a:t>
            </a:r>
            <a:endParaRPr lang="zh-TW" altLang="en-US" dirty="0">
              <a:latin typeface="Calibri" panose="020F0502020204030204" pitchFamily="34" charset="0"/>
              <a:cs typeface="Calibri" panose="020F0502020204030204" pitchFamily="34" charset="0"/>
            </a:endParaRPr>
          </a:p>
        </p:txBody>
      </p:sp>
      <p:sp>
        <p:nvSpPr>
          <p:cNvPr id="5" name="標題 4">
            <a:extLst>
              <a:ext uri="{FF2B5EF4-FFF2-40B4-BE49-F238E27FC236}">
                <a16:creationId xmlns:a16="http://schemas.microsoft.com/office/drawing/2014/main" id="{285605F0-FC85-4FBF-98C4-29EA98E10DCB}"/>
              </a:ext>
            </a:extLst>
          </p:cNvPr>
          <p:cNvSpPr>
            <a:spLocks noGrp="1"/>
          </p:cNvSpPr>
          <p:nvPr>
            <p:ph type="title"/>
          </p:nvPr>
        </p:nvSpPr>
        <p:spPr/>
        <p:txBody>
          <a:bodyPr/>
          <a:lstStyle/>
          <a:p>
            <a:r>
              <a:rPr lang="en-US" altLang="zh-TW" dirty="0"/>
              <a:t>Acknowledgement</a:t>
            </a:r>
            <a:endParaRPr lang="zh-TW" altLang="en-US" dirty="0"/>
          </a:p>
        </p:txBody>
      </p:sp>
      <p:sp>
        <p:nvSpPr>
          <p:cNvPr id="4" name="投影片編號版面配置區 3">
            <a:extLst>
              <a:ext uri="{FF2B5EF4-FFF2-40B4-BE49-F238E27FC236}">
                <a16:creationId xmlns:a16="http://schemas.microsoft.com/office/drawing/2014/main" id="{CF29D20E-1642-4280-9292-3EB1A0EDD040}"/>
              </a:ext>
            </a:extLst>
          </p:cNvPr>
          <p:cNvSpPr>
            <a:spLocks noGrp="1"/>
          </p:cNvSpPr>
          <p:nvPr>
            <p:ph type="sldNum" sz="quarter" idx="11"/>
          </p:nvPr>
        </p:nvSpPr>
        <p:spPr>
          <a:xfrm>
            <a:off x="8618222" y="6477635"/>
            <a:ext cx="525778" cy="365125"/>
          </a:xfrm>
        </p:spPr>
        <p:txBody>
          <a:bodyPr/>
          <a:lstStyle/>
          <a:p>
            <a:fld id="{746179B8-B9D7-4922-944D-FA8D358F36EB}" type="slidenum">
              <a:rPr lang="zh-TW" altLang="en-US" smtClean="0"/>
              <a:pPr/>
              <a:t>23</a:t>
            </a:fld>
            <a:endParaRPr lang="zh-TW" altLang="en-US" dirty="0"/>
          </a:p>
        </p:txBody>
      </p:sp>
    </p:spTree>
    <p:extLst>
      <p:ext uri="{BB962C8B-B14F-4D97-AF65-F5344CB8AC3E}">
        <p14:creationId xmlns:p14="http://schemas.microsoft.com/office/powerpoint/2010/main" val="3531716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457200" y="1965325"/>
            <a:ext cx="8229600" cy="1600200"/>
          </a:xfrm>
        </p:spPr>
        <p:txBody>
          <a:bodyPr/>
          <a:lstStyle/>
          <a:p>
            <a:r>
              <a:rPr lang="en-US" altLang="zh-TW" sz="4800" dirty="0"/>
              <a:t>Q&amp;A</a:t>
            </a:r>
            <a:endParaRPr lang="zh-TW" altLang="en-US" sz="4800" dirty="0"/>
          </a:p>
        </p:txBody>
      </p:sp>
      <p:sp>
        <p:nvSpPr>
          <p:cNvPr id="8" name="副標題 7"/>
          <p:cNvSpPr>
            <a:spLocks noGrp="1"/>
          </p:cNvSpPr>
          <p:nvPr>
            <p:ph type="subTitle" idx="1"/>
          </p:nvPr>
        </p:nvSpPr>
        <p:spPr/>
        <p:txBody>
          <a:bodyPr/>
          <a:lstStyle/>
          <a:p>
            <a:endParaRPr lang="zh-TW" altLang="en-US"/>
          </a:p>
        </p:txBody>
      </p:sp>
      <p:pic>
        <p:nvPicPr>
          <p:cNvPr id="7" name="Picture 6" descr="NTU-EMBLEM"/>
          <p:cNvPicPr>
            <a:picLocks noChangeAspect="1" noChangeArrowheads="1"/>
          </p:cNvPicPr>
          <p:nvPr/>
        </p:nvPicPr>
        <p:blipFill>
          <a:blip r:embed="rId3" cstate="hqprint">
            <a:extLst>
              <a:ext uri="{28A0092B-C50C-407E-A947-70E740481C1C}">
                <a14:useLocalDpi xmlns:a14="http://schemas.microsoft.com/office/drawing/2010/main"/>
              </a:ext>
            </a:extLst>
          </a:blip>
          <a:srcRect/>
          <a:stretch>
            <a:fillRect/>
          </a:stretch>
        </p:blipFill>
        <p:spPr bwMode="auto">
          <a:xfrm>
            <a:off x="55449" y="5944037"/>
            <a:ext cx="790802" cy="780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投影片編號版面配置區 4">
            <a:extLst>
              <a:ext uri="{FF2B5EF4-FFF2-40B4-BE49-F238E27FC236}">
                <a16:creationId xmlns:a16="http://schemas.microsoft.com/office/drawing/2014/main" id="{F25207C9-83BB-4329-B343-BEEE57C3A5B7}"/>
              </a:ext>
            </a:extLst>
          </p:cNvPr>
          <p:cNvSpPr>
            <a:spLocks noGrp="1"/>
          </p:cNvSpPr>
          <p:nvPr>
            <p:ph type="sldNum" sz="quarter" idx="15"/>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746179B8-B9D7-4922-944D-FA8D358F36EB}" type="slidenum">
              <a:rPr kumimoji="0" lang="zh-TW" altLang="en-US" sz="1800" b="1" i="0" u="none" strike="noStrike" kern="1200" cap="none" spc="0" normalizeH="0" baseline="0" noProof="0" smtClean="0">
                <a:ln>
                  <a:noFill/>
                </a:ln>
                <a:solidFill>
                  <a:prstClr val="white"/>
                </a:solidFill>
                <a:effectLst/>
                <a:uLnTx/>
                <a:uFillTx/>
                <a:latin typeface="Times New Roman"/>
                <a:ea typeface="微軟正黑體"/>
                <a:cs typeface="+mn-cs"/>
              </a:rPr>
              <a:pPr marL="0" marR="0" lvl="0" indent="0" algn="r" defTabSz="914332" rtl="0" eaLnBrk="1" fontAlgn="auto" latinLnBrk="0" hangingPunct="1">
                <a:lnSpc>
                  <a:spcPct val="100000"/>
                </a:lnSpc>
                <a:spcBef>
                  <a:spcPts val="0"/>
                </a:spcBef>
                <a:spcAft>
                  <a:spcPts val="0"/>
                </a:spcAft>
                <a:buClrTx/>
                <a:buSzTx/>
                <a:buFontTx/>
                <a:buNone/>
                <a:tabLst/>
                <a:defRPr/>
              </a:pPr>
              <a:t>24</a:t>
            </a:fld>
            <a:endParaRPr kumimoji="0" lang="zh-TW" altLang="en-US" sz="1800" b="1" i="0" u="none" strike="noStrike" kern="1200" cap="none" spc="0" normalizeH="0" baseline="0" noProof="0">
              <a:ln>
                <a:noFill/>
              </a:ln>
              <a:solidFill>
                <a:prstClr val="white"/>
              </a:solidFill>
              <a:effectLst/>
              <a:uLnTx/>
              <a:uFillTx/>
              <a:latin typeface="Times New Roman"/>
              <a:ea typeface="微軟正黑體"/>
              <a:cs typeface="+mn-cs"/>
            </a:endParaRPr>
          </a:p>
        </p:txBody>
      </p:sp>
    </p:spTree>
    <p:extLst>
      <p:ext uri="{BB962C8B-B14F-4D97-AF65-F5344CB8AC3E}">
        <p14:creationId xmlns:p14="http://schemas.microsoft.com/office/powerpoint/2010/main" val="692368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077406-4238-4641-9A32-5F7C39012627}"/>
              </a:ext>
            </a:extLst>
          </p:cNvPr>
          <p:cNvSpPr>
            <a:spLocks noGrp="1"/>
          </p:cNvSpPr>
          <p:nvPr>
            <p:ph type="title"/>
          </p:nvPr>
        </p:nvSpPr>
        <p:spPr/>
        <p:txBody>
          <a:bodyPr/>
          <a:lstStyle/>
          <a:p>
            <a:r>
              <a:rPr lang="en-US" altLang="zh-TW" dirty="0"/>
              <a:t>Memory Retention</a:t>
            </a:r>
            <a:endParaRPr lang="zh-TW" altLang="en-US" dirty="0"/>
          </a:p>
        </p:txBody>
      </p:sp>
      <p:sp>
        <p:nvSpPr>
          <p:cNvPr id="3" name="投影片編號版面配置區 2">
            <a:extLst>
              <a:ext uri="{FF2B5EF4-FFF2-40B4-BE49-F238E27FC236}">
                <a16:creationId xmlns:a16="http://schemas.microsoft.com/office/drawing/2014/main" id="{30910248-D1EF-4A09-ACD4-0079E5782EE4}"/>
              </a:ext>
            </a:extLst>
          </p:cNvPr>
          <p:cNvSpPr>
            <a:spLocks noGrp="1"/>
          </p:cNvSpPr>
          <p:nvPr>
            <p:ph type="sldNum" sz="quarter" idx="11"/>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746179B8-B9D7-4922-944D-FA8D358F36EB}" type="slidenum">
              <a:rPr kumimoji="0" lang="zh-TW" altLang="en-US" sz="1800" b="1" i="0" u="none" strike="noStrike" kern="1200" cap="none" spc="0" normalizeH="0" baseline="0" noProof="0" smtClean="0">
                <a:ln>
                  <a:noFill/>
                </a:ln>
                <a:solidFill>
                  <a:prstClr val="white"/>
                </a:solidFill>
                <a:effectLst/>
                <a:uLnTx/>
                <a:uFillTx/>
                <a:latin typeface="Times New Roman"/>
                <a:ea typeface="微軟正黑體"/>
                <a:cs typeface="+mn-cs"/>
              </a:rPr>
              <a:pPr marL="0" marR="0" lvl="0" indent="0" algn="r" defTabSz="914332" rtl="0" eaLnBrk="1" fontAlgn="auto" latinLnBrk="0" hangingPunct="1">
                <a:lnSpc>
                  <a:spcPct val="100000"/>
                </a:lnSpc>
                <a:spcBef>
                  <a:spcPts val="0"/>
                </a:spcBef>
                <a:spcAft>
                  <a:spcPts val="0"/>
                </a:spcAft>
                <a:buClrTx/>
                <a:buSzTx/>
                <a:buFontTx/>
                <a:buNone/>
                <a:tabLst/>
                <a:defRPr/>
              </a:pPr>
              <a:t>25</a:t>
            </a:fld>
            <a:endParaRPr kumimoji="0" lang="zh-TW" altLang="en-US" sz="1800" b="1" i="0" u="none" strike="noStrike" kern="1200" cap="none" spc="0" normalizeH="0" baseline="0" noProof="0">
              <a:ln>
                <a:noFill/>
              </a:ln>
              <a:solidFill>
                <a:prstClr val="white"/>
              </a:solidFill>
              <a:effectLst/>
              <a:uLnTx/>
              <a:uFillTx/>
              <a:latin typeface="Times New Roman"/>
              <a:ea typeface="微軟正黑體"/>
              <a:cs typeface="+mn-cs"/>
            </a:endParaRPr>
          </a:p>
        </p:txBody>
      </p:sp>
      <p:grpSp>
        <p:nvGrpSpPr>
          <p:cNvPr id="4" name="群組 3">
            <a:extLst>
              <a:ext uri="{FF2B5EF4-FFF2-40B4-BE49-F238E27FC236}">
                <a16:creationId xmlns:a16="http://schemas.microsoft.com/office/drawing/2014/main" id="{772AC6CE-B01F-47FD-A22E-82915E1F5A22}"/>
              </a:ext>
            </a:extLst>
          </p:cNvPr>
          <p:cNvGrpSpPr>
            <a:grpSpLocks noChangeAspect="1"/>
          </p:cNvGrpSpPr>
          <p:nvPr/>
        </p:nvGrpSpPr>
        <p:grpSpPr>
          <a:xfrm>
            <a:off x="4592623" y="1783718"/>
            <a:ext cx="4426915" cy="3290564"/>
            <a:chOff x="4621436" y="1118986"/>
            <a:chExt cx="3729482" cy="2772156"/>
          </a:xfrm>
        </p:grpSpPr>
        <p:pic>
          <p:nvPicPr>
            <p:cNvPr id="5" name="圖片 4">
              <a:extLst>
                <a:ext uri="{FF2B5EF4-FFF2-40B4-BE49-F238E27FC236}">
                  <a16:creationId xmlns:a16="http://schemas.microsoft.com/office/drawing/2014/main" id="{C7E357DB-6EDB-4059-8B75-DC7A85023D1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50672"/>
            <a:stretch/>
          </p:blipFill>
          <p:spPr>
            <a:xfrm>
              <a:off x="4621436" y="1118986"/>
              <a:ext cx="3729482" cy="2772156"/>
            </a:xfrm>
            <a:prstGeom prst="rect">
              <a:avLst/>
            </a:prstGeom>
          </p:spPr>
        </p:pic>
        <p:pic>
          <p:nvPicPr>
            <p:cNvPr id="6" name="圖片 5">
              <a:extLst>
                <a:ext uri="{FF2B5EF4-FFF2-40B4-BE49-F238E27FC236}">
                  <a16:creationId xmlns:a16="http://schemas.microsoft.com/office/drawing/2014/main" id="{A062DD00-4361-41F4-B669-110F7D009E1C}"/>
                </a:ext>
              </a:extLst>
            </p:cNvPr>
            <p:cNvPicPr>
              <a:picLocks noChangeAspect="1"/>
            </p:cNvPicPr>
            <p:nvPr/>
          </p:nvPicPr>
          <p:blipFill>
            <a:blip r:embed="rId3"/>
            <a:stretch>
              <a:fillRect/>
            </a:stretch>
          </p:blipFill>
          <p:spPr>
            <a:xfrm>
              <a:off x="5675376" y="2092821"/>
              <a:ext cx="866225" cy="830282"/>
            </a:xfrm>
            <a:prstGeom prst="rect">
              <a:avLst/>
            </a:prstGeom>
          </p:spPr>
        </p:pic>
      </p:grpSp>
      <p:grpSp>
        <p:nvGrpSpPr>
          <p:cNvPr id="7" name="群組 6">
            <a:extLst>
              <a:ext uri="{FF2B5EF4-FFF2-40B4-BE49-F238E27FC236}">
                <a16:creationId xmlns:a16="http://schemas.microsoft.com/office/drawing/2014/main" id="{D073097E-3F16-4447-908A-C8CE5DD852CD}"/>
              </a:ext>
            </a:extLst>
          </p:cNvPr>
          <p:cNvGrpSpPr>
            <a:grpSpLocks noChangeAspect="1"/>
          </p:cNvGrpSpPr>
          <p:nvPr/>
        </p:nvGrpSpPr>
        <p:grpSpPr>
          <a:xfrm>
            <a:off x="266945" y="1788395"/>
            <a:ext cx="4282195" cy="3290564"/>
            <a:chOff x="4621436" y="3891142"/>
            <a:chExt cx="3607562" cy="2772156"/>
          </a:xfrm>
        </p:grpSpPr>
        <p:grpSp>
          <p:nvGrpSpPr>
            <p:cNvPr id="8" name="群組 7">
              <a:extLst>
                <a:ext uri="{FF2B5EF4-FFF2-40B4-BE49-F238E27FC236}">
                  <a16:creationId xmlns:a16="http://schemas.microsoft.com/office/drawing/2014/main" id="{93CD9910-8F95-4C82-8F52-F4655BE35534}"/>
                </a:ext>
              </a:extLst>
            </p:cNvPr>
            <p:cNvGrpSpPr/>
            <p:nvPr/>
          </p:nvGrpSpPr>
          <p:grpSpPr>
            <a:xfrm>
              <a:off x="4621436" y="3891142"/>
              <a:ext cx="3607562" cy="2772156"/>
              <a:chOff x="4621436" y="3891142"/>
              <a:chExt cx="3607562" cy="2772156"/>
            </a:xfrm>
          </p:grpSpPr>
          <p:pic>
            <p:nvPicPr>
              <p:cNvPr id="12" name="圖片 11">
                <a:extLst>
                  <a:ext uri="{FF2B5EF4-FFF2-40B4-BE49-F238E27FC236}">
                    <a16:creationId xmlns:a16="http://schemas.microsoft.com/office/drawing/2014/main" id="{514FC391-D0F0-480F-963B-1CE31E6C375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2285"/>
              <a:stretch/>
            </p:blipFill>
            <p:spPr>
              <a:xfrm>
                <a:off x="4621436" y="3891142"/>
                <a:ext cx="3607562" cy="2772156"/>
              </a:xfrm>
              <a:prstGeom prst="rect">
                <a:avLst/>
              </a:prstGeom>
            </p:spPr>
          </p:pic>
          <p:pic>
            <p:nvPicPr>
              <p:cNvPr id="13" name="圖片 12">
                <a:extLst>
                  <a:ext uri="{FF2B5EF4-FFF2-40B4-BE49-F238E27FC236}">
                    <a16:creationId xmlns:a16="http://schemas.microsoft.com/office/drawing/2014/main" id="{F541E41B-B5D8-4AE8-A2D2-29E8F3D117F0}"/>
                  </a:ext>
                </a:extLst>
              </p:cNvPr>
              <p:cNvPicPr>
                <a:picLocks noChangeAspect="1"/>
              </p:cNvPicPr>
              <p:nvPr/>
            </p:nvPicPr>
            <p:blipFill>
              <a:blip r:embed="rId4"/>
              <a:stretch>
                <a:fillRect/>
              </a:stretch>
            </p:blipFill>
            <p:spPr>
              <a:xfrm>
                <a:off x="5928450" y="5029417"/>
                <a:ext cx="1000324" cy="828840"/>
              </a:xfrm>
              <a:prstGeom prst="rect">
                <a:avLst/>
              </a:prstGeom>
            </p:spPr>
          </p:pic>
        </p:grpSp>
        <p:grpSp>
          <p:nvGrpSpPr>
            <p:cNvPr id="9" name="群組 8">
              <a:extLst>
                <a:ext uri="{FF2B5EF4-FFF2-40B4-BE49-F238E27FC236}">
                  <a16:creationId xmlns:a16="http://schemas.microsoft.com/office/drawing/2014/main" id="{9D433D72-E60D-42B9-9E41-D524CCAE03EB}"/>
                </a:ext>
              </a:extLst>
            </p:cNvPr>
            <p:cNvGrpSpPr/>
            <p:nvPr/>
          </p:nvGrpSpPr>
          <p:grpSpPr>
            <a:xfrm>
              <a:off x="5142722" y="4319463"/>
              <a:ext cx="602755" cy="1597295"/>
              <a:chOff x="5142722" y="4319463"/>
              <a:chExt cx="602755" cy="1597295"/>
            </a:xfrm>
          </p:grpSpPr>
          <p:sp>
            <p:nvSpPr>
              <p:cNvPr id="10" name="文字方塊 9">
                <a:extLst>
                  <a:ext uri="{FF2B5EF4-FFF2-40B4-BE49-F238E27FC236}">
                    <a16:creationId xmlns:a16="http://schemas.microsoft.com/office/drawing/2014/main" id="{F1DFFEF5-A976-4709-A929-CFA645E16418}"/>
                  </a:ext>
                </a:extLst>
              </p:cNvPr>
              <p:cNvSpPr txBox="1"/>
              <p:nvPr/>
            </p:nvSpPr>
            <p:spPr>
              <a:xfrm>
                <a:off x="5142722" y="5579683"/>
                <a:ext cx="602755" cy="337075"/>
              </a:xfrm>
              <a:prstGeom prst="rect">
                <a:avLst/>
              </a:prstGeom>
              <a:noFill/>
            </p:spPr>
            <p:txBody>
              <a:bodyPr wrap="square" rtlCol="0">
                <a:sp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kumimoji="0" lang="en-US" altLang="zh-TW" sz="2000" b="1" i="0" u="none" strike="noStrike" kern="1200" cap="none" spc="0" normalizeH="0" baseline="0" noProof="0" dirty="0">
                    <a:ln>
                      <a:noFill/>
                    </a:ln>
                    <a:solidFill>
                      <a:prstClr val="black">
                        <a:lumMod val="50000"/>
                        <a:lumOff val="50000"/>
                      </a:prstClr>
                    </a:solidFill>
                    <a:effectLst/>
                    <a:uLnTx/>
                    <a:uFillTx/>
                    <a:latin typeface="Calibri" panose="020F0502020204030204" pitchFamily="34" charset="0"/>
                    <a:ea typeface="微軟正黑體"/>
                    <a:cs typeface="Calibri" panose="020F0502020204030204" pitchFamily="34" charset="0"/>
                  </a:rPr>
                  <a:t>d</a:t>
                </a:r>
                <a:r>
                  <a:rPr kumimoji="0" lang="en-US" altLang="zh-TW" sz="2000" b="1" i="0" u="none" strike="noStrike" kern="1200" cap="none" spc="0" normalizeH="0" baseline="-25000" noProof="0" dirty="0">
                    <a:ln>
                      <a:noFill/>
                    </a:ln>
                    <a:solidFill>
                      <a:prstClr val="black">
                        <a:lumMod val="50000"/>
                        <a:lumOff val="50000"/>
                      </a:prstClr>
                    </a:solidFill>
                    <a:effectLst/>
                    <a:uLnTx/>
                    <a:uFillTx/>
                    <a:latin typeface="Calibri" panose="020F0502020204030204" pitchFamily="34" charset="0"/>
                    <a:ea typeface="微軟正黑體"/>
                    <a:cs typeface="Calibri" panose="020F0502020204030204" pitchFamily="34" charset="0"/>
                  </a:rPr>
                  <a:t>ox</a:t>
                </a:r>
                <a:endParaRPr kumimoji="0" lang="zh-TW" altLang="en-US" sz="2000" b="1" i="0" u="none" strike="noStrike" kern="1200" cap="none" spc="0" normalizeH="0" baseline="0" noProof="0" dirty="0">
                  <a:ln>
                    <a:noFill/>
                  </a:ln>
                  <a:solidFill>
                    <a:prstClr val="black">
                      <a:lumMod val="50000"/>
                      <a:lumOff val="50000"/>
                    </a:prstClr>
                  </a:solidFill>
                  <a:effectLst/>
                  <a:uLnTx/>
                  <a:uFillTx/>
                  <a:latin typeface="Calibri" panose="020F0502020204030204" pitchFamily="34" charset="0"/>
                  <a:ea typeface="微軟正黑體"/>
                  <a:cs typeface="Calibri" panose="020F0502020204030204" pitchFamily="34" charset="0"/>
                </a:endParaRPr>
              </a:p>
            </p:txBody>
          </p:sp>
          <p:cxnSp>
            <p:nvCxnSpPr>
              <p:cNvPr id="11" name="直線單箭頭接點 10">
                <a:extLst>
                  <a:ext uri="{FF2B5EF4-FFF2-40B4-BE49-F238E27FC236}">
                    <a16:creationId xmlns:a16="http://schemas.microsoft.com/office/drawing/2014/main" id="{6022EFFC-50DA-499D-9EBC-4DCDB155D6D7}"/>
                  </a:ext>
                </a:extLst>
              </p:cNvPr>
              <p:cNvCxnSpPr>
                <a:cxnSpLocks/>
              </p:cNvCxnSpPr>
              <p:nvPr/>
            </p:nvCxnSpPr>
            <p:spPr>
              <a:xfrm>
                <a:off x="5449902" y="4319463"/>
                <a:ext cx="0" cy="1323147"/>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72064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6A35295B-1833-4ABD-9BE7-538991741D29}"/>
              </a:ext>
            </a:extLst>
          </p:cNvPr>
          <p:cNvSpPr>
            <a:spLocks noGrp="1"/>
          </p:cNvSpPr>
          <p:nvPr>
            <p:ph type="title"/>
          </p:nvPr>
        </p:nvSpPr>
        <p:spPr/>
        <p:txBody>
          <a:bodyPr/>
          <a:lstStyle/>
          <a:p>
            <a:r>
              <a:rPr lang="en-US" altLang="zh-TW" dirty="0"/>
              <a:t>Turn Around in Experiment</a:t>
            </a:r>
            <a:endParaRPr lang="zh-TW" altLang="en-US" dirty="0"/>
          </a:p>
        </p:txBody>
      </p:sp>
      <p:sp>
        <p:nvSpPr>
          <p:cNvPr id="4" name="投影片編號版面配置區 3">
            <a:extLst>
              <a:ext uri="{FF2B5EF4-FFF2-40B4-BE49-F238E27FC236}">
                <a16:creationId xmlns:a16="http://schemas.microsoft.com/office/drawing/2014/main" id="{FEA44C44-9387-4F53-B73A-E748F58E856E}"/>
              </a:ext>
            </a:extLst>
          </p:cNvPr>
          <p:cNvSpPr>
            <a:spLocks noGrp="1"/>
          </p:cNvSpPr>
          <p:nvPr>
            <p:ph type="sldNum" sz="quarter" idx="11"/>
          </p:nvPr>
        </p:nvSpPr>
        <p:spPr/>
        <p:txBody>
          <a:bodyPr/>
          <a:lstStyle/>
          <a:p>
            <a:fld id="{746179B8-B9D7-4922-944D-FA8D358F36EB}" type="slidenum">
              <a:rPr lang="zh-TW" altLang="en-US" smtClean="0"/>
              <a:pPr/>
              <a:t>26</a:t>
            </a:fld>
            <a:endParaRPr lang="zh-TW" altLang="en-US"/>
          </a:p>
        </p:txBody>
      </p:sp>
      <p:sp>
        <p:nvSpPr>
          <p:cNvPr id="8" name="內容版面配置區 1">
            <a:extLst>
              <a:ext uri="{FF2B5EF4-FFF2-40B4-BE49-F238E27FC236}">
                <a16:creationId xmlns:a16="http://schemas.microsoft.com/office/drawing/2014/main" id="{99BA43B8-3B8E-42F4-9138-26B5F822A6BA}"/>
              </a:ext>
            </a:extLst>
          </p:cNvPr>
          <p:cNvSpPr txBox="1">
            <a:spLocks/>
          </p:cNvSpPr>
          <p:nvPr/>
        </p:nvSpPr>
        <p:spPr>
          <a:xfrm>
            <a:off x="1859280" y="5057745"/>
            <a:ext cx="5425440" cy="898478"/>
          </a:xfrm>
          <a:prstGeom prst="roundRect">
            <a:avLst/>
          </a:prstGeom>
          <a:solidFill>
            <a:srgbClr val="FFFF97"/>
          </a:solidFill>
          <a:ln w="28575">
            <a:solidFill>
              <a:srgbClr val="0070C0"/>
            </a:solidFill>
          </a:ln>
          <a:effectLst>
            <a:glow rad="101600">
              <a:schemeClr val="accent3">
                <a:satMod val="175000"/>
                <a:alpha val="40000"/>
              </a:schemeClr>
            </a:glow>
          </a:effectLst>
        </p:spPr>
        <p:txBody>
          <a:bodyPr vert="horz" lIns="91440" tIns="45720" rIns="91440" bIns="45720" rtlCol="0">
            <a:noAutofit/>
          </a:bodyPr>
          <a:lstStyle>
            <a:lvl1pPr marL="257156" indent="-257156" algn="l" defTabSz="685749" rtl="0" eaLnBrk="1" latinLnBrk="0" hangingPunct="1">
              <a:spcBef>
                <a:spcPct val="20000"/>
              </a:spcBef>
              <a:buClr>
                <a:srgbClr val="C00000"/>
              </a:buClr>
              <a:buFont typeface="Wingdings" panose="05000000000000000000" pitchFamily="2" charset="2"/>
              <a:buChar char="l"/>
              <a:defRPr sz="2000" kern="1200" baseline="0">
                <a:solidFill>
                  <a:schemeClr val="tx1"/>
                </a:solidFill>
                <a:latin typeface="Calibri" panose="020F0502020204030204" pitchFamily="34" charset="0"/>
                <a:ea typeface="+mn-ea"/>
                <a:cs typeface="+mn-cs"/>
              </a:defRPr>
            </a:lvl1pPr>
            <a:lvl2pPr marL="557171" indent="-214298" algn="l" defTabSz="685749" rtl="0" eaLnBrk="1" latinLnBrk="0" hangingPunct="1">
              <a:spcBef>
                <a:spcPct val="20000"/>
              </a:spcBef>
              <a:buClr>
                <a:schemeClr val="tx1"/>
              </a:buClr>
              <a:buFont typeface="Arial" pitchFamily="34" charset="0"/>
              <a:buChar char="–"/>
              <a:defRPr sz="2000" kern="1200" baseline="0">
                <a:solidFill>
                  <a:schemeClr val="tx1"/>
                </a:solidFill>
                <a:latin typeface="Calibri" panose="020F0502020204030204" pitchFamily="34" charset="0"/>
                <a:ea typeface="+mn-ea"/>
                <a:cs typeface="+mn-cs"/>
              </a:defRPr>
            </a:lvl2pPr>
            <a:lvl3pPr marL="857186" indent="-171438" algn="l" defTabSz="685749" rtl="0" eaLnBrk="1" latinLnBrk="0" hangingPunct="1">
              <a:spcBef>
                <a:spcPct val="20000"/>
              </a:spcBef>
              <a:buFont typeface="Arial" pitchFamily="34" charset="0"/>
              <a:buChar char="•"/>
              <a:defRPr sz="1400" kern="1200" baseline="0">
                <a:solidFill>
                  <a:schemeClr val="tx1"/>
                </a:solidFill>
                <a:latin typeface="Calibri" panose="020F0502020204030204" pitchFamily="34" charset="0"/>
                <a:ea typeface="+mn-ea"/>
                <a:cs typeface="+mn-cs"/>
              </a:defRPr>
            </a:lvl3pPr>
            <a:lvl4pPr marL="1200060" indent="-171438" algn="l" defTabSz="685749" rtl="0" eaLnBrk="1" latinLnBrk="0" hangingPunct="1">
              <a:spcBef>
                <a:spcPct val="20000"/>
              </a:spcBef>
              <a:buFont typeface="Arial" pitchFamily="34" charset="0"/>
              <a:buChar char="–"/>
              <a:defRPr sz="1400" kern="1200" baseline="0">
                <a:solidFill>
                  <a:schemeClr val="tx1"/>
                </a:solidFill>
                <a:latin typeface="Calibri" panose="020F0502020204030204" pitchFamily="34" charset="0"/>
                <a:ea typeface="+mn-ea"/>
                <a:cs typeface="+mn-cs"/>
              </a:defRPr>
            </a:lvl4pPr>
            <a:lvl5pPr marL="1542935" indent="-171438" algn="l" defTabSz="685749" rtl="0" eaLnBrk="1" latinLnBrk="0" hangingPunct="1">
              <a:spcBef>
                <a:spcPct val="20000"/>
              </a:spcBef>
              <a:buFont typeface="Arial" pitchFamily="34" charset="0"/>
              <a:buChar char="»"/>
              <a:defRPr sz="1400" kern="1200" baseline="0">
                <a:solidFill>
                  <a:schemeClr val="tx1"/>
                </a:solidFill>
                <a:latin typeface="Calibri" panose="020F0502020204030204" pitchFamily="34" charset="0"/>
                <a:ea typeface="+mn-ea"/>
                <a:cs typeface="+mn-cs"/>
              </a:defRPr>
            </a:lvl5pPr>
            <a:lvl6pPr marL="1885809"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84"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58"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33"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a:r>
              <a:rPr lang="en-US" altLang="zh-TW" b="1" dirty="0"/>
              <a:t>Y-axis: </a:t>
            </a:r>
            <a:r>
              <a:rPr lang="en-US" altLang="zh-TW" dirty="0"/>
              <a:t>Current Window </a:t>
            </a:r>
            <a:r>
              <a:rPr lang="en-US" altLang="zh-TW" dirty="0">
                <a:latin typeface="Cambria Math" panose="02040503050406030204" pitchFamily="18" charset="0"/>
                <a:ea typeface="Cambria Math" panose="02040503050406030204" pitchFamily="18" charset="0"/>
              </a:rPr>
              <a:t>≈ </a:t>
            </a:r>
            <a:r>
              <a:rPr lang="en-US" altLang="zh-TW" dirty="0">
                <a:ea typeface="Cambria Math" panose="02040503050406030204" pitchFamily="18" charset="0"/>
                <a:cs typeface="Calibri" panose="020F0502020204030204" pitchFamily="34" charset="0"/>
              </a:rPr>
              <a:t>|read “-1” current |.</a:t>
            </a:r>
          </a:p>
          <a:p>
            <a:pPr algn="just"/>
            <a:r>
              <a:rPr lang="en-US" altLang="zh-TW" b="1" dirty="0">
                <a:ea typeface="Cambria Math" panose="02040503050406030204" pitchFamily="18" charset="0"/>
                <a:cs typeface="Calibri" panose="020F0502020204030204" pitchFamily="34" charset="0"/>
              </a:rPr>
              <a:t>X-axis: </a:t>
            </a:r>
            <a:r>
              <a:rPr lang="en-US" altLang="zh-TW" dirty="0">
                <a:ea typeface="Cambria Math" panose="02040503050406030204" pitchFamily="18" charset="0"/>
                <a:cs typeface="Calibri" panose="020F0502020204030204" pitchFamily="34" charset="0"/>
              </a:rPr>
              <a:t>d</a:t>
            </a:r>
            <a:r>
              <a:rPr lang="en-US" altLang="zh-TW" baseline="-25000" dirty="0">
                <a:ea typeface="Cambria Math" panose="02040503050406030204" pitchFamily="18" charset="0"/>
                <a:cs typeface="Calibri" panose="020F0502020204030204" pitchFamily="34" charset="0"/>
              </a:rPr>
              <a:t>ox</a:t>
            </a:r>
            <a:r>
              <a:rPr lang="en-US" altLang="zh-TW" dirty="0">
                <a:ea typeface="Cambria Math" panose="02040503050406030204" pitchFamily="18" charset="0"/>
                <a:cs typeface="Calibri" panose="020F0502020204030204" pitchFamily="34" charset="0"/>
              </a:rPr>
              <a:t> from 3.25 ~ 2.45 nm.</a:t>
            </a:r>
            <a:endParaRPr lang="en-US" altLang="zh-TW" dirty="0"/>
          </a:p>
          <a:p>
            <a:pPr algn="just"/>
            <a:endParaRPr lang="zh-TW" altLang="en-US" b="1" dirty="0"/>
          </a:p>
        </p:txBody>
      </p:sp>
      <p:grpSp>
        <p:nvGrpSpPr>
          <p:cNvPr id="23" name="群組 22">
            <a:extLst>
              <a:ext uri="{FF2B5EF4-FFF2-40B4-BE49-F238E27FC236}">
                <a16:creationId xmlns:a16="http://schemas.microsoft.com/office/drawing/2014/main" id="{B136EC6E-AE29-4F6F-8713-B519C1FA81C6}"/>
              </a:ext>
            </a:extLst>
          </p:cNvPr>
          <p:cNvGrpSpPr/>
          <p:nvPr/>
        </p:nvGrpSpPr>
        <p:grpSpPr>
          <a:xfrm>
            <a:off x="2161656" y="990575"/>
            <a:ext cx="4773505" cy="3708216"/>
            <a:chOff x="2161656" y="990575"/>
            <a:chExt cx="4773505" cy="3708216"/>
          </a:xfrm>
        </p:grpSpPr>
        <p:grpSp>
          <p:nvGrpSpPr>
            <p:cNvPr id="17" name="群組 16">
              <a:extLst>
                <a:ext uri="{FF2B5EF4-FFF2-40B4-BE49-F238E27FC236}">
                  <a16:creationId xmlns:a16="http://schemas.microsoft.com/office/drawing/2014/main" id="{2BF16EEF-AD4D-4BB4-937D-456E40C0839A}"/>
                </a:ext>
              </a:extLst>
            </p:cNvPr>
            <p:cNvGrpSpPr/>
            <p:nvPr/>
          </p:nvGrpSpPr>
          <p:grpSpPr>
            <a:xfrm>
              <a:off x="3337521" y="1498435"/>
              <a:ext cx="2716706" cy="2555371"/>
              <a:chOff x="3471948" y="1330829"/>
              <a:chExt cx="2716706" cy="2487926"/>
            </a:xfrm>
            <a:solidFill>
              <a:srgbClr val="A9D18E"/>
            </a:solidFill>
          </p:grpSpPr>
          <p:sp>
            <p:nvSpPr>
              <p:cNvPr id="18" name="矩形 17">
                <a:extLst>
                  <a:ext uri="{FF2B5EF4-FFF2-40B4-BE49-F238E27FC236}">
                    <a16:creationId xmlns:a16="http://schemas.microsoft.com/office/drawing/2014/main" id="{1DA84697-8141-4526-BCD4-A3B08A1F1874}"/>
                  </a:ext>
                </a:extLst>
              </p:cNvPr>
              <p:cNvSpPr/>
              <p:nvPr/>
            </p:nvSpPr>
            <p:spPr>
              <a:xfrm>
                <a:off x="3471948" y="1330829"/>
                <a:ext cx="255653" cy="24879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9C9DAF43-0D67-4BEE-8564-DAAEB8D6690D}"/>
                  </a:ext>
                </a:extLst>
              </p:cNvPr>
              <p:cNvSpPr/>
              <p:nvPr/>
            </p:nvSpPr>
            <p:spPr>
              <a:xfrm>
                <a:off x="5933001" y="1330829"/>
                <a:ext cx="255653" cy="24879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pic>
          <p:nvPicPr>
            <p:cNvPr id="20" name="圖片 19">
              <a:extLst>
                <a:ext uri="{FF2B5EF4-FFF2-40B4-BE49-F238E27FC236}">
                  <a16:creationId xmlns:a16="http://schemas.microsoft.com/office/drawing/2014/main" id="{B9E01C43-B03A-4C02-B7B6-C97D3FAB210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2161656" y="990575"/>
              <a:ext cx="4773505" cy="3708216"/>
            </a:xfrm>
            <a:prstGeom prst="rect">
              <a:avLst/>
            </a:prstGeom>
          </p:spPr>
        </p:pic>
        <p:cxnSp>
          <p:nvCxnSpPr>
            <p:cNvPr id="21" name="直線單箭頭接點 20">
              <a:extLst>
                <a:ext uri="{FF2B5EF4-FFF2-40B4-BE49-F238E27FC236}">
                  <a16:creationId xmlns:a16="http://schemas.microsoft.com/office/drawing/2014/main" id="{DDC8D610-91D1-4C8B-B7C7-443BC5CC8B8F}"/>
                </a:ext>
              </a:extLst>
            </p:cNvPr>
            <p:cNvCxnSpPr/>
            <p:nvPr/>
          </p:nvCxnSpPr>
          <p:spPr>
            <a:xfrm>
              <a:off x="4488373" y="1978208"/>
              <a:ext cx="838200" cy="851755"/>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F3F26836-498B-4442-8C9A-9D124E973431}"/>
                </a:ext>
              </a:extLst>
            </p:cNvPr>
            <p:cNvCxnSpPr/>
            <p:nvPr/>
          </p:nvCxnSpPr>
          <p:spPr>
            <a:xfrm flipH="1">
              <a:off x="3096878" y="1837807"/>
              <a:ext cx="368469" cy="566278"/>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9" name="矩形 8">
            <a:extLst>
              <a:ext uri="{FF2B5EF4-FFF2-40B4-BE49-F238E27FC236}">
                <a16:creationId xmlns:a16="http://schemas.microsoft.com/office/drawing/2014/main" id="{8F17DE53-466C-4AA5-8659-C98D7B74C11E}"/>
              </a:ext>
            </a:extLst>
          </p:cNvPr>
          <p:cNvSpPr/>
          <p:nvPr/>
        </p:nvSpPr>
        <p:spPr>
          <a:xfrm>
            <a:off x="4378960" y="877826"/>
            <a:ext cx="662432" cy="419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rgbClr val="0000FF"/>
                </a:solidFill>
                <a:latin typeface="Arial" panose="020B0604020202020204" pitchFamily="34" charset="0"/>
                <a:cs typeface="Arial" panose="020B0604020202020204" pitchFamily="34" charset="0"/>
              </a:rPr>
              <a:t>d</a:t>
            </a:r>
            <a:r>
              <a:rPr lang="en-US" altLang="zh-TW" sz="2400" b="1" baseline="-25000" dirty="0">
                <a:solidFill>
                  <a:srgbClr val="0000FF"/>
                </a:solidFill>
                <a:latin typeface="Arial" panose="020B0604020202020204" pitchFamily="34" charset="0"/>
                <a:cs typeface="Arial" panose="020B0604020202020204" pitchFamily="34" charset="0"/>
              </a:rPr>
              <a:t>ox</a:t>
            </a:r>
            <a:endParaRPr lang="zh-TW" altLang="en-US" sz="2400" b="1" baseline="-25000"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851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l"/>
            <a:r>
              <a:rPr lang="en-US" altLang="zh-TW" dirty="0"/>
              <a:t>Transient TCAD with Different EOTs</a:t>
            </a:r>
            <a:endParaRPr lang="zh-TW" altLang="en-US" dirty="0"/>
          </a:p>
        </p:txBody>
      </p:sp>
      <p:sp>
        <p:nvSpPr>
          <p:cNvPr id="3" name="投影片編號版面配置區 2"/>
          <p:cNvSpPr>
            <a:spLocks noGrp="1"/>
          </p:cNvSpPr>
          <p:nvPr>
            <p:ph type="sldNum" sz="quarter" idx="11"/>
          </p:nvPr>
        </p:nvSpPr>
        <p:spPr/>
        <p:txBody>
          <a:bodyPr/>
          <a:lstStyle/>
          <a:p>
            <a:fld id="{746179B8-B9D7-4922-944D-FA8D358F36EB}" type="slidenum">
              <a:rPr lang="zh-TW" altLang="en-US" smtClean="0"/>
              <a:pPr/>
              <a:t>27</a:t>
            </a:fld>
            <a:endParaRPr lang="zh-TW" altLang="en-US"/>
          </a:p>
        </p:txBody>
      </p:sp>
      <p:sp>
        <p:nvSpPr>
          <p:cNvPr id="17" name="文字方塊 16"/>
          <p:cNvSpPr txBox="1"/>
          <p:nvPr/>
        </p:nvSpPr>
        <p:spPr>
          <a:xfrm>
            <a:off x="469993" y="868680"/>
            <a:ext cx="7919263" cy="369332"/>
          </a:xfrm>
          <a:prstGeom prst="rect">
            <a:avLst/>
          </a:prstGeom>
          <a:noFill/>
        </p:spPr>
        <p:txBody>
          <a:bodyPr wrap="square" rtlCol="0">
            <a:spAutoFit/>
          </a:bodyPr>
          <a:lstStyle/>
          <a:p>
            <a:pPr marL="457200" indent="-457200">
              <a:buFont typeface="Arial" panose="020B0604020202020204" pitchFamily="34" charset="0"/>
              <a:buChar char="•"/>
            </a:pPr>
            <a:r>
              <a:rPr lang="en-US" altLang="zh-TW" b="1" u="sng" dirty="0">
                <a:latin typeface="Arial" panose="020B0604020202020204" pitchFamily="34" charset="0"/>
                <a:cs typeface="Arial" panose="020B0604020202020204" pitchFamily="34" charset="0"/>
              </a:rPr>
              <a:t>Electron concentration under linear scale (different d</a:t>
            </a:r>
            <a:r>
              <a:rPr lang="en-US" altLang="zh-TW" b="1" u="sng" baseline="-25000" dirty="0">
                <a:latin typeface="Arial" panose="020B0604020202020204" pitchFamily="34" charset="0"/>
                <a:cs typeface="Arial" panose="020B0604020202020204" pitchFamily="34" charset="0"/>
              </a:rPr>
              <a:t>ox</a:t>
            </a:r>
            <a:r>
              <a:rPr lang="en-US" altLang="zh-TW" b="1" u="sng" dirty="0">
                <a:latin typeface="Arial" panose="020B0604020202020204" pitchFamily="34" charset="0"/>
                <a:cs typeface="Arial" panose="020B0604020202020204" pitchFamily="34" charset="0"/>
              </a:rPr>
              <a:t>) </a:t>
            </a:r>
            <a:endParaRPr lang="zh-TW" altLang="en-US" b="1" u="sng" dirty="0">
              <a:latin typeface="Arial" panose="020B0604020202020204" pitchFamily="34" charset="0"/>
              <a:cs typeface="Arial" panose="020B0604020202020204" pitchFamily="34" charset="0"/>
            </a:endParaRPr>
          </a:p>
        </p:txBody>
      </p:sp>
      <p:grpSp>
        <p:nvGrpSpPr>
          <p:cNvPr id="44" name="群組 43"/>
          <p:cNvGrpSpPr/>
          <p:nvPr/>
        </p:nvGrpSpPr>
        <p:grpSpPr>
          <a:xfrm>
            <a:off x="2600032" y="1346119"/>
            <a:ext cx="3576622" cy="5499183"/>
            <a:chOff x="5414978" y="1346119"/>
            <a:chExt cx="3576622" cy="5499183"/>
          </a:xfrm>
        </p:grpSpPr>
        <p:pic>
          <p:nvPicPr>
            <p:cNvPr id="16" name="圖片 15"/>
            <p:cNvPicPr>
              <a:picLocks noChangeAspect="1"/>
            </p:cNvPicPr>
            <p:nvPr/>
          </p:nvPicPr>
          <p:blipFill rotWithShape="1">
            <a:blip r:embed="rId3" cstate="hqprint">
              <a:extLst>
                <a:ext uri="{28A0092B-C50C-407E-A947-70E740481C1C}">
                  <a14:useLocalDpi xmlns:a14="http://schemas.microsoft.com/office/drawing/2010/main"/>
                </a:ext>
              </a:extLst>
            </a:blip>
            <a:srcRect l="40886" t="6024" r="48425" b="74230"/>
            <a:stretch/>
          </p:blipFill>
          <p:spPr>
            <a:xfrm>
              <a:off x="8275176" y="1728626"/>
              <a:ext cx="716424" cy="1612900"/>
            </a:xfrm>
            <a:prstGeom prst="rect">
              <a:avLst/>
            </a:prstGeom>
          </p:spPr>
        </p:pic>
        <p:sp>
          <p:nvSpPr>
            <p:cNvPr id="40" name="矩形 39"/>
            <p:cNvSpPr/>
            <p:nvPr/>
          </p:nvSpPr>
          <p:spPr>
            <a:xfrm>
              <a:off x="5925954" y="4175599"/>
              <a:ext cx="1429910" cy="248034"/>
            </a:xfrm>
            <a:prstGeom prst="rect">
              <a:avLst/>
            </a:prstGeom>
            <a:solidFill>
              <a:srgbClr val="E2F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矩形 38"/>
            <p:cNvSpPr/>
            <p:nvPr/>
          </p:nvSpPr>
          <p:spPr>
            <a:xfrm>
              <a:off x="5925953" y="1371173"/>
              <a:ext cx="1347359" cy="248034"/>
            </a:xfrm>
            <a:prstGeom prst="rect">
              <a:avLst/>
            </a:prstGeom>
            <a:solidFill>
              <a:srgbClr val="E2F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6" name="群組 5"/>
            <p:cNvGrpSpPr/>
            <p:nvPr/>
          </p:nvGrpSpPr>
          <p:grpSpPr>
            <a:xfrm>
              <a:off x="5414978" y="1346119"/>
              <a:ext cx="2777604" cy="5499183"/>
              <a:chOff x="6275723" y="1194064"/>
              <a:chExt cx="2777604" cy="5499183"/>
            </a:xfrm>
          </p:grpSpPr>
          <p:pic>
            <p:nvPicPr>
              <p:cNvPr id="20" name="圖片 19"/>
              <p:cNvPicPr>
                <a:picLocks noChangeAspect="1"/>
              </p:cNvPicPr>
              <p:nvPr/>
            </p:nvPicPr>
            <p:blipFill rotWithShape="1">
              <a:blip r:embed="rId3" cstate="hqprint">
                <a:extLst>
                  <a:ext uri="{28A0092B-C50C-407E-A947-70E740481C1C}">
                    <a14:useLocalDpi xmlns:a14="http://schemas.microsoft.com/office/drawing/2010/main"/>
                  </a:ext>
                </a:extLst>
              </a:blip>
              <a:srcRect l="4117" t="67005" r="58918"/>
              <a:stretch/>
            </p:blipFill>
            <p:spPr>
              <a:xfrm>
                <a:off x="6575745" y="1207202"/>
                <a:ext cx="2477582" cy="2695097"/>
              </a:xfrm>
              <a:prstGeom prst="rect">
                <a:avLst/>
              </a:prstGeom>
            </p:spPr>
          </p:pic>
          <p:pic>
            <p:nvPicPr>
              <p:cNvPr id="25" name="圖片 24"/>
              <p:cNvPicPr>
                <a:picLocks noChangeAspect="1"/>
              </p:cNvPicPr>
              <p:nvPr/>
            </p:nvPicPr>
            <p:blipFill rotWithShape="1">
              <a:blip r:embed="rId3" cstate="hqprint">
                <a:extLst>
                  <a:ext uri="{28A0092B-C50C-407E-A947-70E740481C1C}">
                    <a14:useLocalDpi xmlns:a14="http://schemas.microsoft.com/office/drawing/2010/main"/>
                  </a:ext>
                </a:extLst>
              </a:blip>
              <a:srcRect l="52188" t="67005" r="10391"/>
              <a:stretch/>
            </p:blipFill>
            <p:spPr>
              <a:xfrm>
                <a:off x="6545216" y="3998150"/>
                <a:ext cx="2508111" cy="2695097"/>
              </a:xfrm>
              <a:prstGeom prst="rect">
                <a:avLst/>
              </a:prstGeom>
            </p:spPr>
          </p:pic>
          <p:sp>
            <p:nvSpPr>
              <p:cNvPr id="15" name="矩形 14"/>
              <p:cNvSpPr/>
              <p:nvPr/>
            </p:nvSpPr>
            <p:spPr>
              <a:xfrm>
                <a:off x="6275723" y="1194064"/>
                <a:ext cx="292099" cy="27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grpSp>
        <p:nvGrpSpPr>
          <p:cNvPr id="12" name="群組 11"/>
          <p:cNvGrpSpPr/>
          <p:nvPr/>
        </p:nvGrpSpPr>
        <p:grpSpPr>
          <a:xfrm>
            <a:off x="125104" y="1385921"/>
            <a:ext cx="2676275" cy="5450713"/>
            <a:chOff x="2940050" y="1385921"/>
            <a:chExt cx="2676275" cy="5450713"/>
          </a:xfrm>
        </p:grpSpPr>
        <p:cxnSp>
          <p:nvCxnSpPr>
            <p:cNvPr id="24" name="直線接點 23"/>
            <p:cNvCxnSpPr/>
            <p:nvPr/>
          </p:nvCxnSpPr>
          <p:spPr>
            <a:xfrm>
              <a:off x="5616325" y="1385921"/>
              <a:ext cx="0" cy="5347441"/>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3161362" y="1418869"/>
              <a:ext cx="1347137" cy="248034"/>
            </a:xfrm>
            <a:prstGeom prst="rect">
              <a:avLst/>
            </a:prstGeom>
            <a:solidFill>
              <a:srgbClr val="FFF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矩形 41"/>
            <p:cNvSpPr/>
            <p:nvPr/>
          </p:nvSpPr>
          <p:spPr>
            <a:xfrm>
              <a:off x="3167713" y="4166624"/>
              <a:ext cx="1423337" cy="248034"/>
            </a:xfrm>
            <a:prstGeom prst="rect">
              <a:avLst/>
            </a:prstGeom>
            <a:solidFill>
              <a:srgbClr val="FFF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5" name="群組 4"/>
            <p:cNvGrpSpPr/>
            <p:nvPr/>
          </p:nvGrpSpPr>
          <p:grpSpPr>
            <a:xfrm>
              <a:off x="2940050" y="1402994"/>
              <a:ext cx="2494664" cy="5433640"/>
              <a:chOff x="3711640" y="1250939"/>
              <a:chExt cx="2494664" cy="5433640"/>
            </a:xfrm>
          </p:grpSpPr>
          <p:pic>
            <p:nvPicPr>
              <p:cNvPr id="19" name="圖片 18"/>
              <p:cNvPicPr>
                <a:picLocks noChangeAspect="1"/>
              </p:cNvPicPr>
              <p:nvPr/>
            </p:nvPicPr>
            <p:blipFill rotWithShape="1">
              <a:blip r:embed="rId3" cstate="hqprint">
                <a:extLst>
                  <a:ext uri="{28A0092B-C50C-407E-A947-70E740481C1C}">
                    <a14:useLocalDpi xmlns:a14="http://schemas.microsoft.com/office/drawing/2010/main"/>
                  </a:ext>
                </a:extLst>
              </a:blip>
              <a:srcRect l="3803" t="33672" r="58977" b="33439"/>
              <a:stretch/>
            </p:blipFill>
            <p:spPr>
              <a:xfrm>
                <a:off x="3711640" y="1250939"/>
                <a:ext cx="2494664" cy="2686429"/>
              </a:xfrm>
              <a:prstGeom prst="rect">
                <a:avLst/>
              </a:prstGeom>
            </p:spPr>
          </p:pic>
          <p:pic>
            <p:nvPicPr>
              <p:cNvPr id="22" name="圖片 21"/>
              <p:cNvPicPr>
                <a:picLocks noChangeAspect="1"/>
              </p:cNvPicPr>
              <p:nvPr/>
            </p:nvPicPr>
            <p:blipFill rotWithShape="1">
              <a:blip r:embed="rId3" cstate="hqprint">
                <a:extLst>
                  <a:ext uri="{28A0092B-C50C-407E-A947-70E740481C1C}">
                    <a14:useLocalDpi xmlns:a14="http://schemas.microsoft.com/office/drawing/2010/main"/>
                  </a:ext>
                </a:extLst>
              </a:blip>
              <a:srcRect l="52587" t="33672" r="10391" b="33439"/>
              <a:stretch/>
            </p:blipFill>
            <p:spPr>
              <a:xfrm>
                <a:off x="3724969" y="3998150"/>
                <a:ext cx="2481335" cy="2686429"/>
              </a:xfrm>
              <a:prstGeom prst="rect">
                <a:avLst/>
              </a:prstGeom>
            </p:spPr>
          </p:pic>
        </p:grpSp>
      </p:grpSp>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5C532927-7420-424D-873A-726C100A9964}"/>
                  </a:ext>
                </a:extLst>
              </p:cNvPr>
              <p:cNvSpPr/>
              <p:nvPr/>
            </p:nvSpPr>
            <p:spPr>
              <a:xfrm>
                <a:off x="5627393" y="5934988"/>
                <a:ext cx="3171718" cy="518283"/>
              </a:xfrm>
              <a:prstGeom prst="rect">
                <a:avLst/>
              </a:prstGeom>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TW" altLang="en-US" sz="1400" b="1" i="1" smtClean="0">
                              <a:solidFill>
                                <a:schemeClr val="tx1"/>
                              </a:solidFill>
                              <a:latin typeface="Cambria Math" panose="02040503050406030204" pitchFamily="18" charset="0"/>
                            </a:rPr>
                          </m:ctrlPr>
                        </m:sSubPr>
                        <m:e>
                          <m:r>
                            <a:rPr lang="en-US" altLang="zh-TW" sz="1400" b="1" i="1" smtClean="0">
                              <a:solidFill>
                                <a:schemeClr val="tx1"/>
                              </a:solidFill>
                              <a:latin typeface="Cambria Math" panose="02040503050406030204" pitchFamily="18" charset="0"/>
                            </a:rPr>
                            <m:t>𝒏</m:t>
                          </m:r>
                        </m:e>
                        <m:sub>
                          <m:r>
                            <a:rPr lang="zh-TW" altLang="en-US" sz="1400" b="1" i="1">
                              <a:solidFill>
                                <a:schemeClr val="tx1"/>
                              </a:solidFill>
                              <a:latin typeface="Cambria Math" panose="02040503050406030204" pitchFamily="18" charset="0"/>
                            </a:rPr>
                            <m:t>𝒆𝒙𝒄𝒆𝒔𝒔</m:t>
                          </m:r>
                        </m:sub>
                      </m:sSub>
                      <m:r>
                        <a:rPr lang="zh-TW" altLang="en-US" sz="1400" b="1" i="1">
                          <a:solidFill>
                            <a:schemeClr val="tx1"/>
                          </a:solidFill>
                          <a:latin typeface="Cambria Math" panose="02040503050406030204" pitchFamily="18" charset="0"/>
                        </a:rPr>
                        <m:t>=</m:t>
                      </m:r>
                      <m:sSub>
                        <m:sSubPr>
                          <m:ctrlPr>
                            <a:rPr lang="zh-TW" altLang="en-US" sz="1400" b="1" i="1">
                              <a:solidFill>
                                <a:schemeClr val="tx1"/>
                              </a:solidFill>
                              <a:latin typeface="Cambria Math" panose="02040503050406030204" pitchFamily="18" charset="0"/>
                            </a:rPr>
                          </m:ctrlPr>
                        </m:sSubPr>
                        <m:e>
                          <m:r>
                            <a:rPr lang="en-US" altLang="zh-TW" sz="1400" b="1" i="1" smtClean="0">
                              <a:solidFill>
                                <a:schemeClr val="tx1"/>
                              </a:solidFill>
                              <a:latin typeface="Cambria Math" panose="02040503050406030204" pitchFamily="18" charset="0"/>
                            </a:rPr>
                            <m:t>𝒏</m:t>
                          </m:r>
                        </m:e>
                        <m:sub>
                          <m:r>
                            <a:rPr lang="en-US" altLang="zh-TW" sz="1400" b="1" i="1" smtClean="0">
                              <a:solidFill>
                                <a:schemeClr val="tx1"/>
                              </a:solidFill>
                              <a:latin typeface="Cambria Math" panose="02040503050406030204" pitchFamily="18" charset="0"/>
                            </a:rPr>
                            <m:t>𝒆</m:t>
                          </m:r>
                        </m:sub>
                      </m:sSub>
                      <m:d>
                        <m:dPr>
                          <m:ctrlPr>
                            <a:rPr lang="zh-TW" altLang="en-US" sz="1400" b="1" i="1">
                              <a:solidFill>
                                <a:schemeClr val="tx1"/>
                              </a:solidFill>
                              <a:latin typeface="Cambria Math" panose="02040503050406030204" pitchFamily="18" charset="0"/>
                            </a:rPr>
                          </m:ctrlPr>
                        </m:dPr>
                        <m:e>
                          <m:r>
                            <a:rPr lang="en-US" altLang="zh-TW" sz="1400" b="1" smtClean="0">
                              <a:solidFill>
                                <a:schemeClr val="tx1"/>
                              </a:solidFill>
                              <a:latin typeface="Cambria Math" panose="02040503050406030204" pitchFamily="18" charset="0"/>
                            </a:rPr>
                            <m:t>@</m:t>
                          </m:r>
                          <m:r>
                            <a:rPr lang="en-US" altLang="zh-TW" sz="1400" b="1" i="1" smtClean="0">
                              <a:solidFill>
                                <a:schemeClr val="tx1"/>
                              </a:solidFill>
                              <a:latin typeface="Cambria Math" panose="02040503050406030204" pitchFamily="18" charset="0"/>
                            </a:rPr>
                            <m:t> </m:t>
                          </m:r>
                          <m:r>
                            <a:rPr lang="en-US" altLang="zh-TW" sz="1400" b="1" i="1" smtClean="0">
                              <a:solidFill>
                                <a:schemeClr val="tx1"/>
                              </a:solidFill>
                              <a:latin typeface="Cambria Math" panose="02040503050406030204" pitchFamily="18" charset="0"/>
                            </a:rPr>
                            <m:t>𝒕</m:t>
                          </m:r>
                          <m:r>
                            <a:rPr lang="en-US" altLang="zh-TW" sz="1400" b="1" i="1" smtClean="0">
                              <a:solidFill>
                                <a:schemeClr val="tx1"/>
                              </a:solidFill>
                              <a:latin typeface="Cambria Math" panose="02040503050406030204" pitchFamily="18" charset="0"/>
                            </a:rPr>
                            <m:t>=</m:t>
                          </m:r>
                          <m:r>
                            <a:rPr lang="en-US" altLang="zh-TW" sz="1400" b="1" i="1" smtClean="0">
                              <a:solidFill>
                                <a:schemeClr val="tx1"/>
                              </a:solidFill>
                              <a:latin typeface="Cambria Math" panose="02040503050406030204" pitchFamily="18" charset="0"/>
                            </a:rPr>
                            <m:t>𝟏</m:t>
                          </m:r>
                          <m:r>
                            <a:rPr lang="en-US" altLang="zh-TW" sz="1400" b="1" i="1" smtClean="0">
                              <a:solidFill>
                                <a:schemeClr val="tx1"/>
                              </a:solidFill>
                              <a:latin typeface="Cambria Math" panose="02040503050406030204" pitchFamily="18" charset="0"/>
                            </a:rPr>
                            <m:t>.</m:t>
                          </m:r>
                          <m:r>
                            <a:rPr lang="en-US" altLang="zh-TW" sz="1400" b="1" i="1" smtClean="0">
                              <a:solidFill>
                                <a:schemeClr val="tx1"/>
                              </a:solidFill>
                              <a:latin typeface="Cambria Math" panose="02040503050406030204" pitchFamily="18" charset="0"/>
                            </a:rPr>
                            <m:t>𝟑𝟓</m:t>
                          </m:r>
                          <m:r>
                            <a:rPr lang="en-US" altLang="zh-TW" sz="1400" b="1" i="1" smtClean="0">
                              <a:solidFill>
                                <a:schemeClr val="tx1"/>
                              </a:solidFill>
                              <a:latin typeface="Cambria Math" panose="02040503050406030204" pitchFamily="18" charset="0"/>
                            </a:rPr>
                            <m:t> </m:t>
                          </m:r>
                          <m:r>
                            <a:rPr lang="en-US" altLang="zh-TW" sz="1400" b="1" i="1" smtClean="0">
                              <a:solidFill>
                                <a:schemeClr val="tx1"/>
                              </a:solidFill>
                              <a:latin typeface="Cambria Math" panose="02040503050406030204" pitchFamily="18" charset="0"/>
                            </a:rPr>
                            <m:t>𝒎𝒔</m:t>
                          </m:r>
                        </m:e>
                      </m:d>
                      <m:r>
                        <a:rPr lang="zh-TW" altLang="en-US" sz="1400" b="1" i="1">
                          <a:solidFill>
                            <a:schemeClr val="tx1"/>
                          </a:solidFill>
                          <a:latin typeface="Cambria Math" panose="02040503050406030204" pitchFamily="18" charset="0"/>
                        </a:rPr>
                        <m:t>−</m:t>
                      </m:r>
                      <m:sSub>
                        <m:sSubPr>
                          <m:ctrlPr>
                            <a:rPr lang="zh-TW" altLang="en-US" sz="1400" b="1" i="1">
                              <a:solidFill>
                                <a:schemeClr val="tx1"/>
                              </a:solidFill>
                              <a:latin typeface="Cambria Math" panose="02040503050406030204" pitchFamily="18" charset="0"/>
                            </a:rPr>
                          </m:ctrlPr>
                        </m:sSubPr>
                        <m:e>
                          <m:r>
                            <a:rPr lang="en-US" altLang="zh-TW" sz="1400" b="1" i="1" smtClean="0">
                              <a:solidFill>
                                <a:schemeClr val="tx1"/>
                              </a:solidFill>
                              <a:latin typeface="Cambria Math" panose="02040503050406030204" pitchFamily="18" charset="0"/>
                            </a:rPr>
                            <m:t>𝒏</m:t>
                          </m:r>
                        </m:e>
                        <m:sub>
                          <m:r>
                            <a:rPr lang="en-US" altLang="zh-TW" sz="1400" b="1" i="1" smtClean="0">
                              <a:solidFill>
                                <a:schemeClr val="tx1"/>
                              </a:solidFill>
                              <a:latin typeface="Cambria Math" panose="02040503050406030204" pitchFamily="18" charset="0"/>
                            </a:rPr>
                            <m:t>𝒆</m:t>
                          </m:r>
                        </m:sub>
                      </m:sSub>
                      <m:d>
                        <m:dPr>
                          <m:ctrlPr>
                            <a:rPr lang="zh-TW" altLang="en-US" sz="1400" b="1" i="1">
                              <a:solidFill>
                                <a:schemeClr val="tx1"/>
                              </a:solidFill>
                              <a:latin typeface="Cambria Math" panose="02040503050406030204" pitchFamily="18" charset="0"/>
                            </a:rPr>
                          </m:ctrlPr>
                        </m:dPr>
                        <m:e>
                          <m:r>
                            <a:rPr lang="en-US" altLang="zh-TW" sz="1400" b="1">
                              <a:solidFill>
                                <a:schemeClr val="tx1"/>
                              </a:solidFill>
                              <a:latin typeface="Cambria Math" panose="02040503050406030204" pitchFamily="18" charset="0"/>
                            </a:rPr>
                            <m:t>@</m:t>
                          </m:r>
                          <m:r>
                            <a:rPr lang="en-US" altLang="zh-TW" sz="1400" b="1" i="1">
                              <a:solidFill>
                                <a:schemeClr val="tx1"/>
                              </a:solidFill>
                              <a:latin typeface="Cambria Math" panose="02040503050406030204" pitchFamily="18" charset="0"/>
                            </a:rPr>
                            <m:t> </m:t>
                          </m:r>
                          <m:r>
                            <a:rPr lang="en-US" altLang="zh-TW" sz="1400" b="1" i="1">
                              <a:solidFill>
                                <a:schemeClr val="tx1"/>
                              </a:solidFill>
                              <a:latin typeface="Cambria Math" panose="02040503050406030204" pitchFamily="18" charset="0"/>
                            </a:rPr>
                            <m:t>𝒕</m:t>
                          </m:r>
                          <m:r>
                            <a:rPr lang="en-US" altLang="zh-TW" sz="1400" b="1" i="1">
                              <a:solidFill>
                                <a:schemeClr val="tx1"/>
                              </a:solidFill>
                              <a:latin typeface="Cambria Math" panose="02040503050406030204" pitchFamily="18" charset="0"/>
                            </a:rPr>
                            <m:t>=∞</m:t>
                          </m:r>
                        </m:e>
                      </m:d>
                    </m:oMath>
                  </m:oMathPara>
                </a14:m>
                <a:endParaRPr lang="zh-TW" altLang="en-US" sz="1400" b="1" dirty="0">
                  <a:solidFill>
                    <a:schemeClr val="tx1"/>
                  </a:solidFill>
                  <a:latin typeface="Calibri" panose="020F0502020204030204" pitchFamily="34" charset="0"/>
                  <a:cs typeface="Calibri" panose="020F0502020204030204" pitchFamily="34" charset="0"/>
                </a:endParaRPr>
              </a:p>
            </p:txBody>
          </p:sp>
        </mc:Choice>
        <mc:Fallback xmlns="">
          <p:sp>
            <p:nvSpPr>
              <p:cNvPr id="28" name="矩形 27">
                <a:extLst>
                  <a:ext uri="{FF2B5EF4-FFF2-40B4-BE49-F238E27FC236}">
                    <a16:creationId xmlns:a16="http://schemas.microsoft.com/office/drawing/2014/main" id="{5C532927-7420-424D-873A-726C100A9964}"/>
                  </a:ext>
                </a:extLst>
              </p:cNvPr>
              <p:cNvSpPr>
                <a:spLocks noRot="1" noChangeAspect="1" noMove="1" noResize="1" noEditPoints="1" noAdjustHandles="1" noChangeArrowheads="1" noChangeShapeType="1" noTextEdit="1"/>
              </p:cNvSpPr>
              <p:nvPr/>
            </p:nvSpPr>
            <p:spPr>
              <a:xfrm>
                <a:off x="5627393" y="5934988"/>
                <a:ext cx="3171718" cy="518283"/>
              </a:xfrm>
              <a:prstGeom prst="rect">
                <a:avLst/>
              </a:prstGeom>
              <a:blipFill>
                <a:blip r:embed="rId4"/>
                <a:stretch>
                  <a:fillRect/>
                </a:stretch>
              </a:blipFill>
              <a:ln>
                <a:solidFill>
                  <a:schemeClr val="tx1"/>
                </a:solidFill>
              </a:ln>
            </p:spPr>
            <p:txBody>
              <a:bodyPr/>
              <a:lstStyle/>
              <a:p>
                <a:r>
                  <a:rPr lang="zh-TW" altLang="en-US">
                    <a:noFill/>
                  </a:rPr>
                  <a:t> </a:t>
                </a:r>
              </a:p>
            </p:txBody>
          </p:sp>
        </mc:Fallback>
      </mc:AlternateContent>
      <p:pic>
        <p:nvPicPr>
          <p:cNvPr id="31" name="圖片 30">
            <a:extLst>
              <a:ext uri="{FF2B5EF4-FFF2-40B4-BE49-F238E27FC236}">
                <a16:creationId xmlns:a16="http://schemas.microsoft.com/office/drawing/2014/main" id="{8C5BD56F-4603-4D54-9CA5-09005656FD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82514" y="3583329"/>
            <a:ext cx="3061476" cy="2109855"/>
          </a:xfrm>
          <a:prstGeom prst="rect">
            <a:avLst/>
          </a:prstGeom>
          <a:ln>
            <a:solidFill>
              <a:srgbClr val="002060"/>
            </a:solidFill>
          </a:ln>
        </p:spPr>
      </p:pic>
    </p:spTree>
    <p:extLst>
      <p:ext uri="{BB962C8B-B14F-4D97-AF65-F5344CB8AC3E}">
        <p14:creationId xmlns:p14="http://schemas.microsoft.com/office/powerpoint/2010/main" val="2275114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TCAD Simulation:</a:t>
            </a:r>
            <a:r>
              <a:rPr lang="zh-TW" altLang="en-US" dirty="0"/>
              <a:t> </a:t>
            </a:r>
            <a:r>
              <a:rPr lang="en-US" altLang="zh-TW" dirty="0"/>
              <a:t>Models</a:t>
            </a:r>
            <a:endParaRPr lang="zh-TW" altLang="en-US" dirty="0"/>
          </a:p>
        </p:txBody>
      </p:sp>
      <p:sp>
        <p:nvSpPr>
          <p:cNvPr id="9" name="投影片編號版面配置區 8">
            <a:extLst>
              <a:ext uri="{FF2B5EF4-FFF2-40B4-BE49-F238E27FC236}">
                <a16:creationId xmlns:a16="http://schemas.microsoft.com/office/drawing/2014/main" id="{DCA2C11A-9599-4497-BBE4-6C02A8516CF8}"/>
              </a:ext>
            </a:extLst>
          </p:cNvPr>
          <p:cNvSpPr>
            <a:spLocks noGrp="1"/>
          </p:cNvSpPr>
          <p:nvPr>
            <p:ph type="sldNum" sz="quarter" idx="11"/>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746179B8-B9D7-4922-944D-FA8D358F36EB}" type="slidenum">
              <a:rPr kumimoji="0" lang="zh-TW" altLang="en-US" sz="1800" b="1" i="0" u="none" strike="noStrike" kern="1200" cap="none" spc="0" normalizeH="0" baseline="0" noProof="0" smtClean="0">
                <a:ln>
                  <a:noFill/>
                </a:ln>
                <a:solidFill>
                  <a:prstClr val="white"/>
                </a:solidFill>
                <a:effectLst/>
                <a:uLnTx/>
                <a:uFillTx/>
                <a:latin typeface="Times New Roman"/>
                <a:ea typeface="微軟正黑體"/>
                <a:cs typeface="+mn-cs"/>
              </a:rPr>
              <a:pPr marL="0" marR="0" lvl="0" indent="0" algn="r" defTabSz="914332" rtl="0" eaLnBrk="1" fontAlgn="auto" latinLnBrk="0" hangingPunct="1">
                <a:lnSpc>
                  <a:spcPct val="100000"/>
                </a:lnSpc>
                <a:spcBef>
                  <a:spcPts val="0"/>
                </a:spcBef>
                <a:spcAft>
                  <a:spcPts val="0"/>
                </a:spcAft>
                <a:buClrTx/>
                <a:buSzTx/>
                <a:buFontTx/>
                <a:buNone/>
                <a:tabLst/>
                <a:defRPr/>
              </a:pPr>
              <a:t>28</a:t>
            </a:fld>
            <a:endParaRPr kumimoji="0" lang="zh-TW" altLang="en-US" sz="1800" b="1" i="0" u="none" strike="noStrike" kern="1200" cap="none" spc="0" normalizeH="0" baseline="0" noProof="0">
              <a:ln>
                <a:noFill/>
              </a:ln>
              <a:solidFill>
                <a:prstClr val="white"/>
              </a:solidFill>
              <a:effectLst/>
              <a:uLnTx/>
              <a:uFillTx/>
              <a:latin typeface="Times New Roman"/>
              <a:ea typeface="微軟正黑體"/>
              <a:cs typeface="+mn-cs"/>
            </a:endParaRPr>
          </a:p>
        </p:txBody>
      </p:sp>
      <p:graphicFrame>
        <p:nvGraphicFramePr>
          <p:cNvPr id="4" name="表格 3">
            <a:extLst>
              <a:ext uri="{FF2B5EF4-FFF2-40B4-BE49-F238E27FC236}">
                <a16:creationId xmlns:a16="http://schemas.microsoft.com/office/drawing/2014/main" id="{D9452C44-1522-452D-B15B-3D63556525FD}"/>
              </a:ext>
            </a:extLst>
          </p:cNvPr>
          <p:cNvGraphicFramePr>
            <a:graphicFrameLocks noGrp="1"/>
          </p:cNvGraphicFramePr>
          <p:nvPr>
            <p:extLst/>
          </p:nvPr>
        </p:nvGraphicFramePr>
        <p:xfrm>
          <a:off x="1990123" y="1945640"/>
          <a:ext cx="4917574" cy="2966720"/>
        </p:xfrm>
        <a:graphic>
          <a:graphicData uri="http://schemas.openxmlformats.org/drawingml/2006/table">
            <a:tbl>
              <a:tblPr firstRow="1" bandRow="1">
                <a:tableStyleId>{5FD0F851-EC5A-4D38-B0AD-8093EC10F338}</a:tableStyleId>
              </a:tblPr>
              <a:tblGrid>
                <a:gridCol w="4917574">
                  <a:extLst>
                    <a:ext uri="{9D8B030D-6E8A-4147-A177-3AD203B41FA5}">
                      <a16:colId xmlns:a16="http://schemas.microsoft.com/office/drawing/2014/main" val="117279570"/>
                    </a:ext>
                  </a:extLst>
                </a:gridCol>
              </a:tblGrid>
              <a:tr h="370840">
                <a:tc>
                  <a:txBody>
                    <a:bodyPr/>
                    <a:lstStyle/>
                    <a:p>
                      <a:pPr algn="ctr"/>
                      <a:r>
                        <a:rPr lang="en-US" altLang="zh-TW" sz="1800" dirty="0">
                          <a:latin typeface="Calibri" panose="020F0502020204030204" pitchFamily="34" charset="0"/>
                          <a:cs typeface="Calibri" panose="020F0502020204030204" pitchFamily="34" charset="0"/>
                        </a:rPr>
                        <a:t>Physical Models</a:t>
                      </a:r>
                      <a:endParaRPr lang="zh-TW" altLang="en-US"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43813692"/>
                  </a:ext>
                </a:extLst>
              </a:tr>
              <a:tr h="370840">
                <a:tc>
                  <a:txBody>
                    <a:bodyPr/>
                    <a:lstStyle/>
                    <a:p>
                      <a:pPr marL="0" indent="0" algn="l">
                        <a:buFont typeface="+mj-lt"/>
                        <a:buNone/>
                      </a:pPr>
                      <a:r>
                        <a:rPr lang="en-US" altLang="zh-TW" sz="1800" dirty="0">
                          <a:latin typeface="Calibri" panose="020F0502020204030204" pitchFamily="34" charset="0"/>
                          <a:cs typeface="Calibri" panose="020F0502020204030204" pitchFamily="34" charset="0"/>
                        </a:rPr>
                        <a:t>1. Concentration-dependent mobility (</a:t>
                      </a:r>
                      <a:r>
                        <a:rPr lang="en-US" altLang="zh-TW" sz="1800" dirty="0" err="1">
                          <a:latin typeface="Calibri" panose="020F0502020204030204" pitchFamily="34" charset="0"/>
                          <a:cs typeface="Calibri" panose="020F0502020204030204" pitchFamily="34" charset="0"/>
                        </a:rPr>
                        <a:t>conmob</a:t>
                      </a:r>
                      <a:r>
                        <a:rPr lang="en-US" altLang="zh-TW" sz="1800" dirty="0">
                          <a:latin typeface="Calibri" panose="020F0502020204030204" pitchFamily="34" charset="0"/>
                          <a:cs typeface="Calibri" panose="020F0502020204030204" pitchFamily="34" charset="0"/>
                        </a:rPr>
                        <a:t>)</a:t>
                      </a:r>
                      <a:endParaRPr lang="zh-TW" altLang="en-US"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95207219"/>
                  </a:ext>
                </a:extLst>
              </a:tr>
              <a:tr h="370840">
                <a:tc>
                  <a:txBody>
                    <a:bodyPr/>
                    <a:lstStyle/>
                    <a:p>
                      <a:pPr marL="0" indent="0" algn="l">
                        <a:buFont typeface="+mj-lt"/>
                        <a:buNone/>
                      </a:pPr>
                      <a:r>
                        <a:rPr lang="en-US" altLang="zh-TW" sz="1800" dirty="0">
                          <a:latin typeface="Calibri" panose="020F0502020204030204" pitchFamily="34" charset="0"/>
                          <a:cs typeface="Calibri" panose="020F0502020204030204" pitchFamily="34" charset="0"/>
                        </a:rPr>
                        <a:t>2. SRH (</a:t>
                      </a:r>
                      <a:r>
                        <a:rPr lang="en-US" altLang="zh-TW" sz="1800" dirty="0" err="1">
                          <a:latin typeface="Calibri" panose="020F0502020204030204" pitchFamily="34" charset="0"/>
                          <a:cs typeface="Calibri" panose="020F0502020204030204" pitchFamily="34" charset="0"/>
                        </a:rPr>
                        <a:t>srh</a:t>
                      </a:r>
                      <a:r>
                        <a:rPr lang="en-US" altLang="zh-TW" sz="1800" dirty="0">
                          <a:latin typeface="Calibri" panose="020F0502020204030204" pitchFamily="34" charset="0"/>
                          <a:cs typeface="Calibri" panose="020F0502020204030204" pitchFamily="34" charset="0"/>
                        </a:rPr>
                        <a:t>)</a:t>
                      </a:r>
                      <a:endParaRPr lang="zh-TW" altLang="en-US"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327149302"/>
                  </a:ext>
                </a:extLst>
              </a:tr>
              <a:tr h="370840">
                <a:tc>
                  <a:txBody>
                    <a:bodyPr/>
                    <a:lstStyle/>
                    <a:p>
                      <a:pPr algn="l"/>
                      <a:r>
                        <a:rPr lang="en-US" altLang="zh-TW" sz="1800" dirty="0">
                          <a:latin typeface="Calibri" panose="020F0502020204030204" pitchFamily="34" charset="0"/>
                          <a:cs typeface="Calibri" panose="020F0502020204030204" pitchFamily="34" charset="0"/>
                        </a:rPr>
                        <a:t>3. Auger (auger)</a:t>
                      </a:r>
                      <a:endParaRPr lang="zh-TW" altLang="en-US"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95036894"/>
                  </a:ext>
                </a:extLst>
              </a:tr>
              <a:tr h="370840">
                <a:tc>
                  <a:txBody>
                    <a:bodyPr/>
                    <a:lstStyle/>
                    <a:p>
                      <a:pPr algn="l"/>
                      <a:r>
                        <a:rPr lang="en-US" altLang="zh-TW" sz="1800" dirty="0">
                          <a:latin typeface="Calibri" panose="020F0502020204030204" pitchFamily="34" charset="0"/>
                          <a:cs typeface="Calibri" panose="020F0502020204030204" pitchFamily="34" charset="0"/>
                        </a:rPr>
                        <a:t>4. Band gap narrowing (</a:t>
                      </a:r>
                      <a:r>
                        <a:rPr lang="en-US" altLang="zh-TW" sz="1800" dirty="0" err="1">
                          <a:latin typeface="Calibri" panose="020F0502020204030204" pitchFamily="34" charset="0"/>
                          <a:cs typeface="Calibri" panose="020F0502020204030204" pitchFamily="34" charset="0"/>
                        </a:rPr>
                        <a:t>bgn</a:t>
                      </a:r>
                      <a:r>
                        <a:rPr lang="en-US" altLang="zh-TW" sz="1800" dirty="0">
                          <a:latin typeface="Calibri" panose="020F0502020204030204" pitchFamily="34" charset="0"/>
                          <a:cs typeface="Calibri" panose="020F0502020204030204" pitchFamily="34" charset="0"/>
                        </a:rPr>
                        <a:t>)</a:t>
                      </a:r>
                      <a:endParaRPr lang="zh-TW" altLang="en-US"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430388630"/>
                  </a:ext>
                </a:extLst>
              </a:tr>
              <a:tr h="370840">
                <a:tc>
                  <a:txBody>
                    <a:bodyPr/>
                    <a:lstStyle/>
                    <a:p>
                      <a:pPr algn="l"/>
                      <a:r>
                        <a:rPr lang="en-US" altLang="zh-TW" sz="1800" dirty="0">
                          <a:latin typeface="Calibri" panose="020F0502020204030204" pitchFamily="34" charset="0"/>
                          <a:cs typeface="Calibri" panose="020F0502020204030204" pitchFamily="34" charset="0"/>
                        </a:rPr>
                        <a:t>5. Field-dependent mobility (</a:t>
                      </a:r>
                      <a:r>
                        <a:rPr lang="en-US" altLang="zh-TW" sz="1800" dirty="0" err="1">
                          <a:latin typeface="Calibri" panose="020F0502020204030204" pitchFamily="34" charset="0"/>
                          <a:cs typeface="Calibri" panose="020F0502020204030204" pitchFamily="34" charset="0"/>
                        </a:rPr>
                        <a:t>fldmob</a:t>
                      </a:r>
                      <a:r>
                        <a:rPr lang="en-US" altLang="zh-TW" sz="1800" dirty="0">
                          <a:latin typeface="Calibri" panose="020F0502020204030204" pitchFamily="34" charset="0"/>
                          <a:cs typeface="Calibri" panose="020F0502020204030204" pitchFamily="34" charset="0"/>
                        </a:rPr>
                        <a:t>)</a:t>
                      </a:r>
                      <a:endParaRPr lang="zh-TW" altLang="en-US"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0203768"/>
                  </a:ext>
                </a:extLst>
              </a:tr>
              <a:tr h="370840">
                <a:tc>
                  <a:txBody>
                    <a:bodyPr/>
                    <a:lstStyle/>
                    <a:p>
                      <a:pPr algn="l"/>
                      <a:r>
                        <a:rPr lang="en-US" altLang="zh-TW" sz="1800" dirty="0">
                          <a:latin typeface="Calibri" panose="020F0502020204030204" pitchFamily="34" charset="0"/>
                          <a:cs typeface="Calibri" panose="020F0502020204030204" pitchFamily="34" charset="0"/>
                        </a:rPr>
                        <a:t>6. Quantum/direct tunneling (</a:t>
                      </a:r>
                      <a:r>
                        <a:rPr lang="en-US" altLang="zh-TW" sz="1800" dirty="0" err="1">
                          <a:latin typeface="Calibri" panose="020F0502020204030204" pitchFamily="34" charset="0"/>
                          <a:cs typeface="Calibri" panose="020F0502020204030204" pitchFamily="34" charset="0"/>
                        </a:rPr>
                        <a:t>qtunnsc</a:t>
                      </a:r>
                      <a:r>
                        <a:rPr lang="en-US" altLang="zh-TW" sz="1800" dirty="0">
                          <a:latin typeface="Calibri" panose="020F0502020204030204" pitchFamily="34" charset="0"/>
                          <a:cs typeface="Calibri" panose="020F0502020204030204" pitchFamily="34" charset="0"/>
                        </a:rPr>
                        <a:t>)</a:t>
                      </a:r>
                      <a:endParaRPr lang="zh-TW" altLang="en-US"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541054430"/>
                  </a:ext>
                </a:extLst>
              </a:tr>
              <a:tr h="370840">
                <a:tc>
                  <a:txBody>
                    <a:bodyPr/>
                    <a:lstStyle/>
                    <a:p>
                      <a:pPr algn="l"/>
                      <a:r>
                        <a:rPr lang="en-US" altLang="zh-TW" sz="1800" dirty="0">
                          <a:latin typeface="Calibri" panose="020F0502020204030204" pitchFamily="34" charset="0"/>
                          <a:cs typeface="Calibri" panose="020F0502020204030204" pitchFamily="34" charset="0"/>
                        </a:rPr>
                        <a:t>7. Bohm quantum potential (</a:t>
                      </a:r>
                      <a:r>
                        <a:rPr lang="en-US" altLang="zh-TW" sz="1800" dirty="0" err="1">
                          <a:latin typeface="Calibri" panose="020F0502020204030204" pitchFamily="34" charset="0"/>
                          <a:cs typeface="Calibri" panose="020F0502020204030204" pitchFamily="34" charset="0"/>
                        </a:rPr>
                        <a:t>bqp</a:t>
                      </a:r>
                      <a:r>
                        <a:rPr lang="en-US" altLang="zh-TW" sz="1800" dirty="0">
                          <a:latin typeface="Calibri" panose="020F0502020204030204" pitchFamily="34" charset="0"/>
                          <a:cs typeface="Calibri" panose="020F0502020204030204" pitchFamily="34" charset="0"/>
                        </a:rPr>
                        <a:t>) models</a:t>
                      </a:r>
                      <a:endParaRPr lang="zh-TW" altLang="en-US"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55869751"/>
                  </a:ext>
                </a:extLst>
              </a:tr>
            </a:tbl>
          </a:graphicData>
        </a:graphic>
      </p:graphicFrame>
      <p:sp>
        <p:nvSpPr>
          <p:cNvPr id="18" name="文字方塊 17">
            <a:extLst>
              <a:ext uri="{FF2B5EF4-FFF2-40B4-BE49-F238E27FC236}">
                <a16:creationId xmlns:a16="http://schemas.microsoft.com/office/drawing/2014/main" id="{C16AB7D4-D613-402E-9ABB-28DDCB8DEC76}"/>
              </a:ext>
            </a:extLst>
          </p:cNvPr>
          <p:cNvSpPr txBox="1"/>
          <p:nvPr/>
        </p:nvSpPr>
        <p:spPr>
          <a:xfrm>
            <a:off x="2354630" y="4959821"/>
            <a:ext cx="3619450" cy="584775"/>
          </a:xfrm>
          <a:prstGeom prst="rect">
            <a:avLst/>
          </a:prstGeom>
          <a:noFill/>
        </p:spPr>
        <p:txBody>
          <a:bodyPr wrap="square" rtlCol="0">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a:ln>
                  <a:noFill/>
                </a:ln>
                <a:solidFill>
                  <a:srgbClr val="D34817"/>
                </a:solidFill>
                <a:effectLst/>
                <a:uLnTx/>
                <a:uFillTx/>
                <a:latin typeface="Calibri" panose="020F0502020204030204" pitchFamily="34" charset="0"/>
                <a:ea typeface="微軟正黑體"/>
                <a:cs typeface="+mn-cs"/>
              </a:rPr>
              <a:t>consider distribution of electrons in the inversion layer (quantum confinement) </a:t>
            </a:r>
            <a:endParaRPr kumimoji="0" lang="zh-TW" altLang="en-US" sz="1600" b="0" i="0" u="none" strike="noStrike" kern="1200" cap="none" spc="0" normalizeH="0" baseline="0" noProof="0" dirty="0">
              <a:ln>
                <a:noFill/>
              </a:ln>
              <a:solidFill>
                <a:srgbClr val="D34817"/>
              </a:solidFill>
              <a:effectLst/>
              <a:uLnTx/>
              <a:uFillTx/>
              <a:latin typeface="Calibri" panose="020F0502020204030204" pitchFamily="34" charset="0"/>
              <a:ea typeface="微軟正黑體"/>
              <a:cs typeface="+mn-cs"/>
            </a:endParaRPr>
          </a:p>
        </p:txBody>
      </p:sp>
      <p:cxnSp>
        <p:nvCxnSpPr>
          <p:cNvPr id="20" name="接點: 肘形 19">
            <a:extLst>
              <a:ext uri="{FF2B5EF4-FFF2-40B4-BE49-F238E27FC236}">
                <a16:creationId xmlns:a16="http://schemas.microsoft.com/office/drawing/2014/main" id="{49181D8F-3527-4C5D-9E80-90BB0CCBDFA3}"/>
              </a:ext>
            </a:extLst>
          </p:cNvPr>
          <p:cNvCxnSpPr>
            <a:cxnSpLocks/>
            <a:endCxn id="18" idx="1"/>
          </p:cNvCxnSpPr>
          <p:nvPr/>
        </p:nvCxnSpPr>
        <p:spPr>
          <a:xfrm rot="16200000" flipH="1">
            <a:off x="2046250" y="4943829"/>
            <a:ext cx="421130" cy="1956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4106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內容版面配置區 15">
            <a:extLst>
              <a:ext uri="{FF2B5EF4-FFF2-40B4-BE49-F238E27FC236}">
                <a16:creationId xmlns:a16="http://schemas.microsoft.com/office/drawing/2014/main" id="{39FB1EB0-954A-4DD2-BFF1-4B72537DFF68}"/>
              </a:ext>
            </a:extLst>
          </p:cNvPr>
          <p:cNvSpPr>
            <a:spLocks noGrp="1"/>
          </p:cNvSpPr>
          <p:nvPr>
            <p:ph idx="1"/>
          </p:nvPr>
        </p:nvSpPr>
        <p:spPr>
          <a:xfrm>
            <a:off x="1416205" y="4841822"/>
            <a:ext cx="6311590" cy="1675572"/>
          </a:xfrm>
          <a:prstGeom prst="roundRect">
            <a:avLst/>
          </a:prstGeom>
          <a:solidFill>
            <a:srgbClr val="DBDBDB"/>
          </a:solidFill>
        </p:spPr>
        <p:txBody>
          <a:bodyPr/>
          <a:lstStyle/>
          <a:p>
            <a:r>
              <a:rPr lang="en-US" altLang="zh-TW" b="1" dirty="0">
                <a:latin typeface="Calibri" panose="020F0502020204030204" pitchFamily="34" charset="0"/>
                <a:cs typeface="Calibri" panose="020F0502020204030204" pitchFamily="34" charset="0"/>
              </a:rPr>
              <a:t>TCAD: time = 1 ~ 30 </a:t>
            </a:r>
            <a:r>
              <a:rPr lang="en-US" altLang="zh-TW" b="1" dirty="0" err="1">
                <a:latin typeface="Calibri" panose="020F0502020204030204" pitchFamily="34" charset="0"/>
                <a:cs typeface="Calibri" panose="020F0502020204030204" pitchFamily="34" charset="0"/>
              </a:rPr>
              <a:t>ms.</a:t>
            </a:r>
            <a:r>
              <a:rPr lang="en-US" altLang="zh-TW" b="1" dirty="0">
                <a:latin typeface="Calibri" panose="020F0502020204030204" pitchFamily="34" charset="0"/>
                <a:cs typeface="Calibri" panose="020F0502020204030204" pitchFamily="34" charset="0"/>
              </a:rPr>
              <a:t> </a:t>
            </a:r>
          </a:p>
          <a:p>
            <a:pPr lvl="1">
              <a:buFont typeface="Wingdings" panose="05000000000000000000" pitchFamily="2" charset="2"/>
              <a:buChar char="Ø"/>
            </a:pPr>
            <a:r>
              <a:rPr lang="en-US" altLang="zh-TW" dirty="0">
                <a:latin typeface="Calibri" panose="020F0502020204030204" pitchFamily="34" charset="0"/>
                <a:cs typeface="Calibri" panose="020F0502020204030204" pitchFamily="34" charset="0"/>
              </a:rPr>
              <a:t>limited by the simulation time (may be several days).</a:t>
            </a:r>
          </a:p>
          <a:p>
            <a:pPr lvl="1">
              <a:buFont typeface="Wingdings" panose="05000000000000000000" pitchFamily="2" charset="2"/>
              <a:buChar char="Ø"/>
            </a:pPr>
            <a:r>
              <a:rPr lang="en-US" altLang="zh-TW" dirty="0">
                <a:latin typeface="Calibri" panose="020F0502020204030204" pitchFamily="34" charset="0"/>
                <a:cs typeface="Calibri" panose="020F0502020204030204" pitchFamily="34" charset="0"/>
              </a:rPr>
              <a:t>improvements are needed in the future work.</a:t>
            </a:r>
          </a:p>
          <a:p>
            <a:r>
              <a:rPr lang="en-US" altLang="zh-TW" b="1" dirty="0">
                <a:latin typeface="Calibri" panose="020F0502020204030204" pitchFamily="34" charset="0"/>
                <a:cs typeface="Calibri" panose="020F0502020204030204" pitchFamily="34" charset="0"/>
              </a:rPr>
              <a:t>Experiment: time = 65 </a:t>
            </a:r>
            <a:r>
              <a:rPr lang="en-US" altLang="zh-TW" b="1" dirty="0" err="1">
                <a:latin typeface="Calibri" panose="020F0502020204030204" pitchFamily="34" charset="0"/>
                <a:cs typeface="Calibri" panose="020F0502020204030204" pitchFamily="34" charset="0"/>
              </a:rPr>
              <a:t>ms</a:t>
            </a:r>
            <a:r>
              <a:rPr lang="en-US" altLang="zh-TW" b="1" dirty="0">
                <a:latin typeface="Calibri" panose="020F0502020204030204" pitchFamily="34" charset="0"/>
                <a:cs typeface="Calibri" panose="020F0502020204030204" pitchFamily="34" charset="0"/>
              </a:rPr>
              <a:t> ~ 4 s.</a:t>
            </a:r>
            <a:endParaRPr lang="zh-TW" altLang="en-US" b="1" dirty="0">
              <a:latin typeface="Calibri" panose="020F0502020204030204" pitchFamily="34" charset="0"/>
              <a:cs typeface="Calibri" panose="020F0502020204030204" pitchFamily="34" charset="0"/>
            </a:endParaRPr>
          </a:p>
        </p:txBody>
      </p:sp>
      <p:sp>
        <p:nvSpPr>
          <p:cNvPr id="2" name="標題 1">
            <a:extLst>
              <a:ext uri="{FF2B5EF4-FFF2-40B4-BE49-F238E27FC236}">
                <a16:creationId xmlns:a16="http://schemas.microsoft.com/office/drawing/2014/main" id="{ED1AF33C-487B-451D-8F57-031F11AB3ABD}"/>
              </a:ext>
            </a:extLst>
          </p:cNvPr>
          <p:cNvSpPr>
            <a:spLocks noGrp="1"/>
          </p:cNvSpPr>
          <p:nvPr>
            <p:ph type="title"/>
          </p:nvPr>
        </p:nvSpPr>
        <p:spPr/>
        <p:txBody>
          <a:bodyPr/>
          <a:lstStyle/>
          <a:p>
            <a:r>
              <a:rPr lang="en-US" altLang="zh-TW" dirty="0"/>
              <a:t>TCAD and Experiment</a:t>
            </a:r>
            <a:r>
              <a:rPr lang="zh-TW" altLang="en-US" dirty="0"/>
              <a:t> </a:t>
            </a:r>
            <a:r>
              <a:rPr lang="en-US" altLang="zh-TW" dirty="0"/>
              <a:t>(Different Time Scale)</a:t>
            </a:r>
            <a:endParaRPr lang="zh-TW" altLang="en-US" dirty="0"/>
          </a:p>
        </p:txBody>
      </p:sp>
      <p:sp>
        <p:nvSpPr>
          <p:cNvPr id="3" name="投影片編號版面配置區 2">
            <a:extLst>
              <a:ext uri="{FF2B5EF4-FFF2-40B4-BE49-F238E27FC236}">
                <a16:creationId xmlns:a16="http://schemas.microsoft.com/office/drawing/2014/main" id="{20EF3595-7404-4EFB-8AD1-0A4BBEB36950}"/>
              </a:ext>
            </a:extLst>
          </p:cNvPr>
          <p:cNvSpPr>
            <a:spLocks noGrp="1"/>
          </p:cNvSpPr>
          <p:nvPr>
            <p:ph type="sldNum" sz="quarter" idx="11"/>
          </p:nvPr>
        </p:nvSpPr>
        <p:spPr/>
        <p:txBody>
          <a:bodyPr/>
          <a:lstStyle/>
          <a:p>
            <a:fld id="{746179B8-B9D7-4922-944D-FA8D358F36EB}" type="slidenum">
              <a:rPr lang="zh-TW" altLang="en-US" smtClean="0"/>
              <a:pPr/>
              <a:t>29</a:t>
            </a:fld>
            <a:endParaRPr lang="zh-TW" altLang="en-US"/>
          </a:p>
        </p:txBody>
      </p:sp>
      <p:grpSp>
        <p:nvGrpSpPr>
          <p:cNvPr id="4" name="群組 3">
            <a:extLst>
              <a:ext uri="{FF2B5EF4-FFF2-40B4-BE49-F238E27FC236}">
                <a16:creationId xmlns:a16="http://schemas.microsoft.com/office/drawing/2014/main" id="{5C5A3B6B-27B3-4904-993B-E70FB5332DC1}"/>
              </a:ext>
            </a:extLst>
          </p:cNvPr>
          <p:cNvGrpSpPr/>
          <p:nvPr/>
        </p:nvGrpSpPr>
        <p:grpSpPr>
          <a:xfrm>
            <a:off x="4555605" y="932653"/>
            <a:ext cx="4365157" cy="3540840"/>
            <a:chOff x="4555605" y="1595041"/>
            <a:chExt cx="4365157" cy="3540840"/>
          </a:xfrm>
        </p:grpSpPr>
        <p:graphicFrame>
          <p:nvGraphicFramePr>
            <p:cNvPr id="5" name="物件 4">
              <a:extLst>
                <a:ext uri="{FF2B5EF4-FFF2-40B4-BE49-F238E27FC236}">
                  <a16:creationId xmlns:a16="http://schemas.microsoft.com/office/drawing/2014/main" id="{19E72CEC-97CC-431E-ABE7-556D18C2FEB4}"/>
                </a:ext>
              </a:extLst>
            </p:cNvPr>
            <p:cNvGraphicFramePr>
              <a:graphicFrameLocks noChangeAspect="1"/>
            </p:cNvGraphicFramePr>
            <p:nvPr>
              <p:extLst>
                <p:ext uri="{D42A27DB-BD31-4B8C-83A1-F6EECF244321}">
                  <p14:modId xmlns:p14="http://schemas.microsoft.com/office/powerpoint/2010/main" val="1140802478"/>
                </p:ext>
              </p:extLst>
            </p:nvPr>
          </p:nvGraphicFramePr>
          <p:xfrm>
            <a:off x="4555605" y="1827271"/>
            <a:ext cx="4365157" cy="3308610"/>
          </p:xfrm>
          <a:graphic>
            <a:graphicData uri="http://schemas.openxmlformats.org/presentationml/2006/ole">
              <mc:AlternateContent xmlns:mc="http://schemas.openxmlformats.org/markup-compatibility/2006">
                <mc:Choice xmlns:v="urn:schemas-microsoft-com:vml" Requires="v">
                  <p:oleObj spid="_x0000_s7252" name="Graph" r:id="rId4" imgW="3639960" imgH="2759400" progId="Origin50.Graph">
                    <p:embed/>
                  </p:oleObj>
                </mc:Choice>
                <mc:Fallback>
                  <p:oleObj name="Graph" r:id="rId4" imgW="3639960" imgH="2759400" progId="Origin50.Graph">
                    <p:embed/>
                    <p:pic>
                      <p:nvPicPr>
                        <p:cNvPr id="23" name="物件 22">
                          <a:extLst>
                            <a:ext uri="{FF2B5EF4-FFF2-40B4-BE49-F238E27FC236}">
                              <a16:creationId xmlns:a16="http://schemas.microsoft.com/office/drawing/2014/main" id="{097B375A-F62C-47D4-A29F-CB19C2A534B9}"/>
                            </a:ext>
                          </a:extLst>
                        </p:cNvPr>
                        <p:cNvPicPr/>
                        <p:nvPr/>
                      </p:nvPicPr>
                      <p:blipFill>
                        <a:blip r:embed="rId5"/>
                        <a:stretch>
                          <a:fillRect/>
                        </a:stretch>
                      </p:blipFill>
                      <p:spPr>
                        <a:xfrm>
                          <a:off x="4555605" y="1827271"/>
                          <a:ext cx="4365157" cy="3308610"/>
                        </a:xfrm>
                        <a:prstGeom prst="rect">
                          <a:avLst/>
                        </a:prstGeom>
                      </p:spPr>
                    </p:pic>
                  </p:oleObj>
                </mc:Fallback>
              </mc:AlternateContent>
            </a:graphicData>
          </a:graphic>
        </p:graphicFrame>
        <p:grpSp>
          <p:nvGrpSpPr>
            <p:cNvPr id="6" name="群組 5">
              <a:extLst>
                <a:ext uri="{FF2B5EF4-FFF2-40B4-BE49-F238E27FC236}">
                  <a16:creationId xmlns:a16="http://schemas.microsoft.com/office/drawing/2014/main" id="{5176A27F-CEF9-43BC-92F8-F3BD9B1399AD}"/>
                </a:ext>
              </a:extLst>
            </p:cNvPr>
            <p:cNvGrpSpPr/>
            <p:nvPr/>
          </p:nvGrpSpPr>
          <p:grpSpPr>
            <a:xfrm>
              <a:off x="5202487" y="2292637"/>
              <a:ext cx="729021" cy="1970913"/>
              <a:chOff x="5142722" y="4319463"/>
              <a:chExt cx="602755" cy="1629552"/>
            </a:xfrm>
          </p:grpSpPr>
          <p:sp>
            <p:nvSpPr>
              <p:cNvPr id="9" name="文字方塊 8">
                <a:extLst>
                  <a:ext uri="{FF2B5EF4-FFF2-40B4-BE49-F238E27FC236}">
                    <a16:creationId xmlns:a16="http://schemas.microsoft.com/office/drawing/2014/main" id="{8F5C56B3-3A4C-4424-A9B3-583DB66971D9}"/>
                  </a:ext>
                </a:extLst>
              </p:cNvPr>
              <p:cNvSpPr txBox="1"/>
              <p:nvPr/>
            </p:nvSpPr>
            <p:spPr>
              <a:xfrm>
                <a:off x="5142722" y="5579683"/>
                <a:ext cx="602755" cy="369332"/>
              </a:xfrm>
              <a:prstGeom prst="rect">
                <a:avLst/>
              </a:prstGeom>
              <a:noFill/>
            </p:spPr>
            <p:txBody>
              <a:bodyPr wrap="square" rtlCol="0">
                <a:spAutoFit/>
              </a:bodyPr>
              <a:lstStyle/>
              <a:p>
                <a:pPr algn="ctr"/>
                <a:r>
                  <a:rPr lang="en-US" altLang="zh-TW" dirty="0">
                    <a:solidFill>
                      <a:schemeClr val="tx1">
                        <a:lumMod val="50000"/>
                        <a:lumOff val="50000"/>
                      </a:schemeClr>
                    </a:solidFill>
                    <a:latin typeface="Calibri" panose="020F0502020204030204" pitchFamily="34" charset="0"/>
                    <a:cs typeface="Calibri" panose="020F0502020204030204" pitchFamily="34" charset="0"/>
                  </a:rPr>
                  <a:t>d</a:t>
                </a:r>
                <a:r>
                  <a:rPr lang="en-US" altLang="zh-TW" baseline="-25000" dirty="0">
                    <a:solidFill>
                      <a:schemeClr val="tx1">
                        <a:lumMod val="50000"/>
                        <a:lumOff val="50000"/>
                      </a:schemeClr>
                    </a:solidFill>
                    <a:latin typeface="Calibri" panose="020F0502020204030204" pitchFamily="34" charset="0"/>
                    <a:cs typeface="Calibri" panose="020F0502020204030204" pitchFamily="34" charset="0"/>
                  </a:rPr>
                  <a:t>ox</a:t>
                </a:r>
                <a:endParaRPr lang="zh-TW" altLang="en-US" dirty="0">
                  <a:solidFill>
                    <a:schemeClr val="tx1">
                      <a:lumMod val="50000"/>
                      <a:lumOff val="50000"/>
                    </a:schemeClr>
                  </a:solidFill>
                  <a:latin typeface="Calibri" panose="020F0502020204030204" pitchFamily="34" charset="0"/>
                  <a:cs typeface="Calibri" panose="020F0502020204030204" pitchFamily="34" charset="0"/>
                </a:endParaRPr>
              </a:p>
            </p:txBody>
          </p:sp>
          <p:cxnSp>
            <p:nvCxnSpPr>
              <p:cNvPr id="10" name="直線單箭頭接點 9">
                <a:extLst>
                  <a:ext uri="{FF2B5EF4-FFF2-40B4-BE49-F238E27FC236}">
                    <a16:creationId xmlns:a16="http://schemas.microsoft.com/office/drawing/2014/main" id="{85C6C778-4102-47E8-AC39-AE668B5CFB02}"/>
                  </a:ext>
                </a:extLst>
              </p:cNvPr>
              <p:cNvCxnSpPr>
                <a:cxnSpLocks/>
              </p:cNvCxnSpPr>
              <p:nvPr/>
            </p:nvCxnSpPr>
            <p:spPr>
              <a:xfrm>
                <a:off x="5449902" y="4319463"/>
                <a:ext cx="0" cy="1323147"/>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7" name="文字方塊 6">
              <a:extLst>
                <a:ext uri="{FF2B5EF4-FFF2-40B4-BE49-F238E27FC236}">
                  <a16:creationId xmlns:a16="http://schemas.microsoft.com/office/drawing/2014/main" id="{9CB3D995-CF94-4B06-9A85-828E9F8CBD4F}"/>
                </a:ext>
              </a:extLst>
            </p:cNvPr>
            <p:cNvSpPr txBox="1"/>
            <p:nvPr/>
          </p:nvSpPr>
          <p:spPr>
            <a:xfrm>
              <a:off x="7272873" y="4008274"/>
              <a:ext cx="1337208" cy="338554"/>
            </a:xfrm>
            <a:prstGeom prst="rect">
              <a:avLst/>
            </a:prstGeom>
            <a:noFill/>
            <a:ln w="19050">
              <a:solidFill>
                <a:srgbClr val="002060"/>
              </a:solidFill>
            </a:ln>
          </p:spPr>
          <p:txBody>
            <a:bodyPr wrap="square" rtlCol="0">
              <a:spAutoFit/>
            </a:bodyPr>
            <a:lstStyle/>
            <a:p>
              <a:pPr algn="ctr"/>
              <a:r>
                <a:rPr lang="en-US" altLang="zh-TW" sz="1600" b="1" dirty="0">
                  <a:solidFill>
                    <a:srgbClr val="002060"/>
                  </a:solidFill>
                  <a:latin typeface="Arial" panose="020B0604020202020204" pitchFamily="34" charset="0"/>
                  <a:cs typeface="Arial" panose="020B0604020202020204" pitchFamily="34" charset="0"/>
                </a:rPr>
                <a:t>Experiment</a:t>
              </a:r>
              <a:endParaRPr lang="zh-TW" altLang="en-US" sz="1600" b="1" dirty="0">
                <a:solidFill>
                  <a:srgbClr val="002060"/>
                </a:solidFill>
                <a:latin typeface="Arial" panose="020B0604020202020204" pitchFamily="34" charset="0"/>
                <a:cs typeface="Arial" panose="020B0604020202020204" pitchFamily="34" charset="0"/>
              </a:endParaRPr>
            </a:p>
          </p:txBody>
        </p:sp>
        <p:sp>
          <p:nvSpPr>
            <p:cNvPr id="8" name="文字方塊 7">
              <a:extLst>
                <a:ext uri="{FF2B5EF4-FFF2-40B4-BE49-F238E27FC236}">
                  <a16:creationId xmlns:a16="http://schemas.microsoft.com/office/drawing/2014/main" id="{80FE8935-7414-464E-80B6-35A0189BFC49}"/>
                </a:ext>
              </a:extLst>
            </p:cNvPr>
            <p:cNvSpPr txBox="1"/>
            <p:nvPr/>
          </p:nvSpPr>
          <p:spPr>
            <a:xfrm>
              <a:off x="6202680" y="1595041"/>
              <a:ext cx="1790700" cy="369332"/>
            </a:xfrm>
            <a:prstGeom prst="rect">
              <a:avLst/>
            </a:prstGeom>
            <a:noFill/>
          </p:spPr>
          <p:txBody>
            <a:bodyPr wrap="square" rtlCol="0">
              <a:spAutoFit/>
            </a:bodyPr>
            <a:lstStyle/>
            <a:p>
              <a:pPr algn="ctr"/>
              <a:r>
                <a:rPr lang="en-US" altLang="zh-TW" b="1" dirty="0">
                  <a:latin typeface="Calibri" panose="020F0502020204030204" pitchFamily="34" charset="0"/>
                  <a:cs typeface="Calibri" panose="020F0502020204030204" pitchFamily="34" charset="0"/>
                </a:rPr>
                <a:t>Trench MIS TDs</a:t>
              </a:r>
              <a:endParaRPr lang="zh-TW" altLang="en-US" b="1" dirty="0">
                <a:latin typeface="Calibri" panose="020F0502020204030204" pitchFamily="34" charset="0"/>
                <a:cs typeface="Calibri" panose="020F0502020204030204" pitchFamily="34" charset="0"/>
              </a:endParaRPr>
            </a:p>
          </p:txBody>
        </p:sp>
      </p:grpSp>
      <p:grpSp>
        <p:nvGrpSpPr>
          <p:cNvPr id="11" name="群組 10">
            <a:extLst>
              <a:ext uri="{FF2B5EF4-FFF2-40B4-BE49-F238E27FC236}">
                <a16:creationId xmlns:a16="http://schemas.microsoft.com/office/drawing/2014/main" id="{A1041781-1622-43F5-A60B-4D5B256887CF}"/>
              </a:ext>
            </a:extLst>
          </p:cNvPr>
          <p:cNvGrpSpPr/>
          <p:nvPr/>
        </p:nvGrpSpPr>
        <p:grpSpPr>
          <a:xfrm>
            <a:off x="129446" y="1292046"/>
            <a:ext cx="4315163" cy="3308609"/>
            <a:chOff x="129446" y="1292046"/>
            <a:chExt cx="4315163" cy="3308609"/>
          </a:xfrm>
        </p:grpSpPr>
        <p:graphicFrame>
          <p:nvGraphicFramePr>
            <p:cNvPr id="12" name="物件 11">
              <a:extLst>
                <a:ext uri="{FF2B5EF4-FFF2-40B4-BE49-F238E27FC236}">
                  <a16:creationId xmlns:a16="http://schemas.microsoft.com/office/drawing/2014/main" id="{6596E017-3763-410F-BDA7-D1F1883AFE9E}"/>
                </a:ext>
              </a:extLst>
            </p:cNvPr>
            <p:cNvGraphicFramePr>
              <a:graphicFrameLocks noChangeAspect="1"/>
            </p:cNvGraphicFramePr>
            <p:nvPr>
              <p:extLst>
                <p:ext uri="{D42A27DB-BD31-4B8C-83A1-F6EECF244321}">
                  <p14:modId xmlns:p14="http://schemas.microsoft.com/office/powerpoint/2010/main" val="748110465"/>
                </p:ext>
              </p:extLst>
            </p:nvPr>
          </p:nvGraphicFramePr>
          <p:xfrm>
            <a:off x="129446" y="1292046"/>
            <a:ext cx="4315163" cy="3308609"/>
          </p:xfrm>
          <a:graphic>
            <a:graphicData uri="http://schemas.openxmlformats.org/presentationml/2006/ole">
              <mc:AlternateContent xmlns:mc="http://schemas.openxmlformats.org/markup-compatibility/2006">
                <mc:Choice xmlns:v="urn:schemas-microsoft-com:vml" Requires="v">
                  <p:oleObj spid="_x0000_s7253" name="Graph" r:id="rId6" imgW="3579480" imgH="2745360" progId="Origin50.Graph">
                    <p:embed/>
                  </p:oleObj>
                </mc:Choice>
                <mc:Fallback>
                  <p:oleObj name="Graph" r:id="rId6" imgW="3579480" imgH="2745360" progId="Origin50.Graph">
                    <p:embed/>
                    <p:pic>
                      <p:nvPicPr>
                        <p:cNvPr id="21" name="物件 20">
                          <a:extLst>
                            <a:ext uri="{FF2B5EF4-FFF2-40B4-BE49-F238E27FC236}">
                              <a16:creationId xmlns:a16="http://schemas.microsoft.com/office/drawing/2014/main" id="{0B4E0A5D-CCC0-4075-BF80-9E0E431EBA9E}"/>
                            </a:ext>
                          </a:extLst>
                        </p:cNvPr>
                        <p:cNvPicPr/>
                        <p:nvPr/>
                      </p:nvPicPr>
                      <p:blipFill>
                        <a:blip r:embed="rId7"/>
                        <a:stretch>
                          <a:fillRect/>
                        </a:stretch>
                      </p:blipFill>
                      <p:spPr>
                        <a:xfrm>
                          <a:off x="129446" y="1292046"/>
                          <a:ext cx="4315163" cy="3308609"/>
                        </a:xfrm>
                        <a:prstGeom prst="rect">
                          <a:avLst/>
                        </a:prstGeom>
                      </p:spPr>
                    </p:pic>
                  </p:oleObj>
                </mc:Fallback>
              </mc:AlternateContent>
            </a:graphicData>
          </a:graphic>
        </p:graphicFrame>
        <p:grpSp>
          <p:nvGrpSpPr>
            <p:cNvPr id="13" name="群組 12">
              <a:extLst>
                <a:ext uri="{FF2B5EF4-FFF2-40B4-BE49-F238E27FC236}">
                  <a16:creationId xmlns:a16="http://schemas.microsoft.com/office/drawing/2014/main" id="{B369659F-1B33-4B2B-A296-6932E085A937}"/>
                </a:ext>
              </a:extLst>
            </p:cNvPr>
            <p:cNvGrpSpPr/>
            <p:nvPr/>
          </p:nvGrpSpPr>
          <p:grpSpPr>
            <a:xfrm>
              <a:off x="774438" y="1577613"/>
              <a:ext cx="729021" cy="1970913"/>
              <a:chOff x="774438" y="1577613"/>
              <a:chExt cx="729021" cy="1970913"/>
            </a:xfrm>
          </p:grpSpPr>
          <p:sp>
            <p:nvSpPr>
              <p:cNvPr id="14" name="文字方塊 13">
                <a:extLst>
                  <a:ext uri="{FF2B5EF4-FFF2-40B4-BE49-F238E27FC236}">
                    <a16:creationId xmlns:a16="http://schemas.microsoft.com/office/drawing/2014/main" id="{BC1E65E3-EFB1-481A-8557-5EDCBE7CA245}"/>
                  </a:ext>
                </a:extLst>
              </p:cNvPr>
              <p:cNvSpPr txBox="1"/>
              <p:nvPr/>
            </p:nvSpPr>
            <p:spPr>
              <a:xfrm>
                <a:off x="774438" y="3101826"/>
                <a:ext cx="729021" cy="446700"/>
              </a:xfrm>
              <a:prstGeom prst="rect">
                <a:avLst/>
              </a:prstGeom>
              <a:noFill/>
            </p:spPr>
            <p:txBody>
              <a:bodyPr wrap="square" rtlCol="0">
                <a:spAutoFit/>
              </a:bodyPr>
              <a:lstStyle/>
              <a:p>
                <a:pPr algn="ctr"/>
                <a:r>
                  <a:rPr lang="en-US" altLang="zh-TW" dirty="0">
                    <a:solidFill>
                      <a:schemeClr val="tx1">
                        <a:lumMod val="50000"/>
                        <a:lumOff val="50000"/>
                      </a:schemeClr>
                    </a:solidFill>
                    <a:latin typeface="Calibri" panose="020F0502020204030204" pitchFamily="34" charset="0"/>
                    <a:cs typeface="Calibri" panose="020F0502020204030204" pitchFamily="34" charset="0"/>
                  </a:rPr>
                  <a:t>d</a:t>
                </a:r>
                <a:r>
                  <a:rPr lang="en-US" altLang="zh-TW" baseline="-25000" dirty="0">
                    <a:solidFill>
                      <a:schemeClr val="tx1">
                        <a:lumMod val="50000"/>
                        <a:lumOff val="50000"/>
                      </a:schemeClr>
                    </a:solidFill>
                    <a:latin typeface="Calibri" panose="020F0502020204030204" pitchFamily="34" charset="0"/>
                    <a:cs typeface="Calibri" panose="020F0502020204030204" pitchFamily="34" charset="0"/>
                  </a:rPr>
                  <a:t>ox</a:t>
                </a:r>
                <a:endParaRPr lang="zh-TW" altLang="en-US" dirty="0">
                  <a:solidFill>
                    <a:schemeClr val="tx1">
                      <a:lumMod val="50000"/>
                      <a:lumOff val="50000"/>
                    </a:schemeClr>
                  </a:solidFill>
                  <a:latin typeface="Calibri" panose="020F0502020204030204" pitchFamily="34" charset="0"/>
                  <a:cs typeface="Calibri" panose="020F0502020204030204" pitchFamily="34" charset="0"/>
                </a:endParaRPr>
              </a:p>
            </p:txBody>
          </p:sp>
          <p:cxnSp>
            <p:nvCxnSpPr>
              <p:cNvPr id="15" name="直線單箭頭接點 14">
                <a:extLst>
                  <a:ext uri="{FF2B5EF4-FFF2-40B4-BE49-F238E27FC236}">
                    <a16:creationId xmlns:a16="http://schemas.microsoft.com/office/drawing/2014/main" id="{E1B137D8-3BEA-4F13-836E-D24A08359CCB}"/>
                  </a:ext>
                </a:extLst>
              </p:cNvPr>
              <p:cNvCxnSpPr>
                <a:cxnSpLocks/>
              </p:cNvCxnSpPr>
              <p:nvPr/>
            </p:nvCxnSpPr>
            <p:spPr>
              <a:xfrm>
                <a:off x="1145967" y="1577613"/>
                <a:ext cx="0" cy="1600322"/>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290656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p:txBody>
          <a:bodyPr>
            <a:noAutofit/>
          </a:bodyPr>
          <a:lstStyle/>
          <a:p>
            <a:pPr>
              <a:lnSpc>
                <a:spcPct val="150000"/>
              </a:lnSpc>
              <a:buClr>
                <a:schemeClr val="tx1"/>
              </a:buClr>
              <a:buFont typeface="Arial" panose="020B0604020202020204" pitchFamily="34" charset="0"/>
              <a:buChar char="•"/>
            </a:pPr>
            <a:r>
              <a:rPr lang="en-US" altLang="zh-TW" sz="2400" b="1" dirty="0">
                <a:latin typeface="Calibri" panose="020F0502020204030204" pitchFamily="34" charset="0"/>
                <a:cs typeface="Calibri" panose="020F0502020204030204" pitchFamily="34" charset="0"/>
              </a:rPr>
              <a:t>Introduction</a:t>
            </a:r>
          </a:p>
          <a:p>
            <a:pPr lvl="1">
              <a:lnSpc>
                <a:spcPct val="150000"/>
              </a:lnSpc>
              <a:buFont typeface="Wingdings" panose="05000000000000000000" pitchFamily="2" charset="2"/>
              <a:buChar char="Ø"/>
            </a:pPr>
            <a:r>
              <a:rPr lang="es-ES" altLang="zh-TW" sz="2400" b="1" dirty="0">
                <a:cs typeface="Calibri" panose="020F0502020204030204" pitchFamily="34" charset="0"/>
              </a:rPr>
              <a:t>Metal-Insulator-Semiconductor Tunnel Diode (MIS TD) </a:t>
            </a:r>
          </a:p>
          <a:p>
            <a:pPr lvl="1">
              <a:lnSpc>
                <a:spcPct val="150000"/>
              </a:lnSpc>
              <a:buFont typeface="Wingdings" panose="05000000000000000000" pitchFamily="2" charset="2"/>
              <a:buChar char="Ø"/>
            </a:pPr>
            <a:r>
              <a:rPr lang="fr-FR" altLang="zh-TW" sz="2400" b="1" dirty="0">
                <a:latin typeface="Calibri" panose="020F0502020204030204" pitchFamily="34" charset="0"/>
                <a:cs typeface="Calibri" panose="020F0502020204030204" pitchFamily="34" charset="0"/>
              </a:rPr>
              <a:t>Transient Current in MIS TDs</a:t>
            </a:r>
            <a:endParaRPr lang="en-US" altLang="zh-TW" sz="2400" b="1" dirty="0">
              <a:latin typeface="Calibri" panose="020F0502020204030204" pitchFamily="34" charset="0"/>
              <a:cs typeface="Calibri" panose="020F0502020204030204" pitchFamily="34" charset="0"/>
            </a:endParaRPr>
          </a:p>
          <a:p>
            <a:pPr>
              <a:lnSpc>
                <a:spcPct val="150000"/>
              </a:lnSpc>
              <a:buClr>
                <a:schemeClr val="bg1">
                  <a:lumMod val="75000"/>
                </a:schemeClr>
              </a:buClr>
              <a:buFont typeface="Arial" panose="020B0604020202020204" pitchFamily="34" charset="0"/>
              <a:buChar char="•"/>
            </a:pPr>
            <a:r>
              <a:rPr lang="en-US" altLang="zh-TW" sz="2400" b="1" dirty="0">
                <a:solidFill>
                  <a:schemeClr val="bg1">
                    <a:lumMod val="75000"/>
                  </a:schemeClr>
                </a:solidFill>
                <a:latin typeface="Calibri" panose="020F0502020204030204" pitchFamily="34" charset="0"/>
                <a:cs typeface="Calibri" panose="020F0502020204030204" pitchFamily="34" charset="0"/>
              </a:rPr>
              <a:t>Results and Discussion</a:t>
            </a:r>
          </a:p>
          <a:p>
            <a:pPr lvl="1">
              <a:lnSpc>
                <a:spcPct val="150000"/>
              </a:lnSpc>
              <a:buClr>
                <a:schemeClr val="bg1">
                  <a:lumMod val="75000"/>
                </a:schemeClr>
              </a:buClr>
              <a:buFont typeface="Wingdings" panose="05000000000000000000" pitchFamily="2" charset="2"/>
              <a:buChar char="Ø"/>
            </a:pPr>
            <a:r>
              <a:rPr lang="en-US" altLang="zh-TW" sz="2400" b="1" dirty="0">
                <a:solidFill>
                  <a:schemeClr val="bg1">
                    <a:lumMod val="75000"/>
                  </a:schemeClr>
                </a:solidFill>
                <a:latin typeface="Calibri" panose="020F0502020204030204" pitchFamily="34" charset="0"/>
                <a:ea typeface="標楷體" panose="03000509000000000000" pitchFamily="65" charset="-120"/>
                <a:cs typeface="Calibri" panose="020F0502020204030204" pitchFamily="34" charset="0"/>
              </a:rPr>
              <a:t>Experiments</a:t>
            </a:r>
          </a:p>
          <a:p>
            <a:pPr lvl="1">
              <a:lnSpc>
                <a:spcPct val="150000"/>
              </a:lnSpc>
              <a:buClr>
                <a:schemeClr val="bg1">
                  <a:lumMod val="75000"/>
                </a:schemeClr>
              </a:buClr>
              <a:buFont typeface="Wingdings" panose="05000000000000000000" pitchFamily="2" charset="2"/>
              <a:buChar char="Ø"/>
            </a:pPr>
            <a:r>
              <a:rPr lang="en-US" altLang="zh-TW" sz="2400" b="1" dirty="0">
                <a:solidFill>
                  <a:schemeClr val="bg1">
                    <a:lumMod val="75000"/>
                  </a:schemeClr>
                </a:solidFill>
                <a:latin typeface="Calibri" panose="020F0502020204030204" pitchFamily="34" charset="0"/>
                <a:ea typeface="標楷體" panose="03000509000000000000" pitchFamily="65" charset="-120"/>
                <a:cs typeface="Calibri" panose="020F0502020204030204" pitchFamily="34" charset="0"/>
              </a:rPr>
              <a:t>TCAD Simulation</a:t>
            </a:r>
          </a:p>
          <a:p>
            <a:pPr>
              <a:lnSpc>
                <a:spcPct val="150000"/>
              </a:lnSpc>
              <a:buClr>
                <a:schemeClr val="bg1">
                  <a:lumMod val="75000"/>
                </a:schemeClr>
              </a:buClr>
              <a:buFont typeface="Arial" panose="020B0604020202020204" pitchFamily="34" charset="0"/>
              <a:buChar char="•"/>
            </a:pPr>
            <a:r>
              <a:rPr lang="en-US" altLang="zh-TW" sz="2400" b="1" dirty="0">
                <a:solidFill>
                  <a:schemeClr val="bg1">
                    <a:lumMod val="75000"/>
                  </a:schemeClr>
                </a:solidFill>
                <a:latin typeface="Calibri" panose="020F0502020204030204" pitchFamily="34" charset="0"/>
                <a:cs typeface="Calibri" panose="020F0502020204030204" pitchFamily="34" charset="0"/>
              </a:rPr>
              <a:t>Conclusion</a:t>
            </a:r>
          </a:p>
          <a:p>
            <a:pPr>
              <a:lnSpc>
                <a:spcPct val="150000"/>
              </a:lnSpc>
              <a:buFont typeface="Wingdings" panose="05000000000000000000" pitchFamily="2" charset="2"/>
              <a:buChar char="n"/>
            </a:pPr>
            <a:endParaRPr lang="en-US" altLang="zh-TW" sz="2400" b="1" dirty="0">
              <a:latin typeface="Calibri" panose="020F0502020204030204" pitchFamily="34" charset="0"/>
              <a:ea typeface="標楷體" panose="03000509000000000000" pitchFamily="65" charset="-120"/>
              <a:cs typeface="Calibri" panose="020F0502020204030204" pitchFamily="34" charset="0"/>
            </a:endParaRPr>
          </a:p>
          <a:p>
            <a:pPr>
              <a:lnSpc>
                <a:spcPct val="150000"/>
              </a:lnSpc>
              <a:buFont typeface="Wingdings" panose="05000000000000000000" pitchFamily="2" charset="2"/>
              <a:buChar char="n"/>
            </a:pPr>
            <a:endParaRPr lang="en-US" altLang="zh-TW" sz="2400" b="1" dirty="0">
              <a:latin typeface="Calibri" panose="020F0502020204030204" pitchFamily="34" charset="0"/>
              <a:cs typeface="Calibri" panose="020F0502020204030204" pitchFamily="34" charset="0"/>
            </a:endParaRPr>
          </a:p>
          <a:p>
            <a:pPr>
              <a:buFont typeface="Wingdings" panose="05000000000000000000" pitchFamily="2" charset="2"/>
              <a:buChar char="n"/>
            </a:pPr>
            <a:endParaRPr lang="zh-TW" altLang="en-US" sz="2400" b="1" dirty="0">
              <a:latin typeface="Calibri" panose="020F0502020204030204" pitchFamily="34" charset="0"/>
              <a:cs typeface="Calibri" panose="020F0502020204030204" pitchFamily="34" charset="0"/>
            </a:endParaRPr>
          </a:p>
        </p:txBody>
      </p:sp>
      <p:sp>
        <p:nvSpPr>
          <p:cNvPr id="3" name="標題 2"/>
          <p:cNvSpPr>
            <a:spLocks noGrp="1"/>
          </p:cNvSpPr>
          <p:nvPr>
            <p:ph type="title"/>
          </p:nvPr>
        </p:nvSpPr>
        <p:spPr/>
        <p:txBody>
          <a:bodyPr/>
          <a:lstStyle/>
          <a:p>
            <a:r>
              <a:rPr lang="en-US" altLang="zh-TW" dirty="0"/>
              <a:t>Outline</a:t>
            </a:r>
            <a:endParaRPr lang="zh-TW" altLang="en-US" dirty="0"/>
          </a:p>
        </p:txBody>
      </p:sp>
      <p:sp>
        <p:nvSpPr>
          <p:cNvPr id="7" name="投影片編號版面配置區 6">
            <a:extLst>
              <a:ext uri="{FF2B5EF4-FFF2-40B4-BE49-F238E27FC236}">
                <a16:creationId xmlns:a16="http://schemas.microsoft.com/office/drawing/2014/main" id="{8616E51C-92C3-4ACC-84AD-22AF4765A90A}"/>
              </a:ext>
            </a:extLst>
          </p:cNvPr>
          <p:cNvSpPr>
            <a:spLocks noGrp="1"/>
          </p:cNvSpPr>
          <p:nvPr>
            <p:ph type="sldNum" sz="quarter" idx="11"/>
          </p:nvPr>
        </p:nvSpPr>
        <p:spPr/>
        <p:txBody>
          <a:bodyPr/>
          <a:lstStyle/>
          <a:p>
            <a:fld id="{746179B8-B9D7-4922-944D-FA8D358F36EB}" type="slidenum">
              <a:rPr lang="zh-TW" altLang="en-US" smtClean="0"/>
              <a:pPr/>
              <a:t>3</a:t>
            </a:fld>
            <a:endParaRPr lang="zh-TW" altLang="en-US" dirty="0"/>
          </a:p>
        </p:txBody>
      </p:sp>
    </p:spTree>
    <p:extLst>
      <p:ext uri="{BB962C8B-B14F-4D97-AF65-F5344CB8AC3E}">
        <p14:creationId xmlns:p14="http://schemas.microsoft.com/office/powerpoint/2010/main" val="1110221635"/>
      </p:ext>
    </p:extLst>
  </p:cSld>
  <p:clrMapOvr>
    <a:masterClrMapping/>
  </p:clrMapOvr>
  <mc:AlternateContent xmlns:mc="http://schemas.openxmlformats.org/markup-compatibility/2006" xmlns:p14="http://schemas.microsoft.com/office/powerpoint/2010/main">
    <mc:Choice Requires="p14">
      <p:transition spd="slow" p14:dur="2000" advTm="2207"/>
    </mc:Choice>
    <mc:Fallback xmlns="">
      <p:transition spd="slow" advTm="2207"/>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Trench Structure</a:t>
            </a:r>
            <a:endParaRPr lang="zh-TW" altLang="en-US" dirty="0"/>
          </a:p>
        </p:txBody>
      </p:sp>
      <p:sp>
        <p:nvSpPr>
          <p:cNvPr id="7" name="投影片編號版面配置區 6">
            <a:extLst>
              <a:ext uri="{FF2B5EF4-FFF2-40B4-BE49-F238E27FC236}">
                <a16:creationId xmlns:a16="http://schemas.microsoft.com/office/drawing/2014/main" id="{3FC718F7-F605-4003-8A42-332CAE62ED62}"/>
              </a:ext>
            </a:extLst>
          </p:cNvPr>
          <p:cNvSpPr>
            <a:spLocks noGrp="1"/>
          </p:cNvSpPr>
          <p:nvPr>
            <p:ph type="sldNum" sz="quarter" idx="11"/>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746179B8-B9D7-4922-944D-FA8D358F36EB}" type="slidenum">
              <a:rPr kumimoji="0" lang="zh-TW" altLang="en-US" sz="1800" b="1" i="0" u="none" strike="noStrike" kern="1200" cap="none" spc="0" normalizeH="0" baseline="0" noProof="0" smtClean="0">
                <a:ln>
                  <a:noFill/>
                </a:ln>
                <a:solidFill>
                  <a:prstClr val="white"/>
                </a:solidFill>
                <a:effectLst/>
                <a:uLnTx/>
                <a:uFillTx/>
                <a:latin typeface="Times New Roman"/>
                <a:ea typeface="微軟正黑體"/>
                <a:cs typeface="+mn-cs"/>
              </a:rPr>
              <a:pPr marL="0" marR="0" lvl="0" indent="0" algn="r" defTabSz="914332" rtl="0" eaLnBrk="1" fontAlgn="auto" latinLnBrk="0" hangingPunct="1">
                <a:lnSpc>
                  <a:spcPct val="100000"/>
                </a:lnSpc>
                <a:spcBef>
                  <a:spcPts val="0"/>
                </a:spcBef>
                <a:spcAft>
                  <a:spcPts val="0"/>
                </a:spcAft>
                <a:buClrTx/>
                <a:buSzTx/>
                <a:buFontTx/>
                <a:buNone/>
                <a:tabLst/>
                <a:defRPr/>
              </a:pPr>
              <a:t>30</a:t>
            </a:fld>
            <a:endParaRPr kumimoji="0" lang="zh-TW" altLang="en-US" sz="1800" b="1" i="0" u="none" strike="noStrike" kern="1200" cap="none" spc="0" normalizeH="0" baseline="0" noProof="0">
              <a:ln>
                <a:noFill/>
              </a:ln>
              <a:solidFill>
                <a:prstClr val="white"/>
              </a:solidFill>
              <a:effectLst/>
              <a:uLnTx/>
              <a:uFillTx/>
              <a:latin typeface="Times New Roman"/>
              <a:ea typeface="微軟正黑體"/>
              <a:cs typeface="+mn-cs"/>
            </a:endParaRPr>
          </a:p>
        </p:txBody>
      </p:sp>
      <p:pic>
        <p:nvPicPr>
          <p:cNvPr id="6" name="圖片 5"/>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3062514" y="2119086"/>
            <a:ext cx="6081486" cy="3388223"/>
          </a:xfrm>
          <a:prstGeom prst="rect">
            <a:avLst/>
          </a:prstGeom>
        </p:spPr>
      </p:pic>
      <p:pic>
        <p:nvPicPr>
          <p:cNvPr id="37" name="圖片 36"/>
          <p:cNvPicPr>
            <a:picLocks noChangeAspect="1"/>
          </p:cNvPicPr>
          <p:nvPr/>
        </p:nvPicPr>
        <p:blipFill rotWithShape="1">
          <a:blip r:embed="rId3" cstate="print">
            <a:extLst>
              <a:ext uri="{28A0092B-C50C-407E-A947-70E740481C1C}">
                <a14:useLocalDpi xmlns:a14="http://schemas.microsoft.com/office/drawing/2010/main"/>
              </a:ext>
            </a:extLst>
          </a:blip>
          <a:srcRect l="4444" t="25714" r="70159" b="10881"/>
          <a:stretch/>
        </p:blipFill>
        <p:spPr>
          <a:xfrm>
            <a:off x="285812" y="2430481"/>
            <a:ext cx="2849637" cy="2956497"/>
          </a:xfrm>
          <a:prstGeom prst="rect">
            <a:avLst/>
          </a:prstGeom>
        </p:spPr>
      </p:pic>
    </p:spTree>
    <p:extLst>
      <p:ext uri="{BB962C8B-B14F-4D97-AF65-F5344CB8AC3E}">
        <p14:creationId xmlns:p14="http://schemas.microsoft.com/office/powerpoint/2010/main" val="3865859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Lower Oxide Electric Field</a:t>
            </a:r>
            <a:r>
              <a:rPr lang="zh-TW" altLang="en-US" dirty="0"/>
              <a:t> </a:t>
            </a:r>
            <a:r>
              <a:rPr lang="en-US" altLang="zh-TW" dirty="0"/>
              <a:t>in Trench MIS</a:t>
            </a:r>
            <a:r>
              <a:rPr lang="zh-TW" altLang="en-US" dirty="0"/>
              <a:t> </a:t>
            </a:r>
            <a:r>
              <a:rPr lang="en-US" altLang="zh-TW" dirty="0"/>
              <a:t>(TCAD)</a:t>
            </a:r>
            <a:endParaRPr lang="zh-TW" altLang="en-US" dirty="0"/>
          </a:p>
        </p:txBody>
      </p:sp>
      <p:sp>
        <p:nvSpPr>
          <p:cNvPr id="27" name="投影片編號版面配置區 26">
            <a:extLst>
              <a:ext uri="{FF2B5EF4-FFF2-40B4-BE49-F238E27FC236}">
                <a16:creationId xmlns:a16="http://schemas.microsoft.com/office/drawing/2014/main" id="{FEBE14A4-F7DB-4901-9E95-E1541CDD31D0}"/>
              </a:ext>
            </a:extLst>
          </p:cNvPr>
          <p:cNvSpPr>
            <a:spLocks noGrp="1"/>
          </p:cNvSpPr>
          <p:nvPr>
            <p:ph type="sldNum" sz="quarter" idx="11"/>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746179B8-B9D7-4922-944D-FA8D358F36EB}" type="slidenum">
              <a:rPr kumimoji="0" lang="zh-TW" altLang="en-US" sz="1800" b="1" i="0" u="none" strike="noStrike" kern="1200" cap="none" spc="0" normalizeH="0" baseline="0" noProof="0" smtClean="0">
                <a:ln>
                  <a:noFill/>
                </a:ln>
                <a:solidFill>
                  <a:prstClr val="white"/>
                </a:solidFill>
                <a:effectLst/>
                <a:uLnTx/>
                <a:uFillTx/>
                <a:latin typeface="Times New Roman"/>
                <a:ea typeface="微軟正黑體"/>
                <a:cs typeface="+mn-cs"/>
              </a:rPr>
              <a:pPr marL="0" marR="0" lvl="0" indent="0" algn="r" defTabSz="914332" rtl="0" eaLnBrk="1" fontAlgn="auto" latinLnBrk="0" hangingPunct="1">
                <a:lnSpc>
                  <a:spcPct val="100000"/>
                </a:lnSpc>
                <a:spcBef>
                  <a:spcPts val="0"/>
                </a:spcBef>
                <a:spcAft>
                  <a:spcPts val="0"/>
                </a:spcAft>
                <a:buClrTx/>
                <a:buSzTx/>
                <a:buFontTx/>
                <a:buNone/>
                <a:tabLst/>
                <a:defRPr/>
              </a:pPr>
              <a:t>31</a:t>
            </a:fld>
            <a:endParaRPr kumimoji="0" lang="zh-TW" altLang="en-US" sz="1800" b="1" i="0" u="none" strike="noStrike" kern="1200" cap="none" spc="0" normalizeH="0" baseline="0" noProof="0" dirty="0">
              <a:ln>
                <a:noFill/>
              </a:ln>
              <a:solidFill>
                <a:prstClr val="white"/>
              </a:solidFill>
              <a:effectLst/>
              <a:uLnTx/>
              <a:uFillTx/>
              <a:latin typeface="Times New Roman"/>
              <a:ea typeface="微軟正黑體"/>
              <a:cs typeface="+mn-cs"/>
            </a:endParaRPr>
          </a:p>
        </p:txBody>
      </p:sp>
      <p:pic>
        <p:nvPicPr>
          <p:cNvPr id="7" name="圖片 6"/>
          <p:cNvPicPr>
            <a:picLocks noChangeAspect="1"/>
          </p:cNvPicPr>
          <p:nvPr/>
        </p:nvPicPr>
        <p:blipFill rotWithShape="1">
          <a:blip r:embed="rId4" cstate="hqprint">
            <a:extLst>
              <a:ext uri="{28A0092B-C50C-407E-A947-70E740481C1C}">
                <a14:useLocalDpi xmlns:a14="http://schemas.microsoft.com/office/drawing/2010/main"/>
              </a:ext>
            </a:extLst>
          </a:blip>
          <a:srcRect t="38833" b="35167"/>
          <a:stretch/>
        </p:blipFill>
        <p:spPr>
          <a:xfrm>
            <a:off x="99060" y="6485819"/>
            <a:ext cx="1117600" cy="290577"/>
          </a:xfrm>
          <a:prstGeom prst="rect">
            <a:avLst/>
          </a:prstGeom>
        </p:spPr>
      </p:pic>
      <p:pic>
        <p:nvPicPr>
          <p:cNvPr id="2" name="圖片 1"/>
          <p:cNvPicPr>
            <a:picLocks noChangeAspect="1"/>
          </p:cNvPicPr>
          <p:nvPr/>
        </p:nvPicPr>
        <p:blipFill rotWithShape="1">
          <a:blip r:embed="rId5" cstate="print">
            <a:extLst>
              <a:ext uri="{28A0092B-C50C-407E-A947-70E740481C1C}">
                <a14:useLocalDpi xmlns:a14="http://schemas.microsoft.com/office/drawing/2010/main"/>
              </a:ext>
            </a:extLst>
          </a:blip>
          <a:srcRect t="4895" b="59970"/>
          <a:stretch/>
        </p:blipFill>
        <p:spPr>
          <a:xfrm>
            <a:off x="1876087" y="3732143"/>
            <a:ext cx="6046089" cy="2347789"/>
          </a:xfrm>
          <a:prstGeom prst="rect">
            <a:avLst/>
          </a:prstGeom>
        </p:spPr>
      </p:pic>
      <p:grpSp>
        <p:nvGrpSpPr>
          <p:cNvPr id="29" name="群組 28">
            <a:extLst>
              <a:ext uri="{FF2B5EF4-FFF2-40B4-BE49-F238E27FC236}">
                <a16:creationId xmlns:a16="http://schemas.microsoft.com/office/drawing/2014/main" id="{29B0CE90-AE39-471A-80EC-438DDCE04C39}"/>
              </a:ext>
            </a:extLst>
          </p:cNvPr>
          <p:cNvGrpSpPr/>
          <p:nvPr/>
        </p:nvGrpSpPr>
        <p:grpSpPr>
          <a:xfrm>
            <a:off x="240257" y="2205799"/>
            <a:ext cx="1537252" cy="2978435"/>
            <a:chOff x="152401" y="2112518"/>
            <a:chExt cx="1537252" cy="2978435"/>
          </a:xfrm>
        </p:grpSpPr>
        <p:sp>
          <p:nvSpPr>
            <p:cNvPr id="30" name="文字方塊 29">
              <a:extLst>
                <a:ext uri="{FF2B5EF4-FFF2-40B4-BE49-F238E27FC236}">
                  <a16:creationId xmlns:a16="http://schemas.microsoft.com/office/drawing/2014/main" id="{FAD603D1-C2A6-4069-B4BE-8781F5D8E6E0}"/>
                </a:ext>
              </a:extLst>
            </p:cNvPr>
            <p:cNvSpPr txBox="1"/>
            <p:nvPr/>
          </p:nvSpPr>
          <p:spPr>
            <a:xfrm>
              <a:off x="495743" y="2112518"/>
              <a:ext cx="1113982" cy="646331"/>
            </a:xfrm>
            <a:prstGeom prst="rect">
              <a:avLst/>
            </a:prstGeom>
            <a:solidFill>
              <a:srgbClr val="E2F0D9"/>
            </a:solidFill>
          </p:spPr>
          <p:txBody>
            <a:bodyPr wrap="square" rtlCol="0">
              <a:sp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Calibri" panose="020F0502020204030204" pitchFamily="34" charset="0"/>
                </a:rPr>
                <a:t>Device structure</a:t>
              </a:r>
              <a:endParaRPr kumimoji="0" lang="zh-TW" altLang="en-US" sz="1800" b="1"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Calibri" panose="020F0502020204030204" pitchFamily="34" charset="0"/>
              </a:endParaRPr>
            </a:p>
          </p:txBody>
        </p:sp>
        <p:sp>
          <p:nvSpPr>
            <p:cNvPr id="31" name="文字方塊 30">
              <a:extLst>
                <a:ext uri="{FF2B5EF4-FFF2-40B4-BE49-F238E27FC236}">
                  <a16:creationId xmlns:a16="http://schemas.microsoft.com/office/drawing/2014/main" id="{2131C99F-C09C-40A8-AB6A-09AA3C67D216}"/>
                </a:ext>
              </a:extLst>
            </p:cNvPr>
            <p:cNvSpPr txBox="1"/>
            <p:nvPr/>
          </p:nvSpPr>
          <p:spPr>
            <a:xfrm>
              <a:off x="152401" y="4167623"/>
              <a:ext cx="1537252" cy="923330"/>
            </a:xfrm>
            <a:prstGeom prst="rect">
              <a:avLst/>
            </a:prstGeom>
            <a:solidFill>
              <a:srgbClr val="E2F0D9"/>
            </a:solidFill>
          </p:spPr>
          <p:txBody>
            <a:bodyPr wrap="square" rtlCol="0">
              <a:sp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Calibri" panose="020F0502020204030204" pitchFamily="34" charset="0"/>
                </a:rPr>
                <a:t>Contour plot of total electric field</a:t>
              </a:r>
              <a:endParaRPr kumimoji="0" lang="zh-TW" altLang="en-US" sz="1800" b="1"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Calibri" panose="020F0502020204030204" pitchFamily="34" charset="0"/>
              </a:endParaRPr>
            </a:p>
          </p:txBody>
        </p:sp>
      </p:grpSp>
      <p:grpSp>
        <p:nvGrpSpPr>
          <p:cNvPr id="33" name="群組 32">
            <a:extLst>
              <a:ext uri="{FF2B5EF4-FFF2-40B4-BE49-F238E27FC236}">
                <a16:creationId xmlns:a16="http://schemas.microsoft.com/office/drawing/2014/main" id="{B9F0D9FF-50E5-4D30-9E3D-EC53DA1E1C61}"/>
              </a:ext>
            </a:extLst>
          </p:cNvPr>
          <p:cNvGrpSpPr/>
          <p:nvPr/>
        </p:nvGrpSpPr>
        <p:grpSpPr>
          <a:xfrm>
            <a:off x="1876087" y="1278931"/>
            <a:ext cx="6147199" cy="2109093"/>
            <a:chOff x="1683819" y="1000636"/>
            <a:chExt cx="6147199" cy="2109093"/>
          </a:xfrm>
        </p:grpSpPr>
        <p:pic>
          <p:nvPicPr>
            <p:cNvPr id="28" name="圖片 27">
              <a:extLst>
                <a:ext uri="{FF2B5EF4-FFF2-40B4-BE49-F238E27FC236}">
                  <a16:creationId xmlns:a16="http://schemas.microsoft.com/office/drawing/2014/main" id="{2163D752-4141-44E8-B370-FBA212CEB2A6}"/>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b="56572"/>
            <a:stretch/>
          </p:blipFill>
          <p:spPr>
            <a:xfrm>
              <a:off x="1784929" y="1056363"/>
              <a:ext cx="6046089" cy="2053366"/>
            </a:xfrm>
            <a:prstGeom prst="rect">
              <a:avLst/>
            </a:prstGeom>
          </p:spPr>
        </p:pic>
        <p:sp>
          <p:nvSpPr>
            <p:cNvPr id="11" name="矩形 10">
              <a:extLst>
                <a:ext uri="{FF2B5EF4-FFF2-40B4-BE49-F238E27FC236}">
                  <a16:creationId xmlns:a16="http://schemas.microsoft.com/office/drawing/2014/main" id="{1B880DA9-50B4-4A06-A519-D95D724D67CB}"/>
                </a:ext>
              </a:extLst>
            </p:cNvPr>
            <p:cNvSpPr/>
            <p:nvPr/>
          </p:nvSpPr>
          <p:spPr>
            <a:xfrm>
              <a:off x="1683819" y="1000636"/>
              <a:ext cx="544949" cy="488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Times New Roman"/>
                <a:ea typeface="微軟正黑體"/>
                <a:cs typeface="+mn-cs"/>
              </a:endParaRPr>
            </a:p>
          </p:txBody>
        </p:sp>
        <p:sp>
          <p:nvSpPr>
            <p:cNvPr id="32" name="矩形 31">
              <a:extLst>
                <a:ext uri="{FF2B5EF4-FFF2-40B4-BE49-F238E27FC236}">
                  <a16:creationId xmlns:a16="http://schemas.microsoft.com/office/drawing/2014/main" id="{303B7EEB-3C47-468D-B917-ACC2C1D53677}"/>
                </a:ext>
              </a:extLst>
            </p:cNvPr>
            <p:cNvSpPr/>
            <p:nvPr/>
          </p:nvSpPr>
          <p:spPr>
            <a:xfrm>
              <a:off x="4792760" y="1000636"/>
              <a:ext cx="544949" cy="488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Times New Roman"/>
                <a:ea typeface="微軟正黑體"/>
                <a:cs typeface="+mn-cs"/>
              </a:endParaRPr>
            </a:p>
          </p:txBody>
        </p:sp>
      </p:grpSp>
    </p:spTree>
    <p:custDataLst>
      <p:tags r:id="rId1"/>
    </p:custDataLst>
    <p:extLst>
      <p:ext uri="{BB962C8B-B14F-4D97-AF65-F5344CB8AC3E}">
        <p14:creationId xmlns:p14="http://schemas.microsoft.com/office/powerpoint/2010/main" val="1629132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Anodic Oxidation (ANO) System</a:t>
            </a:r>
            <a:endParaRPr lang="zh-TW" altLang="en-US" dirty="0"/>
          </a:p>
        </p:txBody>
      </p:sp>
      <p:pic>
        <p:nvPicPr>
          <p:cNvPr id="7" name="圖片 6"/>
          <p:cNvPicPr>
            <a:picLocks noChangeAspect="1"/>
          </p:cNvPicPr>
          <p:nvPr/>
        </p:nvPicPr>
        <p:blipFill>
          <a:blip r:embed="rId2"/>
          <a:stretch>
            <a:fillRect/>
          </a:stretch>
        </p:blipFill>
        <p:spPr>
          <a:xfrm>
            <a:off x="361720" y="1590101"/>
            <a:ext cx="3859760" cy="3843776"/>
          </a:xfrm>
          <a:prstGeom prst="rect">
            <a:avLst/>
          </a:prstGeom>
        </p:spPr>
      </p:pic>
      <p:grpSp>
        <p:nvGrpSpPr>
          <p:cNvPr id="16" name="群組 15"/>
          <p:cNvGrpSpPr/>
          <p:nvPr/>
        </p:nvGrpSpPr>
        <p:grpSpPr>
          <a:xfrm>
            <a:off x="4486275" y="2454330"/>
            <a:ext cx="4505325" cy="2115317"/>
            <a:chOff x="4486275" y="2249543"/>
            <a:chExt cx="4505325" cy="2115317"/>
          </a:xfrm>
        </p:grpSpPr>
        <p:pic>
          <p:nvPicPr>
            <p:cNvPr id="13" name="圖片 12"/>
            <p:cNvPicPr>
              <a:picLocks noChangeAspect="1"/>
            </p:cNvPicPr>
            <p:nvPr/>
          </p:nvPicPr>
          <p:blipFill>
            <a:blip r:embed="rId3"/>
            <a:stretch>
              <a:fillRect/>
            </a:stretch>
          </p:blipFill>
          <p:spPr>
            <a:xfrm>
              <a:off x="4486275" y="2249543"/>
              <a:ext cx="4505325" cy="457200"/>
            </a:xfrm>
            <a:prstGeom prst="rect">
              <a:avLst/>
            </a:prstGeom>
          </p:spPr>
        </p:pic>
        <p:pic>
          <p:nvPicPr>
            <p:cNvPr id="14" name="圖片 13"/>
            <p:cNvPicPr>
              <a:picLocks noChangeAspect="1"/>
            </p:cNvPicPr>
            <p:nvPr/>
          </p:nvPicPr>
          <p:blipFill>
            <a:blip r:embed="rId4"/>
            <a:stretch>
              <a:fillRect/>
            </a:stretch>
          </p:blipFill>
          <p:spPr>
            <a:xfrm>
              <a:off x="5453062" y="3102414"/>
              <a:ext cx="2571750" cy="409575"/>
            </a:xfrm>
            <a:prstGeom prst="rect">
              <a:avLst/>
            </a:prstGeom>
          </p:spPr>
        </p:pic>
        <p:pic>
          <p:nvPicPr>
            <p:cNvPr id="15" name="圖片 14"/>
            <p:cNvPicPr>
              <a:picLocks noChangeAspect="1"/>
            </p:cNvPicPr>
            <p:nvPr/>
          </p:nvPicPr>
          <p:blipFill>
            <a:blip r:embed="rId5"/>
            <a:stretch>
              <a:fillRect/>
            </a:stretch>
          </p:blipFill>
          <p:spPr>
            <a:xfrm>
              <a:off x="4957762" y="3907660"/>
              <a:ext cx="3562350" cy="457200"/>
            </a:xfrm>
            <a:prstGeom prst="rect">
              <a:avLst/>
            </a:prstGeom>
          </p:spPr>
        </p:pic>
      </p:grpSp>
      <p:sp>
        <p:nvSpPr>
          <p:cNvPr id="17" name="文字方塊 16">
            <a:extLst>
              <a:ext uri="{FF2B5EF4-FFF2-40B4-BE49-F238E27FC236}">
                <a16:creationId xmlns:a16="http://schemas.microsoft.com/office/drawing/2014/main" id="{50ECC25D-F96C-4EC2-8DEC-8513C0189E4B}"/>
              </a:ext>
            </a:extLst>
          </p:cNvPr>
          <p:cNvSpPr txBox="1"/>
          <p:nvPr/>
        </p:nvSpPr>
        <p:spPr>
          <a:xfrm>
            <a:off x="2286000" y="6442502"/>
            <a:ext cx="4572000" cy="415498"/>
          </a:xfrm>
          <a:prstGeom prst="rect">
            <a:avLst/>
          </a:prstGeom>
          <a:noFill/>
        </p:spPr>
        <p:txBody>
          <a:bodyPr wrap="square" rtlCol="0">
            <a:spAutoFit/>
          </a:bodyPr>
          <a:lstStyle/>
          <a:p>
            <a:pPr marL="0" marR="0" lvl="0" indent="0" algn="just" defTabSz="914332" rtl="0" eaLnBrk="1" fontAlgn="auto" latinLnBrk="0" hangingPunct="1">
              <a:lnSpc>
                <a:spcPct val="100000"/>
              </a:lnSpc>
              <a:spcBef>
                <a:spcPts val="0"/>
              </a:spcBef>
              <a:spcAft>
                <a:spcPts val="0"/>
              </a:spcAft>
              <a:buClrTx/>
              <a:buSzTx/>
              <a:buFontTx/>
              <a:buNone/>
              <a:tabLst/>
              <a:defRPr/>
            </a:pPr>
            <a:r>
              <a:rPr kumimoji="0" lang="en-US" altLang="zh-TW" sz="700" b="0" i="0" u="none" strike="noStrike" kern="1200" cap="none" spc="0" normalizeH="0" baseline="0" noProof="0" dirty="0">
                <a:ln>
                  <a:noFill/>
                </a:ln>
                <a:solidFill>
                  <a:prstClr val="black"/>
                </a:solidFill>
                <a:effectLst/>
                <a:uLnTx/>
                <a:uFillTx/>
                <a:latin typeface="Times New Roman" panose="02020603050405020304" pitchFamily="18" charset="0"/>
                <a:ea typeface="微軟正黑體"/>
                <a:cs typeface="Times New Roman" panose="02020603050405020304" pitchFamily="18" charset="0"/>
              </a:rPr>
              <a:t>Jun-Yao Chen, “Effect of Compensatory Embedded Aluminum on the Electrical Characteristics of MIS Tunnel Diode with Ultrathin Oxide” Master thesis, Graduate Institute of Electronics Engineering, College of Electrical Engineering and Computer Science, National Taiwan University 2016.</a:t>
            </a:r>
            <a:endParaRPr kumimoji="0" lang="zh-TW" altLang="en-US" sz="700" b="0" i="0" u="none" strike="noStrike" kern="1200" cap="none" spc="0" normalizeH="0" baseline="0" noProof="0" dirty="0">
              <a:ln>
                <a:noFill/>
              </a:ln>
              <a:solidFill>
                <a:prstClr val="black"/>
              </a:solidFill>
              <a:effectLst/>
              <a:uLnTx/>
              <a:uFillTx/>
              <a:latin typeface="Times New Roman" panose="02020603050405020304" pitchFamily="18" charset="0"/>
              <a:ea typeface="微軟正黑體"/>
              <a:cs typeface="Times New Roman" panose="02020603050405020304" pitchFamily="18" charset="0"/>
            </a:endParaRPr>
          </a:p>
        </p:txBody>
      </p:sp>
      <p:sp>
        <p:nvSpPr>
          <p:cNvPr id="6" name="投影片編號版面配置區 5">
            <a:extLst>
              <a:ext uri="{FF2B5EF4-FFF2-40B4-BE49-F238E27FC236}">
                <a16:creationId xmlns:a16="http://schemas.microsoft.com/office/drawing/2014/main" id="{9C9C9C69-9754-415A-B1E2-11FDC2738773}"/>
              </a:ext>
            </a:extLst>
          </p:cNvPr>
          <p:cNvSpPr>
            <a:spLocks noGrp="1"/>
          </p:cNvSpPr>
          <p:nvPr>
            <p:ph type="sldNum" sz="quarter" idx="11"/>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746179B8-B9D7-4922-944D-FA8D358F36EB}" type="slidenum">
              <a:rPr kumimoji="0" lang="zh-TW" altLang="en-US" sz="1800" b="1" i="0" u="none" strike="noStrike" kern="1200" cap="none" spc="0" normalizeH="0" baseline="0" noProof="0" smtClean="0">
                <a:ln>
                  <a:noFill/>
                </a:ln>
                <a:solidFill>
                  <a:prstClr val="white"/>
                </a:solidFill>
                <a:effectLst/>
                <a:uLnTx/>
                <a:uFillTx/>
                <a:latin typeface="Times New Roman"/>
                <a:ea typeface="微軟正黑體"/>
                <a:cs typeface="+mn-cs"/>
              </a:rPr>
              <a:pPr marL="0" marR="0" lvl="0" indent="0" algn="r" defTabSz="914332" rtl="0" eaLnBrk="1" fontAlgn="auto" latinLnBrk="0" hangingPunct="1">
                <a:lnSpc>
                  <a:spcPct val="100000"/>
                </a:lnSpc>
                <a:spcBef>
                  <a:spcPts val="0"/>
                </a:spcBef>
                <a:spcAft>
                  <a:spcPts val="0"/>
                </a:spcAft>
                <a:buClrTx/>
                <a:buSzTx/>
                <a:buFontTx/>
                <a:buNone/>
                <a:tabLst/>
                <a:defRPr/>
              </a:pPr>
              <a:t>32</a:t>
            </a:fld>
            <a:endParaRPr kumimoji="0" lang="zh-TW" altLang="en-US" sz="1800" b="1" i="0" u="none" strike="noStrike" kern="1200" cap="none" spc="0" normalizeH="0" baseline="0" noProof="0">
              <a:ln>
                <a:noFill/>
              </a:ln>
              <a:solidFill>
                <a:prstClr val="white"/>
              </a:solidFill>
              <a:effectLst/>
              <a:uLnTx/>
              <a:uFillTx/>
              <a:latin typeface="Times New Roman"/>
              <a:ea typeface="微軟正黑體"/>
              <a:cs typeface="+mn-cs"/>
            </a:endParaRPr>
          </a:p>
        </p:txBody>
      </p:sp>
    </p:spTree>
    <p:extLst>
      <p:ext uri="{BB962C8B-B14F-4D97-AF65-F5344CB8AC3E}">
        <p14:creationId xmlns:p14="http://schemas.microsoft.com/office/powerpoint/2010/main" val="4032618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Effect of Passivation Layer</a:t>
            </a:r>
            <a:endParaRPr lang="zh-TW" altLang="en-US" dirty="0"/>
          </a:p>
        </p:txBody>
      </p:sp>
      <p:sp>
        <p:nvSpPr>
          <p:cNvPr id="14" name="投影片編號版面配置區 13">
            <a:extLst>
              <a:ext uri="{FF2B5EF4-FFF2-40B4-BE49-F238E27FC236}">
                <a16:creationId xmlns:a16="http://schemas.microsoft.com/office/drawing/2014/main" id="{389728FA-2770-421B-93BE-884CCB437D42}"/>
              </a:ext>
            </a:extLst>
          </p:cNvPr>
          <p:cNvSpPr>
            <a:spLocks noGrp="1"/>
          </p:cNvSpPr>
          <p:nvPr>
            <p:ph type="sldNum" sz="quarter" idx="11"/>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746179B8-B9D7-4922-944D-FA8D358F36EB}" type="slidenum">
              <a:rPr kumimoji="0" lang="zh-TW" altLang="en-US" sz="1800" b="1" i="0" u="none" strike="noStrike" kern="1200" cap="none" spc="0" normalizeH="0" baseline="0" noProof="0" smtClean="0">
                <a:ln>
                  <a:noFill/>
                </a:ln>
                <a:solidFill>
                  <a:prstClr val="white"/>
                </a:solidFill>
                <a:effectLst/>
                <a:uLnTx/>
                <a:uFillTx/>
                <a:latin typeface="Times New Roman"/>
                <a:ea typeface="微軟正黑體"/>
                <a:cs typeface="+mn-cs"/>
              </a:rPr>
              <a:pPr marL="0" marR="0" lvl="0" indent="0" algn="r" defTabSz="914332" rtl="0" eaLnBrk="1" fontAlgn="auto" latinLnBrk="0" hangingPunct="1">
                <a:lnSpc>
                  <a:spcPct val="100000"/>
                </a:lnSpc>
                <a:spcBef>
                  <a:spcPts val="0"/>
                </a:spcBef>
                <a:spcAft>
                  <a:spcPts val="0"/>
                </a:spcAft>
                <a:buClrTx/>
                <a:buSzTx/>
                <a:buFontTx/>
                <a:buNone/>
                <a:tabLst/>
                <a:defRPr/>
              </a:pPr>
              <a:t>33</a:t>
            </a:fld>
            <a:endParaRPr kumimoji="0" lang="zh-TW" altLang="en-US" sz="1800" b="1" i="0" u="none" strike="noStrike" kern="1200" cap="none" spc="0" normalizeH="0" baseline="0" noProof="0">
              <a:ln>
                <a:noFill/>
              </a:ln>
              <a:solidFill>
                <a:prstClr val="white"/>
              </a:solidFill>
              <a:effectLst/>
              <a:uLnTx/>
              <a:uFillTx/>
              <a:latin typeface="Times New Roman"/>
              <a:ea typeface="微軟正黑體"/>
              <a:cs typeface="+mn-cs"/>
            </a:endParaRPr>
          </a:p>
        </p:txBody>
      </p:sp>
      <p:pic>
        <p:nvPicPr>
          <p:cNvPr id="5" name="圖片 4"/>
          <p:cNvPicPr>
            <a:picLocks noChangeAspect="1"/>
          </p:cNvPicPr>
          <p:nvPr/>
        </p:nvPicPr>
        <p:blipFill rotWithShape="1">
          <a:blip r:embed="rId3" cstate="hqprint">
            <a:extLst>
              <a:ext uri="{28A0092B-C50C-407E-A947-70E740481C1C}">
                <a14:useLocalDpi xmlns:a14="http://schemas.microsoft.com/office/drawing/2010/main"/>
              </a:ext>
            </a:extLst>
          </a:blip>
          <a:srcRect b="51736"/>
          <a:stretch/>
        </p:blipFill>
        <p:spPr>
          <a:xfrm>
            <a:off x="4267003" y="3781373"/>
            <a:ext cx="3820738" cy="2922830"/>
          </a:xfrm>
          <a:prstGeom prst="rect">
            <a:avLst/>
          </a:prstGeom>
        </p:spPr>
      </p:pic>
      <p:sp>
        <p:nvSpPr>
          <p:cNvPr id="32" name="矩形 31"/>
          <p:cNvSpPr/>
          <p:nvPr/>
        </p:nvSpPr>
        <p:spPr>
          <a:xfrm>
            <a:off x="4102915" y="3720413"/>
            <a:ext cx="632879" cy="396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Times New Roman"/>
              <a:ea typeface="微軟正黑體"/>
              <a:cs typeface="+mn-cs"/>
            </a:endParaRPr>
          </a:p>
        </p:txBody>
      </p:sp>
      <p:pic>
        <p:nvPicPr>
          <p:cNvPr id="6" name="圖片 5"/>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4267003" y="964229"/>
            <a:ext cx="4069198" cy="2838234"/>
          </a:xfrm>
          <a:prstGeom prst="rect">
            <a:avLst/>
          </a:prstGeom>
        </p:spPr>
      </p:pic>
      <p:grpSp>
        <p:nvGrpSpPr>
          <p:cNvPr id="11" name="群組 10">
            <a:extLst>
              <a:ext uri="{FF2B5EF4-FFF2-40B4-BE49-F238E27FC236}">
                <a16:creationId xmlns:a16="http://schemas.microsoft.com/office/drawing/2014/main" id="{055BDF43-435D-4DD9-A5B7-7F6382F59AEE}"/>
              </a:ext>
            </a:extLst>
          </p:cNvPr>
          <p:cNvGrpSpPr/>
          <p:nvPr/>
        </p:nvGrpSpPr>
        <p:grpSpPr>
          <a:xfrm>
            <a:off x="1065572" y="1696225"/>
            <a:ext cx="2893547" cy="4063597"/>
            <a:chOff x="1065572" y="1696225"/>
            <a:chExt cx="2893547" cy="4063597"/>
          </a:xfrm>
        </p:grpSpPr>
        <p:pic>
          <p:nvPicPr>
            <p:cNvPr id="35" name="圖片 34"/>
            <p:cNvPicPr>
              <a:picLocks noChangeAspect="1"/>
            </p:cNvPicPr>
            <p:nvPr/>
          </p:nvPicPr>
          <p:blipFill rotWithShape="1">
            <a:blip r:embed="rId5" cstate="print">
              <a:extLst>
                <a:ext uri="{28A0092B-C50C-407E-A947-70E740481C1C}">
                  <a14:useLocalDpi xmlns:a14="http://schemas.microsoft.com/office/drawing/2010/main"/>
                </a:ext>
              </a:extLst>
            </a:blip>
            <a:srcRect l="59846" t="51804" b="1"/>
            <a:stretch/>
          </p:blipFill>
          <p:spPr>
            <a:xfrm>
              <a:off x="1065572" y="1696225"/>
              <a:ext cx="2303437" cy="1896559"/>
            </a:xfrm>
            <a:prstGeom prst="rect">
              <a:avLst/>
            </a:prstGeom>
          </p:spPr>
        </p:pic>
        <p:pic>
          <p:nvPicPr>
            <p:cNvPr id="4" name="圖片 3">
              <a:extLst>
                <a:ext uri="{FF2B5EF4-FFF2-40B4-BE49-F238E27FC236}">
                  <a16:creationId xmlns:a16="http://schemas.microsoft.com/office/drawing/2014/main" id="{4735672B-DD48-4570-8841-C573387A9F13}"/>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5126" t="52151"/>
            <a:stretch/>
          </p:blipFill>
          <p:spPr>
            <a:xfrm>
              <a:off x="1065572" y="3781373"/>
              <a:ext cx="2893547" cy="1978449"/>
            </a:xfrm>
            <a:prstGeom prst="rect">
              <a:avLst/>
            </a:prstGeom>
          </p:spPr>
        </p:pic>
      </p:grpSp>
      <p:sp>
        <p:nvSpPr>
          <p:cNvPr id="25" name="文字方塊 24">
            <a:extLst>
              <a:ext uri="{FF2B5EF4-FFF2-40B4-BE49-F238E27FC236}">
                <a16:creationId xmlns:a16="http://schemas.microsoft.com/office/drawing/2014/main" id="{FFECA4FA-D4A6-4F43-99D0-42B4CD554F3D}"/>
              </a:ext>
            </a:extLst>
          </p:cNvPr>
          <p:cNvSpPr txBox="1"/>
          <p:nvPr/>
        </p:nvSpPr>
        <p:spPr>
          <a:xfrm>
            <a:off x="923079" y="5833846"/>
            <a:ext cx="2674886" cy="646331"/>
          </a:xfrm>
          <a:prstGeom prst="rect">
            <a:avLst/>
          </a:prstGeom>
          <a:noFill/>
        </p:spPr>
        <p:txBody>
          <a:bodyPr wrap="square" rtlCol="0">
            <a:sp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Calibri" panose="020F0502020204030204" pitchFamily="34" charset="0"/>
              </a:rPr>
              <a:t>SiO</a:t>
            </a:r>
            <a:r>
              <a:rPr kumimoji="0" lang="en-US" altLang="zh-TW" sz="1800" b="0" i="0" u="none" strike="noStrike" kern="1200" cap="none" spc="0" normalizeH="0" baseline="-25000" noProof="0" dirty="0">
                <a:ln>
                  <a:noFill/>
                </a:ln>
                <a:solidFill>
                  <a:prstClr val="black"/>
                </a:solidFill>
                <a:effectLst/>
                <a:uLnTx/>
                <a:uFillTx/>
                <a:latin typeface="Calibri" panose="020F0502020204030204" pitchFamily="34" charset="0"/>
                <a:ea typeface="微軟正黑體"/>
                <a:cs typeface="Calibri" panose="020F0502020204030204" pitchFamily="34" charset="0"/>
              </a:rPr>
              <a:t>2</a:t>
            </a:r>
            <a:r>
              <a:rPr kumimoji="0" lang="en-US" altLang="zh-TW" sz="18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Calibri" panose="020F0502020204030204" pitchFamily="34" charset="0"/>
              </a:rPr>
              <a:t> sidewall devices are more unstable.</a:t>
            </a:r>
            <a:endParaRPr kumimoji="0" lang="zh-TW" altLang="en-US" sz="18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Calibri" panose="020F0502020204030204" pitchFamily="34" charset="0"/>
            </a:endParaRPr>
          </a:p>
        </p:txBody>
      </p:sp>
      <p:sp>
        <p:nvSpPr>
          <p:cNvPr id="12" name="矩形 11">
            <a:extLst>
              <a:ext uri="{FF2B5EF4-FFF2-40B4-BE49-F238E27FC236}">
                <a16:creationId xmlns:a16="http://schemas.microsoft.com/office/drawing/2014/main" id="{20FC8254-6377-44EB-832D-4874A13C2037}"/>
              </a:ext>
            </a:extLst>
          </p:cNvPr>
          <p:cNvSpPr/>
          <p:nvPr/>
        </p:nvSpPr>
        <p:spPr>
          <a:xfrm>
            <a:off x="2951480" y="4071912"/>
            <a:ext cx="1386840" cy="396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altLang="zh-TW" dirty="0">
                <a:solidFill>
                  <a:srgbClr val="FF0000"/>
                </a:solidFill>
                <a:latin typeface="Arial" panose="020B0604020202020204" pitchFamily="34" charset="0"/>
                <a:ea typeface="微軟正黑體"/>
                <a:cs typeface="Arial" panose="020B0604020202020204" pitchFamily="34" charset="0"/>
              </a:rPr>
              <a:t>SiO</a:t>
            </a:r>
            <a:r>
              <a:rPr lang="en-US" altLang="zh-TW" baseline="-25000" dirty="0">
                <a:solidFill>
                  <a:srgbClr val="FF0000"/>
                </a:solidFill>
                <a:latin typeface="Arial" panose="020B0604020202020204" pitchFamily="34" charset="0"/>
                <a:ea typeface="微軟正黑體"/>
                <a:cs typeface="Arial" panose="020B0604020202020204" pitchFamily="34" charset="0"/>
              </a:rPr>
              <a:t>2</a:t>
            </a:r>
            <a:r>
              <a:rPr lang="en-US" altLang="zh-TW" dirty="0">
                <a:solidFill>
                  <a:srgbClr val="FF0000"/>
                </a:solidFill>
                <a:latin typeface="Arial" panose="020B0604020202020204" pitchFamily="34" charset="0"/>
                <a:ea typeface="微軟正黑體"/>
                <a:cs typeface="Arial" panose="020B0604020202020204" pitchFamily="34" charset="0"/>
              </a:rPr>
              <a:t> (ANO)</a:t>
            </a:r>
            <a:endParaRPr kumimoji="0" lang="zh-TW" altLang="en-US" sz="1800" b="0" i="0" u="none" strike="noStrike" kern="1200" cap="none" spc="0" normalizeH="0" baseline="0" noProof="0" dirty="0">
              <a:ln>
                <a:noFill/>
              </a:ln>
              <a:solidFill>
                <a:srgbClr val="FF0000"/>
              </a:solidFill>
              <a:effectLst/>
              <a:uLnTx/>
              <a:uFillTx/>
              <a:latin typeface="Arial" panose="020B0604020202020204" pitchFamily="34" charset="0"/>
              <a:ea typeface="微軟正黑體"/>
              <a:cs typeface="Arial" panose="020B0604020202020204" pitchFamily="34" charset="0"/>
            </a:endParaRPr>
          </a:p>
        </p:txBody>
      </p:sp>
    </p:spTree>
    <p:extLst>
      <p:ext uri="{BB962C8B-B14F-4D97-AF65-F5344CB8AC3E}">
        <p14:creationId xmlns:p14="http://schemas.microsoft.com/office/powerpoint/2010/main" val="3900142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46136E-9A80-44EB-86D3-C73F2E01AC74}"/>
              </a:ext>
            </a:extLst>
          </p:cNvPr>
          <p:cNvSpPr>
            <a:spLocks noGrp="1"/>
          </p:cNvSpPr>
          <p:nvPr>
            <p:ph type="title"/>
          </p:nvPr>
        </p:nvSpPr>
        <p:spPr/>
        <p:txBody>
          <a:bodyPr/>
          <a:lstStyle/>
          <a:p>
            <a:r>
              <a:rPr lang="en-US" altLang="zh-TW" dirty="0"/>
              <a:t>d</a:t>
            </a:r>
            <a:r>
              <a:rPr lang="en-US" altLang="zh-TW" baseline="-25000" dirty="0"/>
              <a:t>ox</a:t>
            </a:r>
            <a:r>
              <a:rPr lang="en-US" altLang="zh-TW" dirty="0"/>
              <a:t>-Dependency of </a:t>
            </a:r>
            <a:r>
              <a:rPr lang="en-US" altLang="zh-TW" i="1" dirty="0"/>
              <a:t>I–V</a:t>
            </a:r>
            <a:r>
              <a:rPr lang="en-US" altLang="zh-TW" dirty="0"/>
              <a:t> Curves</a:t>
            </a:r>
            <a:endParaRPr lang="zh-TW" altLang="en-US" dirty="0"/>
          </a:p>
        </p:txBody>
      </p:sp>
      <p:sp>
        <p:nvSpPr>
          <p:cNvPr id="3" name="投影片編號版面配置區 2">
            <a:extLst>
              <a:ext uri="{FF2B5EF4-FFF2-40B4-BE49-F238E27FC236}">
                <a16:creationId xmlns:a16="http://schemas.microsoft.com/office/drawing/2014/main" id="{3ED7CC87-9DAA-4898-B295-562AD2E0780E}"/>
              </a:ext>
            </a:extLst>
          </p:cNvPr>
          <p:cNvSpPr>
            <a:spLocks noGrp="1"/>
          </p:cNvSpPr>
          <p:nvPr>
            <p:ph type="sldNum" sz="quarter" idx="11"/>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746179B8-B9D7-4922-944D-FA8D358F36EB}" type="slidenum">
              <a:rPr kumimoji="0" lang="zh-TW" altLang="en-US" sz="1800" b="1" i="0" u="none" strike="noStrike" kern="1200" cap="none" spc="0" normalizeH="0" baseline="0" noProof="0" smtClean="0">
                <a:ln>
                  <a:noFill/>
                </a:ln>
                <a:solidFill>
                  <a:prstClr val="white"/>
                </a:solidFill>
                <a:effectLst/>
                <a:uLnTx/>
                <a:uFillTx/>
                <a:latin typeface="Times New Roman"/>
                <a:ea typeface="微軟正黑體"/>
                <a:cs typeface="+mn-cs"/>
              </a:rPr>
              <a:pPr marL="0" marR="0" lvl="0" indent="0" algn="r" defTabSz="914332" rtl="0" eaLnBrk="1" fontAlgn="auto" latinLnBrk="0" hangingPunct="1">
                <a:lnSpc>
                  <a:spcPct val="100000"/>
                </a:lnSpc>
                <a:spcBef>
                  <a:spcPts val="0"/>
                </a:spcBef>
                <a:spcAft>
                  <a:spcPts val="0"/>
                </a:spcAft>
                <a:buClrTx/>
                <a:buSzTx/>
                <a:buFontTx/>
                <a:buNone/>
                <a:tabLst/>
                <a:defRPr/>
              </a:pPr>
              <a:t>34</a:t>
            </a:fld>
            <a:endParaRPr kumimoji="0" lang="zh-TW" altLang="en-US" sz="1800" b="1" i="0" u="none" strike="noStrike" kern="1200" cap="none" spc="0" normalizeH="0" baseline="0" noProof="0">
              <a:ln>
                <a:noFill/>
              </a:ln>
              <a:solidFill>
                <a:prstClr val="white"/>
              </a:solidFill>
              <a:effectLst/>
              <a:uLnTx/>
              <a:uFillTx/>
              <a:latin typeface="Times New Roman"/>
              <a:ea typeface="微軟正黑體"/>
              <a:cs typeface="+mn-cs"/>
            </a:endParaRPr>
          </a:p>
        </p:txBody>
      </p:sp>
      <p:pic>
        <p:nvPicPr>
          <p:cNvPr id="4" name="圖片 3">
            <a:extLst>
              <a:ext uri="{FF2B5EF4-FFF2-40B4-BE49-F238E27FC236}">
                <a16:creationId xmlns:a16="http://schemas.microsoft.com/office/drawing/2014/main" id="{02F1478C-51BF-4137-928C-13E319C57F1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6111" y="1644170"/>
            <a:ext cx="4817245" cy="3798213"/>
          </a:xfrm>
          <a:prstGeom prst="rect">
            <a:avLst/>
          </a:prstGeom>
        </p:spPr>
      </p:pic>
      <p:grpSp>
        <p:nvGrpSpPr>
          <p:cNvPr id="5" name="群組 4">
            <a:extLst>
              <a:ext uri="{FF2B5EF4-FFF2-40B4-BE49-F238E27FC236}">
                <a16:creationId xmlns:a16="http://schemas.microsoft.com/office/drawing/2014/main" id="{6F86F196-081F-4200-805B-3714DCC5CB79}"/>
              </a:ext>
            </a:extLst>
          </p:cNvPr>
          <p:cNvGrpSpPr/>
          <p:nvPr/>
        </p:nvGrpSpPr>
        <p:grpSpPr>
          <a:xfrm>
            <a:off x="774851" y="1088418"/>
            <a:ext cx="2113309" cy="588017"/>
            <a:chOff x="774851" y="1088418"/>
            <a:chExt cx="2113309" cy="588017"/>
          </a:xfrm>
        </p:grpSpPr>
        <p:cxnSp>
          <p:nvCxnSpPr>
            <p:cNvPr id="6" name="直線接點 5">
              <a:extLst>
                <a:ext uri="{FF2B5EF4-FFF2-40B4-BE49-F238E27FC236}">
                  <a16:creationId xmlns:a16="http://schemas.microsoft.com/office/drawing/2014/main" id="{401A1DD7-C00E-468C-ABB6-B45C5115AA33}"/>
                </a:ext>
              </a:extLst>
            </p:cNvPr>
            <p:cNvCxnSpPr/>
            <p:nvPr/>
          </p:nvCxnSpPr>
          <p:spPr>
            <a:xfrm>
              <a:off x="847102" y="1676435"/>
              <a:ext cx="1910710" cy="0"/>
            </a:xfrm>
            <a:prstGeom prst="line">
              <a:avLst/>
            </a:prstGeom>
            <a:ln w="28575">
              <a:solidFill>
                <a:schemeClr val="tx1">
                  <a:lumMod val="50000"/>
                  <a:lumOff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文字方塊 6">
              <a:extLst>
                <a:ext uri="{FF2B5EF4-FFF2-40B4-BE49-F238E27FC236}">
                  <a16:creationId xmlns:a16="http://schemas.microsoft.com/office/drawing/2014/main" id="{896F3ECF-DC76-4EF7-B668-10F4C6F9015E}"/>
                </a:ext>
              </a:extLst>
            </p:cNvPr>
            <p:cNvSpPr txBox="1"/>
            <p:nvPr/>
          </p:nvSpPr>
          <p:spPr>
            <a:xfrm>
              <a:off x="774851" y="1088418"/>
              <a:ext cx="2113309" cy="584775"/>
            </a:xfrm>
            <a:prstGeom prst="rect">
              <a:avLst/>
            </a:prstGeom>
            <a:noFill/>
          </p:spPr>
          <p:txBody>
            <a:bodyPr wrap="square" rtlCol="0">
              <a:sp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kumimoji="0" lang="en-US" altLang="zh-TW" sz="1600" b="1"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微軟正黑體"/>
                  <a:cs typeface="Arial" panose="020B0604020202020204" pitchFamily="34" charset="0"/>
                </a:rPr>
                <a:t>Oxide tunneling limited</a:t>
              </a:r>
              <a:endParaRPr kumimoji="0" lang="zh-TW" altLang="en-US" sz="1600" b="1"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微軟正黑體"/>
                <a:cs typeface="Arial" panose="020B0604020202020204" pitchFamily="34" charset="0"/>
              </a:endParaRPr>
            </a:p>
          </p:txBody>
        </p:sp>
      </p:grpSp>
      <p:grpSp>
        <p:nvGrpSpPr>
          <p:cNvPr id="8" name="群組 7">
            <a:extLst>
              <a:ext uri="{FF2B5EF4-FFF2-40B4-BE49-F238E27FC236}">
                <a16:creationId xmlns:a16="http://schemas.microsoft.com/office/drawing/2014/main" id="{060A97E9-24E0-4A2C-9E19-C934E6E0F0CE}"/>
              </a:ext>
            </a:extLst>
          </p:cNvPr>
          <p:cNvGrpSpPr/>
          <p:nvPr/>
        </p:nvGrpSpPr>
        <p:grpSpPr>
          <a:xfrm>
            <a:off x="2844663" y="1069368"/>
            <a:ext cx="1997707" cy="607067"/>
            <a:chOff x="2844663" y="1069368"/>
            <a:chExt cx="1997707" cy="607067"/>
          </a:xfrm>
        </p:grpSpPr>
        <p:cxnSp>
          <p:nvCxnSpPr>
            <p:cNvPr id="9" name="直線接點 8">
              <a:extLst>
                <a:ext uri="{FF2B5EF4-FFF2-40B4-BE49-F238E27FC236}">
                  <a16:creationId xmlns:a16="http://schemas.microsoft.com/office/drawing/2014/main" id="{877D85D0-EABF-45E0-B0FF-3042CCE96DD2}"/>
                </a:ext>
              </a:extLst>
            </p:cNvPr>
            <p:cNvCxnSpPr/>
            <p:nvPr/>
          </p:nvCxnSpPr>
          <p:spPr>
            <a:xfrm>
              <a:off x="2888161" y="1676435"/>
              <a:ext cx="1910710" cy="0"/>
            </a:xfrm>
            <a:prstGeom prst="line">
              <a:avLst/>
            </a:prstGeom>
            <a:ln w="28575">
              <a:solidFill>
                <a:srgbClr val="0000F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文字方塊 9">
              <a:extLst>
                <a:ext uri="{FF2B5EF4-FFF2-40B4-BE49-F238E27FC236}">
                  <a16:creationId xmlns:a16="http://schemas.microsoft.com/office/drawing/2014/main" id="{F85E60EA-3073-4A35-8B4A-FD5275167A18}"/>
                </a:ext>
              </a:extLst>
            </p:cNvPr>
            <p:cNvSpPr txBox="1"/>
            <p:nvPr/>
          </p:nvSpPr>
          <p:spPr>
            <a:xfrm>
              <a:off x="2844663" y="1069368"/>
              <a:ext cx="1997707" cy="584775"/>
            </a:xfrm>
            <a:prstGeom prst="rect">
              <a:avLst/>
            </a:prstGeom>
            <a:noFill/>
          </p:spPr>
          <p:txBody>
            <a:bodyPr wrap="square" rtlCol="0">
              <a:sp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kumimoji="0" lang="en-US" altLang="zh-TW" sz="1600" b="1" i="0" u="none" strike="noStrike" kern="1200" cap="none" spc="0" normalizeH="0" baseline="0" noProof="0" dirty="0">
                  <a:ln>
                    <a:noFill/>
                  </a:ln>
                  <a:solidFill>
                    <a:srgbClr val="0000FF"/>
                  </a:solidFill>
                  <a:effectLst/>
                  <a:uLnTx/>
                  <a:uFillTx/>
                  <a:latin typeface="Arial" panose="020B0604020202020204" pitchFamily="34" charset="0"/>
                  <a:ea typeface="微軟正黑體"/>
                  <a:cs typeface="Arial" panose="020B0604020202020204" pitchFamily="34" charset="0"/>
                </a:rPr>
                <a:t>Minority carriers supply limited</a:t>
              </a:r>
              <a:endParaRPr kumimoji="0" lang="zh-TW" altLang="en-US" sz="1600" b="1" i="0" u="none" strike="noStrike" kern="1200" cap="none" spc="0" normalizeH="0" baseline="0" noProof="0" dirty="0">
                <a:ln>
                  <a:noFill/>
                </a:ln>
                <a:solidFill>
                  <a:srgbClr val="0000FF"/>
                </a:solidFill>
                <a:effectLst/>
                <a:uLnTx/>
                <a:uFillTx/>
                <a:latin typeface="Arial" panose="020B0604020202020204" pitchFamily="34" charset="0"/>
                <a:ea typeface="微軟正黑體"/>
                <a:cs typeface="Arial" panose="020B0604020202020204" pitchFamily="34" charset="0"/>
              </a:endParaRPr>
            </a:p>
          </p:txBody>
        </p:sp>
      </p:gr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65D7A717-EFE6-4180-B538-B3A35D4BB3FD}"/>
                  </a:ext>
                </a:extLst>
              </p:cNvPr>
              <p:cNvSpPr/>
              <p:nvPr/>
            </p:nvSpPr>
            <p:spPr>
              <a:xfrm>
                <a:off x="502813" y="5702186"/>
                <a:ext cx="4650636" cy="578876"/>
              </a:xfrm>
              <a:prstGeom prst="rect">
                <a:avLst/>
              </a:prstGeom>
              <a:ln>
                <a:noFill/>
              </a:ln>
            </p:spPr>
            <p:txBody>
              <a:bodyPr wrap="squar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t>𝑰</m:t>
                          </m:r>
                        </m:e>
                        <m:sub>
                          <m: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t>𝒉</m:t>
                          </m:r>
                        </m:sub>
                      </m:sSub>
                      <m: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t> =</m:t>
                      </m:r>
                      <m:sSup>
                        <m:sSupPr>
                          <m:ctrlP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t> </m:t>
                          </m:r>
                          <m: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t>𝑨</m:t>
                          </m:r>
                        </m:e>
                        <m:sup>
                          <m: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t>∗</m:t>
                          </m:r>
                        </m:sup>
                      </m:sSup>
                      <m:sSub>
                        <m:sSubPr>
                          <m:ctrlP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t>𝑨</m:t>
                          </m:r>
                        </m:e>
                        <m:sub>
                          <m: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t>𝒆𝒇𝒇</m:t>
                          </m:r>
                        </m:sub>
                      </m:sSub>
                      <m:sSub>
                        <m:sSubPr>
                          <m:ctrlP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t> </m:t>
                          </m:r>
                          <m: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t>𝑷</m:t>
                          </m:r>
                        </m:e>
                        <m:sub>
                          <m: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t>𝒕</m:t>
                          </m:r>
                        </m:sub>
                      </m:sSub>
                      <m:sSup>
                        <m:sSupPr>
                          <m:ctrlP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t> </m:t>
                          </m:r>
                          <m: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t>𝑻</m:t>
                          </m:r>
                        </m:e>
                        <m:sup>
                          <m: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t>𝟐</m:t>
                          </m:r>
                        </m:sup>
                      </m:sSup>
                      <m: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t>𝒆𝒙𝒑</m:t>
                      </m:r>
                      <m:d>
                        <m:dPr>
                          <m:ctrlP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t>−</m:t>
                          </m:r>
                          <m:f>
                            <m:fPr>
                              <m:ctrlP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zh-TW" altLang="en-US" sz="1400" b="1" i="1" u="none" strike="noStrike" kern="1200" cap="none" spc="0" normalizeH="0" baseline="0" noProof="0" smtClean="0">
                                  <a:ln>
                                    <a:noFill/>
                                  </a:ln>
                                  <a:solidFill>
                                    <a:srgbClr val="FF0000"/>
                                  </a:solidFill>
                                  <a:effectLst/>
                                  <a:uLnTx/>
                                  <a:uFillTx/>
                                  <a:latin typeface="Cambria Math" panose="02040503050406030204" pitchFamily="18" charset="0"/>
                                  <a:cs typeface="+mn-cs"/>
                                </a:rPr>
                                <m:t>𝒒</m:t>
                              </m:r>
                              <m:sSubSup>
                                <m:sSubSupPr>
                                  <m:ctrlPr>
                                    <a:rPr kumimoji="0" lang="zh-TW" altLang="en-US" sz="1400" b="1" i="1" u="none" strike="noStrike" kern="1200" cap="none" spc="0" normalizeH="0" baseline="0" noProof="0">
                                      <a:ln>
                                        <a:noFill/>
                                      </a:ln>
                                      <a:solidFill>
                                        <a:srgbClr val="FF0000"/>
                                      </a:solidFill>
                                      <a:effectLst/>
                                      <a:uLnTx/>
                                      <a:uFillTx/>
                                      <a:latin typeface="Cambria Math" panose="02040503050406030204" pitchFamily="18" charset="0"/>
                                      <a:cs typeface="+mn-cs"/>
                                    </a:rPr>
                                  </m:ctrlPr>
                                </m:sSubSupPr>
                                <m:e>
                                  <m:r>
                                    <a:rPr kumimoji="0" lang="zh-TW" altLang="en-US" sz="1400" b="1" i="1" u="none" strike="noStrike" kern="1200" cap="none" spc="0" normalizeH="0" baseline="0" noProof="0">
                                      <a:ln>
                                        <a:noFill/>
                                      </a:ln>
                                      <a:solidFill>
                                        <a:srgbClr val="FF0000"/>
                                      </a:solidFill>
                                      <a:effectLst/>
                                      <a:uLnTx/>
                                      <a:uFillTx/>
                                      <a:latin typeface="Cambria Math" panose="02040503050406030204" pitchFamily="18" charset="0"/>
                                      <a:cs typeface="+mn-cs"/>
                                    </a:rPr>
                                    <m:t>𝝓</m:t>
                                  </m:r>
                                </m:e>
                                <m:sub>
                                  <m:r>
                                    <a:rPr kumimoji="0" lang="zh-TW" altLang="en-US" sz="1400" b="1" i="1" u="none" strike="noStrike" kern="1200" cap="none" spc="0" normalizeH="0" baseline="0" noProof="0">
                                      <a:ln>
                                        <a:noFill/>
                                      </a:ln>
                                      <a:solidFill>
                                        <a:srgbClr val="FF0000"/>
                                      </a:solidFill>
                                      <a:effectLst/>
                                      <a:uLnTx/>
                                      <a:uFillTx/>
                                      <a:latin typeface="Cambria Math" panose="02040503050406030204" pitchFamily="18" charset="0"/>
                                      <a:cs typeface="+mn-cs"/>
                                    </a:rPr>
                                    <m:t>𝑩𝒑</m:t>
                                  </m:r>
                                </m:sub>
                                <m:sup>
                                  <m:r>
                                    <a:rPr kumimoji="0" lang="zh-TW" altLang="en-US" sz="1400" b="1" i="1" u="none" strike="noStrike" kern="1200" cap="none" spc="0" normalizeH="0" baseline="0" noProof="0">
                                      <a:ln>
                                        <a:noFill/>
                                      </a:ln>
                                      <a:solidFill>
                                        <a:srgbClr val="FF0000"/>
                                      </a:solidFill>
                                      <a:effectLst/>
                                      <a:uLnTx/>
                                      <a:uFillTx/>
                                      <a:latin typeface="Cambria Math" panose="02040503050406030204" pitchFamily="18" charset="0"/>
                                      <a:cs typeface="+mn-cs"/>
                                    </a:rPr>
                                    <m:t>∗</m:t>
                                  </m:r>
                                </m:sup>
                              </m:sSubSup>
                            </m:num>
                            <m:den>
                              <m:sSub>
                                <m:sSubPr>
                                  <m:ctrlP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t>𝒌</m:t>
                                  </m:r>
                                </m:e>
                                <m:sub>
                                  <m: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t>𝑩</m:t>
                                  </m:r>
                                </m:sub>
                              </m:sSub>
                              <m: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t>𝑻</m:t>
                              </m:r>
                            </m:den>
                          </m:f>
                        </m:e>
                      </m:d>
                      <m:d>
                        <m:dPr>
                          <m:begChr m:val="["/>
                          <m:endChr m:val="]"/>
                          <m:ctrlP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t>𝟏</m:t>
                          </m:r>
                          <m: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t>𝒆𝒙𝒑</m:t>
                          </m:r>
                          <m:d>
                            <m:dPr>
                              <m:ctrlP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t>−</m:t>
                              </m:r>
                              <m:f>
                                <m:fPr>
                                  <m:ctrlP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t>𝒒</m:t>
                                  </m:r>
                                  <m:sSub>
                                    <m:sSubPr>
                                      <m:ctrlP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t>𝑽</m:t>
                                      </m:r>
                                    </m:e>
                                    <m:sub>
                                      <m: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t>𝑻𝑫</m:t>
                                      </m:r>
                                    </m:sub>
                                  </m:sSub>
                                </m:num>
                                <m:den>
                                  <m:sSub>
                                    <m:sSubPr>
                                      <m:ctrlP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t>𝒌</m:t>
                                      </m:r>
                                    </m:e>
                                    <m:sub>
                                      <m: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t>𝑩</m:t>
                                      </m:r>
                                    </m:sub>
                                  </m:sSub>
                                  <m:r>
                                    <a:rPr kumimoji="0" lang="zh-TW" altLang="en-US" sz="1400" b="1" i="1" u="none" strike="noStrike" kern="1200" cap="none" spc="0" normalizeH="0" baseline="0" noProof="0">
                                      <a:ln>
                                        <a:noFill/>
                                      </a:ln>
                                      <a:solidFill>
                                        <a:prstClr val="black"/>
                                      </a:solidFill>
                                      <a:effectLst/>
                                      <a:uLnTx/>
                                      <a:uFillTx/>
                                      <a:latin typeface="Cambria Math" panose="02040503050406030204" pitchFamily="18" charset="0"/>
                                      <a:cs typeface="+mn-cs"/>
                                    </a:rPr>
                                    <m:t>𝑻</m:t>
                                  </m:r>
                                </m:den>
                              </m:f>
                            </m:e>
                          </m:d>
                        </m:e>
                      </m:d>
                    </m:oMath>
                  </m:oMathPara>
                </a14:m>
                <a:endParaRPr kumimoji="0" lang="zh-TW" altLang="en-US" sz="1400" b="1"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mn-cs"/>
                </a:endParaRPr>
              </a:p>
            </p:txBody>
          </p:sp>
        </mc:Choice>
        <mc:Fallback xmlns="">
          <p:sp>
            <p:nvSpPr>
              <p:cNvPr id="11" name="矩形 10">
                <a:extLst>
                  <a:ext uri="{FF2B5EF4-FFF2-40B4-BE49-F238E27FC236}">
                    <a16:creationId xmlns:a16="http://schemas.microsoft.com/office/drawing/2014/main" id="{65D7A717-EFE6-4180-B538-B3A35D4BB3FD}"/>
                  </a:ext>
                </a:extLst>
              </p:cNvPr>
              <p:cNvSpPr>
                <a:spLocks noRot="1" noChangeAspect="1" noMove="1" noResize="1" noEditPoints="1" noAdjustHandles="1" noChangeArrowheads="1" noChangeShapeType="1" noTextEdit="1"/>
              </p:cNvSpPr>
              <p:nvPr/>
            </p:nvSpPr>
            <p:spPr>
              <a:xfrm>
                <a:off x="502813" y="5702186"/>
                <a:ext cx="4650636" cy="578876"/>
              </a:xfrm>
              <a:prstGeom prst="rect">
                <a:avLst/>
              </a:prstGeom>
              <a:blipFill>
                <a:blip r:embed="rId3"/>
                <a:stretch>
                  <a:fillRect/>
                </a:stretch>
              </a:blipFill>
              <a:ln>
                <a:noFill/>
              </a:ln>
            </p:spPr>
            <p:txBody>
              <a:bodyPr/>
              <a:lstStyle/>
              <a:p>
                <a:r>
                  <a:rPr lang="zh-TW" altLang="en-US">
                    <a:noFill/>
                  </a:rPr>
                  <a:t> </a:t>
                </a:r>
              </a:p>
            </p:txBody>
          </p:sp>
        </mc:Fallback>
      </mc:AlternateContent>
      <p:grpSp>
        <p:nvGrpSpPr>
          <p:cNvPr id="12" name="群組 11">
            <a:extLst>
              <a:ext uri="{FF2B5EF4-FFF2-40B4-BE49-F238E27FC236}">
                <a16:creationId xmlns:a16="http://schemas.microsoft.com/office/drawing/2014/main" id="{554459A5-F012-461E-8B9A-AB0536B6C892}"/>
              </a:ext>
            </a:extLst>
          </p:cNvPr>
          <p:cNvGrpSpPr/>
          <p:nvPr/>
        </p:nvGrpSpPr>
        <p:grpSpPr>
          <a:xfrm>
            <a:off x="4907792" y="1164515"/>
            <a:ext cx="2159374" cy="2721347"/>
            <a:chOff x="4907792" y="1164515"/>
            <a:chExt cx="2159374" cy="2721347"/>
          </a:xfrm>
        </p:grpSpPr>
        <p:grpSp>
          <p:nvGrpSpPr>
            <p:cNvPr id="13" name="群組 12">
              <a:extLst>
                <a:ext uri="{FF2B5EF4-FFF2-40B4-BE49-F238E27FC236}">
                  <a16:creationId xmlns:a16="http://schemas.microsoft.com/office/drawing/2014/main" id="{403776B0-FBDA-4D4A-BA83-8F26F32DCA22}"/>
                </a:ext>
              </a:extLst>
            </p:cNvPr>
            <p:cNvGrpSpPr/>
            <p:nvPr/>
          </p:nvGrpSpPr>
          <p:grpSpPr>
            <a:xfrm>
              <a:off x="4907792" y="1164515"/>
              <a:ext cx="2159374" cy="2203849"/>
              <a:chOff x="5534237" y="892897"/>
              <a:chExt cx="2559782" cy="2203849"/>
            </a:xfrm>
          </p:grpSpPr>
          <p:cxnSp>
            <p:nvCxnSpPr>
              <p:cNvPr id="18" name="直線接點 17">
                <a:extLst>
                  <a:ext uri="{FF2B5EF4-FFF2-40B4-BE49-F238E27FC236}">
                    <a16:creationId xmlns:a16="http://schemas.microsoft.com/office/drawing/2014/main" id="{FCE885A1-8949-4549-8DD7-3CFBE4AC976D}"/>
                  </a:ext>
                </a:extLst>
              </p:cNvPr>
              <p:cNvCxnSpPr/>
              <p:nvPr/>
            </p:nvCxnSpPr>
            <p:spPr>
              <a:xfrm flipH="1">
                <a:off x="5964032" y="2121521"/>
                <a:ext cx="692002" cy="0"/>
              </a:xfrm>
              <a:prstGeom prst="line">
                <a:avLst/>
              </a:prstGeom>
              <a:noFill/>
              <a:ln w="38100" cap="flat" cmpd="sng" algn="ctr">
                <a:solidFill>
                  <a:sysClr val="windowText" lastClr="000000"/>
                </a:solidFill>
                <a:prstDash val="solid"/>
                <a:miter lim="800000"/>
              </a:ln>
              <a:effectLst/>
            </p:spPr>
          </p:cxnSp>
          <p:grpSp>
            <p:nvGrpSpPr>
              <p:cNvPr id="19" name="群組 18">
                <a:extLst>
                  <a:ext uri="{FF2B5EF4-FFF2-40B4-BE49-F238E27FC236}">
                    <a16:creationId xmlns:a16="http://schemas.microsoft.com/office/drawing/2014/main" id="{33A72496-ABE4-4A4B-9849-08DA4B2AB109}"/>
                  </a:ext>
                </a:extLst>
              </p:cNvPr>
              <p:cNvGrpSpPr/>
              <p:nvPr/>
            </p:nvGrpSpPr>
            <p:grpSpPr>
              <a:xfrm>
                <a:off x="7033651" y="1621999"/>
                <a:ext cx="1060368" cy="755686"/>
                <a:chOff x="6478271" y="2170991"/>
                <a:chExt cx="1723833" cy="1690577"/>
              </a:xfrm>
            </p:grpSpPr>
            <p:sp>
              <p:nvSpPr>
                <p:cNvPr id="31" name="文字方塊 30">
                  <a:extLst>
                    <a:ext uri="{FF2B5EF4-FFF2-40B4-BE49-F238E27FC236}">
                      <a16:creationId xmlns:a16="http://schemas.microsoft.com/office/drawing/2014/main" id="{3E4DA4BA-D46A-4B97-BF25-8B0EAE1EEC3D}"/>
                    </a:ext>
                  </a:extLst>
                </p:cNvPr>
                <p:cNvSpPr txBox="1"/>
                <p:nvPr/>
              </p:nvSpPr>
              <p:spPr>
                <a:xfrm>
                  <a:off x="6945566" y="2314231"/>
                  <a:ext cx="1256538" cy="757391"/>
                </a:xfrm>
                <a:prstGeom prst="rect">
                  <a:avLst/>
                </a:prstGeom>
                <a:noFill/>
              </p:spPr>
              <p:txBody>
                <a:bodyPr wrap="square" rtlCol="0">
                  <a:spAutoFit/>
                </a:bodyPr>
                <a:lstStyle/>
                <a:p>
                  <a:pPr marL="0" marR="0" lvl="0" indent="0" algn="ctr" defTabSz="914292" rtl="0" eaLnBrk="1" fontAlgn="auto" latinLnBrk="0" hangingPunct="1">
                    <a:lnSpc>
                      <a:spcPct val="100000"/>
                    </a:lnSpc>
                    <a:spcBef>
                      <a:spcPts val="0"/>
                    </a:spcBef>
                    <a:spcAft>
                      <a:spcPts val="0"/>
                    </a:spcAft>
                    <a:buClrTx/>
                    <a:buSzTx/>
                    <a:buFontTx/>
                    <a:buNone/>
                    <a:tabLst/>
                    <a:defRPr/>
                  </a:pPr>
                  <a:r>
                    <a:rPr kumimoji="0" lang="en-US" altLang="zh-TW" sz="1600" b="1" i="0" u="none" strike="noStrike" kern="0" cap="none" spc="0" normalizeH="0" baseline="0" noProof="0" dirty="0" err="1">
                      <a:ln>
                        <a:noFill/>
                      </a:ln>
                      <a:solidFill>
                        <a:prstClr val="black"/>
                      </a:solidFill>
                      <a:effectLst/>
                      <a:uLnTx/>
                      <a:uFillTx/>
                      <a:latin typeface="Calibri" panose="020F0502020204030204" pitchFamily="34" charset="0"/>
                      <a:ea typeface="新細明體" panose="02020500000000000000" pitchFamily="18" charset="-120"/>
                      <a:cs typeface="Calibri" panose="020F0502020204030204" pitchFamily="34" charset="0"/>
                    </a:rPr>
                    <a:t>E</a:t>
                  </a:r>
                  <a:r>
                    <a:rPr kumimoji="0" lang="en-US" altLang="zh-TW" sz="1600" b="1" i="0" u="none" strike="noStrike" kern="0" cap="none" spc="0" normalizeH="0" baseline="-25000" noProof="0" dirty="0" err="1">
                      <a:ln>
                        <a:noFill/>
                      </a:ln>
                      <a:solidFill>
                        <a:prstClr val="black"/>
                      </a:solidFill>
                      <a:effectLst/>
                      <a:uLnTx/>
                      <a:uFillTx/>
                      <a:latin typeface="Calibri" panose="020F0502020204030204" pitchFamily="34" charset="0"/>
                      <a:ea typeface="新細明體" panose="02020500000000000000" pitchFamily="18" charset="-120"/>
                      <a:cs typeface="Calibri" panose="020F0502020204030204" pitchFamily="34" charset="0"/>
                    </a:rPr>
                    <a:t>Fp</a:t>
                  </a:r>
                  <a:endParaRPr kumimoji="0" lang="zh-TW" altLang="en-US" sz="1600" b="1" i="0" u="none" strike="noStrike" kern="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p:grpSp>
              <p:nvGrpSpPr>
                <p:cNvPr id="32" name="群組 31">
                  <a:extLst>
                    <a:ext uri="{FF2B5EF4-FFF2-40B4-BE49-F238E27FC236}">
                      <a16:creationId xmlns:a16="http://schemas.microsoft.com/office/drawing/2014/main" id="{86A6C11B-6E8F-4AB6-87F6-A537414DA8B8}"/>
                    </a:ext>
                  </a:extLst>
                </p:cNvPr>
                <p:cNvGrpSpPr/>
                <p:nvPr/>
              </p:nvGrpSpPr>
              <p:grpSpPr>
                <a:xfrm>
                  <a:off x="6478271" y="2170991"/>
                  <a:ext cx="1264151" cy="1690577"/>
                  <a:chOff x="6478271" y="2170991"/>
                  <a:chExt cx="1264151" cy="1690577"/>
                </a:xfrm>
              </p:grpSpPr>
              <p:sp>
                <p:nvSpPr>
                  <p:cNvPr id="33" name="手繪多邊形 214">
                    <a:extLst>
                      <a:ext uri="{FF2B5EF4-FFF2-40B4-BE49-F238E27FC236}">
                        <a16:creationId xmlns:a16="http://schemas.microsoft.com/office/drawing/2014/main" id="{1FB06565-7E34-4408-A304-48D592048291}"/>
                      </a:ext>
                    </a:extLst>
                  </p:cNvPr>
                  <p:cNvSpPr/>
                  <p:nvPr/>
                </p:nvSpPr>
                <p:spPr>
                  <a:xfrm>
                    <a:off x="6478271" y="3385885"/>
                    <a:ext cx="1264151" cy="475683"/>
                  </a:xfrm>
                  <a:custGeom>
                    <a:avLst/>
                    <a:gdLst>
                      <a:gd name="connsiteX0" fmla="*/ 0 w 1375646"/>
                      <a:gd name="connsiteY0" fmla="*/ 624281 h 624281"/>
                      <a:gd name="connsiteX1" fmla="*/ 485522 w 1375646"/>
                      <a:gd name="connsiteY1" fmla="*/ 98299 h 624281"/>
                      <a:gd name="connsiteX2" fmla="*/ 1375646 w 1375646"/>
                      <a:gd name="connsiteY2" fmla="*/ 1195 h 624281"/>
                    </a:gdLst>
                    <a:ahLst/>
                    <a:cxnLst>
                      <a:cxn ang="0">
                        <a:pos x="connsiteX0" y="connsiteY0"/>
                      </a:cxn>
                      <a:cxn ang="0">
                        <a:pos x="connsiteX1" y="connsiteY1"/>
                      </a:cxn>
                      <a:cxn ang="0">
                        <a:pos x="connsiteX2" y="connsiteY2"/>
                      </a:cxn>
                    </a:cxnLst>
                    <a:rect l="l" t="t" r="r" b="b"/>
                    <a:pathLst>
                      <a:path w="1375646" h="624281">
                        <a:moveTo>
                          <a:pt x="0" y="624281"/>
                        </a:moveTo>
                        <a:cubicBezTo>
                          <a:pt x="128124" y="413214"/>
                          <a:pt x="256248" y="202147"/>
                          <a:pt x="485522" y="98299"/>
                        </a:cubicBezTo>
                        <a:cubicBezTo>
                          <a:pt x="714796" y="-5549"/>
                          <a:pt x="1045221" y="-2177"/>
                          <a:pt x="1375646" y="1195"/>
                        </a:cubicBezTo>
                      </a:path>
                    </a:pathLst>
                  </a:custGeom>
                  <a:noFill/>
                  <a:ln w="38100" cap="flat" cmpd="sng" algn="ctr">
                    <a:solidFill>
                      <a:sysClr val="windowText" lastClr="000000"/>
                    </a:solid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200" b="0" i="0" u="none" strike="noStrike" kern="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p:sp>
                <p:nvSpPr>
                  <p:cNvPr id="34" name="手繪多邊形 215">
                    <a:extLst>
                      <a:ext uri="{FF2B5EF4-FFF2-40B4-BE49-F238E27FC236}">
                        <a16:creationId xmlns:a16="http://schemas.microsoft.com/office/drawing/2014/main" id="{28C89B03-ADA4-4DE4-94B8-9A52810EA038}"/>
                      </a:ext>
                    </a:extLst>
                  </p:cNvPr>
                  <p:cNvSpPr/>
                  <p:nvPr/>
                </p:nvSpPr>
                <p:spPr>
                  <a:xfrm>
                    <a:off x="6478271" y="2170991"/>
                    <a:ext cx="1264151" cy="475683"/>
                  </a:xfrm>
                  <a:custGeom>
                    <a:avLst/>
                    <a:gdLst>
                      <a:gd name="connsiteX0" fmla="*/ 0 w 1375646"/>
                      <a:gd name="connsiteY0" fmla="*/ 624281 h 624281"/>
                      <a:gd name="connsiteX1" fmla="*/ 485522 w 1375646"/>
                      <a:gd name="connsiteY1" fmla="*/ 98299 h 624281"/>
                      <a:gd name="connsiteX2" fmla="*/ 1375646 w 1375646"/>
                      <a:gd name="connsiteY2" fmla="*/ 1195 h 624281"/>
                    </a:gdLst>
                    <a:ahLst/>
                    <a:cxnLst>
                      <a:cxn ang="0">
                        <a:pos x="connsiteX0" y="connsiteY0"/>
                      </a:cxn>
                      <a:cxn ang="0">
                        <a:pos x="connsiteX1" y="connsiteY1"/>
                      </a:cxn>
                      <a:cxn ang="0">
                        <a:pos x="connsiteX2" y="connsiteY2"/>
                      </a:cxn>
                    </a:cxnLst>
                    <a:rect l="l" t="t" r="r" b="b"/>
                    <a:pathLst>
                      <a:path w="1375646" h="624281">
                        <a:moveTo>
                          <a:pt x="0" y="624281"/>
                        </a:moveTo>
                        <a:cubicBezTo>
                          <a:pt x="128124" y="413214"/>
                          <a:pt x="256248" y="202147"/>
                          <a:pt x="485522" y="98299"/>
                        </a:cubicBezTo>
                        <a:cubicBezTo>
                          <a:pt x="714796" y="-5549"/>
                          <a:pt x="1045221" y="-2177"/>
                          <a:pt x="1375646" y="1195"/>
                        </a:cubicBezTo>
                      </a:path>
                    </a:pathLst>
                  </a:custGeom>
                  <a:noFill/>
                  <a:ln w="38100" cap="flat" cmpd="sng" algn="ctr">
                    <a:solidFill>
                      <a:sysClr val="windowText" lastClr="000000"/>
                    </a:solid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200" b="0" i="0" u="none" strike="noStrike" kern="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p:cxnSp>
                <p:nvCxnSpPr>
                  <p:cNvPr id="35" name="直線接點 34">
                    <a:extLst>
                      <a:ext uri="{FF2B5EF4-FFF2-40B4-BE49-F238E27FC236}">
                        <a16:creationId xmlns:a16="http://schemas.microsoft.com/office/drawing/2014/main" id="{39BEF36C-3644-4E62-AE15-7D443E8FCE29}"/>
                      </a:ext>
                    </a:extLst>
                  </p:cNvPr>
                  <p:cNvCxnSpPr/>
                  <p:nvPr/>
                </p:nvCxnSpPr>
                <p:spPr>
                  <a:xfrm flipH="1">
                    <a:off x="7483229" y="3165167"/>
                    <a:ext cx="258247" cy="0"/>
                  </a:xfrm>
                  <a:prstGeom prst="line">
                    <a:avLst/>
                  </a:prstGeom>
                  <a:noFill/>
                  <a:ln w="38100" cap="flat" cmpd="sng" algn="ctr">
                    <a:solidFill>
                      <a:sysClr val="windowText" lastClr="000000"/>
                    </a:solidFill>
                    <a:prstDash val="solid"/>
                    <a:miter lim="800000"/>
                  </a:ln>
                  <a:effectLst/>
                </p:spPr>
              </p:cxnSp>
            </p:grpSp>
          </p:grpSp>
          <p:cxnSp>
            <p:nvCxnSpPr>
              <p:cNvPr id="20" name="直線接點 19">
                <a:extLst>
                  <a:ext uri="{FF2B5EF4-FFF2-40B4-BE49-F238E27FC236}">
                    <a16:creationId xmlns:a16="http://schemas.microsoft.com/office/drawing/2014/main" id="{25947A37-3AD5-4432-9ECB-BA87F624C17C}"/>
                  </a:ext>
                </a:extLst>
              </p:cNvPr>
              <p:cNvCxnSpPr/>
              <p:nvPr/>
            </p:nvCxnSpPr>
            <p:spPr>
              <a:xfrm flipH="1">
                <a:off x="6656034" y="2121521"/>
                <a:ext cx="375701" cy="0"/>
              </a:xfrm>
              <a:prstGeom prst="line">
                <a:avLst/>
              </a:prstGeom>
              <a:noFill/>
              <a:ln w="38100" cap="flat" cmpd="sng" algn="ctr">
                <a:solidFill>
                  <a:srgbClr val="FF0000"/>
                </a:solidFill>
                <a:prstDash val="sysDot"/>
                <a:miter lim="800000"/>
              </a:ln>
              <a:effectLst/>
            </p:spPr>
          </p:cxnSp>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E66ADC49-CB37-40A8-8438-132F6F6BD6C8}"/>
                      </a:ext>
                    </a:extLst>
                  </p:cNvPr>
                  <p:cNvSpPr txBox="1"/>
                  <p:nvPr/>
                </p:nvSpPr>
                <p:spPr>
                  <a:xfrm>
                    <a:off x="7156379" y="2133706"/>
                    <a:ext cx="889084" cy="366703"/>
                  </a:xfrm>
                  <a:prstGeom prst="rect">
                    <a:avLst/>
                  </a:prstGeom>
                  <a:noFill/>
                </p:spPr>
                <p:txBody>
                  <a:bodyPr wrap="square" rtlCol="0">
                    <a:spAutoFit/>
                  </a:bodyPr>
                  <a:lstStyle/>
                  <a:p>
                    <a:pPr marL="0" marR="0" lvl="0" indent="0" algn="ctr" defTabSz="91429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altLang="zh-TW" sz="1800" b="1" i="1" u="none" strike="noStrike" kern="0" cap="none" spc="0" normalizeH="0" baseline="0" noProof="0" smtClean="0">
                                  <a:ln>
                                    <a:noFill/>
                                  </a:ln>
                                  <a:solidFill>
                                    <a:srgbClr val="FF0000"/>
                                  </a:solidFill>
                                  <a:effectLst/>
                                  <a:uLnTx/>
                                  <a:uFillTx/>
                                  <a:latin typeface="Cambria Math" panose="02040503050406030204" pitchFamily="18" charset="0"/>
                                  <a:ea typeface="新細明體" panose="02020500000000000000" pitchFamily="18" charset="-120"/>
                                  <a:cs typeface="Times New Roman" panose="02020603050405020304" pitchFamily="18" charset="0"/>
                                </a:rPr>
                              </m:ctrlPr>
                            </m:sSubSupPr>
                            <m:e>
                              <m:r>
                                <a:rPr kumimoji="0" lang="en-US" altLang="zh-TW" sz="1800" b="1" i="1" u="none" strike="noStrike" kern="0" cap="none" spc="0" normalizeH="0" baseline="0" noProof="0" smtClean="0">
                                  <a:ln>
                                    <a:noFill/>
                                  </a:ln>
                                  <a:solidFill>
                                    <a:srgbClr val="FF0000"/>
                                  </a:solidFill>
                                  <a:effectLst/>
                                  <a:uLnTx/>
                                  <a:uFillTx/>
                                  <a:latin typeface="Cambria Math" panose="02040503050406030204" pitchFamily="18" charset="0"/>
                                  <a:ea typeface="新細明體" panose="02020500000000000000" pitchFamily="18" charset="-120"/>
                                  <a:cs typeface="Times New Roman" panose="02020603050405020304" pitchFamily="18" charset="0"/>
                                </a:rPr>
                                <m:t>𝒒</m:t>
                              </m:r>
                              <m:r>
                                <a:rPr kumimoji="0" lang="zh-TW" altLang="en-US" sz="1800" b="1" i="1" u="none" strike="noStrike" kern="0" cap="none" spc="0" normalizeH="0" baseline="0" noProof="0" smtClean="0">
                                  <a:ln>
                                    <a:noFill/>
                                  </a:ln>
                                  <a:solidFill>
                                    <a:srgbClr val="FF0000"/>
                                  </a:solidFill>
                                  <a:effectLst/>
                                  <a:uLnTx/>
                                  <a:uFillTx/>
                                  <a:latin typeface="Cambria Math" panose="02040503050406030204" pitchFamily="18" charset="0"/>
                                  <a:ea typeface="新細明體" panose="02020500000000000000" pitchFamily="18" charset="-120"/>
                                  <a:cs typeface="Times New Roman" panose="02020603050405020304" pitchFamily="18" charset="0"/>
                                </a:rPr>
                                <m:t>𝝓</m:t>
                              </m:r>
                            </m:e>
                            <m:sub>
                              <m:r>
                                <a:rPr kumimoji="0" lang="en-US" altLang="zh-TW" sz="1800" b="1" i="1" u="none" strike="noStrike" kern="0" cap="none" spc="0" normalizeH="0" baseline="0" noProof="0" smtClean="0">
                                  <a:ln>
                                    <a:noFill/>
                                  </a:ln>
                                  <a:solidFill>
                                    <a:srgbClr val="FF0000"/>
                                  </a:solidFill>
                                  <a:effectLst/>
                                  <a:uLnTx/>
                                  <a:uFillTx/>
                                  <a:latin typeface="Cambria Math" panose="02040503050406030204" pitchFamily="18" charset="0"/>
                                  <a:ea typeface="新細明體" panose="02020500000000000000" pitchFamily="18" charset="-120"/>
                                  <a:cs typeface="Times New Roman" panose="02020603050405020304" pitchFamily="18" charset="0"/>
                                </a:rPr>
                                <m:t>𝑩𝑷</m:t>
                              </m:r>
                              <m:r>
                                <a:rPr kumimoji="0" lang="en-US" altLang="zh-TW" sz="1800" b="1" i="1" u="none" strike="noStrike" kern="0" cap="none" spc="0" normalizeH="0" baseline="0" noProof="0" smtClean="0">
                                  <a:ln>
                                    <a:noFill/>
                                  </a:ln>
                                  <a:solidFill>
                                    <a:srgbClr val="FF0000"/>
                                  </a:solidFill>
                                  <a:effectLst/>
                                  <a:uLnTx/>
                                  <a:uFillTx/>
                                  <a:latin typeface="Cambria Math" panose="02040503050406030204" pitchFamily="18" charset="0"/>
                                  <a:ea typeface="新細明體" panose="02020500000000000000" pitchFamily="18" charset="-120"/>
                                  <a:cs typeface="Times New Roman" panose="02020603050405020304" pitchFamily="18" charset="0"/>
                                </a:rPr>
                                <m:t>𝟏</m:t>
                              </m:r>
                            </m:sub>
                            <m:sup>
                              <m:r>
                                <a:rPr kumimoji="0" lang="en-US" altLang="zh-TW" sz="1800" b="1" i="1" u="none" strike="noStrike" kern="0" cap="none" spc="0" normalizeH="0" baseline="0" noProof="0" smtClean="0">
                                  <a:ln>
                                    <a:noFill/>
                                  </a:ln>
                                  <a:solidFill>
                                    <a:srgbClr val="FF0000"/>
                                  </a:solidFill>
                                  <a:effectLst/>
                                  <a:uLnTx/>
                                  <a:uFillTx/>
                                  <a:latin typeface="Cambria Math" panose="02040503050406030204" pitchFamily="18" charset="0"/>
                                  <a:ea typeface="新細明體" panose="02020500000000000000" pitchFamily="18" charset="-120"/>
                                  <a:cs typeface="Times New Roman" panose="02020603050405020304" pitchFamily="18" charset="0"/>
                                </a:rPr>
                                <m:t>∗</m:t>
                              </m:r>
                            </m:sup>
                          </m:sSubSup>
                        </m:oMath>
                      </m:oMathPara>
                    </a14:m>
                    <a:endParaRPr kumimoji="0" lang="zh-TW" altLang="en-US" sz="1800" b="1" i="1" u="none" strike="noStrike" kern="0" cap="none" spc="0" normalizeH="0" baseline="-2500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mc:Choice>
            <mc:Fallback xmlns="">
              <p:sp>
                <p:nvSpPr>
                  <p:cNvPr id="21" name="文字方塊 20">
                    <a:extLst>
                      <a:ext uri="{FF2B5EF4-FFF2-40B4-BE49-F238E27FC236}">
                        <a16:creationId xmlns:a16="http://schemas.microsoft.com/office/drawing/2014/main" id="{E66ADC49-CB37-40A8-8438-132F6F6BD6C8}"/>
                      </a:ext>
                    </a:extLst>
                  </p:cNvPr>
                  <p:cNvSpPr txBox="1">
                    <a:spLocks noRot="1" noChangeAspect="1" noMove="1" noResize="1" noEditPoints="1" noAdjustHandles="1" noChangeArrowheads="1" noChangeShapeType="1" noTextEdit="1"/>
                  </p:cNvSpPr>
                  <p:nvPr/>
                </p:nvSpPr>
                <p:spPr>
                  <a:xfrm>
                    <a:off x="7156379" y="2133706"/>
                    <a:ext cx="889084" cy="366703"/>
                  </a:xfrm>
                  <a:prstGeom prst="rect">
                    <a:avLst/>
                  </a:prstGeom>
                  <a:blipFill>
                    <a:blip r:embed="rId4"/>
                    <a:stretch>
                      <a:fillRect l="-8130" b="-15000"/>
                    </a:stretch>
                  </a:blipFill>
                </p:spPr>
                <p:txBody>
                  <a:bodyPr/>
                  <a:lstStyle/>
                  <a:p>
                    <a:r>
                      <a:rPr lang="zh-TW" altLang="en-US">
                        <a:noFill/>
                      </a:rPr>
                      <a:t> </a:t>
                    </a:r>
                  </a:p>
                </p:txBody>
              </p:sp>
            </mc:Fallback>
          </mc:AlternateContent>
          <p:sp>
            <p:nvSpPr>
              <p:cNvPr id="22" name="矩形 21">
                <a:extLst>
                  <a:ext uri="{FF2B5EF4-FFF2-40B4-BE49-F238E27FC236}">
                    <a16:creationId xmlns:a16="http://schemas.microsoft.com/office/drawing/2014/main" id="{598C81D6-9314-4852-AD38-E4FBC16213D3}"/>
                  </a:ext>
                </a:extLst>
              </p:cNvPr>
              <p:cNvSpPr/>
              <p:nvPr/>
            </p:nvSpPr>
            <p:spPr>
              <a:xfrm>
                <a:off x="5534237" y="2329314"/>
                <a:ext cx="1063478" cy="400110"/>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000" b="1" i="0" u="none" strike="noStrike" kern="0" cap="none" spc="0" normalizeH="0" baseline="0" noProof="0" dirty="0">
                    <a:ln>
                      <a:noFill/>
                    </a:ln>
                    <a:solidFill>
                      <a:srgbClr val="0070C0"/>
                    </a:solidFill>
                    <a:effectLst/>
                    <a:uLnTx/>
                    <a:uFillTx/>
                    <a:latin typeface="Calibri" panose="020F0502020204030204" pitchFamily="34" charset="0"/>
                    <a:ea typeface="新細明體" panose="02020500000000000000" pitchFamily="18" charset="-120"/>
                    <a:cs typeface="Calibri" panose="020F0502020204030204" pitchFamily="34" charset="0"/>
                  </a:rPr>
                  <a:t>|</a:t>
                </a:r>
                <a:r>
                  <a:rPr kumimoji="0" lang="en-US" altLang="zh-TW" sz="2000" b="1" i="1" u="none" strike="noStrike" kern="0" cap="none" spc="0" normalizeH="0" baseline="0" noProof="0" dirty="0">
                    <a:ln>
                      <a:noFill/>
                    </a:ln>
                    <a:solidFill>
                      <a:srgbClr val="0070C0"/>
                    </a:solidFill>
                    <a:effectLst/>
                    <a:uLnTx/>
                    <a:uFillTx/>
                    <a:latin typeface="Calibri" panose="020F0502020204030204" pitchFamily="34" charset="0"/>
                    <a:ea typeface="新細明體" panose="02020500000000000000" pitchFamily="18" charset="-120"/>
                    <a:cs typeface="Calibri" panose="020F0502020204030204" pitchFamily="34" charset="0"/>
                  </a:rPr>
                  <a:t> I</a:t>
                </a:r>
                <a:r>
                  <a:rPr kumimoji="0" lang="en-US" altLang="zh-TW" sz="2000" b="1" i="1" u="none" strike="noStrike" kern="0" cap="none" spc="0" normalizeH="0" baseline="-25000" noProof="0" dirty="0">
                    <a:ln>
                      <a:noFill/>
                    </a:ln>
                    <a:solidFill>
                      <a:srgbClr val="0070C0"/>
                    </a:solidFill>
                    <a:effectLst/>
                    <a:uLnTx/>
                    <a:uFillTx/>
                    <a:latin typeface="Calibri" panose="020F0502020204030204" pitchFamily="34" charset="0"/>
                    <a:ea typeface="新細明體" panose="02020500000000000000" pitchFamily="18" charset="-120"/>
                    <a:cs typeface="Calibri" panose="020F0502020204030204" pitchFamily="34" charset="0"/>
                  </a:rPr>
                  <a:t>h1  </a:t>
                </a:r>
                <a:r>
                  <a:rPr kumimoji="0" lang="en-US" altLang="zh-TW" sz="2000" b="1" i="0" u="none" strike="noStrike" kern="0" cap="none" spc="0" normalizeH="0" baseline="0" noProof="0" dirty="0">
                    <a:ln>
                      <a:noFill/>
                    </a:ln>
                    <a:solidFill>
                      <a:srgbClr val="0070C0"/>
                    </a:solidFill>
                    <a:effectLst/>
                    <a:uLnTx/>
                    <a:uFillTx/>
                    <a:latin typeface="Calibri" panose="020F0502020204030204" pitchFamily="34" charset="0"/>
                    <a:ea typeface="新細明體" panose="02020500000000000000" pitchFamily="18" charset="-120"/>
                    <a:cs typeface="Calibri" panose="020F0502020204030204" pitchFamily="34" charset="0"/>
                  </a:rPr>
                  <a:t>|</a:t>
                </a:r>
                <a:endParaRPr kumimoji="0" lang="zh-TW" altLang="en-US" sz="2000" b="1" i="0" u="none" strike="noStrike" kern="0" cap="none" spc="0" normalizeH="0" baseline="-25000" noProof="0" dirty="0">
                  <a:ln>
                    <a:noFill/>
                  </a:ln>
                  <a:solidFill>
                    <a:srgbClr val="0070C0"/>
                  </a:solidFill>
                  <a:effectLst/>
                  <a:uLnTx/>
                  <a:uFillTx/>
                  <a:latin typeface="Calibri" panose="020F0502020204030204" pitchFamily="34" charset="0"/>
                  <a:ea typeface="微軟正黑體"/>
                  <a:cs typeface="Calibri" panose="020F0502020204030204" pitchFamily="34" charset="0"/>
                </a:endParaRPr>
              </a:p>
            </p:txBody>
          </p:sp>
          <p:cxnSp>
            <p:nvCxnSpPr>
              <p:cNvPr id="23" name="直線接點 22">
                <a:extLst>
                  <a:ext uri="{FF2B5EF4-FFF2-40B4-BE49-F238E27FC236}">
                    <a16:creationId xmlns:a16="http://schemas.microsoft.com/office/drawing/2014/main" id="{3F85640B-9EC4-4E53-9371-338D7DB3E0FD}"/>
                  </a:ext>
                </a:extLst>
              </p:cNvPr>
              <p:cNvCxnSpPr/>
              <p:nvPr/>
            </p:nvCxnSpPr>
            <p:spPr>
              <a:xfrm flipH="1">
                <a:off x="7031736" y="2781779"/>
                <a:ext cx="220794" cy="0"/>
              </a:xfrm>
              <a:prstGeom prst="line">
                <a:avLst/>
              </a:prstGeom>
              <a:noFill/>
              <a:ln w="38100" cap="flat" cmpd="sng" algn="ctr">
                <a:solidFill>
                  <a:srgbClr val="00B050"/>
                </a:solidFill>
                <a:prstDash val="sysDash"/>
                <a:miter lim="800000"/>
              </a:ln>
              <a:effectLst/>
            </p:spPr>
          </p:cxnSp>
          <p:cxnSp>
            <p:nvCxnSpPr>
              <p:cNvPr id="24" name="直線接點 23">
                <a:extLst>
                  <a:ext uri="{FF2B5EF4-FFF2-40B4-BE49-F238E27FC236}">
                    <a16:creationId xmlns:a16="http://schemas.microsoft.com/office/drawing/2014/main" id="{70F4EADE-3F0C-43FF-89C0-7AFB39348246}"/>
                  </a:ext>
                </a:extLst>
              </p:cNvPr>
              <p:cNvCxnSpPr/>
              <p:nvPr/>
            </p:nvCxnSpPr>
            <p:spPr>
              <a:xfrm flipH="1">
                <a:off x="6636505" y="3056412"/>
                <a:ext cx="616025" cy="0"/>
              </a:xfrm>
              <a:prstGeom prst="line">
                <a:avLst/>
              </a:prstGeom>
              <a:noFill/>
              <a:ln w="38100" cap="flat" cmpd="sng" algn="ctr">
                <a:solidFill>
                  <a:srgbClr val="00B050"/>
                </a:solidFill>
                <a:prstDash val="sysDash"/>
                <a:miter lim="800000"/>
              </a:ln>
              <a:effectLst/>
            </p:spPr>
          </p:cxnSp>
          <p:sp>
            <p:nvSpPr>
              <p:cNvPr id="25" name="文字方塊 24">
                <a:extLst>
                  <a:ext uri="{FF2B5EF4-FFF2-40B4-BE49-F238E27FC236}">
                    <a16:creationId xmlns:a16="http://schemas.microsoft.com/office/drawing/2014/main" id="{DA20FC95-5EE8-4911-8841-CC74D239E4DA}"/>
                  </a:ext>
                </a:extLst>
              </p:cNvPr>
              <p:cNvSpPr txBox="1"/>
              <p:nvPr/>
            </p:nvSpPr>
            <p:spPr>
              <a:xfrm>
                <a:off x="7089183" y="2727414"/>
                <a:ext cx="932076" cy="369332"/>
              </a:xfrm>
              <a:prstGeom prst="rect">
                <a:avLst/>
              </a:prstGeom>
              <a:noFill/>
            </p:spPr>
            <p:txBody>
              <a:bodyPr wrap="square" rtlCol="0">
                <a:spAutoFit/>
              </a:bodyPr>
              <a:lstStyle/>
              <a:p>
                <a:pPr marL="0" marR="0" lvl="0" indent="0" algn="ctr" defTabSz="914292" rtl="0" eaLnBrk="1" fontAlgn="auto" latinLnBrk="0" hangingPunct="1">
                  <a:lnSpc>
                    <a:spcPct val="100000"/>
                  </a:lnSpc>
                  <a:spcBef>
                    <a:spcPts val="0"/>
                  </a:spcBef>
                  <a:spcAft>
                    <a:spcPts val="0"/>
                  </a:spcAft>
                  <a:buClrTx/>
                  <a:buSzTx/>
                  <a:buFontTx/>
                  <a:buNone/>
                  <a:tabLst/>
                  <a:defRPr/>
                </a:pPr>
                <a:r>
                  <a:rPr kumimoji="0" lang="en-US" altLang="zh-TW" sz="1800" b="1" i="1" u="none" strike="noStrike" kern="0" cap="none" spc="0" normalizeH="0" baseline="0" noProof="0" dirty="0">
                    <a:ln>
                      <a:noFill/>
                    </a:ln>
                    <a:solidFill>
                      <a:srgbClr val="008000"/>
                    </a:solidFill>
                    <a:effectLst/>
                    <a:uLnTx/>
                    <a:uFillTx/>
                    <a:latin typeface="Calibri" panose="020F0502020204030204" pitchFamily="34" charset="0"/>
                    <a:ea typeface="新細明體" panose="02020500000000000000" pitchFamily="18" charset="-120"/>
                    <a:cs typeface="Calibri" panose="020F0502020204030204" pitchFamily="34" charset="0"/>
                  </a:rPr>
                  <a:t>V</a:t>
                </a:r>
                <a:r>
                  <a:rPr kumimoji="0" lang="en-US" altLang="zh-TW" sz="1800" b="1" i="1" u="none" strike="noStrike" kern="0" cap="none" spc="0" normalizeH="0" baseline="-25000" noProof="0" dirty="0">
                    <a:ln>
                      <a:noFill/>
                    </a:ln>
                    <a:solidFill>
                      <a:srgbClr val="008000"/>
                    </a:solidFill>
                    <a:effectLst/>
                    <a:uLnTx/>
                    <a:uFillTx/>
                    <a:latin typeface="Calibri" panose="020F0502020204030204" pitchFamily="34" charset="0"/>
                    <a:ea typeface="新細明體" panose="02020500000000000000" pitchFamily="18" charset="-120"/>
                    <a:cs typeface="Calibri" panose="020F0502020204030204" pitchFamily="34" charset="0"/>
                  </a:rPr>
                  <a:t>ox1</a:t>
                </a:r>
                <a:endParaRPr kumimoji="0" lang="en-US" altLang="zh-TW" sz="1800" b="0" i="1" u="none" strike="noStrike" kern="0" cap="none" spc="0" normalizeH="0" baseline="0" noProof="0" dirty="0">
                  <a:ln>
                    <a:noFill/>
                  </a:ln>
                  <a:solidFill>
                    <a:srgbClr val="008000"/>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p:sp>
            <p:nvSpPr>
              <p:cNvPr id="26" name="矩形 25">
                <a:extLst>
                  <a:ext uri="{FF2B5EF4-FFF2-40B4-BE49-F238E27FC236}">
                    <a16:creationId xmlns:a16="http://schemas.microsoft.com/office/drawing/2014/main" id="{4D0AB835-5883-405F-9643-C0B80C9F1C43}"/>
                  </a:ext>
                </a:extLst>
              </p:cNvPr>
              <p:cNvSpPr/>
              <p:nvPr/>
            </p:nvSpPr>
            <p:spPr>
              <a:xfrm>
                <a:off x="5742768" y="892897"/>
                <a:ext cx="2226530" cy="369332"/>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1800" b="1" i="0" u="none" strike="noStrike" kern="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Calibri" panose="020F0502020204030204" pitchFamily="34" charset="0"/>
                  </a:rPr>
                  <a:t>Thick Oxide</a:t>
                </a:r>
                <a:endParaRPr kumimoji="0" lang="zh-TW" altLang="en-US" sz="1800" b="0" i="0" u="none" strike="noStrike" kern="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p:sp>
            <p:nvSpPr>
              <p:cNvPr id="27" name="平行四邊形 26">
                <a:extLst>
                  <a:ext uri="{FF2B5EF4-FFF2-40B4-BE49-F238E27FC236}">
                    <a16:creationId xmlns:a16="http://schemas.microsoft.com/office/drawing/2014/main" id="{5F04709E-1C52-400D-A5FF-5A3424BF5FF7}"/>
                  </a:ext>
                </a:extLst>
              </p:cNvPr>
              <p:cNvSpPr/>
              <p:nvPr/>
            </p:nvSpPr>
            <p:spPr>
              <a:xfrm rot="16200000" flipH="1">
                <a:off x="6001390" y="2014713"/>
                <a:ext cx="1689557" cy="371135"/>
              </a:xfrm>
              <a:prstGeom prst="parallelogram">
                <a:avLst>
                  <a:gd name="adj" fmla="val 68998"/>
                </a:avLst>
              </a:prstGeom>
              <a:noFill/>
              <a:ln w="38100" cap="flat" cmpd="sng" algn="ctr">
                <a:solidFill>
                  <a:sysClr val="windowText" lastClr="000000"/>
                </a:solid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200" b="0" i="0" u="none" strike="noStrike" kern="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p:cxnSp>
            <p:nvCxnSpPr>
              <p:cNvPr id="28" name="直線單箭頭接點 27">
                <a:extLst>
                  <a:ext uri="{FF2B5EF4-FFF2-40B4-BE49-F238E27FC236}">
                    <a16:creationId xmlns:a16="http://schemas.microsoft.com/office/drawing/2014/main" id="{69B2A579-E970-41B6-963F-C4FA3804EA16}"/>
                  </a:ext>
                </a:extLst>
              </p:cNvPr>
              <p:cNvCxnSpPr/>
              <p:nvPr/>
            </p:nvCxnSpPr>
            <p:spPr>
              <a:xfrm>
                <a:off x="7027600" y="2120690"/>
                <a:ext cx="0" cy="273563"/>
              </a:xfrm>
              <a:prstGeom prst="straightConnector1">
                <a:avLst/>
              </a:prstGeom>
              <a:noFill/>
              <a:ln w="38100" cap="flat" cmpd="sng" algn="ctr">
                <a:solidFill>
                  <a:srgbClr val="FF0000"/>
                </a:solidFill>
                <a:prstDash val="solid"/>
                <a:miter lim="800000"/>
                <a:headEnd type="triangle"/>
                <a:tailEnd type="triangle"/>
              </a:ln>
              <a:effectLst/>
            </p:spPr>
          </p:cxnSp>
          <p:sp>
            <p:nvSpPr>
              <p:cNvPr id="29" name="向右箭號 208">
                <a:extLst>
                  <a:ext uri="{FF2B5EF4-FFF2-40B4-BE49-F238E27FC236}">
                    <a16:creationId xmlns:a16="http://schemas.microsoft.com/office/drawing/2014/main" id="{80178240-8EC9-489F-A71A-1A9B6C148FF3}"/>
                  </a:ext>
                </a:extLst>
              </p:cNvPr>
              <p:cNvSpPr/>
              <p:nvPr/>
            </p:nvSpPr>
            <p:spPr>
              <a:xfrm>
                <a:off x="6516246" y="2448158"/>
                <a:ext cx="1001071" cy="311369"/>
              </a:xfrm>
              <a:prstGeom prst="rightArrow">
                <a:avLst>
                  <a:gd name="adj1" fmla="val 50000"/>
                  <a:gd name="adj2" fmla="val 109204"/>
                </a:avLst>
              </a:prstGeom>
              <a:solidFill>
                <a:srgbClr val="0070C0">
                  <a:alpha val="7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200" b="0" i="0" u="none" strike="noStrike" kern="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p:sp>
            <p:nvSpPr>
              <p:cNvPr id="30" name="文字方塊 29">
                <a:extLst>
                  <a:ext uri="{FF2B5EF4-FFF2-40B4-BE49-F238E27FC236}">
                    <a16:creationId xmlns:a16="http://schemas.microsoft.com/office/drawing/2014/main" id="{825DE91A-1C78-456F-93C3-C93B9A613EF5}"/>
                  </a:ext>
                </a:extLst>
              </p:cNvPr>
              <p:cNvSpPr txBox="1"/>
              <p:nvPr/>
            </p:nvSpPr>
            <p:spPr>
              <a:xfrm>
                <a:off x="5925349" y="1747271"/>
                <a:ext cx="695902" cy="338554"/>
              </a:xfrm>
              <a:prstGeom prst="rect">
                <a:avLst/>
              </a:prstGeom>
              <a:noFill/>
            </p:spPr>
            <p:txBody>
              <a:bodyPr wrap="square" rtlCol="0">
                <a:spAutoFit/>
              </a:bodyPr>
              <a:lstStyle/>
              <a:p>
                <a:pPr marL="0" marR="0" lvl="0" indent="0" algn="ctr" defTabSz="914292" rtl="0" eaLnBrk="1" fontAlgn="auto" latinLnBrk="0" hangingPunct="1">
                  <a:lnSpc>
                    <a:spcPct val="100000"/>
                  </a:lnSpc>
                  <a:spcBef>
                    <a:spcPts val="0"/>
                  </a:spcBef>
                  <a:spcAft>
                    <a:spcPts val="0"/>
                  </a:spcAft>
                  <a:buClrTx/>
                  <a:buSzTx/>
                  <a:buFontTx/>
                  <a:buNone/>
                  <a:tabLst/>
                  <a:defRPr/>
                </a:pPr>
                <a:r>
                  <a:rPr kumimoji="0" lang="en-US" altLang="zh-TW" sz="1600" b="1" i="0" u="none" strike="noStrike" kern="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Calibri" panose="020F0502020204030204" pitchFamily="34" charset="0"/>
                  </a:rPr>
                  <a:t>+2V</a:t>
                </a:r>
                <a:endParaRPr kumimoji="0" lang="en-US" altLang="zh-TW" sz="1600" b="0" i="0" u="none" strike="noStrike" kern="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p:grpSp>
        <p:grpSp>
          <p:nvGrpSpPr>
            <p:cNvPr id="14" name="群組 13">
              <a:extLst>
                <a:ext uri="{FF2B5EF4-FFF2-40B4-BE49-F238E27FC236}">
                  <a16:creationId xmlns:a16="http://schemas.microsoft.com/office/drawing/2014/main" id="{81EBAB2F-98C7-4132-A764-6E4BA7F55EA2}"/>
                </a:ext>
              </a:extLst>
            </p:cNvPr>
            <p:cNvGrpSpPr/>
            <p:nvPr/>
          </p:nvGrpSpPr>
          <p:grpSpPr>
            <a:xfrm>
              <a:off x="5203005" y="3547307"/>
              <a:ext cx="1758949" cy="338555"/>
              <a:chOff x="4555630" y="5507538"/>
              <a:chExt cx="3386403" cy="756648"/>
            </a:xfrm>
          </p:grpSpPr>
          <p:sp>
            <p:nvSpPr>
              <p:cNvPr id="15" name="矩形 14">
                <a:extLst>
                  <a:ext uri="{FF2B5EF4-FFF2-40B4-BE49-F238E27FC236}">
                    <a16:creationId xmlns:a16="http://schemas.microsoft.com/office/drawing/2014/main" id="{849EF738-5529-41A5-8E78-AB12BD466B12}"/>
                  </a:ext>
                </a:extLst>
              </p:cNvPr>
              <p:cNvSpPr/>
              <p:nvPr/>
            </p:nvSpPr>
            <p:spPr>
              <a:xfrm>
                <a:off x="4555630" y="5507538"/>
                <a:ext cx="932857" cy="75664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1" i="0" u="none" strike="noStrike" kern="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Calibri" panose="020F0502020204030204" pitchFamily="34" charset="0"/>
                  </a:rPr>
                  <a:t>Al</a:t>
                </a:r>
                <a:endParaRPr kumimoji="0" lang="zh-TW" altLang="en-US" sz="1600" b="0" i="0" u="none" strike="noStrike" kern="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p:sp>
            <p:nvSpPr>
              <p:cNvPr id="16" name="矩形 15">
                <a:extLst>
                  <a:ext uri="{FF2B5EF4-FFF2-40B4-BE49-F238E27FC236}">
                    <a16:creationId xmlns:a16="http://schemas.microsoft.com/office/drawing/2014/main" id="{86A35EA1-0FF6-4950-9D38-8693786E118B}"/>
                  </a:ext>
                </a:extLst>
              </p:cNvPr>
              <p:cNvSpPr/>
              <p:nvPr/>
            </p:nvSpPr>
            <p:spPr>
              <a:xfrm>
                <a:off x="5509099" y="5507538"/>
                <a:ext cx="1247291" cy="75664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1" i="0" u="none" strike="noStrike" kern="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Calibri" panose="020F0502020204030204" pitchFamily="34" charset="0"/>
                  </a:rPr>
                  <a:t>SiO</a:t>
                </a:r>
                <a:r>
                  <a:rPr kumimoji="0" lang="en-US" altLang="zh-TW" sz="1600" b="1" i="0" u="none" strike="noStrike" kern="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Calibri" panose="020F0502020204030204" pitchFamily="34" charset="0"/>
                  </a:rPr>
                  <a:t>2</a:t>
                </a:r>
                <a:endParaRPr kumimoji="0" lang="zh-TW" altLang="en-US" sz="1600" b="0" i="0" u="none" strike="noStrike" kern="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p:sp>
            <p:nvSpPr>
              <p:cNvPr id="17" name="矩形 16">
                <a:extLst>
                  <a:ext uri="{FF2B5EF4-FFF2-40B4-BE49-F238E27FC236}">
                    <a16:creationId xmlns:a16="http://schemas.microsoft.com/office/drawing/2014/main" id="{7491D48B-C618-45AC-8119-CD50FE87212C}"/>
                  </a:ext>
                </a:extLst>
              </p:cNvPr>
              <p:cNvSpPr/>
              <p:nvPr/>
            </p:nvSpPr>
            <p:spPr>
              <a:xfrm>
                <a:off x="6654483" y="5507538"/>
                <a:ext cx="1287550" cy="75664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1" i="0" u="none" strike="noStrike" kern="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Calibri" panose="020F0502020204030204" pitchFamily="34" charset="0"/>
                  </a:rPr>
                  <a:t>Si (p)</a:t>
                </a:r>
                <a:endParaRPr kumimoji="0" lang="zh-TW" altLang="en-US" sz="1600" b="0" i="0" u="none" strike="noStrike" kern="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p:grpSp>
      </p:grpSp>
      <p:grpSp>
        <p:nvGrpSpPr>
          <p:cNvPr id="36" name="群組 35">
            <a:extLst>
              <a:ext uri="{FF2B5EF4-FFF2-40B4-BE49-F238E27FC236}">
                <a16:creationId xmlns:a16="http://schemas.microsoft.com/office/drawing/2014/main" id="{BC33FC2B-BC43-403F-8355-02363E111A34}"/>
              </a:ext>
            </a:extLst>
          </p:cNvPr>
          <p:cNvGrpSpPr/>
          <p:nvPr/>
        </p:nvGrpSpPr>
        <p:grpSpPr>
          <a:xfrm>
            <a:off x="7011280" y="1147133"/>
            <a:ext cx="2139555" cy="2253641"/>
            <a:chOff x="7011280" y="1661935"/>
            <a:chExt cx="2139555" cy="2253641"/>
          </a:xfrm>
        </p:grpSpPr>
        <p:sp>
          <p:nvSpPr>
            <p:cNvPr id="37" name="文字方塊 36">
              <a:extLst>
                <a:ext uri="{FF2B5EF4-FFF2-40B4-BE49-F238E27FC236}">
                  <a16:creationId xmlns:a16="http://schemas.microsoft.com/office/drawing/2014/main" id="{50116871-D954-40DF-945B-47D2AFDBEB7E}"/>
                </a:ext>
              </a:extLst>
            </p:cNvPr>
            <p:cNvSpPr txBox="1"/>
            <p:nvPr/>
          </p:nvSpPr>
          <p:spPr>
            <a:xfrm>
              <a:off x="7297546" y="2531801"/>
              <a:ext cx="587047" cy="338554"/>
            </a:xfrm>
            <a:prstGeom prst="rect">
              <a:avLst/>
            </a:prstGeom>
            <a:noFill/>
          </p:spPr>
          <p:txBody>
            <a:bodyPr wrap="square" rtlCol="0">
              <a:spAutoFit/>
            </a:bodyPr>
            <a:lstStyle/>
            <a:p>
              <a:pPr marL="0" marR="0" lvl="0" indent="0" algn="ctr" defTabSz="914292" rtl="0" eaLnBrk="1" fontAlgn="auto" latinLnBrk="0" hangingPunct="1">
                <a:lnSpc>
                  <a:spcPct val="100000"/>
                </a:lnSpc>
                <a:spcBef>
                  <a:spcPts val="0"/>
                </a:spcBef>
                <a:spcAft>
                  <a:spcPts val="0"/>
                </a:spcAft>
                <a:buClrTx/>
                <a:buSzTx/>
                <a:buFontTx/>
                <a:buNone/>
                <a:tabLst/>
                <a:defRPr/>
              </a:pPr>
              <a:r>
                <a:rPr kumimoji="0" lang="en-US" altLang="zh-TW" sz="1600" b="1" i="0" u="none" strike="noStrike" kern="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Calibri" panose="020F0502020204030204" pitchFamily="34" charset="0"/>
                </a:rPr>
                <a:t>+2V</a:t>
              </a:r>
              <a:endParaRPr kumimoji="0" lang="en-US" altLang="zh-TW" sz="1600" b="0" i="0" u="none" strike="noStrike" kern="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p:sp>
          <p:nvSpPr>
            <p:cNvPr id="38" name="平行四邊形 37">
              <a:extLst>
                <a:ext uri="{FF2B5EF4-FFF2-40B4-BE49-F238E27FC236}">
                  <a16:creationId xmlns:a16="http://schemas.microsoft.com/office/drawing/2014/main" id="{0CD00FDA-EDA9-4B6F-AA31-70F6FB75BE64}"/>
                </a:ext>
              </a:extLst>
            </p:cNvPr>
            <p:cNvSpPr/>
            <p:nvPr/>
          </p:nvSpPr>
          <p:spPr>
            <a:xfrm rot="16200000" flipH="1">
              <a:off x="7193375" y="2950125"/>
              <a:ext cx="1598003" cy="159888"/>
            </a:xfrm>
            <a:prstGeom prst="parallelogram">
              <a:avLst>
                <a:gd name="adj" fmla="val 68998"/>
              </a:avLst>
            </a:prstGeom>
            <a:noFill/>
            <a:ln w="381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200" b="0" i="0" u="none" strike="noStrike" kern="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p:cxnSp>
          <p:nvCxnSpPr>
            <p:cNvPr id="39" name="直線接點 38">
              <a:extLst>
                <a:ext uri="{FF2B5EF4-FFF2-40B4-BE49-F238E27FC236}">
                  <a16:creationId xmlns:a16="http://schemas.microsoft.com/office/drawing/2014/main" id="{7A911F77-AEA0-4460-A814-F32439FF56E2}"/>
                </a:ext>
              </a:extLst>
            </p:cNvPr>
            <p:cNvCxnSpPr/>
            <p:nvPr/>
          </p:nvCxnSpPr>
          <p:spPr>
            <a:xfrm flipH="1">
              <a:off x="7313660" y="2904623"/>
              <a:ext cx="598774" cy="0"/>
            </a:xfrm>
            <a:prstGeom prst="line">
              <a:avLst/>
            </a:prstGeom>
            <a:noFill/>
            <a:ln w="38100" cap="flat" cmpd="sng" algn="ctr">
              <a:solidFill>
                <a:sysClr val="windowText" lastClr="000000"/>
              </a:solidFill>
              <a:prstDash val="solid"/>
              <a:miter lim="800000"/>
            </a:ln>
            <a:effectLst/>
          </p:spPr>
        </p:cxnSp>
        <p:grpSp>
          <p:nvGrpSpPr>
            <p:cNvPr id="40" name="群組 39">
              <a:extLst>
                <a:ext uri="{FF2B5EF4-FFF2-40B4-BE49-F238E27FC236}">
                  <a16:creationId xmlns:a16="http://schemas.microsoft.com/office/drawing/2014/main" id="{2C482945-F353-4EF1-A3B1-E3BFEFA9EE78}"/>
                </a:ext>
              </a:extLst>
            </p:cNvPr>
            <p:cNvGrpSpPr/>
            <p:nvPr/>
          </p:nvGrpSpPr>
          <p:grpSpPr>
            <a:xfrm>
              <a:off x="8072321" y="2361989"/>
              <a:ext cx="1078514" cy="923489"/>
              <a:chOff x="6172201" y="2075741"/>
              <a:chExt cx="2076400" cy="2063940"/>
            </a:xfrm>
          </p:grpSpPr>
          <p:sp>
            <p:nvSpPr>
              <p:cNvPr id="50" name="文字方塊 49">
                <a:extLst>
                  <a:ext uri="{FF2B5EF4-FFF2-40B4-BE49-F238E27FC236}">
                    <a16:creationId xmlns:a16="http://schemas.microsoft.com/office/drawing/2014/main" id="{4F8F1EDD-0087-4A26-A82C-039CCB11EF7D}"/>
                  </a:ext>
                </a:extLst>
              </p:cNvPr>
              <p:cNvSpPr txBox="1"/>
              <p:nvPr/>
            </p:nvSpPr>
            <p:spPr>
              <a:xfrm>
                <a:off x="6873342" y="2240988"/>
                <a:ext cx="1375259" cy="756647"/>
              </a:xfrm>
              <a:prstGeom prst="rect">
                <a:avLst/>
              </a:prstGeom>
              <a:noFill/>
            </p:spPr>
            <p:txBody>
              <a:bodyPr wrap="square" rtlCol="0">
                <a:spAutoFit/>
              </a:bodyPr>
              <a:lstStyle/>
              <a:p>
                <a:pPr marL="0" marR="0" lvl="0" indent="0" algn="ctr" defTabSz="914292" rtl="0" eaLnBrk="1" fontAlgn="auto" latinLnBrk="0" hangingPunct="1">
                  <a:lnSpc>
                    <a:spcPct val="100000"/>
                  </a:lnSpc>
                  <a:spcBef>
                    <a:spcPts val="0"/>
                  </a:spcBef>
                  <a:spcAft>
                    <a:spcPts val="0"/>
                  </a:spcAft>
                  <a:buClrTx/>
                  <a:buSzTx/>
                  <a:buFontTx/>
                  <a:buNone/>
                  <a:tabLst/>
                  <a:defRPr/>
                </a:pPr>
                <a:r>
                  <a:rPr kumimoji="0" lang="en-US" altLang="zh-TW" sz="1600" b="1" i="0" u="none" strike="noStrike" kern="0" cap="none" spc="0" normalizeH="0" baseline="0" noProof="0" dirty="0" err="1">
                    <a:ln>
                      <a:noFill/>
                    </a:ln>
                    <a:solidFill>
                      <a:prstClr val="black"/>
                    </a:solidFill>
                    <a:effectLst/>
                    <a:uLnTx/>
                    <a:uFillTx/>
                    <a:latin typeface="Calibri" panose="020F0502020204030204" pitchFamily="34" charset="0"/>
                    <a:ea typeface="新細明體" panose="02020500000000000000" pitchFamily="18" charset="-120"/>
                    <a:cs typeface="Calibri" panose="020F0502020204030204" pitchFamily="34" charset="0"/>
                  </a:rPr>
                  <a:t>E</a:t>
                </a:r>
                <a:r>
                  <a:rPr kumimoji="0" lang="en-US" altLang="zh-TW" sz="1600" b="1" i="0" u="none" strike="noStrike" kern="0" cap="none" spc="0" normalizeH="0" baseline="-25000" noProof="0" dirty="0" err="1">
                    <a:ln>
                      <a:noFill/>
                    </a:ln>
                    <a:solidFill>
                      <a:prstClr val="black"/>
                    </a:solidFill>
                    <a:effectLst/>
                    <a:uLnTx/>
                    <a:uFillTx/>
                    <a:latin typeface="Calibri" panose="020F0502020204030204" pitchFamily="34" charset="0"/>
                    <a:ea typeface="新細明體" panose="02020500000000000000" pitchFamily="18" charset="-120"/>
                    <a:cs typeface="Calibri" panose="020F0502020204030204" pitchFamily="34" charset="0"/>
                  </a:rPr>
                  <a:t>Fp</a:t>
                </a:r>
                <a:endParaRPr kumimoji="0" lang="zh-TW" altLang="en-US" sz="1600" b="1" i="0" u="none" strike="noStrike" kern="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p:grpSp>
            <p:nvGrpSpPr>
              <p:cNvPr id="51" name="群組 50">
                <a:extLst>
                  <a:ext uri="{FF2B5EF4-FFF2-40B4-BE49-F238E27FC236}">
                    <a16:creationId xmlns:a16="http://schemas.microsoft.com/office/drawing/2014/main" id="{F1D3F98F-6473-4A8B-97B4-7CF58F0D3549}"/>
                  </a:ext>
                </a:extLst>
              </p:cNvPr>
              <p:cNvGrpSpPr/>
              <p:nvPr/>
            </p:nvGrpSpPr>
            <p:grpSpPr>
              <a:xfrm>
                <a:off x="6172201" y="2075741"/>
                <a:ext cx="1264151" cy="2063940"/>
                <a:chOff x="6172201" y="2075741"/>
                <a:chExt cx="1264151" cy="2063940"/>
              </a:xfrm>
            </p:grpSpPr>
            <p:sp>
              <p:nvSpPr>
                <p:cNvPr id="52" name="手繪多邊形 238">
                  <a:extLst>
                    <a:ext uri="{FF2B5EF4-FFF2-40B4-BE49-F238E27FC236}">
                      <a16:creationId xmlns:a16="http://schemas.microsoft.com/office/drawing/2014/main" id="{7259930A-2506-44F7-B0C5-3BD8CCB44827}"/>
                    </a:ext>
                  </a:extLst>
                </p:cNvPr>
                <p:cNvSpPr/>
                <p:nvPr/>
              </p:nvSpPr>
              <p:spPr>
                <a:xfrm>
                  <a:off x="6172201" y="3290635"/>
                  <a:ext cx="1264151" cy="849046"/>
                </a:xfrm>
                <a:custGeom>
                  <a:avLst/>
                  <a:gdLst>
                    <a:gd name="connsiteX0" fmla="*/ 0 w 1375646"/>
                    <a:gd name="connsiteY0" fmla="*/ 624281 h 624281"/>
                    <a:gd name="connsiteX1" fmla="*/ 485522 w 1375646"/>
                    <a:gd name="connsiteY1" fmla="*/ 98299 h 624281"/>
                    <a:gd name="connsiteX2" fmla="*/ 1375646 w 1375646"/>
                    <a:gd name="connsiteY2" fmla="*/ 1195 h 624281"/>
                  </a:gdLst>
                  <a:ahLst/>
                  <a:cxnLst>
                    <a:cxn ang="0">
                      <a:pos x="connsiteX0" y="connsiteY0"/>
                    </a:cxn>
                    <a:cxn ang="0">
                      <a:pos x="connsiteX1" y="connsiteY1"/>
                    </a:cxn>
                    <a:cxn ang="0">
                      <a:pos x="connsiteX2" y="connsiteY2"/>
                    </a:cxn>
                  </a:cxnLst>
                  <a:rect l="l" t="t" r="r" b="b"/>
                  <a:pathLst>
                    <a:path w="1375646" h="624281">
                      <a:moveTo>
                        <a:pt x="0" y="624281"/>
                      </a:moveTo>
                      <a:cubicBezTo>
                        <a:pt x="128124" y="413214"/>
                        <a:pt x="256248" y="202147"/>
                        <a:pt x="485522" y="98299"/>
                      </a:cubicBezTo>
                      <a:cubicBezTo>
                        <a:pt x="714796" y="-5549"/>
                        <a:pt x="1045221" y="-2177"/>
                        <a:pt x="1375646" y="1195"/>
                      </a:cubicBezTo>
                    </a:path>
                  </a:pathLst>
                </a:custGeom>
                <a:noFill/>
                <a:ln w="381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200" b="0" i="0" u="none" strike="noStrike" kern="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p:sp>
              <p:nvSpPr>
                <p:cNvPr id="53" name="手繪多邊形 239">
                  <a:extLst>
                    <a:ext uri="{FF2B5EF4-FFF2-40B4-BE49-F238E27FC236}">
                      <a16:creationId xmlns:a16="http://schemas.microsoft.com/office/drawing/2014/main" id="{95A3CE57-8DB1-45F2-ABDA-A04B4123051E}"/>
                    </a:ext>
                  </a:extLst>
                </p:cNvPr>
                <p:cNvSpPr/>
                <p:nvPr/>
              </p:nvSpPr>
              <p:spPr>
                <a:xfrm>
                  <a:off x="6172201" y="2075741"/>
                  <a:ext cx="1264151" cy="849046"/>
                </a:xfrm>
                <a:custGeom>
                  <a:avLst/>
                  <a:gdLst>
                    <a:gd name="connsiteX0" fmla="*/ 0 w 1375646"/>
                    <a:gd name="connsiteY0" fmla="*/ 624281 h 624281"/>
                    <a:gd name="connsiteX1" fmla="*/ 485522 w 1375646"/>
                    <a:gd name="connsiteY1" fmla="*/ 98299 h 624281"/>
                    <a:gd name="connsiteX2" fmla="*/ 1375646 w 1375646"/>
                    <a:gd name="connsiteY2" fmla="*/ 1195 h 624281"/>
                  </a:gdLst>
                  <a:ahLst/>
                  <a:cxnLst>
                    <a:cxn ang="0">
                      <a:pos x="connsiteX0" y="connsiteY0"/>
                    </a:cxn>
                    <a:cxn ang="0">
                      <a:pos x="connsiteX1" y="connsiteY1"/>
                    </a:cxn>
                    <a:cxn ang="0">
                      <a:pos x="connsiteX2" y="connsiteY2"/>
                    </a:cxn>
                  </a:cxnLst>
                  <a:rect l="l" t="t" r="r" b="b"/>
                  <a:pathLst>
                    <a:path w="1375646" h="624281">
                      <a:moveTo>
                        <a:pt x="0" y="624281"/>
                      </a:moveTo>
                      <a:cubicBezTo>
                        <a:pt x="128124" y="413214"/>
                        <a:pt x="256248" y="202147"/>
                        <a:pt x="485522" y="98299"/>
                      </a:cubicBezTo>
                      <a:cubicBezTo>
                        <a:pt x="714796" y="-5549"/>
                        <a:pt x="1045221" y="-2177"/>
                        <a:pt x="1375646" y="1195"/>
                      </a:cubicBezTo>
                    </a:path>
                  </a:pathLst>
                </a:custGeom>
                <a:noFill/>
                <a:ln w="381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200" b="0" i="0" u="none" strike="noStrike" kern="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p:cxnSp>
              <p:nvCxnSpPr>
                <p:cNvPr id="54" name="直線接點 53">
                  <a:extLst>
                    <a:ext uri="{FF2B5EF4-FFF2-40B4-BE49-F238E27FC236}">
                      <a16:creationId xmlns:a16="http://schemas.microsoft.com/office/drawing/2014/main" id="{EA2A9040-F6BC-4A1A-AF4A-649BC72F5DB9}"/>
                    </a:ext>
                  </a:extLst>
                </p:cNvPr>
                <p:cNvCxnSpPr/>
                <p:nvPr/>
              </p:nvCxnSpPr>
              <p:spPr>
                <a:xfrm flipH="1">
                  <a:off x="7170809" y="3069917"/>
                  <a:ext cx="258247" cy="0"/>
                </a:xfrm>
                <a:prstGeom prst="line">
                  <a:avLst/>
                </a:prstGeom>
                <a:noFill/>
                <a:ln w="38100" cap="flat" cmpd="sng" algn="ctr">
                  <a:solidFill>
                    <a:sysClr val="windowText" lastClr="000000"/>
                  </a:solidFill>
                  <a:prstDash val="solid"/>
                  <a:miter lim="800000"/>
                </a:ln>
                <a:effectLst/>
              </p:spPr>
            </p:cxnSp>
          </p:grpSp>
        </p:grpSp>
        <p:cxnSp>
          <p:nvCxnSpPr>
            <p:cNvPr id="41" name="直線接點 40">
              <a:extLst>
                <a:ext uri="{FF2B5EF4-FFF2-40B4-BE49-F238E27FC236}">
                  <a16:creationId xmlns:a16="http://schemas.microsoft.com/office/drawing/2014/main" id="{0B470A7F-37DC-4536-8833-CDD71F196A20}"/>
                </a:ext>
              </a:extLst>
            </p:cNvPr>
            <p:cNvCxnSpPr/>
            <p:nvPr/>
          </p:nvCxnSpPr>
          <p:spPr>
            <a:xfrm flipH="1">
              <a:off x="7912433" y="2903862"/>
              <a:ext cx="159888" cy="0"/>
            </a:xfrm>
            <a:prstGeom prst="line">
              <a:avLst/>
            </a:prstGeom>
            <a:noFill/>
            <a:ln w="38100" cap="flat" cmpd="sng" algn="ctr">
              <a:solidFill>
                <a:srgbClr val="FF0000"/>
              </a:solidFill>
              <a:prstDash val="sysDot"/>
              <a:miter lim="800000"/>
            </a:ln>
            <a:effectLst/>
          </p:spPr>
        </p:cxnSp>
        <p:cxnSp>
          <p:nvCxnSpPr>
            <p:cNvPr id="42" name="直線單箭頭接點 41">
              <a:extLst>
                <a:ext uri="{FF2B5EF4-FFF2-40B4-BE49-F238E27FC236}">
                  <a16:creationId xmlns:a16="http://schemas.microsoft.com/office/drawing/2014/main" id="{64E55B18-0C32-4245-9995-F7A8E49553DF}"/>
                </a:ext>
              </a:extLst>
            </p:cNvPr>
            <p:cNvCxnSpPr/>
            <p:nvPr/>
          </p:nvCxnSpPr>
          <p:spPr>
            <a:xfrm>
              <a:off x="8073291" y="2899553"/>
              <a:ext cx="0" cy="402696"/>
            </a:xfrm>
            <a:prstGeom prst="straightConnector1">
              <a:avLst/>
            </a:prstGeom>
            <a:noFill/>
            <a:ln w="38100" cap="flat" cmpd="sng" algn="ctr">
              <a:solidFill>
                <a:srgbClr val="FF0000"/>
              </a:solidFill>
              <a:prstDash val="solid"/>
              <a:miter lim="800000"/>
              <a:headEnd type="triangle"/>
              <a:tailEnd type="triangle"/>
            </a:ln>
            <a:effectLst/>
          </p:spPr>
        </p:cxnSp>
        <mc:AlternateContent xmlns:mc="http://schemas.openxmlformats.org/markup-compatibility/2006" xmlns:a14="http://schemas.microsoft.com/office/drawing/2010/main">
          <mc:Choice Requires="a14">
            <p:sp>
              <p:nvSpPr>
                <p:cNvPr id="43" name="文字方塊 42">
                  <a:extLst>
                    <a:ext uri="{FF2B5EF4-FFF2-40B4-BE49-F238E27FC236}">
                      <a16:creationId xmlns:a16="http://schemas.microsoft.com/office/drawing/2014/main" id="{37EB6DAC-A034-4E8A-94F7-554D716EBF51}"/>
                    </a:ext>
                  </a:extLst>
                </p:cNvPr>
                <p:cNvSpPr txBox="1"/>
                <p:nvPr/>
              </p:nvSpPr>
              <p:spPr>
                <a:xfrm>
                  <a:off x="8172733" y="2929262"/>
                  <a:ext cx="716156" cy="366703"/>
                </a:xfrm>
                <a:prstGeom prst="rect">
                  <a:avLst/>
                </a:prstGeom>
                <a:noFill/>
              </p:spPr>
              <p:txBody>
                <a:bodyPr wrap="square" rtlCol="0">
                  <a:spAutoFit/>
                </a:bodyPr>
                <a:lstStyle/>
                <a:p>
                  <a:pPr marL="0" marR="0" lvl="0" indent="0" algn="ctr" defTabSz="91429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altLang="zh-TW" sz="1800" b="1" i="1" u="none" strike="noStrike" kern="0" cap="none" spc="0" normalizeH="0" baseline="0" noProof="0" smtClean="0">
                                <a:ln>
                                  <a:noFill/>
                                </a:ln>
                                <a:solidFill>
                                  <a:srgbClr val="FF0000"/>
                                </a:solidFill>
                                <a:effectLst/>
                                <a:uLnTx/>
                                <a:uFillTx/>
                                <a:latin typeface="Cambria Math" panose="02040503050406030204" pitchFamily="18" charset="0"/>
                                <a:cs typeface="Times New Roman" panose="02020603050405020304" pitchFamily="18" charset="0"/>
                              </a:rPr>
                            </m:ctrlPr>
                          </m:sSubSupPr>
                          <m:e>
                            <m:r>
                              <a:rPr kumimoji="0" lang="en-US" altLang="zh-TW" sz="1800" b="1" i="1" u="none" strike="noStrike" kern="0" cap="none" spc="0" normalizeH="0" baseline="0" noProof="0" smtClean="0">
                                <a:ln>
                                  <a:noFill/>
                                </a:ln>
                                <a:solidFill>
                                  <a:srgbClr val="FF0000"/>
                                </a:solidFill>
                                <a:effectLst/>
                                <a:uLnTx/>
                                <a:uFillTx/>
                                <a:latin typeface="Cambria Math" panose="02040503050406030204" pitchFamily="18" charset="0"/>
                                <a:cs typeface="Times New Roman" panose="02020603050405020304" pitchFamily="18" charset="0"/>
                              </a:rPr>
                              <m:t>𝒒</m:t>
                            </m:r>
                            <m:r>
                              <a:rPr kumimoji="0" lang="zh-TW" altLang="en-US" sz="1800" b="1" i="1" u="none" strike="noStrike" kern="0" cap="none" spc="0" normalizeH="0" baseline="0" noProof="0" smtClean="0">
                                <a:ln>
                                  <a:noFill/>
                                </a:ln>
                                <a:solidFill>
                                  <a:srgbClr val="FF0000"/>
                                </a:solidFill>
                                <a:effectLst/>
                                <a:uLnTx/>
                                <a:uFillTx/>
                                <a:latin typeface="Cambria Math" panose="02040503050406030204" pitchFamily="18" charset="0"/>
                                <a:cs typeface="Times New Roman" panose="02020603050405020304" pitchFamily="18" charset="0"/>
                              </a:rPr>
                              <m:t>𝝓</m:t>
                            </m:r>
                          </m:e>
                          <m:sub>
                            <m:r>
                              <a:rPr kumimoji="0" lang="en-US" altLang="zh-TW" sz="1800" b="1" i="1" u="none" strike="noStrike" kern="0" cap="none" spc="0" normalizeH="0" baseline="0" noProof="0" smtClean="0">
                                <a:ln>
                                  <a:noFill/>
                                </a:ln>
                                <a:solidFill>
                                  <a:srgbClr val="FF0000"/>
                                </a:solidFill>
                                <a:effectLst/>
                                <a:uLnTx/>
                                <a:uFillTx/>
                                <a:latin typeface="Cambria Math" panose="02040503050406030204" pitchFamily="18" charset="0"/>
                                <a:cs typeface="Times New Roman" panose="02020603050405020304" pitchFamily="18" charset="0"/>
                              </a:rPr>
                              <m:t>𝑩𝑷</m:t>
                            </m:r>
                            <m:r>
                              <a:rPr kumimoji="0" lang="en-US" altLang="zh-TW" sz="1800" b="1" i="1" u="none" strike="noStrike" kern="0" cap="none" spc="0" normalizeH="0" baseline="0" noProof="0" smtClean="0">
                                <a:ln>
                                  <a:noFill/>
                                </a:ln>
                                <a:solidFill>
                                  <a:srgbClr val="FF0000"/>
                                </a:solidFill>
                                <a:effectLst/>
                                <a:uLnTx/>
                                <a:uFillTx/>
                                <a:latin typeface="Cambria Math" panose="02040503050406030204" pitchFamily="18" charset="0"/>
                                <a:cs typeface="Times New Roman" panose="02020603050405020304" pitchFamily="18" charset="0"/>
                              </a:rPr>
                              <m:t>𝟐</m:t>
                            </m:r>
                          </m:sub>
                          <m:sup>
                            <m:r>
                              <a:rPr kumimoji="0" lang="en-US" altLang="zh-TW" sz="1800" b="1" i="1" u="none" strike="noStrike" kern="0" cap="none" spc="0" normalizeH="0" baseline="0" noProof="0" smtClean="0">
                                <a:ln>
                                  <a:noFill/>
                                </a:ln>
                                <a:solidFill>
                                  <a:srgbClr val="FF0000"/>
                                </a:solidFill>
                                <a:effectLst/>
                                <a:uLnTx/>
                                <a:uFillTx/>
                                <a:latin typeface="Cambria Math" panose="02040503050406030204" pitchFamily="18" charset="0"/>
                                <a:cs typeface="Times New Roman" panose="02020603050405020304" pitchFamily="18" charset="0"/>
                              </a:rPr>
                              <m:t>∗</m:t>
                            </m:r>
                          </m:sup>
                        </m:sSubSup>
                      </m:oMath>
                    </m:oMathPara>
                  </a14:m>
                  <a:endParaRPr kumimoji="0" lang="zh-TW" altLang="en-US" sz="1800" b="1" i="1" u="none" strike="noStrike" kern="0" cap="none" spc="0" normalizeH="0" baseline="-2500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mc:Choice>
          <mc:Fallback xmlns="">
            <p:sp>
              <p:nvSpPr>
                <p:cNvPr id="43" name="文字方塊 42">
                  <a:extLst>
                    <a:ext uri="{FF2B5EF4-FFF2-40B4-BE49-F238E27FC236}">
                      <a16:creationId xmlns:a16="http://schemas.microsoft.com/office/drawing/2014/main" id="{37EB6DAC-A034-4E8A-94F7-554D716EBF51}"/>
                    </a:ext>
                  </a:extLst>
                </p:cNvPr>
                <p:cNvSpPr txBox="1">
                  <a:spLocks noRot="1" noChangeAspect="1" noMove="1" noResize="1" noEditPoints="1" noAdjustHandles="1" noChangeArrowheads="1" noChangeShapeType="1" noTextEdit="1"/>
                </p:cNvSpPr>
                <p:nvPr/>
              </p:nvSpPr>
              <p:spPr>
                <a:xfrm>
                  <a:off x="8172733" y="2929262"/>
                  <a:ext cx="716156" cy="366703"/>
                </a:xfrm>
                <a:prstGeom prst="rect">
                  <a:avLst/>
                </a:prstGeom>
                <a:blipFill>
                  <a:blip r:embed="rId5"/>
                  <a:stretch>
                    <a:fillRect l="-10256" r="-1709" b="-16667"/>
                  </a:stretch>
                </a:blipFill>
              </p:spPr>
              <p:txBody>
                <a:bodyPr/>
                <a:lstStyle/>
                <a:p>
                  <a:r>
                    <a:rPr lang="zh-TW" altLang="en-US">
                      <a:noFill/>
                    </a:rPr>
                    <a:t> </a:t>
                  </a:r>
                </a:p>
              </p:txBody>
            </p:sp>
          </mc:Fallback>
        </mc:AlternateContent>
        <p:sp>
          <p:nvSpPr>
            <p:cNvPr id="44" name="向右箭號 227">
              <a:extLst>
                <a:ext uri="{FF2B5EF4-FFF2-40B4-BE49-F238E27FC236}">
                  <a16:creationId xmlns:a16="http://schemas.microsoft.com/office/drawing/2014/main" id="{2326CFD2-F992-4C39-BA81-8AFFAF0C6DE2}"/>
                </a:ext>
              </a:extLst>
            </p:cNvPr>
            <p:cNvSpPr/>
            <p:nvPr/>
          </p:nvSpPr>
          <p:spPr>
            <a:xfrm>
              <a:off x="7794395" y="3332691"/>
              <a:ext cx="486074" cy="84599"/>
            </a:xfrm>
            <a:prstGeom prst="rightArrow">
              <a:avLst>
                <a:gd name="adj1" fmla="val 50000"/>
                <a:gd name="adj2" fmla="val 109204"/>
              </a:avLst>
            </a:prstGeom>
            <a:solidFill>
              <a:srgbClr val="0070C0">
                <a:alpha val="7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200" b="0" i="0" u="none" strike="noStrike" kern="0" cap="none" spc="0" normalizeH="0" baseline="0" noProof="0">
                <a:ln>
                  <a:noFill/>
                </a:ln>
                <a:solidFill>
                  <a:prstClr val="white"/>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p:sp>
          <p:nvSpPr>
            <p:cNvPr id="45" name="矩形 44">
              <a:extLst>
                <a:ext uri="{FF2B5EF4-FFF2-40B4-BE49-F238E27FC236}">
                  <a16:creationId xmlns:a16="http://schemas.microsoft.com/office/drawing/2014/main" id="{80947C3B-8179-4CE6-898E-DA5D898F534F}"/>
                </a:ext>
              </a:extLst>
            </p:cNvPr>
            <p:cNvSpPr/>
            <p:nvPr/>
          </p:nvSpPr>
          <p:spPr>
            <a:xfrm>
              <a:off x="7011280" y="3171784"/>
              <a:ext cx="837204"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000" b="1" i="0" u="none" strike="noStrike" kern="0" cap="none" spc="0" normalizeH="0" baseline="0" noProof="0" dirty="0">
                  <a:ln>
                    <a:noFill/>
                  </a:ln>
                  <a:solidFill>
                    <a:srgbClr val="0070C0"/>
                  </a:solidFill>
                  <a:effectLst/>
                  <a:uLnTx/>
                  <a:uFillTx/>
                  <a:latin typeface="Calibri" panose="020F0502020204030204" pitchFamily="34" charset="0"/>
                  <a:ea typeface="新細明體" panose="02020500000000000000" pitchFamily="18" charset="-120"/>
                  <a:cs typeface="Calibri" panose="020F0502020204030204" pitchFamily="34" charset="0"/>
                </a:rPr>
                <a:t>|</a:t>
              </a:r>
              <a:r>
                <a:rPr kumimoji="0" lang="en-US" altLang="zh-TW" sz="2000" b="1" i="1" u="none" strike="noStrike" kern="0" cap="none" spc="0" normalizeH="0" baseline="0" noProof="0" dirty="0">
                  <a:ln>
                    <a:noFill/>
                  </a:ln>
                  <a:solidFill>
                    <a:srgbClr val="0070C0"/>
                  </a:solidFill>
                  <a:effectLst/>
                  <a:uLnTx/>
                  <a:uFillTx/>
                  <a:latin typeface="Calibri" panose="020F0502020204030204" pitchFamily="34" charset="0"/>
                  <a:ea typeface="新細明體" panose="02020500000000000000" pitchFamily="18" charset="-120"/>
                  <a:cs typeface="Calibri" panose="020F0502020204030204" pitchFamily="34" charset="0"/>
                </a:rPr>
                <a:t> I</a:t>
              </a:r>
              <a:r>
                <a:rPr kumimoji="0" lang="en-US" altLang="zh-TW" sz="2000" b="1" i="1" u="none" strike="noStrike" kern="0" cap="none" spc="0" normalizeH="0" baseline="-25000" noProof="0" dirty="0">
                  <a:ln>
                    <a:noFill/>
                  </a:ln>
                  <a:solidFill>
                    <a:srgbClr val="0070C0"/>
                  </a:solidFill>
                  <a:effectLst/>
                  <a:uLnTx/>
                  <a:uFillTx/>
                  <a:latin typeface="Calibri" panose="020F0502020204030204" pitchFamily="34" charset="0"/>
                  <a:ea typeface="新細明體" panose="02020500000000000000" pitchFamily="18" charset="-120"/>
                  <a:cs typeface="Calibri" panose="020F0502020204030204" pitchFamily="34" charset="0"/>
                </a:rPr>
                <a:t>h2  </a:t>
              </a:r>
              <a:r>
                <a:rPr kumimoji="0" lang="en-US" altLang="zh-TW" sz="2000" b="1" i="0" u="none" strike="noStrike" kern="0" cap="none" spc="0" normalizeH="0" baseline="0" noProof="0" dirty="0">
                  <a:ln>
                    <a:noFill/>
                  </a:ln>
                  <a:solidFill>
                    <a:srgbClr val="0070C0"/>
                  </a:solidFill>
                  <a:effectLst/>
                  <a:uLnTx/>
                  <a:uFillTx/>
                  <a:latin typeface="Calibri" panose="020F0502020204030204" pitchFamily="34" charset="0"/>
                  <a:ea typeface="新細明體" panose="02020500000000000000" pitchFamily="18" charset="-120"/>
                  <a:cs typeface="Calibri" panose="020F0502020204030204" pitchFamily="34" charset="0"/>
                </a:rPr>
                <a:t>|</a:t>
              </a:r>
              <a:endParaRPr kumimoji="0" lang="zh-TW" altLang="en-US" sz="2000" b="1" i="0" u="none" strike="noStrike" kern="0" cap="none" spc="0" normalizeH="0" baseline="-25000" noProof="0" dirty="0">
                <a:ln>
                  <a:noFill/>
                </a:ln>
                <a:solidFill>
                  <a:srgbClr val="0070C0"/>
                </a:solidFill>
                <a:effectLst/>
                <a:uLnTx/>
                <a:uFillTx/>
                <a:latin typeface="Calibri" panose="020F0502020204030204" pitchFamily="34" charset="0"/>
                <a:ea typeface="微軟正黑體"/>
                <a:cs typeface="Calibri" panose="020F0502020204030204" pitchFamily="34" charset="0"/>
              </a:endParaRPr>
            </a:p>
          </p:txBody>
        </p:sp>
        <p:cxnSp>
          <p:nvCxnSpPr>
            <p:cNvPr id="46" name="直線接點 45">
              <a:extLst>
                <a:ext uri="{FF2B5EF4-FFF2-40B4-BE49-F238E27FC236}">
                  <a16:creationId xmlns:a16="http://schemas.microsoft.com/office/drawing/2014/main" id="{30451A33-A13D-4EFF-BB1D-7BA913107FFE}"/>
                </a:ext>
              </a:extLst>
            </p:cNvPr>
            <p:cNvCxnSpPr/>
            <p:nvPr/>
          </p:nvCxnSpPr>
          <p:spPr>
            <a:xfrm flipH="1">
              <a:off x="8065255" y="3701527"/>
              <a:ext cx="143397" cy="0"/>
            </a:xfrm>
            <a:prstGeom prst="line">
              <a:avLst/>
            </a:prstGeom>
            <a:noFill/>
            <a:ln w="38100" cap="flat" cmpd="sng" algn="ctr">
              <a:solidFill>
                <a:srgbClr val="00B050"/>
              </a:solidFill>
              <a:prstDash val="sysDash"/>
              <a:miter lim="800000"/>
            </a:ln>
            <a:effectLst/>
          </p:spPr>
        </p:cxnSp>
        <p:cxnSp>
          <p:nvCxnSpPr>
            <p:cNvPr id="47" name="直線接點 46">
              <a:extLst>
                <a:ext uri="{FF2B5EF4-FFF2-40B4-BE49-F238E27FC236}">
                  <a16:creationId xmlns:a16="http://schemas.microsoft.com/office/drawing/2014/main" id="{2DFAC9CB-C3F1-40DA-ACC9-EDDBBE6A2515}"/>
                </a:ext>
              </a:extLst>
            </p:cNvPr>
            <p:cNvCxnSpPr/>
            <p:nvPr/>
          </p:nvCxnSpPr>
          <p:spPr>
            <a:xfrm flipH="1">
              <a:off x="7895941" y="3840436"/>
              <a:ext cx="312711" cy="0"/>
            </a:xfrm>
            <a:prstGeom prst="line">
              <a:avLst/>
            </a:prstGeom>
            <a:noFill/>
            <a:ln w="38100" cap="flat" cmpd="sng" algn="ctr">
              <a:solidFill>
                <a:srgbClr val="00B050"/>
              </a:solidFill>
              <a:prstDash val="sysDash"/>
              <a:miter lim="800000"/>
            </a:ln>
            <a:effectLst/>
          </p:spPr>
        </p:cxnSp>
        <p:sp>
          <p:nvSpPr>
            <p:cNvPr id="48" name="文字方塊 47">
              <a:extLst>
                <a:ext uri="{FF2B5EF4-FFF2-40B4-BE49-F238E27FC236}">
                  <a16:creationId xmlns:a16="http://schemas.microsoft.com/office/drawing/2014/main" id="{FE30CE12-6165-4ABA-B06D-08B866B6B402}"/>
                </a:ext>
              </a:extLst>
            </p:cNvPr>
            <p:cNvSpPr txBox="1"/>
            <p:nvPr/>
          </p:nvSpPr>
          <p:spPr>
            <a:xfrm>
              <a:off x="8242850" y="3546244"/>
              <a:ext cx="588222" cy="369332"/>
            </a:xfrm>
            <a:prstGeom prst="rect">
              <a:avLst/>
            </a:prstGeom>
            <a:noFill/>
          </p:spPr>
          <p:txBody>
            <a:bodyPr wrap="square" rtlCol="0">
              <a:spAutoFit/>
            </a:bodyPr>
            <a:lstStyle/>
            <a:p>
              <a:pPr marL="0" marR="0" lvl="0" indent="0" algn="ctr" defTabSz="914292" rtl="0" eaLnBrk="1" fontAlgn="auto" latinLnBrk="0" hangingPunct="1">
                <a:lnSpc>
                  <a:spcPct val="100000"/>
                </a:lnSpc>
                <a:spcBef>
                  <a:spcPts val="0"/>
                </a:spcBef>
                <a:spcAft>
                  <a:spcPts val="0"/>
                </a:spcAft>
                <a:buClrTx/>
                <a:buSzTx/>
                <a:buFontTx/>
                <a:buNone/>
                <a:tabLst/>
                <a:defRPr/>
              </a:pPr>
              <a:r>
                <a:rPr kumimoji="0" lang="en-US" altLang="zh-TW" sz="1800" b="1" i="1" u="none" strike="noStrike" kern="0" cap="none" spc="0" normalizeH="0" baseline="0" noProof="0" dirty="0">
                  <a:ln>
                    <a:noFill/>
                  </a:ln>
                  <a:solidFill>
                    <a:srgbClr val="008000"/>
                  </a:solidFill>
                  <a:effectLst/>
                  <a:uLnTx/>
                  <a:uFillTx/>
                  <a:latin typeface="Calibri" panose="020F0502020204030204" pitchFamily="34" charset="0"/>
                  <a:ea typeface="新細明體" panose="02020500000000000000" pitchFamily="18" charset="-120"/>
                  <a:cs typeface="Calibri" panose="020F0502020204030204" pitchFamily="34" charset="0"/>
                </a:rPr>
                <a:t>V</a:t>
              </a:r>
              <a:r>
                <a:rPr kumimoji="0" lang="en-US" altLang="zh-TW" sz="1800" b="1" i="1" u="none" strike="noStrike" kern="0" cap="none" spc="0" normalizeH="0" baseline="-25000" noProof="0" dirty="0">
                  <a:ln>
                    <a:noFill/>
                  </a:ln>
                  <a:solidFill>
                    <a:srgbClr val="008000"/>
                  </a:solidFill>
                  <a:effectLst/>
                  <a:uLnTx/>
                  <a:uFillTx/>
                  <a:latin typeface="Calibri" panose="020F0502020204030204" pitchFamily="34" charset="0"/>
                  <a:ea typeface="新細明體" panose="02020500000000000000" pitchFamily="18" charset="-120"/>
                  <a:cs typeface="Calibri" panose="020F0502020204030204" pitchFamily="34" charset="0"/>
                </a:rPr>
                <a:t>ox2</a:t>
              </a:r>
              <a:endParaRPr kumimoji="0" lang="en-US" altLang="zh-TW" sz="1800" b="0" i="1" u="none" strike="noStrike" kern="0" cap="none" spc="0" normalizeH="0" baseline="0" noProof="0" dirty="0">
                <a:ln>
                  <a:noFill/>
                </a:ln>
                <a:solidFill>
                  <a:srgbClr val="008000"/>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p:sp>
          <p:nvSpPr>
            <p:cNvPr id="49" name="矩形 48">
              <a:extLst>
                <a:ext uri="{FF2B5EF4-FFF2-40B4-BE49-F238E27FC236}">
                  <a16:creationId xmlns:a16="http://schemas.microsoft.com/office/drawing/2014/main" id="{646D4142-802B-4B15-A730-1FCACAF04B3B}"/>
                </a:ext>
              </a:extLst>
            </p:cNvPr>
            <p:cNvSpPr/>
            <p:nvPr/>
          </p:nvSpPr>
          <p:spPr>
            <a:xfrm>
              <a:off x="7185977" y="1661935"/>
              <a:ext cx="1702912"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Calibri" panose="020F0502020204030204" pitchFamily="34" charset="0"/>
                </a:rPr>
                <a:t>Thin Oxide</a:t>
              </a:r>
              <a:endParaRPr kumimoji="0" lang="zh-TW" altLang="en-US" sz="1800" b="0" i="0" u="none" strike="noStrike" kern="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p:grpSp>
      <p:grpSp>
        <p:nvGrpSpPr>
          <p:cNvPr id="55" name="群組 54">
            <a:extLst>
              <a:ext uri="{FF2B5EF4-FFF2-40B4-BE49-F238E27FC236}">
                <a16:creationId xmlns:a16="http://schemas.microsoft.com/office/drawing/2014/main" id="{F4C050CF-C548-4DBC-B6EF-540B7688A0AF}"/>
              </a:ext>
            </a:extLst>
          </p:cNvPr>
          <p:cNvGrpSpPr/>
          <p:nvPr/>
        </p:nvGrpSpPr>
        <p:grpSpPr>
          <a:xfrm>
            <a:off x="5588136" y="4053000"/>
            <a:ext cx="3195682" cy="1433263"/>
            <a:chOff x="5588136" y="4476585"/>
            <a:chExt cx="3195682" cy="1433263"/>
          </a:xfrm>
        </p:grpSpPr>
        <p:grpSp>
          <p:nvGrpSpPr>
            <p:cNvPr id="56" name="群組 55">
              <a:extLst>
                <a:ext uri="{FF2B5EF4-FFF2-40B4-BE49-F238E27FC236}">
                  <a16:creationId xmlns:a16="http://schemas.microsoft.com/office/drawing/2014/main" id="{536A28B1-A25C-4C91-A457-60F2CAE06061}"/>
                </a:ext>
              </a:extLst>
            </p:cNvPr>
            <p:cNvGrpSpPr/>
            <p:nvPr/>
          </p:nvGrpSpPr>
          <p:grpSpPr>
            <a:xfrm>
              <a:off x="6166412" y="4476585"/>
              <a:ext cx="1992028" cy="999640"/>
              <a:chOff x="6400456" y="5485816"/>
              <a:chExt cx="1438005" cy="999640"/>
            </a:xfrm>
          </p:grpSpPr>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26971F6E-482F-4986-ADB7-D87A6C88FD2D}"/>
                      </a:ext>
                    </a:extLst>
                  </p:cNvPr>
                  <p:cNvSpPr txBox="1"/>
                  <p:nvPr/>
                </p:nvSpPr>
                <p:spPr>
                  <a:xfrm>
                    <a:off x="6400456" y="5485816"/>
                    <a:ext cx="1438005" cy="984885"/>
                  </a:xfrm>
                  <a:prstGeom prst="rect">
                    <a:avLst/>
                  </a:prstGeom>
                  <a:noFill/>
                  <a:ln w="12700">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000" b="1" i="1" u="none" strike="noStrike" kern="0" cap="none" spc="0" normalizeH="0" baseline="0" noProof="0" dirty="0">
                        <a:ln>
                          <a:noFill/>
                        </a:ln>
                        <a:solidFill>
                          <a:srgbClr val="008000"/>
                        </a:solidFill>
                        <a:effectLst/>
                        <a:uLnTx/>
                        <a:uFillTx/>
                        <a:latin typeface="Calibri" panose="020F0502020204030204" pitchFamily="34" charset="0"/>
                        <a:ea typeface="新細明體" panose="02020500000000000000" pitchFamily="18" charset="-120"/>
                        <a:cs typeface="Calibri" panose="020F0502020204030204" pitchFamily="34" charset="0"/>
                      </a:rPr>
                      <a:t>V</a:t>
                    </a:r>
                    <a:r>
                      <a:rPr kumimoji="0" lang="en-US" altLang="zh-TW" sz="2000" b="1" i="1" u="none" strike="noStrike" kern="0" cap="none" spc="0" normalizeH="0" baseline="-25000" noProof="0" dirty="0">
                        <a:ln>
                          <a:noFill/>
                        </a:ln>
                        <a:solidFill>
                          <a:srgbClr val="008000"/>
                        </a:solidFill>
                        <a:effectLst/>
                        <a:uLnTx/>
                        <a:uFillTx/>
                        <a:latin typeface="Calibri" panose="020F0502020204030204" pitchFamily="34" charset="0"/>
                        <a:ea typeface="新細明體" panose="02020500000000000000" pitchFamily="18" charset="-120"/>
                        <a:cs typeface="Calibri" panose="020F0502020204030204" pitchFamily="34" charset="0"/>
                      </a:rPr>
                      <a:t>ox1</a:t>
                    </a:r>
                    <a:r>
                      <a:rPr kumimoji="0" lang="en-US" altLang="zh-TW" sz="2000" b="0" i="1" u="none" strike="noStrike" kern="0" cap="none" spc="0" normalizeH="0" baseline="0" noProof="0" dirty="0">
                        <a:ln>
                          <a:noFill/>
                        </a:ln>
                        <a:solidFill>
                          <a:srgbClr val="008000"/>
                        </a:solidFill>
                        <a:effectLst/>
                        <a:uLnTx/>
                        <a:uFillTx/>
                        <a:latin typeface="Calibri" panose="020F0502020204030204" pitchFamily="34" charset="0"/>
                        <a:ea typeface="新細明體" panose="02020500000000000000" pitchFamily="18" charset="-120"/>
                        <a:cs typeface="Calibri" panose="020F0502020204030204" pitchFamily="34" charset="0"/>
                      </a:rPr>
                      <a:t> </a:t>
                    </a:r>
                    <a:r>
                      <a:rPr kumimoji="0" lang="en-US" altLang="zh-TW" sz="2000" b="1" i="0" u="none" strike="noStrike" kern="0" cap="none" spc="0" normalizeH="0" baseline="0" noProof="0" dirty="0">
                        <a:ln>
                          <a:noFill/>
                        </a:ln>
                        <a:solidFill>
                          <a:srgbClr val="008000"/>
                        </a:solidFill>
                        <a:effectLst/>
                        <a:uLnTx/>
                        <a:uFillTx/>
                        <a:latin typeface="Calibri" panose="020F0502020204030204" pitchFamily="34" charset="0"/>
                        <a:ea typeface="新細明體" panose="02020500000000000000" pitchFamily="18" charset="-120"/>
                        <a:cs typeface="Calibri" panose="020F0502020204030204" pitchFamily="34" charset="0"/>
                      </a:rPr>
                      <a:t>&gt; </a:t>
                    </a:r>
                    <a:r>
                      <a:rPr kumimoji="0" lang="en-US" altLang="zh-TW" sz="2000" b="1" i="1" u="none" strike="noStrike" kern="0" cap="none" spc="0" normalizeH="0" baseline="0" noProof="0" dirty="0">
                        <a:ln>
                          <a:noFill/>
                        </a:ln>
                        <a:solidFill>
                          <a:srgbClr val="008000"/>
                        </a:solidFill>
                        <a:effectLst/>
                        <a:uLnTx/>
                        <a:uFillTx/>
                        <a:latin typeface="Calibri" panose="020F0502020204030204" pitchFamily="34" charset="0"/>
                        <a:ea typeface="新細明體" panose="02020500000000000000" pitchFamily="18" charset="-120"/>
                        <a:cs typeface="Calibri" panose="020F0502020204030204" pitchFamily="34" charset="0"/>
                      </a:rPr>
                      <a:t>V</a:t>
                    </a:r>
                    <a:r>
                      <a:rPr kumimoji="0" lang="en-US" altLang="zh-TW" sz="2000" b="1" i="1" u="none" strike="noStrike" kern="0" cap="none" spc="0" normalizeH="0" baseline="-25000" noProof="0" dirty="0">
                        <a:ln>
                          <a:noFill/>
                        </a:ln>
                        <a:solidFill>
                          <a:srgbClr val="008000"/>
                        </a:solidFill>
                        <a:effectLst/>
                        <a:uLnTx/>
                        <a:uFillTx/>
                        <a:latin typeface="Calibri" panose="020F0502020204030204" pitchFamily="34" charset="0"/>
                        <a:ea typeface="新細明體" panose="02020500000000000000" pitchFamily="18" charset="-120"/>
                        <a:cs typeface="Calibri" panose="020F0502020204030204" pitchFamily="34" charset="0"/>
                      </a:rPr>
                      <a:t>ox2</a:t>
                    </a:r>
                    <a:endParaRPr kumimoji="0" lang="en-US" altLang="zh-TW" sz="2000" b="1" i="0" u="none" strike="noStrike" kern="0" cap="none" spc="0" normalizeH="0" baseline="0" noProof="0" dirty="0">
                      <a:ln>
                        <a:noFill/>
                      </a:ln>
                      <a:solidFill>
                        <a:srgbClr val="008000"/>
                      </a:solidFill>
                      <a:effectLst/>
                      <a:uLnTx/>
                      <a:uFillTx/>
                      <a:latin typeface="Calibri" panose="020F0502020204030204" pitchFamily="34" charset="0"/>
                      <a:ea typeface="新細明體" panose="02020500000000000000" pitchFamily="18" charset="-120"/>
                      <a:cs typeface="Calibri" panose="020F050202020403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Sup>
                          <m:sSubSupPr>
                            <m:ctrlPr>
                              <a:rPr kumimoji="0" lang="en-US" altLang="zh-TW" sz="1800" b="1" i="1" u="none" strike="noStrike" kern="0" cap="none" spc="0" normalizeH="0" baseline="0" noProof="0" smtClean="0">
                                <a:ln>
                                  <a:noFill/>
                                </a:ln>
                                <a:solidFill>
                                  <a:srgbClr val="FF0000"/>
                                </a:solidFill>
                                <a:effectLst/>
                                <a:uLnTx/>
                                <a:uFillTx/>
                                <a:latin typeface="Cambria Math" panose="02040503050406030204" pitchFamily="18" charset="0"/>
                                <a:cs typeface="Times New Roman" panose="02020603050405020304" pitchFamily="18" charset="0"/>
                              </a:rPr>
                            </m:ctrlPr>
                          </m:sSubSupPr>
                          <m:e>
                            <m:r>
                              <a:rPr kumimoji="0" lang="en-US" altLang="zh-TW" sz="1800" b="1" i="1" u="none" strike="noStrike" kern="0" cap="none" spc="0" normalizeH="0" baseline="0" noProof="0" smtClean="0">
                                <a:ln>
                                  <a:noFill/>
                                </a:ln>
                                <a:solidFill>
                                  <a:srgbClr val="FF0000"/>
                                </a:solidFill>
                                <a:effectLst/>
                                <a:uLnTx/>
                                <a:uFillTx/>
                                <a:latin typeface="Cambria Math" panose="02040503050406030204" pitchFamily="18" charset="0"/>
                                <a:cs typeface="Times New Roman" panose="02020603050405020304" pitchFamily="18" charset="0"/>
                              </a:rPr>
                              <m:t>𝒒</m:t>
                            </m:r>
                            <m:r>
                              <a:rPr kumimoji="0" lang="zh-TW" altLang="en-US" sz="1800" b="1" i="1" u="none" strike="noStrike" kern="0" cap="none" spc="0" normalizeH="0" baseline="0" noProof="0" smtClean="0">
                                <a:ln>
                                  <a:noFill/>
                                </a:ln>
                                <a:solidFill>
                                  <a:srgbClr val="FF0000"/>
                                </a:solidFill>
                                <a:effectLst/>
                                <a:uLnTx/>
                                <a:uFillTx/>
                                <a:latin typeface="Cambria Math" panose="02040503050406030204" pitchFamily="18" charset="0"/>
                                <a:cs typeface="Times New Roman" panose="02020603050405020304" pitchFamily="18" charset="0"/>
                              </a:rPr>
                              <m:t>𝝓</m:t>
                            </m:r>
                          </m:e>
                          <m:sub>
                            <m:r>
                              <a:rPr kumimoji="0" lang="en-US" altLang="zh-TW" sz="1800" b="1" i="1" u="none" strike="noStrike" kern="0" cap="none" spc="0" normalizeH="0" baseline="0" noProof="0" smtClean="0">
                                <a:ln>
                                  <a:noFill/>
                                </a:ln>
                                <a:solidFill>
                                  <a:srgbClr val="FF0000"/>
                                </a:solidFill>
                                <a:effectLst/>
                                <a:uLnTx/>
                                <a:uFillTx/>
                                <a:latin typeface="Cambria Math" panose="02040503050406030204" pitchFamily="18" charset="0"/>
                                <a:cs typeface="Times New Roman" panose="02020603050405020304" pitchFamily="18" charset="0"/>
                              </a:rPr>
                              <m:t>𝑩𝑷</m:t>
                            </m:r>
                            <m:r>
                              <a:rPr kumimoji="0" lang="en-US" altLang="zh-TW" sz="1800" b="1" i="1" u="none" strike="noStrike" kern="0" cap="none" spc="0" normalizeH="0" baseline="0" noProof="0" smtClean="0">
                                <a:ln>
                                  <a:noFill/>
                                </a:ln>
                                <a:solidFill>
                                  <a:srgbClr val="FF0000"/>
                                </a:solidFill>
                                <a:effectLst/>
                                <a:uLnTx/>
                                <a:uFillTx/>
                                <a:latin typeface="Cambria Math" panose="02040503050406030204" pitchFamily="18" charset="0"/>
                                <a:cs typeface="Times New Roman" panose="02020603050405020304" pitchFamily="18" charset="0"/>
                              </a:rPr>
                              <m:t>𝟏</m:t>
                            </m:r>
                          </m:sub>
                          <m:sup>
                            <m:r>
                              <a:rPr kumimoji="0" lang="en-US" altLang="zh-TW" sz="1800" b="1" i="1" u="none" strike="noStrike" kern="0" cap="none" spc="0" normalizeH="0" baseline="0" noProof="0" smtClean="0">
                                <a:ln>
                                  <a:noFill/>
                                </a:ln>
                                <a:solidFill>
                                  <a:srgbClr val="FF0000"/>
                                </a:solidFill>
                                <a:effectLst/>
                                <a:uLnTx/>
                                <a:uFillTx/>
                                <a:latin typeface="Cambria Math" panose="02040503050406030204" pitchFamily="18" charset="0"/>
                                <a:cs typeface="Times New Roman" panose="02020603050405020304" pitchFamily="18" charset="0"/>
                              </a:rPr>
                              <m:t>∗</m:t>
                            </m:r>
                          </m:sup>
                        </m:sSubSup>
                      </m:oMath>
                    </a14:m>
                    <a:r>
                      <a:rPr kumimoji="0" lang="en-US" altLang="zh-TW" sz="1800" b="1" i="0" u="none" strike="noStrike" kern="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Calibri" panose="020F0502020204030204" pitchFamily="34" charset="0"/>
                      </a:rPr>
                      <a:t> &lt; </a:t>
                    </a:r>
                    <a14:m>
                      <m:oMath xmlns:m="http://schemas.openxmlformats.org/officeDocument/2006/math">
                        <m:sSubSup>
                          <m:sSubSupPr>
                            <m:ctrlPr>
                              <a:rPr kumimoji="0" lang="en-US" altLang="zh-TW" sz="1800" b="1" i="1" u="none" strike="noStrike" kern="0" cap="none" spc="0" normalizeH="0" baseline="0" noProof="0" smtClean="0">
                                <a:ln>
                                  <a:noFill/>
                                </a:ln>
                                <a:solidFill>
                                  <a:srgbClr val="FF0000"/>
                                </a:solidFill>
                                <a:effectLst/>
                                <a:uLnTx/>
                                <a:uFillTx/>
                                <a:latin typeface="Cambria Math" panose="02040503050406030204" pitchFamily="18" charset="0"/>
                                <a:cs typeface="Times New Roman" panose="02020603050405020304" pitchFamily="18" charset="0"/>
                              </a:rPr>
                            </m:ctrlPr>
                          </m:sSubSupPr>
                          <m:e>
                            <m:r>
                              <a:rPr kumimoji="0" lang="en-US" altLang="zh-TW" sz="1800" b="1" i="1" u="none" strike="noStrike" kern="0" cap="none" spc="0" normalizeH="0" baseline="0" noProof="0" smtClean="0">
                                <a:ln>
                                  <a:noFill/>
                                </a:ln>
                                <a:solidFill>
                                  <a:srgbClr val="FF0000"/>
                                </a:solidFill>
                                <a:effectLst/>
                                <a:uLnTx/>
                                <a:uFillTx/>
                                <a:latin typeface="Cambria Math" panose="02040503050406030204" pitchFamily="18" charset="0"/>
                                <a:cs typeface="Times New Roman" panose="02020603050405020304" pitchFamily="18" charset="0"/>
                              </a:rPr>
                              <m:t>𝒒</m:t>
                            </m:r>
                            <m:r>
                              <a:rPr kumimoji="0" lang="zh-TW" altLang="en-US" sz="1800" b="1" i="1" u="none" strike="noStrike" kern="0" cap="none" spc="0" normalizeH="0" baseline="0" noProof="0" smtClean="0">
                                <a:ln>
                                  <a:noFill/>
                                </a:ln>
                                <a:solidFill>
                                  <a:srgbClr val="FF0000"/>
                                </a:solidFill>
                                <a:effectLst/>
                                <a:uLnTx/>
                                <a:uFillTx/>
                                <a:latin typeface="Cambria Math" panose="02040503050406030204" pitchFamily="18" charset="0"/>
                                <a:cs typeface="Times New Roman" panose="02020603050405020304" pitchFamily="18" charset="0"/>
                              </a:rPr>
                              <m:t>𝝓</m:t>
                            </m:r>
                          </m:e>
                          <m:sub>
                            <m:r>
                              <a:rPr kumimoji="0" lang="en-US" altLang="zh-TW" sz="1800" b="1" i="1" u="none" strike="noStrike" kern="0" cap="none" spc="0" normalizeH="0" baseline="0" noProof="0" smtClean="0">
                                <a:ln>
                                  <a:noFill/>
                                </a:ln>
                                <a:solidFill>
                                  <a:srgbClr val="FF0000"/>
                                </a:solidFill>
                                <a:effectLst/>
                                <a:uLnTx/>
                                <a:uFillTx/>
                                <a:latin typeface="Cambria Math" panose="02040503050406030204" pitchFamily="18" charset="0"/>
                                <a:cs typeface="Times New Roman" panose="02020603050405020304" pitchFamily="18" charset="0"/>
                              </a:rPr>
                              <m:t>𝑩𝑷</m:t>
                            </m:r>
                            <m:r>
                              <a:rPr kumimoji="0" lang="en-US" altLang="zh-TW" sz="1800" b="1" i="1" u="none" strike="noStrike" kern="0" cap="none" spc="0" normalizeH="0" baseline="0" noProof="0" smtClean="0">
                                <a:ln>
                                  <a:noFill/>
                                </a:ln>
                                <a:solidFill>
                                  <a:srgbClr val="FF0000"/>
                                </a:solidFill>
                                <a:effectLst/>
                                <a:uLnTx/>
                                <a:uFillTx/>
                                <a:latin typeface="Cambria Math" panose="02040503050406030204" pitchFamily="18" charset="0"/>
                                <a:cs typeface="Times New Roman" panose="02020603050405020304" pitchFamily="18" charset="0"/>
                              </a:rPr>
                              <m:t>𝟐</m:t>
                            </m:r>
                          </m:sub>
                          <m:sup>
                            <m:r>
                              <a:rPr kumimoji="0" lang="en-US" altLang="zh-TW" sz="1800" b="1" i="1" u="none" strike="noStrike" kern="0" cap="none" spc="0" normalizeH="0" baseline="0" noProof="0" smtClean="0">
                                <a:ln>
                                  <a:noFill/>
                                </a:ln>
                                <a:solidFill>
                                  <a:srgbClr val="FF0000"/>
                                </a:solidFill>
                                <a:effectLst/>
                                <a:uLnTx/>
                                <a:uFillTx/>
                                <a:latin typeface="Cambria Math" panose="02040503050406030204" pitchFamily="18" charset="0"/>
                                <a:cs typeface="Times New Roman" panose="02020603050405020304" pitchFamily="18" charset="0"/>
                              </a:rPr>
                              <m:t>∗</m:t>
                            </m:r>
                          </m:sup>
                        </m:sSubSup>
                      </m:oMath>
                    </a14:m>
                    <a:endParaRPr kumimoji="0" lang="en-US" altLang="zh-TW" sz="2000" b="1" i="0" u="none" strike="noStrike" kern="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Calibri" panose="020F050202020403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000" b="1" i="0" u="none" strike="noStrike" kern="0" cap="none" spc="0" normalizeH="0" baseline="0" noProof="0" dirty="0">
                        <a:ln>
                          <a:noFill/>
                        </a:ln>
                        <a:solidFill>
                          <a:srgbClr val="0070C0"/>
                        </a:solidFill>
                        <a:effectLst/>
                        <a:uLnTx/>
                        <a:uFillTx/>
                        <a:latin typeface="Calibri" panose="020F0502020204030204" pitchFamily="34" charset="0"/>
                        <a:ea typeface="新細明體" panose="02020500000000000000" pitchFamily="18" charset="-120"/>
                        <a:cs typeface="Calibri" panose="020F0502020204030204" pitchFamily="34" charset="0"/>
                      </a:rPr>
                      <a:t>|</a:t>
                    </a:r>
                    <a:r>
                      <a:rPr kumimoji="0" lang="en-US" altLang="zh-TW" sz="2000" b="1" i="1" u="none" strike="noStrike" kern="0" cap="none" spc="0" normalizeH="0" baseline="0" noProof="0" dirty="0">
                        <a:ln>
                          <a:noFill/>
                        </a:ln>
                        <a:solidFill>
                          <a:srgbClr val="0070C0"/>
                        </a:solidFill>
                        <a:effectLst/>
                        <a:uLnTx/>
                        <a:uFillTx/>
                        <a:latin typeface="Calibri" panose="020F0502020204030204" pitchFamily="34" charset="0"/>
                        <a:ea typeface="新細明體" panose="02020500000000000000" pitchFamily="18" charset="-120"/>
                        <a:cs typeface="Calibri" panose="020F0502020204030204" pitchFamily="34" charset="0"/>
                      </a:rPr>
                      <a:t> I</a:t>
                    </a:r>
                    <a:r>
                      <a:rPr kumimoji="0" lang="en-US" altLang="zh-TW" sz="2000" b="1" i="1" u="none" strike="noStrike" kern="0" cap="none" spc="0" normalizeH="0" baseline="-25000" noProof="0" dirty="0">
                        <a:ln>
                          <a:noFill/>
                        </a:ln>
                        <a:solidFill>
                          <a:srgbClr val="0070C0"/>
                        </a:solidFill>
                        <a:effectLst/>
                        <a:uLnTx/>
                        <a:uFillTx/>
                        <a:latin typeface="Calibri" panose="020F0502020204030204" pitchFamily="34" charset="0"/>
                        <a:ea typeface="新細明體" panose="02020500000000000000" pitchFamily="18" charset="-120"/>
                        <a:cs typeface="Calibri" panose="020F0502020204030204" pitchFamily="34" charset="0"/>
                      </a:rPr>
                      <a:t>h1  </a:t>
                    </a:r>
                    <a:r>
                      <a:rPr kumimoji="0" lang="en-US" altLang="zh-TW" sz="2000" b="1" i="0" u="none" strike="noStrike" kern="0" cap="none" spc="0" normalizeH="0" baseline="0" noProof="0" dirty="0">
                        <a:ln>
                          <a:noFill/>
                        </a:ln>
                        <a:solidFill>
                          <a:srgbClr val="0070C0"/>
                        </a:solidFill>
                        <a:effectLst/>
                        <a:uLnTx/>
                        <a:uFillTx/>
                        <a:latin typeface="Calibri" panose="020F0502020204030204" pitchFamily="34" charset="0"/>
                        <a:ea typeface="新細明體" panose="02020500000000000000" pitchFamily="18" charset="-120"/>
                        <a:cs typeface="Calibri" panose="020F0502020204030204" pitchFamily="34" charset="0"/>
                      </a:rPr>
                      <a:t>|</a:t>
                    </a:r>
                    <a:r>
                      <a:rPr kumimoji="0" lang="zh-TW" altLang="en-US" sz="2000" b="1" i="1" u="none" strike="noStrike" kern="0" cap="none" spc="0" normalizeH="0" baseline="-25000" noProof="0" dirty="0">
                        <a:ln>
                          <a:noFill/>
                        </a:ln>
                        <a:solidFill>
                          <a:srgbClr val="0070C0"/>
                        </a:solidFill>
                        <a:effectLst/>
                        <a:uLnTx/>
                        <a:uFillTx/>
                        <a:latin typeface="Calibri" panose="020F0502020204030204" pitchFamily="34" charset="0"/>
                        <a:ea typeface="微軟正黑體"/>
                        <a:cs typeface="Calibri" panose="020F0502020204030204" pitchFamily="34" charset="0"/>
                      </a:rPr>
                      <a:t> </a:t>
                    </a:r>
                    <a:r>
                      <a:rPr kumimoji="0" lang="en-US" altLang="zh-TW" sz="2000" b="1" i="0" u="none" strike="noStrike" kern="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Calibri" panose="020F0502020204030204" pitchFamily="34" charset="0"/>
                      </a:rPr>
                      <a:t>&gt; </a:t>
                    </a:r>
                    <a:r>
                      <a:rPr kumimoji="0" lang="en-US" altLang="zh-TW" sz="2000" b="1" i="0" u="none" strike="noStrike" kern="0" cap="none" spc="0" normalizeH="0" baseline="0" noProof="0" dirty="0">
                        <a:ln>
                          <a:noFill/>
                        </a:ln>
                        <a:solidFill>
                          <a:srgbClr val="0070C0"/>
                        </a:solidFill>
                        <a:effectLst/>
                        <a:uLnTx/>
                        <a:uFillTx/>
                        <a:latin typeface="Calibri" panose="020F0502020204030204" pitchFamily="34" charset="0"/>
                        <a:ea typeface="新細明體" panose="02020500000000000000" pitchFamily="18" charset="-120"/>
                        <a:cs typeface="Calibri" panose="020F0502020204030204" pitchFamily="34" charset="0"/>
                      </a:rPr>
                      <a:t>|</a:t>
                    </a:r>
                    <a:r>
                      <a:rPr kumimoji="0" lang="en-US" altLang="zh-TW" sz="2000" b="1" i="1" u="none" strike="noStrike" kern="0" cap="none" spc="0" normalizeH="0" baseline="0" noProof="0" dirty="0">
                        <a:ln>
                          <a:noFill/>
                        </a:ln>
                        <a:solidFill>
                          <a:srgbClr val="0070C0"/>
                        </a:solidFill>
                        <a:effectLst/>
                        <a:uLnTx/>
                        <a:uFillTx/>
                        <a:latin typeface="Calibri" panose="020F0502020204030204" pitchFamily="34" charset="0"/>
                        <a:ea typeface="新細明體" panose="02020500000000000000" pitchFamily="18" charset="-120"/>
                        <a:cs typeface="Calibri" panose="020F0502020204030204" pitchFamily="34" charset="0"/>
                      </a:rPr>
                      <a:t> I</a:t>
                    </a:r>
                    <a:r>
                      <a:rPr kumimoji="0" lang="en-US" altLang="zh-TW" sz="2000" b="1" i="1" u="none" strike="noStrike" kern="0" cap="none" spc="0" normalizeH="0" baseline="-25000" noProof="0" dirty="0">
                        <a:ln>
                          <a:noFill/>
                        </a:ln>
                        <a:solidFill>
                          <a:srgbClr val="0070C0"/>
                        </a:solidFill>
                        <a:effectLst/>
                        <a:uLnTx/>
                        <a:uFillTx/>
                        <a:latin typeface="Calibri" panose="020F0502020204030204" pitchFamily="34" charset="0"/>
                        <a:ea typeface="新細明體" panose="02020500000000000000" pitchFamily="18" charset="-120"/>
                        <a:cs typeface="Calibri" panose="020F0502020204030204" pitchFamily="34" charset="0"/>
                      </a:rPr>
                      <a:t>h2  </a:t>
                    </a:r>
                    <a:r>
                      <a:rPr kumimoji="0" lang="en-US" altLang="zh-TW" sz="2000" b="1" i="0" u="none" strike="noStrike" kern="0" cap="none" spc="0" normalizeH="0" baseline="0" noProof="0" dirty="0">
                        <a:ln>
                          <a:noFill/>
                        </a:ln>
                        <a:solidFill>
                          <a:srgbClr val="0070C0"/>
                        </a:solidFill>
                        <a:effectLst/>
                        <a:uLnTx/>
                        <a:uFillTx/>
                        <a:latin typeface="Calibri" panose="020F0502020204030204" pitchFamily="34" charset="0"/>
                        <a:ea typeface="新細明體" panose="02020500000000000000" pitchFamily="18" charset="-120"/>
                        <a:cs typeface="Calibri" panose="020F0502020204030204" pitchFamily="34" charset="0"/>
                      </a:rPr>
                      <a:t>|</a:t>
                    </a:r>
                    <a:endParaRPr kumimoji="0" lang="zh-TW" altLang="en-US" sz="2000" b="1" i="0" u="none" strike="noStrike" kern="0" cap="none" spc="0" normalizeH="0" baseline="-25000" noProof="0" dirty="0">
                      <a:ln>
                        <a:noFill/>
                      </a:ln>
                      <a:solidFill>
                        <a:srgbClr val="0070C0"/>
                      </a:solidFill>
                      <a:effectLst/>
                      <a:uLnTx/>
                      <a:uFillTx/>
                      <a:latin typeface="Calibri" panose="020F0502020204030204" pitchFamily="34" charset="0"/>
                      <a:ea typeface="微軟正黑體"/>
                      <a:cs typeface="Calibri" panose="020F0502020204030204" pitchFamily="34" charset="0"/>
                    </a:endParaRPr>
                  </a:p>
                </p:txBody>
              </p:sp>
            </mc:Choice>
            <mc:Fallback xmlns="">
              <p:sp>
                <p:nvSpPr>
                  <p:cNvPr id="58" name="文字方塊 57">
                    <a:extLst>
                      <a:ext uri="{FF2B5EF4-FFF2-40B4-BE49-F238E27FC236}">
                        <a16:creationId xmlns:a16="http://schemas.microsoft.com/office/drawing/2014/main" id="{26971F6E-482F-4986-ADB7-D87A6C88FD2D}"/>
                      </a:ext>
                    </a:extLst>
                  </p:cNvPr>
                  <p:cNvSpPr txBox="1">
                    <a:spLocks noRot="1" noChangeAspect="1" noMove="1" noResize="1" noEditPoints="1" noAdjustHandles="1" noChangeArrowheads="1" noChangeShapeType="1" noTextEdit="1"/>
                  </p:cNvSpPr>
                  <p:nvPr/>
                </p:nvSpPr>
                <p:spPr>
                  <a:xfrm>
                    <a:off x="6400456" y="5485816"/>
                    <a:ext cx="1438005" cy="984885"/>
                  </a:xfrm>
                  <a:prstGeom prst="rect">
                    <a:avLst/>
                  </a:prstGeom>
                  <a:blipFill>
                    <a:blip r:embed="rId6"/>
                    <a:stretch>
                      <a:fillRect t="-3727" b="-10559"/>
                    </a:stretch>
                  </a:blipFill>
                  <a:ln w="12700">
                    <a:noFill/>
                  </a:ln>
                </p:spPr>
                <p:txBody>
                  <a:bodyPr/>
                  <a:lstStyle/>
                  <a:p>
                    <a:r>
                      <a:rPr lang="zh-TW" altLang="en-US">
                        <a:noFill/>
                      </a:rPr>
                      <a:t> </a:t>
                    </a:r>
                  </a:p>
                </p:txBody>
              </p:sp>
            </mc:Fallback>
          </mc:AlternateContent>
          <p:sp>
            <p:nvSpPr>
              <p:cNvPr id="59" name="圓角矩形 71">
                <a:extLst>
                  <a:ext uri="{FF2B5EF4-FFF2-40B4-BE49-F238E27FC236}">
                    <a16:creationId xmlns:a16="http://schemas.microsoft.com/office/drawing/2014/main" id="{5A1600D7-7B95-47B9-AB5C-DD05922BACF2}"/>
                  </a:ext>
                </a:extLst>
              </p:cNvPr>
              <p:cNvSpPr/>
              <p:nvPr/>
            </p:nvSpPr>
            <p:spPr>
              <a:xfrm>
                <a:off x="6438785" y="5520694"/>
                <a:ext cx="1332409" cy="964762"/>
              </a:xfrm>
              <a:prstGeom prst="roundRect">
                <a:avLst>
                  <a:gd name="adj" fmla="val 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TW" altLang="en-US" sz="2000" b="0" i="0" u="none" strike="noStrike" kern="1200" cap="none" spc="0" normalizeH="0" baseline="0" noProof="0">
                  <a:ln>
                    <a:noFill/>
                  </a:ln>
                  <a:solidFill>
                    <a:prstClr val="white"/>
                  </a:solidFill>
                  <a:effectLst/>
                  <a:uLnTx/>
                  <a:uFillTx/>
                  <a:latin typeface="Calibri" panose="020F0502020204030204" pitchFamily="34" charset="0"/>
                  <a:ea typeface="微軟正黑體"/>
                  <a:cs typeface="Calibri" panose="020F0502020204030204" pitchFamily="34" charset="0"/>
                </a:endParaRPr>
              </a:p>
            </p:txBody>
          </p:sp>
        </p:grpSp>
        <mc:AlternateContent xmlns:mc="http://schemas.openxmlformats.org/markup-compatibility/2006" xmlns:a14="http://schemas.microsoft.com/office/drawing/2010/main">
          <mc:Choice Requires="a14">
            <p:sp>
              <p:nvSpPr>
                <p:cNvPr id="57" name="矩形 56">
                  <a:extLst>
                    <a:ext uri="{FF2B5EF4-FFF2-40B4-BE49-F238E27FC236}">
                      <a16:creationId xmlns:a16="http://schemas.microsoft.com/office/drawing/2014/main" id="{E04DD26A-F069-4BA6-BE84-CEAA09E524DF}"/>
                    </a:ext>
                  </a:extLst>
                </p:cNvPr>
                <p:cNvSpPr/>
                <p:nvPr/>
              </p:nvSpPr>
              <p:spPr>
                <a:xfrm>
                  <a:off x="5588136" y="5542760"/>
                  <a:ext cx="3195682" cy="367088"/>
                </a:xfrm>
                <a:prstGeom prst="rect">
                  <a:avLst/>
                </a:prstGeom>
                <a:ln>
                  <a:noFill/>
                </a:ln>
              </p:spPr>
              <p:txBody>
                <a:bodyPr wrap="non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TW" altLang="en-US" sz="1600" b="1" i="1" u="none" strike="noStrike" kern="1200" cap="none" spc="0" normalizeH="0" baseline="0" noProof="0" smtClean="0">
                            <a:ln>
                              <a:noFill/>
                            </a:ln>
                            <a:solidFill>
                              <a:srgbClr val="FF0000"/>
                            </a:solidFill>
                            <a:effectLst/>
                            <a:uLnTx/>
                            <a:uFillTx/>
                            <a:latin typeface="Cambria Math" panose="02040503050406030204" pitchFamily="18" charset="0"/>
                            <a:cs typeface="+mn-cs"/>
                          </a:rPr>
                          <m:t>𝒒</m:t>
                        </m:r>
                        <m:sSubSup>
                          <m:sSubSupPr>
                            <m:ctrlPr>
                              <a:rPr kumimoji="0" lang="zh-TW" altLang="en-US" sz="1600" b="1" i="1" u="none" strike="noStrike" kern="1200" cap="none" spc="0" normalizeH="0" baseline="0" noProof="0">
                                <a:ln>
                                  <a:noFill/>
                                </a:ln>
                                <a:solidFill>
                                  <a:srgbClr val="FF0000"/>
                                </a:solidFill>
                                <a:effectLst/>
                                <a:uLnTx/>
                                <a:uFillTx/>
                                <a:latin typeface="Cambria Math" panose="02040503050406030204" pitchFamily="18" charset="0"/>
                                <a:cs typeface="+mn-cs"/>
                              </a:rPr>
                            </m:ctrlPr>
                          </m:sSubSupPr>
                          <m:e>
                            <m:r>
                              <a:rPr kumimoji="0" lang="zh-TW" altLang="en-US" sz="1600" b="1" i="1" u="none" strike="noStrike" kern="1200" cap="none" spc="0" normalizeH="0" baseline="0" noProof="0">
                                <a:ln>
                                  <a:noFill/>
                                </a:ln>
                                <a:solidFill>
                                  <a:srgbClr val="FF0000"/>
                                </a:solidFill>
                                <a:effectLst/>
                                <a:uLnTx/>
                                <a:uFillTx/>
                                <a:latin typeface="Cambria Math" panose="02040503050406030204" pitchFamily="18" charset="0"/>
                                <a:cs typeface="+mn-cs"/>
                              </a:rPr>
                              <m:t>𝝓</m:t>
                            </m:r>
                          </m:e>
                          <m:sub>
                            <m:r>
                              <a:rPr kumimoji="0" lang="zh-TW" altLang="en-US" sz="1600" b="1" i="1" u="none" strike="noStrike" kern="1200" cap="none" spc="0" normalizeH="0" baseline="0" noProof="0">
                                <a:ln>
                                  <a:noFill/>
                                </a:ln>
                                <a:solidFill>
                                  <a:srgbClr val="FF0000"/>
                                </a:solidFill>
                                <a:effectLst/>
                                <a:uLnTx/>
                                <a:uFillTx/>
                                <a:latin typeface="Cambria Math" panose="02040503050406030204" pitchFamily="18" charset="0"/>
                                <a:cs typeface="+mn-cs"/>
                              </a:rPr>
                              <m:t>𝑩𝒑</m:t>
                            </m:r>
                          </m:sub>
                          <m:sup>
                            <m:r>
                              <a:rPr kumimoji="0" lang="zh-TW" altLang="en-US" sz="1600" b="1" i="1" u="none" strike="noStrike" kern="1200" cap="none" spc="0" normalizeH="0" baseline="0" noProof="0">
                                <a:ln>
                                  <a:noFill/>
                                </a:ln>
                                <a:solidFill>
                                  <a:srgbClr val="FF0000"/>
                                </a:solidFill>
                                <a:effectLst/>
                                <a:uLnTx/>
                                <a:uFillTx/>
                                <a:latin typeface="Cambria Math" panose="02040503050406030204" pitchFamily="18" charset="0"/>
                                <a:cs typeface="+mn-cs"/>
                              </a:rPr>
                              <m:t>∗</m:t>
                            </m:r>
                          </m:sup>
                        </m:sSubSup>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𝒒</m:t>
                        </m:r>
                        <m:sSub>
                          <m:sSubPr>
                            <m:ctrlP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𝝌</m:t>
                            </m:r>
                          </m:e>
                          <m:sub>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𝑺</m:t>
                            </m:r>
                          </m:sub>
                        </m:sSub>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𝒒</m:t>
                        </m:r>
                        <m:sSub>
                          <m:sSubPr>
                            <m:ctrlP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𝜱</m:t>
                            </m:r>
                          </m:e>
                          <m:sub>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𝑴</m:t>
                            </m:r>
                          </m:sub>
                        </m:sSub>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𝑬</m:t>
                            </m:r>
                          </m:e>
                          <m:sub>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𝒈</m:t>
                            </m:r>
                          </m:sub>
                        </m:sSub>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𝒒</m:t>
                        </m:r>
                        <m:sSub>
                          <m:sSubPr>
                            <m:ctrlPr>
                              <a:rPr kumimoji="0" lang="zh-TW" altLang="en-US" sz="1600" b="1" i="1" u="none" strike="noStrike" kern="1200" cap="none" spc="0" normalizeH="0" baseline="0" noProof="0" smtClean="0">
                                <a:ln>
                                  <a:noFill/>
                                </a:ln>
                                <a:solidFill>
                                  <a:srgbClr val="008000"/>
                                </a:solidFill>
                                <a:effectLst/>
                                <a:uLnTx/>
                                <a:uFillTx/>
                                <a:latin typeface="Cambria Math" panose="02040503050406030204" pitchFamily="18" charset="0"/>
                                <a:cs typeface="+mn-cs"/>
                              </a:rPr>
                            </m:ctrlPr>
                          </m:sSubPr>
                          <m:e>
                            <m:r>
                              <a:rPr kumimoji="0" lang="zh-TW" altLang="en-US" sz="1600" b="1" i="1" u="none" strike="noStrike" kern="1200" cap="none" spc="0" normalizeH="0" baseline="0" noProof="0">
                                <a:ln>
                                  <a:noFill/>
                                </a:ln>
                                <a:solidFill>
                                  <a:srgbClr val="008000"/>
                                </a:solidFill>
                                <a:effectLst/>
                                <a:uLnTx/>
                                <a:uFillTx/>
                                <a:latin typeface="Cambria Math" panose="02040503050406030204" pitchFamily="18" charset="0"/>
                                <a:cs typeface="+mn-cs"/>
                              </a:rPr>
                              <m:t>𝑽</m:t>
                            </m:r>
                          </m:e>
                          <m:sub>
                            <m:r>
                              <a:rPr kumimoji="0" lang="zh-TW" altLang="en-US" sz="1600" b="1" i="1" u="none" strike="noStrike" kern="1200" cap="none" spc="0" normalizeH="0" baseline="0" noProof="0">
                                <a:ln>
                                  <a:noFill/>
                                </a:ln>
                                <a:solidFill>
                                  <a:srgbClr val="008000"/>
                                </a:solidFill>
                                <a:effectLst/>
                                <a:uLnTx/>
                                <a:uFillTx/>
                                <a:latin typeface="Cambria Math" panose="02040503050406030204" pitchFamily="18" charset="0"/>
                                <a:cs typeface="+mn-cs"/>
                              </a:rPr>
                              <m:t>𝒐𝒙</m:t>
                            </m:r>
                          </m:sub>
                        </m:sSub>
                      </m:oMath>
                    </m:oMathPara>
                  </a14:m>
                  <a:endParaRPr kumimoji="0" lang="zh-TW" altLang="en-US" sz="1600" b="1"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Calibri" panose="020F0502020204030204" pitchFamily="34" charset="0"/>
                  </a:endParaRPr>
                </a:p>
              </p:txBody>
            </p:sp>
          </mc:Choice>
          <mc:Fallback xmlns="">
            <p:sp>
              <p:nvSpPr>
                <p:cNvPr id="57" name="矩形 56">
                  <a:extLst>
                    <a:ext uri="{FF2B5EF4-FFF2-40B4-BE49-F238E27FC236}">
                      <a16:creationId xmlns:a16="http://schemas.microsoft.com/office/drawing/2014/main" id="{E04DD26A-F069-4BA6-BE84-CEAA09E524DF}"/>
                    </a:ext>
                  </a:extLst>
                </p:cNvPr>
                <p:cNvSpPr>
                  <a:spLocks noRot="1" noChangeAspect="1" noMove="1" noResize="1" noEditPoints="1" noAdjustHandles="1" noChangeArrowheads="1" noChangeShapeType="1" noTextEdit="1"/>
                </p:cNvSpPr>
                <p:nvPr/>
              </p:nvSpPr>
              <p:spPr>
                <a:xfrm>
                  <a:off x="5588136" y="5542760"/>
                  <a:ext cx="3195682" cy="367088"/>
                </a:xfrm>
                <a:prstGeom prst="rect">
                  <a:avLst/>
                </a:prstGeom>
                <a:blipFill>
                  <a:blip r:embed="rId7"/>
                  <a:stretch>
                    <a:fillRect b="-5000"/>
                  </a:stretch>
                </a:blipFill>
                <a:ln>
                  <a:noFill/>
                </a:ln>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60" name="文字方塊 59">
                <a:extLst>
                  <a:ext uri="{FF2B5EF4-FFF2-40B4-BE49-F238E27FC236}">
                    <a16:creationId xmlns:a16="http://schemas.microsoft.com/office/drawing/2014/main" id="{CDE87CA2-FD8E-4AF6-A9CD-19E531E530AD}"/>
                  </a:ext>
                </a:extLst>
              </p:cNvPr>
              <p:cNvSpPr txBox="1"/>
              <p:nvPr/>
            </p:nvSpPr>
            <p:spPr>
              <a:xfrm>
                <a:off x="5356355" y="5731314"/>
                <a:ext cx="3617156" cy="369332"/>
              </a:xfrm>
              <a:prstGeom prst="rect">
                <a:avLst/>
              </a:prstGeom>
              <a:solidFill>
                <a:srgbClr val="FFFF97"/>
              </a:solidFill>
            </p:spPr>
            <p:txBody>
              <a:bodyPr wrap="square" rtlCol="0">
                <a:sp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Calibri" panose="020F0502020204030204" pitchFamily="34" charset="0"/>
                  </a:rPr>
                  <a:t>d</a:t>
                </a:r>
                <a:r>
                  <a:rPr kumimoji="0" lang="en-US" altLang="zh-TW" sz="1800" b="0" i="0" u="none" strike="noStrike" kern="1200" cap="none" spc="0" normalizeH="0" baseline="-25000" noProof="0" dirty="0">
                    <a:ln>
                      <a:noFill/>
                    </a:ln>
                    <a:solidFill>
                      <a:prstClr val="black"/>
                    </a:solidFill>
                    <a:effectLst/>
                    <a:uLnTx/>
                    <a:uFillTx/>
                    <a:latin typeface="Calibri" panose="020F0502020204030204" pitchFamily="34" charset="0"/>
                    <a:ea typeface="微軟正黑體"/>
                    <a:cs typeface="Calibri" panose="020F0502020204030204" pitchFamily="34" charset="0"/>
                  </a:rPr>
                  <a:t>ox </a:t>
                </a:r>
                <a:r>
                  <a:rPr kumimoji="0" lang="en-US" altLang="zh-TW" sz="18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Calibri" panose="020F0502020204030204" pitchFamily="34" charset="0"/>
                    <a:sym typeface="Wingdings 3" panose="05040102010807070707" pitchFamily="18" charset="2"/>
                  </a:rPr>
                  <a:t></a:t>
                </a:r>
                <a:r>
                  <a:rPr kumimoji="0" lang="en-US" altLang="zh-TW" sz="18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Calibri" panose="020F0502020204030204" pitchFamily="34" charset="0"/>
                  </a:rPr>
                  <a:t>, </a:t>
                </a:r>
                <a:r>
                  <a:rPr kumimoji="0" lang="en-US" altLang="zh-TW" sz="1800" b="1" i="1" u="none" strike="noStrike" kern="0" cap="none" spc="0" normalizeH="0" baseline="0" noProof="0" dirty="0">
                    <a:ln>
                      <a:noFill/>
                    </a:ln>
                    <a:solidFill>
                      <a:srgbClr val="008000"/>
                    </a:solidFill>
                    <a:effectLst/>
                    <a:uLnTx/>
                    <a:uFillTx/>
                    <a:latin typeface="Calibri" panose="020F0502020204030204" pitchFamily="34" charset="0"/>
                    <a:ea typeface="新細明體" panose="02020500000000000000" pitchFamily="18" charset="-120"/>
                    <a:cs typeface="Calibri" panose="020F0502020204030204" pitchFamily="34" charset="0"/>
                  </a:rPr>
                  <a:t>V</a:t>
                </a:r>
                <a:r>
                  <a:rPr kumimoji="0" lang="en-US" altLang="zh-TW" sz="1800" b="1" i="1" u="none" strike="noStrike" kern="0" cap="none" spc="0" normalizeH="0" baseline="-25000" noProof="0" dirty="0" err="1">
                    <a:ln>
                      <a:noFill/>
                    </a:ln>
                    <a:solidFill>
                      <a:srgbClr val="008000"/>
                    </a:solidFill>
                    <a:effectLst/>
                    <a:uLnTx/>
                    <a:uFillTx/>
                    <a:latin typeface="Calibri" panose="020F0502020204030204" pitchFamily="34" charset="0"/>
                    <a:ea typeface="新細明體" panose="02020500000000000000" pitchFamily="18" charset="-120"/>
                    <a:cs typeface="Calibri" panose="020F0502020204030204" pitchFamily="34" charset="0"/>
                  </a:rPr>
                  <a:t>ox</a:t>
                </a:r>
                <a:r>
                  <a:rPr kumimoji="0" lang="en-US" altLang="zh-TW" sz="1800" b="1" i="1" u="none" strike="noStrike" kern="0" cap="none" spc="0" normalizeH="0" baseline="-25000" noProof="0" dirty="0">
                    <a:ln>
                      <a:noFill/>
                    </a:ln>
                    <a:solidFill>
                      <a:srgbClr val="008000"/>
                    </a:solidFill>
                    <a:effectLst/>
                    <a:uLnTx/>
                    <a:uFillTx/>
                    <a:latin typeface="Calibri" panose="020F0502020204030204" pitchFamily="34" charset="0"/>
                    <a:ea typeface="新細明體" panose="02020500000000000000" pitchFamily="18" charset="-120"/>
                    <a:cs typeface="Calibri" panose="020F0502020204030204" pitchFamily="34" charset="0"/>
                  </a:rPr>
                  <a:t> </a:t>
                </a:r>
                <a:r>
                  <a:rPr kumimoji="0" lang="en-US" altLang="zh-TW" sz="18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Calibri" panose="020F0502020204030204" pitchFamily="34" charset="0"/>
                    <a:sym typeface="Wingdings 3" panose="05040102010807070707" pitchFamily="18" charset="2"/>
                  </a:rPr>
                  <a:t></a:t>
                </a:r>
                <a:r>
                  <a:rPr kumimoji="0" lang="en-US" altLang="zh-TW" sz="18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Calibri" panose="020F0502020204030204" pitchFamily="34" charset="0"/>
                  </a:rPr>
                  <a:t> , </a:t>
                </a:r>
                <a14:m>
                  <m:oMath xmlns:m="http://schemas.openxmlformats.org/officeDocument/2006/math">
                    <m:sSubSup>
                      <m:sSubSupPr>
                        <m:ctrlPr>
                          <a:rPr kumimoji="0" lang="en-US" altLang="zh-TW" sz="1800" b="1" i="1" u="none" strike="noStrike" kern="0" cap="none" spc="0" normalizeH="0" baseline="0" noProof="0">
                            <a:ln>
                              <a:noFill/>
                            </a:ln>
                            <a:solidFill>
                              <a:srgbClr val="FF0000"/>
                            </a:solidFill>
                            <a:effectLst/>
                            <a:uLnTx/>
                            <a:uFillTx/>
                            <a:latin typeface="Cambria Math" panose="02040503050406030204" pitchFamily="18" charset="0"/>
                            <a:cs typeface="Times New Roman" panose="02020603050405020304" pitchFamily="18" charset="0"/>
                          </a:rPr>
                        </m:ctrlPr>
                      </m:sSubSupPr>
                      <m:e>
                        <m:r>
                          <a:rPr kumimoji="0" lang="en-US" altLang="zh-TW" sz="1800" b="1" i="1" u="none" strike="noStrike" kern="0" cap="none" spc="0" normalizeH="0" baseline="0" noProof="0">
                            <a:ln>
                              <a:noFill/>
                            </a:ln>
                            <a:solidFill>
                              <a:srgbClr val="FF0000"/>
                            </a:solidFill>
                            <a:effectLst/>
                            <a:uLnTx/>
                            <a:uFillTx/>
                            <a:latin typeface="Cambria Math" panose="02040503050406030204" pitchFamily="18" charset="0"/>
                            <a:cs typeface="Times New Roman" panose="02020603050405020304" pitchFamily="18" charset="0"/>
                          </a:rPr>
                          <m:t>𝒒</m:t>
                        </m:r>
                        <m:r>
                          <a:rPr kumimoji="0" lang="zh-TW" altLang="en-US" sz="1800" b="1" i="1" u="none" strike="noStrike" kern="0" cap="none" spc="0" normalizeH="0" baseline="0" noProof="0">
                            <a:ln>
                              <a:noFill/>
                            </a:ln>
                            <a:solidFill>
                              <a:srgbClr val="FF0000"/>
                            </a:solidFill>
                            <a:effectLst/>
                            <a:uLnTx/>
                            <a:uFillTx/>
                            <a:latin typeface="Cambria Math" panose="02040503050406030204" pitchFamily="18" charset="0"/>
                            <a:cs typeface="Times New Roman" panose="02020603050405020304" pitchFamily="18" charset="0"/>
                          </a:rPr>
                          <m:t>𝝓</m:t>
                        </m:r>
                      </m:e>
                      <m:sub>
                        <m:r>
                          <a:rPr kumimoji="0" lang="en-US" altLang="zh-TW" sz="1800" b="1" i="1" u="none" strike="noStrike" kern="0" cap="none" spc="0" normalizeH="0" baseline="0" noProof="0">
                            <a:ln>
                              <a:noFill/>
                            </a:ln>
                            <a:solidFill>
                              <a:srgbClr val="FF0000"/>
                            </a:solidFill>
                            <a:effectLst/>
                            <a:uLnTx/>
                            <a:uFillTx/>
                            <a:latin typeface="Cambria Math" panose="02040503050406030204" pitchFamily="18" charset="0"/>
                            <a:cs typeface="Times New Roman" panose="02020603050405020304" pitchFamily="18" charset="0"/>
                          </a:rPr>
                          <m:t>𝑩𝑷</m:t>
                        </m:r>
                      </m:sub>
                      <m:sup>
                        <m:r>
                          <a:rPr kumimoji="0" lang="en-US" altLang="zh-TW" sz="1800" b="1" i="1" u="none" strike="noStrike" kern="0" cap="none" spc="0" normalizeH="0" baseline="0" noProof="0">
                            <a:ln>
                              <a:noFill/>
                            </a:ln>
                            <a:solidFill>
                              <a:srgbClr val="FF0000"/>
                            </a:solidFill>
                            <a:effectLst/>
                            <a:uLnTx/>
                            <a:uFillTx/>
                            <a:latin typeface="Cambria Math" panose="02040503050406030204" pitchFamily="18" charset="0"/>
                            <a:cs typeface="Times New Roman" panose="02020603050405020304" pitchFamily="18" charset="0"/>
                          </a:rPr>
                          <m:t>∗</m:t>
                        </m:r>
                      </m:sup>
                    </m:sSubSup>
                  </m:oMath>
                </a14:m>
                <a:r>
                  <a:rPr kumimoji="0" lang="en-US" altLang="zh-TW" sz="18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Calibri" panose="020F0502020204030204" pitchFamily="34" charset="0"/>
                  </a:rPr>
                  <a:t> </a:t>
                </a:r>
                <a:r>
                  <a:rPr kumimoji="0" lang="en-US" altLang="zh-TW" sz="18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Calibri" panose="020F0502020204030204" pitchFamily="34" charset="0"/>
                    <a:sym typeface="Wingdings 3" panose="05040102010807070707" pitchFamily="18" charset="2"/>
                  </a:rPr>
                  <a:t></a:t>
                </a:r>
                <a:r>
                  <a:rPr kumimoji="0" lang="en-US" altLang="zh-TW" sz="18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Calibri" panose="020F0502020204030204" pitchFamily="34" charset="0"/>
                  </a:rPr>
                  <a:t>, and </a:t>
                </a:r>
                <a:r>
                  <a:rPr kumimoji="0" lang="en-US" altLang="zh-TW" sz="1800" b="1" i="0" u="none" strike="noStrike" kern="0" cap="none" spc="0" normalizeH="0" baseline="0" noProof="0" dirty="0">
                    <a:ln>
                      <a:noFill/>
                    </a:ln>
                    <a:solidFill>
                      <a:srgbClr val="0070C0"/>
                    </a:solidFill>
                    <a:effectLst/>
                    <a:uLnTx/>
                    <a:uFillTx/>
                    <a:latin typeface="Calibri" panose="020F0502020204030204" pitchFamily="34" charset="0"/>
                    <a:ea typeface="新細明體" panose="02020500000000000000" pitchFamily="18" charset="-120"/>
                    <a:cs typeface="Calibri" panose="020F0502020204030204" pitchFamily="34" charset="0"/>
                  </a:rPr>
                  <a:t>|</a:t>
                </a:r>
                <a:r>
                  <a:rPr kumimoji="0" lang="en-US" altLang="zh-TW" sz="1800" b="1" i="1" u="none" strike="noStrike" kern="0" cap="none" spc="0" normalizeH="0" baseline="0" noProof="0" dirty="0">
                    <a:ln>
                      <a:noFill/>
                    </a:ln>
                    <a:solidFill>
                      <a:srgbClr val="0070C0"/>
                    </a:solidFill>
                    <a:effectLst/>
                    <a:uLnTx/>
                    <a:uFillTx/>
                    <a:latin typeface="Calibri" panose="020F0502020204030204" pitchFamily="34" charset="0"/>
                    <a:ea typeface="新細明體" panose="02020500000000000000" pitchFamily="18" charset="-120"/>
                    <a:cs typeface="Calibri" panose="020F0502020204030204" pitchFamily="34" charset="0"/>
                  </a:rPr>
                  <a:t> </a:t>
                </a:r>
                <a:r>
                  <a:rPr kumimoji="0" lang="en-US" altLang="zh-TW" sz="1800" b="1" i="1" u="none" strike="noStrike" kern="0" cap="none" spc="0" normalizeH="0" baseline="0" noProof="0" dirty="0" err="1">
                    <a:ln>
                      <a:noFill/>
                    </a:ln>
                    <a:solidFill>
                      <a:srgbClr val="0070C0"/>
                    </a:solidFill>
                    <a:effectLst/>
                    <a:uLnTx/>
                    <a:uFillTx/>
                    <a:latin typeface="Calibri" panose="020F0502020204030204" pitchFamily="34" charset="0"/>
                    <a:ea typeface="新細明體" panose="02020500000000000000" pitchFamily="18" charset="-120"/>
                    <a:cs typeface="Calibri" panose="020F0502020204030204" pitchFamily="34" charset="0"/>
                  </a:rPr>
                  <a:t>I</a:t>
                </a:r>
                <a:r>
                  <a:rPr kumimoji="0" lang="en-US" altLang="zh-TW" sz="1800" b="1" i="1" u="none" strike="noStrike" kern="0" cap="none" spc="0" normalizeH="0" baseline="-25000" noProof="0" dirty="0" err="1">
                    <a:ln>
                      <a:noFill/>
                    </a:ln>
                    <a:solidFill>
                      <a:srgbClr val="0070C0"/>
                    </a:solidFill>
                    <a:effectLst/>
                    <a:uLnTx/>
                    <a:uFillTx/>
                    <a:latin typeface="Calibri" panose="020F0502020204030204" pitchFamily="34" charset="0"/>
                    <a:ea typeface="新細明體" panose="02020500000000000000" pitchFamily="18" charset="-120"/>
                    <a:cs typeface="Calibri" panose="020F0502020204030204" pitchFamily="34" charset="0"/>
                  </a:rPr>
                  <a:t>h</a:t>
                </a:r>
                <a:r>
                  <a:rPr kumimoji="0" lang="en-US" altLang="zh-TW" sz="1800" b="1" i="1" u="none" strike="noStrike" kern="0" cap="none" spc="0" normalizeH="0" baseline="-25000" noProof="0" dirty="0">
                    <a:ln>
                      <a:noFill/>
                    </a:ln>
                    <a:solidFill>
                      <a:srgbClr val="0070C0"/>
                    </a:solidFill>
                    <a:effectLst/>
                    <a:uLnTx/>
                    <a:uFillTx/>
                    <a:latin typeface="Calibri" panose="020F0502020204030204" pitchFamily="34" charset="0"/>
                    <a:ea typeface="新細明體" panose="02020500000000000000" pitchFamily="18" charset="-120"/>
                    <a:cs typeface="Calibri" panose="020F0502020204030204" pitchFamily="34" charset="0"/>
                  </a:rPr>
                  <a:t>  </a:t>
                </a:r>
                <a:r>
                  <a:rPr kumimoji="0" lang="en-US" altLang="zh-TW" sz="1800" b="1" i="0" u="none" strike="noStrike" kern="0" cap="none" spc="0" normalizeH="0" baseline="0" noProof="0" dirty="0">
                    <a:ln>
                      <a:noFill/>
                    </a:ln>
                    <a:solidFill>
                      <a:srgbClr val="0070C0"/>
                    </a:solidFill>
                    <a:effectLst/>
                    <a:uLnTx/>
                    <a:uFillTx/>
                    <a:latin typeface="Calibri" panose="020F0502020204030204" pitchFamily="34" charset="0"/>
                    <a:ea typeface="新細明體" panose="02020500000000000000" pitchFamily="18" charset="-120"/>
                    <a:cs typeface="Calibri" panose="020F0502020204030204" pitchFamily="34" charset="0"/>
                  </a:rPr>
                  <a:t>|</a:t>
                </a:r>
                <a:r>
                  <a:rPr kumimoji="0" lang="zh-TW" altLang="en-US" sz="1800" b="1" i="1" u="none" strike="noStrike" kern="0" cap="none" spc="0" normalizeH="0" baseline="-25000" noProof="0" dirty="0">
                    <a:ln>
                      <a:noFill/>
                    </a:ln>
                    <a:solidFill>
                      <a:srgbClr val="0070C0"/>
                    </a:solidFill>
                    <a:effectLst/>
                    <a:uLnTx/>
                    <a:uFillTx/>
                    <a:latin typeface="Calibri" panose="020F0502020204030204" pitchFamily="34" charset="0"/>
                    <a:ea typeface="微軟正黑體"/>
                    <a:cs typeface="Calibri" panose="020F0502020204030204" pitchFamily="34" charset="0"/>
                  </a:rPr>
                  <a:t> </a:t>
                </a:r>
                <a:r>
                  <a:rPr kumimoji="0" lang="en-US" altLang="zh-TW" sz="18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Calibri" panose="020F0502020204030204" pitchFamily="34" charset="0"/>
                    <a:sym typeface="Wingdings 3" panose="05040102010807070707" pitchFamily="18" charset="2"/>
                  </a:rPr>
                  <a:t></a:t>
                </a:r>
                <a:r>
                  <a:rPr kumimoji="0" lang="en-US" altLang="zh-TW" sz="18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Calibri" panose="020F0502020204030204" pitchFamily="34" charset="0"/>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Calibri" panose="020F0502020204030204" pitchFamily="34" charset="0"/>
                </a:endParaRPr>
              </a:p>
            </p:txBody>
          </p:sp>
        </mc:Choice>
        <mc:Fallback xmlns="">
          <p:sp>
            <p:nvSpPr>
              <p:cNvPr id="60" name="文字方塊 59">
                <a:extLst>
                  <a:ext uri="{FF2B5EF4-FFF2-40B4-BE49-F238E27FC236}">
                    <a16:creationId xmlns:a16="http://schemas.microsoft.com/office/drawing/2014/main" id="{CDE87CA2-FD8E-4AF6-A9CD-19E531E530AD}"/>
                  </a:ext>
                </a:extLst>
              </p:cNvPr>
              <p:cNvSpPr txBox="1">
                <a:spLocks noRot="1" noChangeAspect="1" noMove="1" noResize="1" noEditPoints="1" noAdjustHandles="1" noChangeArrowheads="1" noChangeShapeType="1" noTextEdit="1"/>
              </p:cNvSpPr>
              <p:nvPr/>
            </p:nvSpPr>
            <p:spPr>
              <a:xfrm>
                <a:off x="5356355" y="5731314"/>
                <a:ext cx="3617156" cy="369332"/>
              </a:xfrm>
              <a:prstGeom prst="rect">
                <a:avLst/>
              </a:prstGeom>
              <a:blipFill>
                <a:blip r:embed="rId8"/>
                <a:stretch>
                  <a:fillRect l="-1180" t="-9836" r="-843" b="-24590"/>
                </a:stretch>
              </a:blipFill>
            </p:spPr>
            <p:txBody>
              <a:bodyPr/>
              <a:lstStyle/>
              <a:p>
                <a:r>
                  <a:rPr lang="zh-TW" altLang="en-US">
                    <a:noFill/>
                  </a:rPr>
                  <a:t> </a:t>
                </a:r>
              </a:p>
            </p:txBody>
          </p:sp>
        </mc:Fallback>
      </mc:AlternateContent>
      <p:sp>
        <p:nvSpPr>
          <p:cNvPr id="61" name="文字方塊 60">
            <a:extLst>
              <a:ext uri="{FF2B5EF4-FFF2-40B4-BE49-F238E27FC236}">
                <a16:creationId xmlns:a16="http://schemas.microsoft.com/office/drawing/2014/main" id="{C98A6744-6BDE-4A85-9367-C3FED5D08EF1}"/>
              </a:ext>
            </a:extLst>
          </p:cNvPr>
          <p:cNvSpPr txBox="1"/>
          <p:nvPr/>
        </p:nvSpPr>
        <p:spPr>
          <a:xfrm>
            <a:off x="0" y="6657945"/>
            <a:ext cx="5656263" cy="200055"/>
          </a:xfrm>
          <a:prstGeom prst="rect">
            <a:avLst/>
          </a:prstGeom>
          <a:noFill/>
        </p:spPr>
        <p:txBody>
          <a:bodyPr wrap="square" rtlCol="0">
            <a:spAutoFit/>
          </a:bodyPr>
          <a:lstStyle/>
          <a:p>
            <a:pPr marL="0" marR="0" lvl="0" indent="0" algn="just" defTabSz="914332" rtl="0" eaLnBrk="1" fontAlgn="auto" latinLnBrk="0" hangingPunct="1">
              <a:lnSpc>
                <a:spcPct val="100000"/>
              </a:lnSpc>
              <a:spcBef>
                <a:spcPts val="0"/>
              </a:spcBef>
              <a:spcAft>
                <a:spcPts val="0"/>
              </a:spcAft>
              <a:buClrTx/>
              <a:buSzTx/>
              <a:buFontTx/>
              <a:buNone/>
              <a:tabLst/>
              <a:defRPr/>
            </a:pPr>
            <a:r>
              <a:rPr kumimoji="0" lang="en-US" altLang="zh-TW" sz="700" b="0" i="0" u="none" strike="noStrike" kern="1200" cap="none" spc="0" normalizeH="0" baseline="0" noProof="0" dirty="0">
                <a:ln>
                  <a:noFill/>
                </a:ln>
                <a:solidFill>
                  <a:prstClr val="black"/>
                </a:solidFill>
                <a:effectLst/>
                <a:uLnTx/>
                <a:uFillTx/>
                <a:latin typeface="Times New Roman" panose="02020603050405020304" pitchFamily="18" charset="0"/>
                <a:ea typeface="微軟正黑體"/>
                <a:cs typeface="Times New Roman" panose="02020603050405020304" pitchFamily="18" charset="0"/>
              </a:rPr>
              <a:t>C. Liao, W. Kao, and J. </a:t>
            </a:r>
            <a:r>
              <a:rPr kumimoji="0" lang="en-US" altLang="zh-TW" sz="700" b="0" i="0" u="none" strike="noStrike" kern="1200" cap="none" spc="0" normalizeH="0" baseline="0" noProof="0" dirty="0" err="1">
                <a:ln>
                  <a:noFill/>
                </a:ln>
                <a:solidFill>
                  <a:prstClr val="black"/>
                </a:solidFill>
                <a:effectLst/>
                <a:uLnTx/>
                <a:uFillTx/>
                <a:latin typeface="Times New Roman" panose="02020603050405020304" pitchFamily="18" charset="0"/>
                <a:ea typeface="微軟正黑體"/>
                <a:cs typeface="Times New Roman" panose="02020603050405020304" pitchFamily="18" charset="0"/>
              </a:rPr>
              <a:t>Hwu</a:t>
            </a:r>
            <a:r>
              <a:rPr kumimoji="0" lang="en-US" altLang="zh-TW" sz="700" b="0" i="0" u="none" strike="noStrike" kern="1200" cap="none" spc="0" normalizeH="0" baseline="0" noProof="0" dirty="0">
                <a:ln>
                  <a:noFill/>
                </a:ln>
                <a:solidFill>
                  <a:prstClr val="black"/>
                </a:solidFill>
                <a:effectLst/>
                <a:uLnTx/>
                <a:uFillTx/>
                <a:latin typeface="Times New Roman" panose="02020603050405020304" pitchFamily="18" charset="0"/>
                <a:ea typeface="微軟正黑體"/>
                <a:cs typeface="Times New Roman" panose="02020603050405020304" pitchFamily="18" charset="0"/>
              </a:rPr>
              <a:t>,  IEEE Journal of the Electron Devices Society, vol. 4, no. 6, pp. 424-429, 2016, doi: </a:t>
            </a:r>
            <a:r>
              <a:rPr kumimoji="0" lang="en-US" altLang="zh-TW" sz="700" b="0" i="0" u="none" strike="noStrike" kern="1200" cap="none" spc="0" normalizeH="0" baseline="0" noProof="0" dirty="0">
                <a:ln>
                  <a:noFill/>
                </a:ln>
                <a:solidFill>
                  <a:prstClr val="black"/>
                </a:solidFill>
                <a:effectLst/>
                <a:uLnTx/>
                <a:uFillTx/>
                <a:latin typeface="Times New Roman" panose="02020603050405020304" pitchFamily="18" charset="0"/>
                <a:ea typeface="微軟正黑體"/>
                <a:cs typeface="Times New Roman" panose="02020603050405020304" pitchFamily="18" charset="0"/>
                <a:hlinkClick r:id="rId9"/>
              </a:rPr>
              <a:t>10.1109/JEDS.2016.2591956</a:t>
            </a:r>
            <a:r>
              <a:rPr kumimoji="0" lang="en-US" altLang="zh-TW" sz="700" b="0" i="0" u="none" strike="noStrike" kern="1200" cap="none" spc="0" normalizeH="0" baseline="0" noProof="0" dirty="0">
                <a:ln>
                  <a:noFill/>
                </a:ln>
                <a:solidFill>
                  <a:prstClr val="black"/>
                </a:solidFill>
                <a:effectLst/>
                <a:uLnTx/>
                <a:uFillTx/>
                <a:latin typeface="Times New Roman" panose="02020603050405020304" pitchFamily="18" charset="0"/>
                <a:ea typeface="微軟正黑體"/>
                <a:cs typeface="Times New Roman" panose="02020603050405020304" pitchFamily="18" charset="0"/>
              </a:rPr>
              <a:t>.</a:t>
            </a:r>
            <a:endParaRPr kumimoji="0" lang="zh-TW" altLang="en-US" sz="700" b="0" i="0" u="none" strike="noStrike" kern="1200" cap="none" spc="0" normalizeH="0" baseline="0" noProof="0" dirty="0">
              <a:ln>
                <a:noFill/>
              </a:ln>
              <a:solidFill>
                <a:prstClr val="black"/>
              </a:solidFill>
              <a:effectLst/>
              <a:uLnTx/>
              <a:uFillTx/>
              <a:latin typeface="Times New Roman" panose="02020603050405020304" pitchFamily="18" charset="0"/>
              <a:ea typeface="微軟正黑體"/>
              <a:cs typeface="Times New Roman" panose="02020603050405020304" pitchFamily="18" charset="0"/>
            </a:endParaRPr>
          </a:p>
        </p:txBody>
      </p:sp>
    </p:spTree>
    <p:extLst>
      <p:ext uri="{BB962C8B-B14F-4D97-AF65-F5344CB8AC3E}">
        <p14:creationId xmlns:p14="http://schemas.microsoft.com/office/powerpoint/2010/main" val="376657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10" presetClass="entr" presetSubtype="0"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p:cNvSpPr>
                <a:spLocks noGrp="1"/>
              </p:cNvSpPr>
              <p:nvPr>
                <p:ph idx="1"/>
              </p:nvPr>
            </p:nvSpPr>
            <p:spPr>
              <a:xfrm>
                <a:off x="6004560" y="1812955"/>
                <a:ext cx="2834640" cy="2941925"/>
              </a:xfrm>
              <a:solidFill>
                <a:srgbClr val="E2F0D9"/>
              </a:solidFill>
            </p:spPr>
            <p:txBody>
              <a:bodyPr/>
              <a:lstStyle/>
              <a:p>
                <a:pPr>
                  <a:buClr>
                    <a:schemeClr val="tx1"/>
                  </a:buClr>
                  <a:buFont typeface="Wingdings" panose="05000000000000000000" pitchFamily="2" charset="2"/>
                  <a:buChar char="Ø"/>
                </a:pPr>
                <a:r>
                  <a:rPr lang="en-US" altLang="zh-TW" b="1" dirty="0">
                    <a:solidFill>
                      <a:srgbClr val="FF0000"/>
                    </a:solidFill>
                    <a:latin typeface="Calibri" panose="020F0502020204030204" pitchFamily="34" charset="0"/>
                    <a:cs typeface="Calibri" panose="020F0502020204030204" pitchFamily="34" charset="0"/>
                  </a:rPr>
                  <a:t>Edge flowing current dominant at V</a:t>
                </a:r>
                <a:r>
                  <a:rPr lang="en-US" altLang="zh-TW" b="1" baseline="-25000" dirty="0">
                    <a:solidFill>
                      <a:srgbClr val="FF0000"/>
                    </a:solidFill>
                    <a:latin typeface="Calibri" panose="020F0502020204030204" pitchFamily="34" charset="0"/>
                    <a:cs typeface="Calibri" panose="020F0502020204030204" pitchFamily="34" charset="0"/>
                  </a:rPr>
                  <a:t>G</a:t>
                </a:r>
                <a:r>
                  <a:rPr lang="en-US" altLang="zh-TW" b="1" dirty="0">
                    <a:solidFill>
                      <a:srgbClr val="FF0000"/>
                    </a:solidFill>
                    <a:latin typeface="Calibri" panose="020F0502020204030204" pitchFamily="34" charset="0"/>
                    <a:cs typeface="Calibri" panose="020F0502020204030204" pitchFamily="34" charset="0"/>
                  </a:rPr>
                  <a:t> &gt; 0</a:t>
                </a:r>
                <a:br>
                  <a:rPr lang="en-US" altLang="zh-TW" b="1" dirty="0">
                    <a:solidFill>
                      <a:srgbClr val="FF0000"/>
                    </a:solidFill>
                    <a:latin typeface="Calibri" panose="020F0502020204030204" pitchFamily="34" charset="0"/>
                    <a:cs typeface="Calibri" panose="020F0502020204030204" pitchFamily="34" charset="0"/>
                  </a:rPr>
                </a:br>
                <a:r>
                  <a:rPr lang="en-US" altLang="zh-TW" dirty="0">
                    <a:latin typeface="Calibri" panose="020F0502020204030204" pitchFamily="34" charset="0"/>
                    <a:cs typeface="Calibri" panose="020F0502020204030204" pitchFamily="34" charset="0"/>
                  </a:rPr>
                  <a:t>[</a:t>
                </a:r>
                <a:r>
                  <a:rPr lang="en-US" altLang="zh-TW" dirty="0">
                    <a:latin typeface="Calibri" panose="020F0502020204030204" pitchFamily="34" charset="0"/>
                    <a:ea typeface="Cambria Math" panose="02040503050406030204" pitchFamily="18" charset="0"/>
                    <a:cs typeface="Calibri" panose="020F0502020204030204" pitchFamily="34" charset="0"/>
                  </a:rPr>
                  <a:t>∵ </a:t>
                </a:r>
                <a:r>
                  <a:rPr lang="en-US" altLang="zh-TW" dirty="0">
                    <a:latin typeface="Calibri" panose="020F0502020204030204" pitchFamily="34" charset="0"/>
                    <a:cs typeface="Calibri" panose="020F0502020204030204" pitchFamily="34" charset="0"/>
                  </a:rPr>
                  <a:t>Fringing field effect (</a:t>
                </a:r>
                <a:r>
                  <a:rPr lang="en-US" altLang="zh-TW" i="1" dirty="0" err="1">
                    <a:latin typeface="Calibri" panose="020F0502020204030204" pitchFamily="34" charset="0"/>
                    <a:cs typeface="Calibri" panose="020F0502020204030204" pitchFamily="34" charset="0"/>
                  </a:rPr>
                  <a:t>E</a:t>
                </a:r>
                <a:r>
                  <a:rPr lang="en-US" altLang="zh-TW" i="1" baseline="-25000" dirty="0" err="1">
                    <a:latin typeface="Calibri" panose="020F0502020204030204" pitchFamily="34" charset="0"/>
                    <a:cs typeface="Calibri" panose="020F0502020204030204" pitchFamily="34" charset="0"/>
                  </a:rPr>
                  <a:t>edge</a:t>
                </a:r>
                <a:r>
                  <a:rPr lang="en-US" altLang="zh-TW" dirty="0">
                    <a:latin typeface="Calibri" panose="020F0502020204030204" pitchFamily="34" charset="0"/>
                    <a:cs typeface="Calibri" panose="020F0502020204030204" pitchFamily="34" charset="0"/>
                  </a:rPr>
                  <a:t>)].</a:t>
                </a:r>
                <a:endParaRPr lang="zh-TW" altLang="en-US" dirty="0">
                  <a:latin typeface="Calibri" panose="020F0502020204030204" pitchFamily="34" charset="0"/>
                  <a:cs typeface="Calibri" panose="020F0502020204030204" pitchFamily="34" charset="0"/>
                </a:endParaRPr>
              </a:p>
              <a:p>
                <a:pPr>
                  <a:buClr>
                    <a:schemeClr val="tx1"/>
                  </a:buClr>
                  <a:buFont typeface="Wingdings" panose="05000000000000000000" pitchFamily="2" charset="2"/>
                  <a:buChar char="Ø"/>
                </a:pPr>
                <a:r>
                  <a:rPr lang="en-US" altLang="zh-TW" i="1" dirty="0">
                    <a:solidFill>
                      <a:schemeClr val="tx1"/>
                    </a:solidFill>
                    <a:latin typeface="Calibri" panose="020F0502020204030204" pitchFamily="34" charset="0"/>
                    <a:cs typeface="Calibri" panose="020F0502020204030204" pitchFamily="34" charset="0"/>
                  </a:rPr>
                  <a:t>E</a:t>
                </a:r>
                <a:r>
                  <a:rPr lang="en-US" altLang="zh-TW" i="1" baseline="-25000" dirty="0" err="1">
                    <a:solidFill>
                      <a:schemeClr val="tx1"/>
                    </a:solidFill>
                    <a:latin typeface="Calibri" panose="020F0502020204030204" pitchFamily="34" charset="0"/>
                    <a:cs typeface="Calibri" panose="020F0502020204030204" pitchFamily="34" charset="0"/>
                  </a:rPr>
                  <a:t>edge</a:t>
                </a:r>
                <a:r>
                  <a:rPr lang="en-US" altLang="zh-TW" dirty="0">
                    <a:solidFill>
                      <a:schemeClr val="tx1"/>
                    </a:solidFill>
                    <a:latin typeface="Calibri" panose="020F0502020204030204" pitchFamily="34" charset="0"/>
                    <a:cs typeface="Calibri" panose="020F0502020204030204" pitchFamily="34" charset="0"/>
                  </a:rPr>
                  <a:t> &gt; </a:t>
                </a:r>
                <a:r>
                  <a:rPr lang="en-US" altLang="zh-TW" i="1" dirty="0" err="1">
                    <a:solidFill>
                      <a:schemeClr val="tx1"/>
                    </a:solidFill>
                    <a:latin typeface="Calibri" panose="020F0502020204030204" pitchFamily="34" charset="0"/>
                    <a:cs typeface="Calibri" panose="020F0502020204030204" pitchFamily="34" charset="0"/>
                  </a:rPr>
                  <a:t>E</a:t>
                </a:r>
                <a:r>
                  <a:rPr lang="en-US" altLang="zh-TW" i="1" baseline="-25000" dirty="0" err="1">
                    <a:solidFill>
                      <a:schemeClr val="tx1"/>
                    </a:solidFill>
                    <a:latin typeface="Calibri" panose="020F0502020204030204" pitchFamily="34" charset="0"/>
                    <a:cs typeface="Calibri" panose="020F0502020204030204" pitchFamily="34" charset="0"/>
                  </a:rPr>
                  <a:t>bulk</a:t>
                </a:r>
                <a:r>
                  <a:rPr lang="en-US" altLang="zh-TW" baseline="-25000"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a:t>
                </a:r>
              </a:p>
              <a:p>
                <a:pPr>
                  <a:buClr>
                    <a:schemeClr val="tx1"/>
                  </a:buClr>
                  <a:buFont typeface="Wingdings" panose="05000000000000000000" pitchFamily="2" charset="2"/>
                  <a:buChar char="Ø"/>
                </a:pPr>
                <a:r>
                  <a:rPr lang="en-US" altLang="zh-TW" i="1" dirty="0" err="1">
                    <a:solidFill>
                      <a:schemeClr val="tx1"/>
                    </a:solidFill>
                    <a:latin typeface="Calibri" panose="020F0502020204030204" pitchFamily="34" charset="0"/>
                    <a:cs typeface="Calibri" panose="020F0502020204030204" pitchFamily="34" charset="0"/>
                  </a:rPr>
                  <a:t>V</a:t>
                </a:r>
                <a:r>
                  <a:rPr lang="en-US" altLang="zh-TW" i="1" baseline="-25000" dirty="0" err="1">
                    <a:solidFill>
                      <a:schemeClr val="tx1"/>
                    </a:solidFill>
                    <a:latin typeface="Calibri" panose="020F0502020204030204" pitchFamily="34" charset="0"/>
                    <a:cs typeface="Calibri" panose="020F0502020204030204" pitchFamily="34" charset="0"/>
                  </a:rPr>
                  <a:t>ox,edge</a:t>
                </a:r>
                <a:r>
                  <a:rPr lang="en-US" altLang="zh-TW" i="1" dirty="0">
                    <a:solidFill>
                      <a:schemeClr val="tx1"/>
                    </a:solidFill>
                    <a:latin typeface="Calibri" panose="020F0502020204030204" pitchFamily="34" charset="0"/>
                    <a:cs typeface="Calibri" panose="020F0502020204030204" pitchFamily="34" charset="0"/>
                  </a:rPr>
                  <a:t> &gt; </a:t>
                </a:r>
                <a:r>
                  <a:rPr lang="en-US" altLang="zh-TW" i="1" dirty="0" err="1">
                    <a:solidFill>
                      <a:schemeClr val="tx1"/>
                    </a:solidFill>
                    <a:latin typeface="Calibri" panose="020F0502020204030204" pitchFamily="34" charset="0"/>
                    <a:cs typeface="Calibri" panose="020F0502020204030204" pitchFamily="34" charset="0"/>
                  </a:rPr>
                  <a:t>V</a:t>
                </a:r>
                <a:r>
                  <a:rPr lang="en-US" altLang="zh-TW" i="1" baseline="-25000" dirty="0" err="1">
                    <a:solidFill>
                      <a:schemeClr val="tx1"/>
                    </a:solidFill>
                    <a:latin typeface="Calibri" panose="020F0502020204030204" pitchFamily="34" charset="0"/>
                    <a:cs typeface="Calibri" panose="020F0502020204030204" pitchFamily="34" charset="0"/>
                  </a:rPr>
                  <a:t>ox,bulk</a:t>
                </a:r>
                <a:r>
                  <a:rPr lang="en-US" altLang="zh-TW" i="1" baseline="-25000" dirty="0">
                    <a:solidFill>
                      <a:schemeClr val="tx1"/>
                    </a:solidFill>
                    <a:latin typeface="Calibri" panose="020F0502020204030204" pitchFamily="34" charset="0"/>
                    <a:cs typeface="Calibri" panose="020F0502020204030204" pitchFamily="34" charset="0"/>
                  </a:rPr>
                  <a:t> </a:t>
                </a:r>
                <a:r>
                  <a:rPr lang="en-US" altLang="zh-TW" i="1" dirty="0">
                    <a:solidFill>
                      <a:schemeClr val="tx1"/>
                    </a:solidFill>
                    <a:latin typeface="Calibri" panose="020F0502020204030204" pitchFamily="34" charset="0"/>
                    <a:cs typeface="Calibri" panose="020F0502020204030204" pitchFamily="34" charset="0"/>
                  </a:rPr>
                  <a:t>.</a:t>
                </a:r>
              </a:p>
              <a:p>
                <a:pPr>
                  <a:buClr>
                    <a:schemeClr val="tx1"/>
                  </a:buClr>
                  <a:buFont typeface="Wingdings" panose="05000000000000000000" pitchFamily="2" charset="2"/>
                  <a:buChar char="Ø"/>
                </a:pPr>
                <a14:m>
                  <m:oMath xmlns:m="http://schemas.openxmlformats.org/officeDocument/2006/math">
                    <m:sSubSup>
                      <m:sSubSupPr>
                        <m:ctrlPr>
                          <a:rPr lang="zh-TW" altLang="en-US" sz="1800" i="1" smtClean="0">
                            <a:solidFill>
                              <a:schemeClr val="tx1"/>
                            </a:solidFill>
                            <a:latin typeface="Cambria Math" panose="02040503050406030204" pitchFamily="18" charset="0"/>
                          </a:rPr>
                        </m:ctrlPr>
                      </m:sSubSupPr>
                      <m:e>
                        <m:r>
                          <a:rPr lang="zh-TW" altLang="en-US" sz="1800" b="0" i="1" smtClean="0">
                            <a:solidFill>
                              <a:schemeClr val="tx1"/>
                            </a:solidFill>
                            <a:latin typeface="Cambria Math" panose="02040503050406030204" pitchFamily="18" charset="0"/>
                          </a:rPr>
                          <m:t>𝜙</m:t>
                        </m:r>
                      </m:e>
                      <m:sub>
                        <m:r>
                          <a:rPr lang="zh-TW" altLang="en-US" sz="1800" b="0" i="1" smtClean="0">
                            <a:solidFill>
                              <a:schemeClr val="tx1"/>
                            </a:solidFill>
                            <a:latin typeface="Cambria Math" panose="02040503050406030204" pitchFamily="18" charset="0"/>
                          </a:rPr>
                          <m:t>𝐵𝑝</m:t>
                        </m:r>
                        <m:r>
                          <a:rPr lang="en-US" altLang="zh-TW" sz="1800" b="0" i="1" smtClean="0">
                            <a:solidFill>
                              <a:schemeClr val="tx1"/>
                            </a:solidFill>
                            <a:latin typeface="Cambria Math" panose="02040503050406030204" pitchFamily="18" charset="0"/>
                          </a:rPr>
                          <m:t>,   </m:t>
                        </m:r>
                        <m:r>
                          <a:rPr lang="en-US" altLang="zh-TW" sz="1800" b="0" i="1" smtClean="0">
                            <a:solidFill>
                              <a:schemeClr val="tx1"/>
                            </a:solidFill>
                            <a:latin typeface="Cambria Math" panose="02040503050406030204" pitchFamily="18" charset="0"/>
                          </a:rPr>
                          <m:t>𝑒𝑑𝑔𝑒</m:t>
                        </m:r>
                      </m:sub>
                      <m:sup>
                        <m:r>
                          <a:rPr lang="zh-TW" altLang="en-US" sz="1800" b="0" i="1" smtClean="0">
                            <a:solidFill>
                              <a:schemeClr val="tx1"/>
                            </a:solidFill>
                            <a:latin typeface="Cambria Math" panose="02040503050406030204" pitchFamily="18" charset="0"/>
                          </a:rPr>
                          <m:t>∗</m:t>
                        </m:r>
                      </m:sup>
                    </m:sSubSup>
                  </m:oMath>
                </a14:m>
                <a:r>
                  <a:rPr lang="en-US" altLang="zh-TW" sz="1800" dirty="0">
                    <a:solidFill>
                      <a:schemeClr val="tx1"/>
                    </a:solidFill>
                    <a:latin typeface="Calibri" panose="020F0502020204030204" pitchFamily="34" charset="0"/>
                    <a:cs typeface="Calibri" panose="020F0502020204030204" pitchFamily="34" charset="0"/>
                  </a:rPr>
                  <a:t> &lt; </a:t>
                </a:r>
                <a14:m>
                  <m:oMath xmlns:m="http://schemas.openxmlformats.org/officeDocument/2006/math">
                    <m:sSubSup>
                      <m:sSubSupPr>
                        <m:ctrlPr>
                          <a:rPr lang="zh-TW" altLang="en-US" sz="1800" i="1">
                            <a:solidFill>
                              <a:schemeClr val="tx1"/>
                            </a:solidFill>
                            <a:latin typeface="Cambria Math" panose="02040503050406030204" pitchFamily="18" charset="0"/>
                          </a:rPr>
                        </m:ctrlPr>
                      </m:sSubSupPr>
                      <m:e>
                        <m:r>
                          <a:rPr lang="zh-TW" altLang="en-US" sz="1800" b="0" i="1" smtClean="0">
                            <a:solidFill>
                              <a:schemeClr val="tx1"/>
                            </a:solidFill>
                            <a:latin typeface="Cambria Math" panose="02040503050406030204" pitchFamily="18" charset="0"/>
                          </a:rPr>
                          <m:t>𝜙</m:t>
                        </m:r>
                      </m:e>
                      <m:sub>
                        <m:r>
                          <a:rPr lang="zh-TW" altLang="en-US" sz="1800" b="0" i="1" smtClean="0">
                            <a:solidFill>
                              <a:schemeClr val="tx1"/>
                            </a:solidFill>
                            <a:latin typeface="Cambria Math" panose="02040503050406030204" pitchFamily="18" charset="0"/>
                          </a:rPr>
                          <m:t>𝐵𝑝</m:t>
                        </m:r>
                        <m:r>
                          <a:rPr lang="en-US" altLang="zh-TW" sz="1800" b="0" i="1" smtClean="0">
                            <a:solidFill>
                              <a:schemeClr val="tx1"/>
                            </a:solidFill>
                            <a:latin typeface="Cambria Math" panose="02040503050406030204" pitchFamily="18" charset="0"/>
                          </a:rPr>
                          <m:t>,   </m:t>
                        </m:r>
                        <m:r>
                          <a:rPr lang="en-US" altLang="zh-TW" sz="1800" b="0" i="1" smtClean="0">
                            <a:solidFill>
                              <a:schemeClr val="tx1"/>
                            </a:solidFill>
                            <a:latin typeface="Cambria Math" panose="02040503050406030204" pitchFamily="18" charset="0"/>
                          </a:rPr>
                          <m:t>𝑏𝑢𝑙𝑘</m:t>
                        </m:r>
                      </m:sub>
                      <m:sup>
                        <m:r>
                          <a:rPr lang="zh-TW" altLang="en-US" sz="1800" b="0" i="1" smtClean="0">
                            <a:solidFill>
                              <a:schemeClr val="tx1"/>
                            </a:solidFill>
                            <a:latin typeface="Cambria Math" panose="02040503050406030204" pitchFamily="18" charset="0"/>
                          </a:rPr>
                          <m:t>∗</m:t>
                        </m:r>
                      </m:sup>
                    </m:sSubSup>
                  </m:oMath>
                </a14:m>
                <a:r>
                  <a:rPr lang="en-US" altLang="zh-TW" dirty="0">
                    <a:solidFill>
                      <a:schemeClr val="tx1"/>
                    </a:solidFill>
                    <a:latin typeface="Calibri" panose="020F0502020204030204" pitchFamily="34" charset="0"/>
                    <a:cs typeface="Calibri" panose="020F0502020204030204" pitchFamily="34" charset="0"/>
                  </a:rPr>
                  <a:t>.</a:t>
                </a:r>
                <a:r>
                  <a:rPr lang="en-US" altLang="zh-TW" baseline="-25000" dirty="0">
                    <a:solidFill>
                      <a:schemeClr val="tx1"/>
                    </a:solidFill>
                    <a:latin typeface="Calibri" panose="020F0502020204030204" pitchFamily="34" charset="0"/>
                    <a:cs typeface="Calibri" panose="020F0502020204030204" pitchFamily="34" charset="0"/>
                  </a:rPr>
                  <a:t> </a:t>
                </a:r>
                <a:endParaRPr lang="en-US" altLang="zh-TW" dirty="0">
                  <a:solidFill>
                    <a:schemeClr val="tx1"/>
                  </a:solidFill>
                  <a:latin typeface="Calibri" panose="020F0502020204030204" pitchFamily="34" charset="0"/>
                  <a:cs typeface="Calibri" panose="020F0502020204030204" pitchFamily="34" charset="0"/>
                </a:endParaRPr>
              </a:p>
              <a:p>
                <a:pPr>
                  <a:buClr>
                    <a:schemeClr val="tx1"/>
                  </a:buClr>
                  <a:buFont typeface="Wingdings" panose="05000000000000000000" pitchFamily="2" charset="2"/>
                  <a:buChar char="Ø"/>
                </a:pPr>
                <a:r>
                  <a:rPr lang="en-US" altLang="zh-TW" b="1" i="1" dirty="0" err="1">
                    <a:solidFill>
                      <a:schemeClr val="tx1"/>
                    </a:solidFill>
                    <a:latin typeface="Calibri" panose="020F0502020204030204" pitchFamily="34" charset="0"/>
                    <a:cs typeface="Calibri" panose="020F0502020204030204" pitchFamily="34" charset="0"/>
                  </a:rPr>
                  <a:t>I</a:t>
                </a:r>
                <a:r>
                  <a:rPr lang="en-US" altLang="zh-TW" b="1" i="1" baseline="-25000" dirty="0" err="1">
                    <a:solidFill>
                      <a:schemeClr val="tx1"/>
                    </a:solidFill>
                    <a:latin typeface="Calibri" panose="020F0502020204030204" pitchFamily="34" charset="0"/>
                    <a:cs typeface="Calibri" panose="020F0502020204030204" pitchFamily="34" charset="0"/>
                  </a:rPr>
                  <a:t>h,edge</a:t>
                </a:r>
                <a:r>
                  <a:rPr lang="en-US" altLang="zh-TW" dirty="0">
                    <a:solidFill>
                      <a:schemeClr val="tx1"/>
                    </a:solidFill>
                    <a:latin typeface="Calibri" panose="020F0502020204030204" pitchFamily="34" charset="0"/>
                    <a:cs typeface="Calibri" panose="020F0502020204030204" pitchFamily="34" charset="0"/>
                  </a:rPr>
                  <a:t> </a:t>
                </a:r>
                <a:r>
                  <a:rPr lang="en-US" altLang="zh-TW" b="1" dirty="0">
                    <a:solidFill>
                      <a:schemeClr val="tx1"/>
                    </a:solidFill>
                    <a:latin typeface="Calibri" panose="020F0502020204030204" pitchFamily="34" charset="0"/>
                    <a:cs typeface="Calibri" panose="020F0502020204030204" pitchFamily="34" charset="0"/>
                  </a:rPr>
                  <a:t>&gt;</a:t>
                </a:r>
                <a:r>
                  <a:rPr lang="en-US" altLang="zh-TW" dirty="0">
                    <a:solidFill>
                      <a:schemeClr val="tx1"/>
                    </a:solidFill>
                    <a:latin typeface="Calibri" panose="020F0502020204030204" pitchFamily="34" charset="0"/>
                    <a:cs typeface="Calibri" panose="020F0502020204030204" pitchFamily="34" charset="0"/>
                  </a:rPr>
                  <a:t> </a:t>
                </a:r>
                <a:r>
                  <a:rPr lang="en-US" altLang="zh-TW" b="1" i="1" dirty="0" err="1">
                    <a:solidFill>
                      <a:schemeClr val="tx1"/>
                    </a:solidFill>
                    <a:latin typeface="Calibri" panose="020F0502020204030204" pitchFamily="34" charset="0"/>
                    <a:cs typeface="Calibri" panose="020F0502020204030204" pitchFamily="34" charset="0"/>
                  </a:rPr>
                  <a:t>I</a:t>
                </a:r>
                <a:r>
                  <a:rPr lang="en-US" altLang="zh-TW" b="1" i="1" baseline="-25000" dirty="0" err="1">
                    <a:solidFill>
                      <a:schemeClr val="tx1"/>
                    </a:solidFill>
                    <a:latin typeface="Calibri" panose="020F0502020204030204" pitchFamily="34" charset="0"/>
                    <a:cs typeface="Calibri" panose="020F0502020204030204" pitchFamily="34" charset="0"/>
                  </a:rPr>
                  <a:t>h,bulk</a:t>
                </a:r>
                <a:r>
                  <a:rPr lang="en-US" altLang="zh-TW" dirty="0">
                    <a:solidFill>
                      <a:schemeClr val="tx1"/>
                    </a:solidFill>
                    <a:latin typeface="Calibri" panose="020F0502020204030204" pitchFamily="34" charset="0"/>
                    <a:cs typeface="Calibri" panose="020F0502020204030204" pitchFamily="34" charset="0"/>
                  </a:rPr>
                  <a:t>.</a:t>
                </a:r>
                <a:endParaRPr lang="en-US" altLang="zh-TW" b="1" i="1" dirty="0">
                  <a:solidFill>
                    <a:schemeClr val="tx1"/>
                  </a:solidFill>
                  <a:latin typeface="Calibri" panose="020F0502020204030204" pitchFamily="34" charset="0"/>
                  <a:cs typeface="Calibri" panose="020F0502020204030204" pitchFamily="34" charset="0"/>
                </a:endParaRPr>
              </a:p>
            </p:txBody>
          </p:sp>
        </mc:Choice>
        <mc:Fallback xmlns="">
          <p:sp>
            <p:nvSpPr>
              <p:cNvPr id="2" name="內容版面配置區 1"/>
              <p:cNvSpPr>
                <a:spLocks noGrp="1" noRot="1" noChangeAspect="1" noMove="1" noResize="1" noEditPoints="1" noAdjustHandles="1" noChangeArrowheads="1" noChangeShapeType="1" noTextEdit="1"/>
              </p:cNvSpPr>
              <p:nvPr>
                <p:ph idx="1"/>
              </p:nvPr>
            </p:nvSpPr>
            <p:spPr>
              <a:xfrm>
                <a:off x="6004560" y="1812955"/>
                <a:ext cx="2834640" cy="2941925"/>
              </a:xfrm>
              <a:blipFill>
                <a:blip r:embed="rId4"/>
                <a:stretch>
                  <a:fillRect l="-1935" t="-1035" r="-860"/>
                </a:stretch>
              </a:blipFill>
            </p:spPr>
            <p:txBody>
              <a:bodyPr/>
              <a:lstStyle/>
              <a:p>
                <a:r>
                  <a:rPr lang="zh-TW" altLang="en-US">
                    <a:noFill/>
                  </a:rPr>
                  <a:t> </a:t>
                </a:r>
              </a:p>
            </p:txBody>
          </p:sp>
        </mc:Fallback>
      </mc:AlternateContent>
      <p:sp>
        <p:nvSpPr>
          <p:cNvPr id="3" name="標題 2"/>
          <p:cNvSpPr>
            <a:spLocks noGrp="1"/>
          </p:cNvSpPr>
          <p:nvPr>
            <p:ph type="title"/>
          </p:nvPr>
        </p:nvSpPr>
        <p:spPr/>
        <p:txBody>
          <a:bodyPr/>
          <a:lstStyle/>
          <a:p>
            <a:r>
              <a:rPr lang="en-US" altLang="zh-TW" dirty="0"/>
              <a:t>Perimeter-Dependencies of </a:t>
            </a:r>
            <a:r>
              <a:rPr lang="en-US" altLang="zh-TW" i="1" dirty="0"/>
              <a:t>I–V</a:t>
            </a:r>
            <a:r>
              <a:rPr lang="en-US" altLang="zh-TW" dirty="0"/>
              <a:t> Curves </a:t>
            </a:r>
            <a:endParaRPr lang="zh-TW" altLang="en-US" dirty="0"/>
          </a:p>
        </p:txBody>
      </p:sp>
      <p:pic>
        <p:nvPicPr>
          <p:cNvPr id="5" name="圖片 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41301" y="1423794"/>
            <a:ext cx="5600699" cy="3992143"/>
          </a:xfrm>
          <a:prstGeom prst="rect">
            <a:avLst/>
          </a:prstGeom>
        </p:spPr>
      </p:pic>
      <mc:AlternateContent xmlns:mc="http://schemas.openxmlformats.org/markup-compatibility/2006" xmlns:a14="http://schemas.microsoft.com/office/drawing/2010/main">
        <mc:Choice Requires="a14">
          <p:sp>
            <p:nvSpPr>
              <p:cNvPr id="6" name="矩形 5"/>
              <p:cNvSpPr/>
              <p:nvPr/>
            </p:nvSpPr>
            <p:spPr>
              <a:xfrm>
                <a:off x="1251096" y="5514386"/>
                <a:ext cx="3581109" cy="401457"/>
              </a:xfrm>
              <a:prstGeom prst="rect">
                <a:avLst/>
              </a:prstGeom>
              <a:ln>
                <a:solidFill>
                  <a:schemeClr val="tx1"/>
                </a:solidFill>
              </a:ln>
            </p:spPr>
            <p:txBody>
              <a:bodyPr wrap="non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TW" altLang="en-US" sz="1800" b="1" i="1" u="none" strike="noStrike" kern="1200" cap="none" spc="0" normalizeH="0" baseline="0" noProof="0" smtClean="0">
                          <a:ln>
                            <a:noFill/>
                          </a:ln>
                          <a:solidFill>
                            <a:srgbClr val="FF0000"/>
                          </a:solidFill>
                          <a:effectLst/>
                          <a:uLnTx/>
                          <a:uFillTx/>
                          <a:latin typeface="Cambria Math" panose="02040503050406030204" pitchFamily="18" charset="0"/>
                          <a:cs typeface="+mn-cs"/>
                        </a:rPr>
                        <m:t>𝒒</m:t>
                      </m:r>
                      <m:sSubSup>
                        <m:sSubSupPr>
                          <m:ctrlPr>
                            <a:rPr kumimoji="0" lang="zh-TW" altLang="en-US" sz="1800" b="1" i="1" u="none" strike="noStrike" kern="1200" cap="none" spc="0" normalizeH="0" baseline="0" noProof="0">
                              <a:ln>
                                <a:noFill/>
                              </a:ln>
                              <a:solidFill>
                                <a:srgbClr val="FF0000"/>
                              </a:solidFill>
                              <a:effectLst/>
                              <a:uLnTx/>
                              <a:uFillTx/>
                              <a:latin typeface="Cambria Math" panose="02040503050406030204" pitchFamily="18" charset="0"/>
                              <a:cs typeface="+mn-cs"/>
                            </a:rPr>
                          </m:ctrlPr>
                        </m:sSubSupPr>
                        <m:e>
                          <m:r>
                            <a:rPr kumimoji="0" lang="zh-TW" altLang="en-US" sz="1800" b="1" i="1" u="none" strike="noStrike" kern="1200" cap="none" spc="0" normalizeH="0" baseline="0" noProof="0">
                              <a:ln>
                                <a:noFill/>
                              </a:ln>
                              <a:solidFill>
                                <a:srgbClr val="FF0000"/>
                              </a:solidFill>
                              <a:effectLst/>
                              <a:uLnTx/>
                              <a:uFillTx/>
                              <a:latin typeface="Cambria Math" panose="02040503050406030204" pitchFamily="18" charset="0"/>
                              <a:cs typeface="+mn-cs"/>
                            </a:rPr>
                            <m:t>𝝓</m:t>
                          </m:r>
                        </m:e>
                        <m:sub>
                          <m:r>
                            <a:rPr kumimoji="0" lang="zh-TW" altLang="en-US" sz="1800" b="1" i="1" u="none" strike="noStrike" kern="1200" cap="none" spc="0" normalizeH="0" baseline="0" noProof="0">
                              <a:ln>
                                <a:noFill/>
                              </a:ln>
                              <a:solidFill>
                                <a:srgbClr val="FF0000"/>
                              </a:solidFill>
                              <a:effectLst/>
                              <a:uLnTx/>
                              <a:uFillTx/>
                              <a:latin typeface="Cambria Math" panose="02040503050406030204" pitchFamily="18" charset="0"/>
                              <a:cs typeface="+mn-cs"/>
                            </a:rPr>
                            <m:t>𝑩𝒑</m:t>
                          </m:r>
                        </m:sub>
                        <m:sup>
                          <m:r>
                            <a:rPr kumimoji="0" lang="zh-TW" altLang="en-US" sz="1800" b="1" i="1" u="none" strike="noStrike" kern="1200" cap="none" spc="0" normalizeH="0" baseline="0" noProof="0">
                              <a:ln>
                                <a:noFill/>
                              </a:ln>
                              <a:solidFill>
                                <a:srgbClr val="FF0000"/>
                              </a:solidFill>
                              <a:effectLst/>
                              <a:uLnTx/>
                              <a:uFillTx/>
                              <a:latin typeface="Cambria Math" panose="02040503050406030204" pitchFamily="18" charset="0"/>
                              <a:cs typeface="+mn-cs"/>
                            </a:rPr>
                            <m:t>∗</m:t>
                          </m:r>
                        </m:sup>
                      </m:sSubSup>
                      <m:r>
                        <a:rPr kumimoji="0" lang="zh-TW" altLang="en-US" sz="1800" b="1"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zh-TW" altLang="en-US" sz="1800" b="1" i="1" u="none" strike="noStrike" kern="1200" cap="none" spc="0" normalizeH="0" baseline="0" noProof="0">
                          <a:ln>
                            <a:noFill/>
                          </a:ln>
                          <a:solidFill>
                            <a:prstClr val="black"/>
                          </a:solidFill>
                          <a:effectLst/>
                          <a:uLnTx/>
                          <a:uFillTx/>
                          <a:latin typeface="Cambria Math" panose="02040503050406030204" pitchFamily="18" charset="0"/>
                          <a:cs typeface="+mn-cs"/>
                        </a:rPr>
                        <m:t>𝒒</m:t>
                      </m:r>
                      <m:sSub>
                        <m:sSubPr>
                          <m:ctrlPr>
                            <a:rPr kumimoji="0" lang="zh-TW" altLang="en-US" sz="1800" b="1"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1800" b="1" i="1" u="none" strike="noStrike" kern="1200" cap="none" spc="0" normalizeH="0" baseline="0" noProof="0">
                              <a:ln>
                                <a:noFill/>
                              </a:ln>
                              <a:solidFill>
                                <a:prstClr val="black"/>
                              </a:solidFill>
                              <a:effectLst/>
                              <a:uLnTx/>
                              <a:uFillTx/>
                              <a:latin typeface="Cambria Math" panose="02040503050406030204" pitchFamily="18" charset="0"/>
                              <a:cs typeface="+mn-cs"/>
                            </a:rPr>
                            <m:t>𝝌</m:t>
                          </m:r>
                        </m:e>
                        <m:sub>
                          <m:r>
                            <a:rPr kumimoji="0" lang="zh-TW" altLang="en-US" sz="1800" b="1" i="1" u="none" strike="noStrike" kern="1200" cap="none" spc="0" normalizeH="0" baseline="0" noProof="0">
                              <a:ln>
                                <a:noFill/>
                              </a:ln>
                              <a:solidFill>
                                <a:prstClr val="black"/>
                              </a:solidFill>
                              <a:effectLst/>
                              <a:uLnTx/>
                              <a:uFillTx/>
                              <a:latin typeface="Cambria Math" panose="02040503050406030204" pitchFamily="18" charset="0"/>
                              <a:cs typeface="+mn-cs"/>
                            </a:rPr>
                            <m:t>𝑺</m:t>
                          </m:r>
                        </m:sub>
                      </m:sSub>
                      <m:r>
                        <a:rPr kumimoji="0" lang="zh-TW" altLang="en-US" sz="1800" b="1"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zh-TW" altLang="en-US" sz="1800" b="1" i="1" u="none" strike="noStrike" kern="1200" cap="none" spc="0" normalizeH="0" baseline="0" noProof="0">
                          <a:ln>
                            <a:noFill/>
                          </a:ln>
                          <a:solidFill>
                            <a:prstClr val="black"/>
                          </a:solidFill>
                          <a:effectLst/>
                          <a:uLnTx/>
                          <a:uFillTx/>
                          <a:latin typeface="Cambria Math" panose="02040503050406030204" pitchFamily="18" charset="0"/>
                          <a:cs typeface="+mn-cs"/>
                        </a:rPr>
                        <m:t>𝒒</m:t>
                      </m:r>
                      <m:sSub>
                        <m:sSubPr>
                          <m:ctrlPr>
                            <a:rPr kumimoji="0" lang="zh-TW" altLang="en-US" sz="1800" b="1"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1800" b="1" i="1" u="none" strike="noStrike" kern="1200" cap="none" spc="0" normalizeH="0" baseline="0" noProof="0">
                              <a:ln>
                                <a:noFill/>
                              </a:ln>
                              <a:solidFill>
                                <a:prstClr val="black"/>
                              </a:solidFill>
                              <a:effectLst/>
                              <a:uLnTx/>
                              <a:uFillTx/>
                              <a:latin typeface="Cambria Math" panose="02040503050406030204" pitchFamily="18" charset="0"/>
                              <a:cs typeface="+mn-cs"/>
                            </a:rPr>
                            <m:t>𝜱</m:t>
                          </m:r>
                        </m:e>
                        <m:sub>
                          <m:r>
                            <a:rPr kumimoji="0" lang="zh-TW" altLang="en-US" sz="1800" b="1" i="1" u="none" strike="noStrike" kern="1200" cap="none" spc="0" normalizeH="0" baseline="0" noProof="0">
                              <a:ln>
                                <a:noFill/>
                              </a:ln>
                              <a:solidFill>
                                <a:prstClr val="black"/>
                              </a:solidFill>
                              <a:effectLst/>
                              <a:uLnTx/>
                              <a:uFillTx/>
                              <a:latin typeface="Cambria Math" panose="02040503050406030204" pitchFamily="18" charset="0"/>
                              <a:cs typeface="+mn-cs"/>
                            </a:rPr>
                            <m:t>𝑴</m:t>
                          </m:r>
                        </m:sub>
                      </m:sSub>
                      <m:r>
                        <a:rPr kumimoji="0" lang="zh-TW" altLang="en-US" sz="1800" b="1"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zh-TW" altLang="en-US" sz="1800" b="1"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1800" b="1" i="1" u="none" strike="noStrike" kern="1200" cap="none" spc="0" normalizeH="0" baseline="0" noProof="0">
                              <a:ln>
                                <a:noFill/>
                              </a:ln>
                              <a:solidFill>
                                <a:prstClr val="black"/>
                              </a:solidFill>
                              <a:effectLst/>
                              <a:uLnTx/>
                              <a:uFillTx/>
                              <a:latin typeface="Cambria Math" panose="02040503050406030204" pitchFamily="18" charset="0"/>
                              <a:cs typeface="+mn-cs"/>
                            </a:rPr>
                            <m:t>𝑬</m:t>
                          </m:r>
                        </m:e>
                        <m:sub>
                          <m:r>
                            <a:rPr kumimoji="0" lang="zh-TW" altLang="en-US" sz="1800" b="1" i="1" u="none" strike="noStrike" kern="1200" cap="none" spc="0" normalizeH="0" baseline="0" noProof="0">
                              <a:ln>
                                <a:noFill/>
                              </a:ln>
                              <a:solidFill>
                                <a:prstClr val="black"/>
                              </a:solidFill>
                              <a:effectLst/>
                              <a:uLnTx/>
                              <a:uFillTx/>
                              <a:latin typeface="Cambria Math" panose="02040503050406030204" pitchFamily="18" charset="0"/>
                              <a:cs typeface="+mn-cs"/>
                            </a:rPr>
                            <m:t>𝒈</m:t>
                          </m:r>
                        </m:sub>
                      </m:sSub>
                      <m:r>
                        <a:rPr kumimoji="0" lang="zh-TW" altLang="en-US" sz="1800" b="1"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zh-TW" altLang="en-US" sz="1800" b="1" i="1" u="none" strike="noStrike" kern="1200" cap="none" spc="0" normalizeH="0" baseline="0" noProof="0">
                          <a:ln>
                            <a:noFill/>
                          </a:ln>
                          <a:solidFill>
                            <a:prstClr val="black"/>
                          </a:solidFill>
                          <a:effectLst/>
                          <a:uLnTx/>
                          <a:uFillTx/>
                          <a:latin typeface="Cambria Math" panose="02040503050406030204" pitchFamily="18" charset="0"/>
                          <a:cs typeface="+mn-cs"/>
                        </a:rPr>
                        <m:t>𝒒</m:t>
                      </m:r>
                      <m:sSub>
                        <m:sSubPr>
                          <m:ctrlPr>
                            <a:rPr kumimoji="0" lang="zh-TW" altLang="en-US" sz="1800" b="1" i="1" u="none" strike="noStrike" kern="1200" cap="none" spc="0" normalizeH="0" baseline="0" noProof="0" smtClean="0">
                              <a:ln>
                                <a:noFill/>
                              </a:ln>
                              <a:solidFill>
                                <a:srgbClr val="0000FF"/>
                              </a:solidFill>
                              <a:effectLst/>
                              <a:uLnTx/>
                              <a:uFillTx/>
                              <a:latin typeface="Cambria Math" panose="02040503050406030204" pitchFamily="18" charset="0"/>
                              <a:cs typeface="+mn-cs"/>
                            </a:rPr>
                          </m:ctrlPr>
                        </m:sSubPr>
                        <m:e>
                          <m:r>
                            <a:rPr kumimoji="0" lang="zh-TW" altLang="en-US" sz="1800" b="1" i="1" u="none" strike="noStrike" kern="1200" cap="none" spc="0" normalizeH="0" baseline="0" noProof="0">
                              <a:ln>
                                <a:noFill/>
                              </a:ln>
                              <a:solidFill>
                                <a:srgbClr val="0000FF"/>
                              </a:solidFill>
                              <a:effectLst/>
                              <a:uLnTx/>
                              <a:uFillTx/>
                              <a:latin typeface="Cambria Math" panose="02040503050406030204" pitchFamily="18" charset="0"/>
                              <a:cs typeface="+mn-cs"/>
                            </a:rPr>
                            <m:t>𝑽</m:t>
                          </m:r>
                        </m:e>
                        <m:sub>
                          <m:r>
                            <a:rPr kumimoji="0" lang="zh-TW" altLang="en-US" sz="1800" b="1" i="1" u="none" strike="noStrike" kern="1200" cap="none" spc="0" normalizeH="0" baseline="0" noProof="0">
                              <a:ln>
                                <a:noFill/>
                              </a:ln>
                              <a:solidFill>
                                <a:srgbClr val="0000FF"/>
                              </a:solidFill>
                              <a:effectLst/>
                              <a:uLnTx/>
                              <a:uFillTx/>
                              <a:latin typeface="Cambria Math" panose="02040503050406030204" pitchFamily="18" charset="0"/>
                              <a:cs typeface="+mn-cs"/>
                            </a:rPr>
                            <m:t>𝒐𝒙</m:t>
                          </m:r>
                        </m:sub>
                      </m:sSub>
                    </m:oMath>
                  </m:oMathPara>
                </a14:m>
                <a:endParaRPr kumimoji="0" lang="zh-TW" altLang="en-US" sz="1800" b="1" i="0" u="none" strike="noStrike" kern="1200" cap="none" spc="0" normalizeH="0" baseline="0" noProof="0" dirty="0">
                  <a:ln>
                    <a:noFill/>
                  </a:ln>
                  <a:solidFill>
                    <a:prstClr val="black"/>
                  </a:solidFill>
                  <a:effectLst/>
                  <a:uLnTx/>
                  <a:uFillTx/>
                  <a:latin typeface="Times New Roman"/>
                  <a:ea typeface="微軟正黑體"/>
                  <a:cs typeface="+mn-cs"/>
                </a:endParaRPr>
              </a:p>
            </p:txBody>
          </p:sp>
        </mc:Choice>
        <mc:Fallback xmlns="">
          <p:sp>
            <p:nvSpPr>
              <p:cNvPr id="6" name="矩形 5"/>
              <p:cNvSpPr>
                <a:spLocks noRot="1" noChangeAspect="1" noMove="1" noResize="1" noEditPoints="1" noAdjustHandles="1" noChangeArrowheads="1" noChangeShapeType="1" noTextEdit="1"/>
              </p:cNvSpPr>
              <p:nvPr/>
            </p:nvSpPr>
            <p:spPr>
              <a:xfrm>
                <a:off x="1251096" y="5514386"/>
                <a:ext cx="3581109" cy="401457"/>
              </a:xfrm>
              <a:prstGeom prst="rect">
                <a:avLst/>
              </a:prstGeom>
              <a:blipFill>
                <a:blip r:embed="rId6"/>
                <a:stretch>
                  <a:fillRect b="-7463"/>
                </a:stretch>
              </a:blipFill>
              <a:ln>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494874" y="6014292"/>
                <a:ext cx="5093552" cy="648447"/>
              </a:xfrm>
              <a:prstGeom prst="rect">
                <a:avLst/>
              </a:prstGeom>
              <a:ln>
                <a:solidFill>
                  <a:schemeClr val="tx1"/>
                </a:solidFill>
              </a:ln>
            </p:spPr>
            <p:txBody>
              <a:bodyPr wrap="squar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𝑰</m:t>
                          </m:r>
                        </m:e>
                        <m:sub>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𝒉</m:t>
                          </m:r>
                        </m:sub>
                      </m:sSub>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 =</m:t>
                      </m:r>
                      <m:sSup>
                        <m:sSupPr>
                          <m:ctrlP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 </m:t>
                          </m:r>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𝑨</m:t>
                          </m:r>
                        </m:e>
                        <m:sup>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m:t>
                          </m:r>
                        </m:sup>
                      </m:sSup>
                      <m:sSub>
                        <m:sSubPr>
                          <m:ctrlP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𝑨</m:t>
                          </m:r>
                        </m:e>
                        <m:sub>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𝒆𝒇𝒇</m:t>
                          </m:r>
                        </m:sub>
                      </m:sSub>
                      <m:sSub>
                        <m:sSubPr>
                          <m:ctrlP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 </m:t>
                          </m:r>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𝑷</m:t>
                          </m:r>
                        </m:e>
                        <m:sub>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𝒕</m:t>
                          </m:r>
                        </m:sub>
                      </m:sSub>
                      <m:sSup>
                        <m:sSupPr>
                          <m:ctrlP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 </m:t>
                          </m:r>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𝑻</m:t>
                          </m:r>
                        </m:e>
                        <m:sup>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𝟐</m:t>
                          </m:r>
                        </m:sup>
                      </m:sSup>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𝒆𝒙𝒑</m:t>
                      </m:r>
                      <m:d>
                        <m:dPr>
                          <m:ctrlP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m:t>
                          </m:r>
                          <m:f>
                            <m:fPr>
                              <m:ctrlP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zh-TW" altLang="en-US" sz="1600" b="1" i="1" u="none" strike="noStrike" kern="1200" cap="none" spc="0" normalizeH="0" baseline="0" noProof="0" smtClean="0">
                                  <a:ln>
                                    <a:noFill/>
                                  </a:ln>
                                  <a:solidFill>
                                    <a:srgbClr val="FF0000"/>
                                  </a:solidFill>
                                  <a:effectLst/>
                                  <a:uLnTx/>
                                  <a:uFillTx/>
                                  <a:latin typeface="Cambria Math" panose="02040503050406030204" pitchFamily="18" charset="0"/>
                                  <a:cs typeface="+mn-cs"/>
                                </a:rPr>
                                <m:t>𝒒</m:t>
                              </m:r>
                              <m:sSubSup>
                                <m:sSubSupPr>
                                  <m:ctrlPr>
                                    <a:rPr kumimoji="0" lang="zh-TW" altLang="en-US" sz="1600" b="1" i="1" u="none" strike="noStrike" kern="1200" cap="none" spc="0" normalizeH="0" baseline="0" noProof="0">
                                      <a:ln>
                                        <a:noFill/>
                                      </a:ln>
                                      <a:solidFill>
                                        <a:srgbClr val="FF0000"/>
                                      </a:solidFill>
                                      <a:effectLst/>
                                      <a:uLnTx/>
                                      <a:uFillTx/>
                                      <a:latin typeface="Cambria Math" panose="02040503050406030204" pitchFamily="18" charset="0"/>
                                      <a:cs typeface="+mn-cs"/>
                                    </a:rPr>
                                  </m:ctrlPr>
                                </m:sSubSupPr>
                                <m:e>
                                  <m:r>
                                    <a:rPr kumimoji="0" lang="zh-TW" altLang="en-US" sz="1600" b="1" i="1" u="none" strike="noStrike" kern="1200" cap="none" spc="0" normalizeH="0" baseline="0" noProof="0">
                                      <a:ln>
                                        <a:noFill/>
                                      </a:ln>
                                      <a:solidFill>
                                        <a:srgbClr val="FF0000"/>
                                      </a:solidFill>
                                      <a:effectLst/>
                                      <a:uLnTx/>
                                      <a:uFillTx/>
                                      <a:latin typeface="Cambria Math" panose="02040503050406030204" pitchFamily="18" charset="0"/>
                                      <a:cs typeface="+mn-cs"/>
                                    </a:rPr>
                                    <m:t>𝝓</m:t>
                                  </m:r>
                                </m:e>
                                <m:sub>
                                  <m:r>
                                    <a:rPr kumimoji="0" lang="zh-TW" altLang="en-US" sz="1600" b="1" i="1" u="none" strike="noStrike" kern="1200" cap="none" spc="0" normalizeH="0" baseline="0" noProof="0">
                                      <a:ln>
                                        <a:noFill/>
                                      </a:ln>
                                      <a:solidFill>
                                        <a:srgbClr val="FF0000"/>
                                      </a:solidFill>
                                      <a:effectLst/>
                                      <a:uLnTx/>
                                      <a:uFillTx/>
                                      <a:latin typeface="Cambria Math" panose="02040503050406030204" pitchFamily="18" charset="0"/>
                                      <a:cs typeface="+mn-cs"/>
                                    </a:rPr>
                                    <m:t>𝑩𝒑</m:t>
                                  </m:r>
                                </m:sub>
                                <m:sup>
                                  <m:r>
                                    <a:rPr kumimoji="0" lang="zh-TW" altLang="en-US" sz="1600" b="1" i="1" u="none" strike="noStrike" kern="1200" cap="none" spc="0" normalizeH="0" baseline="0" noProof="0">
                                      <a:ln>
                                        <a:noFill/>
                                      </a:ln>
                                      <a:solidFill>
                                        <a:srgbClr val="FF0000"/>
                                      </a:solidFill>
                                      <a:effectLst/>
                                      <a:uLnTx/>
                                      <a:uFillTx/>
                                      <a:latin typeface="Cambria Math" panose="02040503050406030204" pitchFamily="18" charset="0"/>
                                      <a:cs typeface="+mn-cs"/>
                                    </a:rPr>
                                    <m:t>∗</m:t>
                                  </m:r>
                                </m:sup>
                              </m:sSubSup>
                            </m:num>
                            <m:den>
                              <m:sSub>
                                <m:sSubPr>
                                  <m:ctrlP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𝒌</m:t>
                                  </m:r>
                                </m:e>
                                <m:sub>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𝑩</m:t>
                                  </m:r>
                                </m:sub>
                              </m:sSub>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𝑻</m:t>
                              </m:r>
                            </m:den>
                          </m:f>
                        </m:e>
                      </m:d>
                      <m:d>
                        <m:dPr>
                          <m:begChr m:val="["/>
                          <m:endChr m:val="]"/>
                          <m:ctrlP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𝟏</m:t>
                          </m:r>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𝒆𝒙𝒑</m:t>
                          </m:r>
                          <m:d>
                            <m:dPr>
                              <m:ctrlP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m:t>
                              </m:r>
                              <m:f>
                                <m:fPr>
                                  <m:ctrlP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𝒒</m:t>
                                  </m:r>
                                  <m:sSub>
                                    <m:sSubPr>
                                      <m:ctrlP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𝑽</m:t>
                                      </m:r>
                                    </m:e>
                                    <m:sub>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𝑻𝑫</m:t>
                                      </m:r>
                                    </m:sub>
                                  </m:sSub>
                                </m:num>
                                <m:den>
                                  <m:sSub>
                                    <m:sSubPr>
                                      <m:ctrlP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𝒌</m:t>
                                      </m:r>
                                    </m:e>
                                    <m:sub>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𝑩</m:t>
                                      </m:r>
                                    </m:sub>
                                  </m:sSub>
                                  <m:r>
                                    <a:rPr kumimoji="0" lang="zh-TW" altLang="en-US" sz="1600" b="1" i="1" u="none" strike="noStrike" kern="1200" cap="none" spc="0" normalizeH="0" baseline="0" noProof="0">
                                      <a:ln>
                                        <a:noFill/>
                                      </a:ln>
                                      <a:solidFill>
                                        <a:prstClr val="black"/>
                                      </a:solidFill>
                                      <a:effectLst/>
                                      <a:uLnTx/>
                                      <a:uFillTx/>
                                      <a:latin typeface="Cambria Math" panose="02040503050406030204" pitchFamily="18" charset="0"/>
                                      <a:cs typeface="+mn-cs"/>
                                    </a:rPr>
                                    <m:t>𝑻</m:t>
                                  </m:r>
                                </m:den>
                              </m:f>
                            </m:e>
                          </m:d>
                        </m:e>
                      </m:d>
                    </m:oMath>
                  </m:oMathPara>
                </a14:m>
                <a:endParaRPr kumimoji="0" lang="zh-TW" altLang="en-US" sz="1600" b="1"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mn-cs"/>
                </a:endParaRPr>
              </a:p>
            </p:txBody>
          </p:sp>
        </mc:Choice>
        <mc:Fallback xmlns="">
          <p:sp>
            <p:nvSpPr>
              <p:cNvPr id="8" name="矩形 7"/>
              <p:cNvSpPr>
                <a:spLocks noRot="1" noChangeAspect="1" noMove="1" noResize="1" noEditPoints="1" noAdjustHandles="1" noChangeArrowheads="1" noChangeShapeType="1" noTextEdit="1"/>
              </p:cNvSpPr>
              <p:nvPr/>
            </p:nvSpPr>
            <p:spPr>
              <a:xfrm>
                <a:off x="494874" y="6014292"/>
                <a:ext cx="5093552" cy="648447"/>
              </a:xfrm>
              <a:prstGeom prst="rect">
                <a:avLst/>
              </a:prstGeom>
              <a:blipFill>
                <a:blip r:embed="rId7"/>
                <a:stretch>
                  <a:fillRect/>
                </a:stretch>
              </a:blipFill>
              <a:ln>
                <a:solidFill>
                  <a:schemeClr val="tx1"/>
                </a:solidFill>
              </a:ln>
            </p:spPr>
            <p:txBody>
              <a:bodyPr/>
              <a:lstStyle/>
              <a:p>
                <a:r>
                  <a:rPr lang="zh-TW" altLang="en-US">
                    <a:noFill/>
                  </a:rPr>
                  <a:t> </a:t>
                </a:r>
              </a:p>
            </p:txBody>
          </p:sp>
        </mc:Fallback>
      </mc:AlternateContent>
      <p:sp>
        <p:nvSpPr>
          <p:cNvPr id="10" name="投影片編號版面配置區 9">
            <a:extLst>
              <a:ext uri="{FF2B5EF4-FFF2-40B4-BE49-F238E27FC236}">
                <a16:creationId xmlns:a16="http://schemas.microsoft.com/office/drawing/2014/main" id="{135588AA-A40B-4CB2-929E-A8AAE61D4E80}"/>
              </a:ext>
            </a:extLst>
          </p:cNvPr>
          <p:cNvSpPr>
            <a:spLocks noGrp="1"/>
          </p:cNvSpPr>
          <p:nvPr>
            <p:ph type="sldNum" sz="quarter" idx="11"/>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746179B8-B9D7-4922-944D-FA8D358F36EB}" type="slidenum">
              <a:rPr kumimoji="0" lang="zh-TW" altLang="en-US" sz="1800" b="1" i="0" u="none" strike="noStrike" kern="1200" cap="none" spc="0" normalizeH="0" baseline="0" noProof="0" smtClean="0">
                <a:ln>
                  <a:noFill/>
                </a:ln>
                <a:solidFill>
                  <a:prstClr val="white"/>
                </a:solidFill>
                <a:effectLst/>
                <a:uLnTx/>
                <a:uFillTx/>
                <a:latin typeface="Times New Roman"/>
                <a:ea typeface="微軟正黑體"/>
                <a:cs typeface="+mn-cs"/>
              </a:rPr>
              <a:pPr marL="0" marR="0" lvl="0" indent="0" algn="r" defTabSz="914332" rtl="0" eaLnBrk="1" fontAlgn="auto" latinLnBrk="0" hangingPunct="1">
                <a:lnSpc>
                  <a:spcPct val="100000"/>
                </a:lnSpc>
                <a:spcBef>
                  <a:spcPts val="0"/>
                </a:spcBef>
                <a:spcAft>
                  <a:spcPts val="0"/>
                </a:spcAft>
                <a:buClrTx/>
                <a:buSzTx/>
                <a:buFontTx/>
                <a:buNone/>
                <a:tabLst/>
                <a:defRPr/>
              </a:pPr>
              <a:t>35</a:t>
            </a:fld>
            <a:endParaRPr kumimoji="0" lang="zh-TW" altLang="en-US" sz="1800" b="1" i="0" u="none" strike="noStrike" kern="1200" cap="none" spc="0" normalizeH="0" baseline="0" noProof="0">
              <a:ln>
                <a:noFill/>
              </a:ln>
              <a:solidFill>
                <a:prstClr val="white"/>
              </a:solidFill>
              <a:effectLst/>
              <a:uLnTx/>
              <a:uFillTx/>
              <a:latin typeface="Times New Roman"/>
              <a:ea typeface="微軟正黑體"/>
              <a:cs typeface="+mn-cs"/>
            </a:endParaRPr>
          </a:p>
        </p:txBody>
      </p:sp>
    </p:spTree>
    <p:custDataLst>
      <p:tags r:id="rId1"/>
    </p:custDataLst>
    <p:extLst>
      <p:ext uri="{BB962C8B-B14F-4D97-AF65-F5344CB8AC3E}">
        <p14:creationId xmlns:p14="http://schemas.microsoft.com/office/powerpoint/2010/main" val="18474287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Device Structure</a:t>
            </a:r>
            <a:endParaRPr lang="zh-TW" altLang="en-US" dirty="0"/>
          </a:p>
        </p:txBody>
      </p:sp>
      <p:sp>
        <p:nvSpPr>
          <p:cNvPr id="7" name="投影片編號版面配置區 6">
            <a:extLst>
              <a:ext uri="{FF2B5EF4-FFF2-40B4-BE49-F238E27FC236}">
                <a16:creationId xmlns:a16="http://schemas.microsoft.com/office/drawing/2014/main" id="{BC057292-1FA9-49ED-9373-97A76D1C2D31}"/>
              </a:ext>
            </a:extLst>
          </p:cNvPr>
          <p:cNvSpPr>
            <a:spLocks noGrp="1"/>
          </p:cNvSpPr>
          <p:nvPr>
            <p:ph type="sldNum" sz="quarter" idx="11"/>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746179B8-B9D7-4922-944D-FA8D358F36EB}" type="slidenum">
              <a:rPr kumimoji="0" lang="zh-TW" altLang="en-US" sz="1800" b="1" i="0" u="none" strike="noStrike" kern="1200" cap="none" spc="0" normalizeH="0" baseline="0" noProof="0" smtClean="0">
                <a:ln>
                  <a:noFill/>
                </a:ln>
                <a:solidFill>
                  <a:prstClr val="white"/>
                </a:solidFill>
                <a:effectLst/>
                <a:uLnTx/>
                <a:uFillTx/>
                <a:latin typeface="Times New Roman"/>
                <a:ea typeface="微軟正黑體"/>
                <a:cs typeface="+mn-cs"/>
              </a:rPr>
              <a:pPr marL="0" marR="0" lvl="0" indent="0" algn="r" defTabSz="914332" rtl="0" eaLnBrk="1" fontAlgn="auto" latinLnBrk="0" hangingPunct="1">
                <a:lnSpc>
                  <a:spcPct val="100000"/>
                </a:lnSpc>
                <a:spcBef>
                  <a:spcPts val="0"/>
                </a:spcBef>
                <a:spcAft>
                  <a:spcPts val="0"/>
                </a:spcAft>
                <a:buClrTx/>
                <a:buSzTx/>
                <a:buFontTx/>
                <a:buNone/>
                <a:tabLst/>
                <a:defRPr/>
              </a:pPr>
              <a:t>36</a:t>
            </a:fld>
            <a:endParaRPr kumimoji="0" lang="zh-TW" altLang="en-US" sz="1800" b="1" i="0" u="none" strike="noStrike" kern="1200" cap="none" spc="0" normalizeH="0" baseline="0" noProof="0">
              <a:ln>
                <a:noFill/>
              </a:ln>
              <a:solidFill>
                <a:prstClr val="white"/>
              </a:solidFill>
              <a:effectLst/>
              <a:uLnTx/>
              <a:uFillTx/>
              <a:latin typeface="Times New Roman"/>
              <a:ea typeface="微軟正黑體"/>
              <a:cs typeface="+mn-cs"/>
            </a:endParaRPr>
          </a:p>
        </p:txBody>
      </p:sp>
      <p:pic>
        <p:nvPicPr>
          <p:cNvPr id="4" name="圖片 3"/>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1049020" y="1542091"/>
            <a:ext cx="6574956" cy="4510366"/>
          </a:xfrm>
          <a:prstGeom prst="rect">
            <a:avLst/>
          </a:prstGeom>
        </p:spPr>
      </p:pic>
    </p:spTree>
    <p:extLst>
      <p:ext uri="{BB962C8B-B14F-4D97-AF65-F5344CB8AC3E}">
        <p14:creationId xmlns:p14="http://schemas.microsoft.com/office/powerpoint/2010/main" val="21614968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Device Fabrication (1/2)</a:t>
            </a:r>
            <a:endParaRPr lang="zh-TW" altLang="en-US" dirty="0"/>
          </a:p>
        </p:txBody>
      </p:sp>
      <p:sp>
        <p:nvSpPr>
          <p:cNvPr id="6" name="投影片編號版面配置區 5">
            <a:extLst>
              <a:ext uri="{FF2B5EF4-FFF2-40B4-BE49-F238E27FC236}">
                <a16:creationId xmlns:a16="http://schemas.microsoft.com/office/drawing/2014/main" id="{9F507820-220F-4843-A298-5C5CB7AE9113}"/>
              </a:ext>
            </a:extLst>
          </p:cNvPr>
          <p:cNvSpPr>
            <a:spLocks noGrp="1"/>
          </p:cNvSpPr>
          <p:nvPr>
            <p:ph type="sldNum" sz="quarter" idx="11"/>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746179B8-B9D7-4922-944D-FA8D358F36EB}" type="slidenum">
              <a:rPr kumimoji="0" lang="zh-TW" altLang="en-US" sz="1800" b="1" i="0" u="none" strike="noStrike" kern="1200" cap="none" spc="0" normalizeH="0" baseline="0" noProof="0" smtClean="0">
                <a:ln>
                  <a:noFill/>
                </a:ln>
                <a:solidFill>
                  <a:prstClr val="white"/>
                </a:solidFill>
                <a:effectLst/>
                <a:uLnTx/>
                <a:uFillTx/>
                <a:latin typeface="Times New Roman"/>
                <a:ea typeface="微軟正黑體"/>
                <a:cs typeface="+mn-cs"/>
              </a:rPr>
              <a:pPr marL="0" marR="0" lvl="0" indent="0" algn="r" defTabSz="914332" rtl="0" eaLnBrk="1" fontAlgn="auto" latinLnBrk="0" hangingPunct="1">
                <a:lnSpc>
                  <a:spcPct val="100000"/>
                </a:lnSpc>
                <a:spcBef>
                  <a:spcPts val="0"/>
                </a:spcBef>
                <a:spcAft>
                  <a:spcPts val="0"/>
                </a:spcAft>
                <a:buClrTx/>
                <a:buSzTx/>
                <a:buFontTx/>
                <a:buNone/>
                <a:tabLst/>
                <a:defRPr/>
              </a:pPr>
              <a:t>37</a:t>
            </a:fld>
            <a:endParaRPr kumimoji="0" lang="zh-TW" altLang="en-US" sz="1800" b="1" i="0" u="none" strike="noStrike" kern="1200" cap="none" spc="0" normalizeH="0" baseline="0" noProof="0">
              <a:ln>
                <a:noFill/>
              </a:ln>
              <a:solidFill>
                <a:prstClr val="white"/>
              </a:solidFill>
              <a:effectLst/>
              <a:uLnTx/>
              <a:uFillTx/>
              <a:latin typeface="Times New Roman"/>
              <a:ea typeface="微軟正黑體"/>
              <a:cs typeface="+mn-cs"/>
            </a:endParaRPr>
          </a:p>
        </p:txBody>
      </p:sp>
      <p:cxnSp>
        <p:nvCxnSpPr>
          <p:cNvPr id="7" name="直線單箭頭接點 6">
            <a:extLst>
              <a:ext uri="{FF2B5EF4-FFF2-40B4-BE49-F238E27FC236}">
                <a16:creationId xmlns:a16="http://schemas.microsoft.com/office/drawing/2014/main" id="{5A3D41ED-8240-4463-A7A7-A1FC3291ED3E}"/>
              </a:ext>
            </a:extLst>
          </p:cNvPr>
          <p:cNvCxnSpPr>
            <a:cxnSpLocks/>
          </p:cNvCxnSpPr>
          <p:nvPr/>
        </p:nvCxnSpPr>
        <p:spPr>
          <a:xfrm>
            <a:off x="3969361" y="1386840"/>
            <a:ext cx="0" cy="5768703"/>
          </a:xfrm>
          <a:prstGeom prst="straightConnector1">
            <a:avLst/>
          </a:prstGeom>
          <a:noFill/>
          <a:ln w="57150" cap="flat" cmpd="sng" algn="ctr">
            <a:solidFill>
              <a:srgbClr val="4472C4"/>
            </a:solidFill>
            <a:prstDash val="solid"/>
            <a:miter lim="800000"/>
            <a:tailEnd type="triangle"/>
          </a:ln>
          <a:effectLst/>
        </p:spPr>
      </p:cxnSp>
      <p:grpSp>
        <p:nvGrpSpPr>
          <p:cNvPr id="34" name="群組 33"/>
          <p:cNvGrpSpPr/>
          <p:nvPr/>
        </p:nvGrpSpPr>
        <p:grpSpPr>
          <a:xfrm>
            <a:off x="3905550" y="1485495"/>
            <a:ext cx="4795201" cy="400110"/>
            <a:chOff x="3905550" y="1485495"/>
            <a:chExt cx="4795201" cy="400110"/>
          </a:xfrm>
        </p:grpSpPr>
        <p:sp>
          <p:nvSpPr>
            <p:cNvPr id="8" name="橢圓 7">
              <a:extLst>
                <a:ext uri="{FF2B5EF4-FFF2-40B4-BE49-F238E27FC236}">
                  <a16:creationId xmlns:a16="http://schemas.microsoft.com/office/drawing/2014/main" id="{20A20562-3569-49FC-8B56-D5FB9E48209D}"/>
                </a:ext>
              </a:extLst>
            </p:cNvPr>
            <p:cNvSpPr/>
            <p:nvPr/>
          </p:nvSpPr>
          <p:spPr>
            <a:xfrm>
              <a:off x="3905550" y="1621739"/>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9" name="矩形 8"/>
            <p:cNvSpPr/>
            <p:nvPr/>
          </p:nvSpPr>
          <p:spPr>
            <a:xfrm>
              <a:off x="4175923" y="1485495"/>
              <a:ext cx="4524828" cy="400110"/>
            </a:xfrm>
            <a:prstGeom prst="rect">
              <a:avLst/>
            </a:prstGeom>
          </p:spPr>
          <p:txBody>
            <a:bodyPr wrap="non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mn-cs"/>
                </a:rPr>
                <a:t>Radio Corporation of America (RCA) clean</a:t>
              </a:r>
              <a:endParaRPr kumimoji="0" lang="zh-TW" altLang="en-US" sz="20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mn-cs"/>
              </a:endParaRPr>
            </a:p>
          </p:txBody>
        </p:sp>
      </p:grpSp>
      <p:grpSp>
        <p:nvGrpSpPr>
          <p:cNvPr id="42" name="群組 41"/>
          <p:cNvGrpSpPr/>
          <p:nvPr/>
        </p:nvGrpSpPr>
        <p:grpSpPr>
          <a:xfrm>
            <a:off x="720589" y="3237207"/>
            <a:ext cx="2844099" cy="1513161"/>
            <a:chOff x="720589" y="3237207"/>
            <a:chExt cx="2844099" cy="1513161"/>
          </a:xfrm>
        </p:grpSpPr>
        <p:sp>
          <p:nvSpPr>
            <p:cNvPr id="40" name="矩形 39"/>
            <p:cNvSpPr/>
            <p:nvPr/>
          </p:nvSpPr>
          <p:spPr>
            <a:xfrm>
              <a:off x="720589" y="3994368"/>
              <a:ext cx="2844099" cy="756000"/>
            </a:xfrm>
            <a:prstGeom prst="rect">
              <a:avLst/>
            </a:prstGeom>
            <a:solidFill>
              <a:srgbClr val="FFFF66"/>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Si (p)</a:t>
              </a:r>
              <a:endParaRPr kumimoji="0" lang="zh-TW" altLang="en-US"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41" name="梯形 40"/>
            <p:cNvSpPr/>
            <p:nvPr/>
          </p:nvSpPr>
          <p:spPr>
            <a:xfrm>
              <a:off x="720589" y="3237207"/>
              <a:ext cx="2844099" cy="756000"/>
            </a:xfrm>
            <a:prstGeom prst="trapezoid">
              <a:avLst>
                <a:gd name="adj" fmla="val 58598"/>
              </a:avLst>
            </a:prstGeom>
            <a:gradFill flip="none" rotWithShape="1">
              <a:gsLst>
                <a:gs pos="0">
                  <a:srgbClr val="FFFF66">
                    <a:tint val="66000"/>
                    <a:satMod val="160000"/>
                  </a:srgbClr>
                </a:gs>
                <a:gs pos="50000">
                  <a:srgbClr val="FFFF66">
                    <a:tint val="44500"/>
                    <a:satMod val="160000"/>
                  </a:srgbClr>
                </a:gs>
                <a:gs pos="100000">
                  <a:srgbClr val="FFFF66">
                    <a:tint val="23500"/>
                    <a:satMod val="160000"/>
                  </a:srgbClr>
                </a:gs>
              </a:gsLst>
              <a:lin ang="16200000" scaled="1"/>
              <a:tileRect/>
            </a:gra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grpSp>
      <p:grpSp>
        <p:nvGrpSpPr>
          <p:cNvPr id="49" name="群組 48"/>
          <p:cNvGrpSpPr/>
          <p:nvPr/>
        </p:nvGrpSpPr>
        <p:grpSpPr>
          <a:xfrm>
            <a:off x="3905550" y="2216142"/>
            <a:ext cx="4890549" cy="400110"/>
            <a:chOff x="3905550" y="2216142"/>
            <a:chExt cx="4890549" cy="400110"/>
          </a:xfrm>
        </p:grpSpPr>
        <p:sp>
          <p:nvSpPr>
            <p:cNvPr id="50" name="矩形 49"/>
            <p:cNvSpPr/>
            <p:nvPr/>
          </p:nvSpPr>
          <p:spPr>
            <a:xfrm>
              <a:off x="4175923" y="2216142"/>
              <a:ext cx="4620176" cy="400110"/>
            </a:xfrm>
            <a:prstGeom prst="rect">
              <a:avLst/>
            </a:prstGeom>
          </p:spPr>
          <p:txBody>
            <a:bodyPr wrap="non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Ultra-thin oxide grown by anodic oxidation</a:t>
              </a:r>
              <a:endParaRPr kumimoji="0" lang="zh-TW" altLang="en-US"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endParaRPr>
            </a:p>
          </p:txBody>
        </p:sp>
        <p:sp>
          <p:nvSpPr>
            <p:cNvPr id="51" name="橢圓 50">
              <a:extLst>
                <a:ext uri="{FF2B5EF4-FFF2-40B4-BE49-F238E27FC236}">
                  <a16:creationId xmlns:a16="http://schemas.microsoft.com/office/drawing/2014/main" id="{20A20562-3569-49FC-8B56-D5FB9E48209D}"/>
                </a:ext>
              </a:extLst>
            </p:cNvPr>
            <p:cNvSpPr/>
            <p:nvPr/>
          </p:nvSpPr>
          <p:spPr>
            <a:xfrm>
              <a:off x="3905550" y="2352385"/>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grpSp>
      <p:grpSp>
        <p:nvGrpSpPr>
          <p:cNvPr id="52" name="群組 51"/>
          <p:cNvGrpSpPr/>
          <p:nvPr/>
        </p:nvGrpSpPr>
        <p:grpSpPr>
          <a:xfrm>
            <a:off x="3905550" y="2928759"/>
            <a:ext cx="3245996" cy="400110"/>
            <a:chOff x="3905550" y="2928759"/>
            <a:chExt cx="3245996" cy="400110"/>
          </a:xfrm>
        </p:grpSpPr>
        <p:sp>
          <p:nvSpPr>
            <p:cNvPr id="53" name="矩形 52"/>
            <p:cNvSpPr/>
            <p:nvPr/>
          </p:nvSpPr>
          <p:spPr>
            <a:xfrm>
              <a:off x="4175923" y="2928759"/>
              <a:ext cx="2975623" cy="400110"/>
            </a:xfrm>
            <a:prstGeom prst="rect">
              <a:avLst/>
            </a:prstGeom>
          </p:spPr>
          <p:txBody>
            <a:bodyPr wrap="squar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RTA in N</a:t>
              </a:r>
              <a:r>
                <a:rPr kumimoji="0" lang="en-US" altLang="zh-TW" sz="2000" b="0" i="0" u="none" strike="noStrike" kern="1200" cap="none" spc="0" normalizeH="0" baseline="-2500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2</a:t>
              </a: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 at 950 ⁰C for 15 s</a:t>
              </a:r>
              <a:endParaRPr kumimoji="0" lang="zh-TW" altLang="en-US"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endParaRPr>
            </a:p>
          </p:txBody>
        </p:sp>
        <p:sp>
          <p:nvSpPr>
            <p:cNvPr id="54" name="橢圓 53">
              <a:extLst>
                <a:ext uri="{FF2B5EF4-FFF2-40B4-BE49-F238E27FC236}">
                  <a16:creationId xmlns:a16="http://schemas.microsoft.com/office/drawing/2014/main" id="{20A20562-3569-49FC-8B56-D5FB9E48209D}"/>
                </a:ext>
              </a:extLst>
            </p:cNvPr>
            <p:cNvSpPr/>
            <p:nvPr/>
          </p:nvSpPr>
          <p:spPr>
            <a:xfrm>
              <a:off x="3905550" y="3065002"/>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grpSp>
      <p:grpSp>
        <p:nvGrpSpPr>
          <p:cNvPr id="55" name="群組 54"/>
          <p:cNvGrpSpPr/>
          <p:nvPr/>
        </p:nvGrpSpPr>
        <p:grpSpPr>
          <a:xfrm>
            <a:off x="3905550" y="3730502"/>
            <a:ext cx="5225960" cy="400110"/>
            <a:chOff x="3905550" y="3730502"/>
            <a:chExt cx="5225960" cy="400110"/>
          </a:xfrm>
        </p:grpSpPr>
        <p:sp>
          <p:nvSpPr>
            <p:cNvPr id="56" name="矩形 55"/>
            <p:cNvSpPr/>
            <p:nvPr/>
          </p:nvSpPr>
          <p:spPr>
            <a:xfrm>
              <a:off x="4175923" y="3730502"/>
              <a:ext cx="4955587" cy="400110"/>
            </a:xfrm>
            <a:prstGeom prst="rect">
              <a:avLst/>
            </a:prstGeom>
          </p:spPr>
          <p:txBody>
            <a:bodyPr wrap="non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Thermal evaporate 250nm Al as top electrode</a:t>
              </a:r>
              <a:endParaRPr kumimoji="0" lang="zh-TW" altLang="en-US"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endParaRPr>
            </a:p>
          </p:txBody>
        </p:sp>
        <p:sp>
          <p:nvSpPr>
            <p:cNvPr id="57" name="橢圓 56">
              <a:extLst>
                <a:ext uri="{FF2B5EF4-FFF2-40B4-BE49-F238E27FC236}">
                  <a16:creationId xmlns:a16="http://schemas.microsoft.com/office/drawing/2014/main" id="{20A20562-3569-49FC-8B56-D5FB9E48209D}"/>
                </a:ext>
              </a:extLst>
            </p:cNvPr>
            <p:cNvSpPr/>
            <p:nvPr/>
          </p:nvSpPr>
          <p:spPr>
            <a:xfrm>
              <a:off x="3905550" y="3866745"/>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grpSp>
      <p:grpSp>
        <p:nvGrpSpPr>
          <p:cNvPr id="58" name="群組 57"/>
          <p:cNvGrpSpPr/>
          <p:nvPr/>
        </p:nvGrpSpPr>
        <p:grpSpPr>
          <a:xfrm>
            <a:off x="3905550" y="4532245"/>
            <a:ext cx="2258738" cy="400110"/>
            <a:chOff x="3905550" y="4532245"/>
            <a:chExt cx="2258738" cy="400110"/>
          </a:xfrm>
        </p:grpSpPr>
        <p:sp>
          <p:nvSpPr>
            <p:cNvPr id="59" name="矩形 58"/>
            <p:cNvSpPr/>
            <p:nvPr/>
          </p:nvSpPr>
          <p:spPr>
            <a:xfrm>
              <a:off x="4175923" y="4532245"/>
              <a:ext cx="1988365" cy="400110"/>
            </a:xfrm>
            <a:prstGeom prst="rect">
              <a:avLst/>
            </a:prstGeom>
          </p:spPr>
          <p:txBody>
            <a:bodyPr wrap="non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Photolithography</a:t>
              </a:r>
              <a:endParaRPr kumimoji="0" lang="zh-TW" altLang="en-US"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endParaRPr>
            </a:p>
          </p:txBody>
        </p:sp>
        <p:sp>
          <p:nvSpPr>
            <p:cNvPr id="60" name="橢圓 59">
              <a:extLst>
                <a:ext uri="{FF2B5EF4-FFF2-40B4-BE49-F238E27FC236}">
                  <a16:creationId xmlns:a16="http://schemas.microsoft.com/office/drawing/2014/main" id="{20A20562-3569-49FC-8B56-D5FB9E48209D}"/>
                </a:ext>
              </a:extLst>
            </p:cNvPr>
            <p:cNvSpPr/>
            <p:nvPr/>
          </p:nvSpPr>
          <p:spPr>
            <a:xfrm>
              <a:off x="3905550" y="4668488"/>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grpSp>
      <p:grpSp>
        <p:nvGrpSpPr>
          <p:cNvPr id="61" name="群組 60"/>
          <p:cNvGrpSpPr/>
          <p:nvPr/>
        </p:nvGrpSpPr>
        <p:grpSpPr>
          <a:xfrm>
            <a:off x="3905550" y="5295876"/>
            <a:ext cx="1940959" cy="400110"/>
            <a:chOff x="3905550" y="5295876"/>
            <a:chExt cx="1940959" cy="400110"/>
          </a:xfrm>
        </p:grpSpPr>
        <p:sp>
          <p:nvSpPr>
            <p:cNvPr id="62" name="矩形 61"/>
            <p:cNvSpPr/>
            <p:nvPr/>
          </p:nvSpPr>
          <p:spPr>
            <a:xfrm>
              <a:off x="4175923" y="5295876"/>
              <a:ext cx="1670586" cy="400110"/>
            </a:xfrm>
            <a:prstGeom prst="rect">
              <a:avLst/>
            </a:prstGeom>
          </p:spPr>
          <p:txBody>
            <a:bodyPr wrap="non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Al wet etching</a:t>
              </a:r>
              <a:endParaRPr kumimoji="0" lang="zh-TW" altLang="en-US"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endParaRPr>
            </a:p>
          </p:txBody>
        </p:sp>
        <p:sp>
          <p:nvSpPr>
            <p:cNvPr id="63" name="橢圓 62">
              <a:extLst>
                <a:ext uri="{FF2B5EF4-FFF2-40B4-BE49-F238E27FC236}">
                  <a16:creationId xmlns:a16="http://schemas.microsoft.com/office/drawing/2014/main" id="{20A20562-3569-49FC-8B56-D5FB9E48209D}"/>
                </a:ext>
              </a:extLst>
            </p:cNvPr>
            <p:cNvSpPr/>
            <p:nvPr/>
          </p:nvSpPr>
          <p:spPr>
            <a:xfrm>
              <a:off x="3905550" y="5432119"/>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grpSp>
      <p:grpSp>
        <p:nvGrpSpPr>
          <p:cNvPr id="64" name="群組 63"/>
          <p:cNvGrpSpPr/>
          <p:nvPr/>
        </p:nvGrpSpPr>
        <p:grpSpPr>
          <a:xfrm>
            <a:off x="3905550" y="6059507"/>
            <a:ext cx="3526906" cy="400110"/>
            <a:chOff x="3905550" y="6059507"/>
            <a:chExt cx="3526906" cy="400110"/>
          </a:xfrm>
        </p:grpSpPr>
        <p:sp>
          <p:nvSpPr>
            <p:cNvPr id="65" name="矩形 64"/>
            <p:cNvSpPr/>
            <p:nvPr/>
          </p:nvSpPr>
          <p:spPr>
            <a:xfrm>
              <a:off x="4175923" y="6059507"/>
              <a:ext cx="3256533" cy="400110"/>
            </a:xfrm>
            <a:prstGeom prst="rect">
              <a:avLst/>
            </a:prstGeom>
          </p:spPr>
          <p:txBody>
            <a:bodyPr wrap="none">
              <a:spAutoFit/>
            </a:bodyPr>
            <a:lstStyle/>
            <a:p>
              <a:pPr marL="342900" marR="0" lvl="0" indent="-342900" algn="l" defTabSz="914332"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Si substrate etching by RIE</a:t>
              </a:r>
              <a:endParaRPr kumimoji="0" lang="zh-TW" altLang="en-US"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endParaRPr>
            </a:p>
          </p:txBody>
        </p:sp>
        <p:sp>
          <p:nvSpPr>
            <p:cNvPr id="66" name="橢圓 65">
              <a:extLst>
                <a:ext uri="{FF2B5EF4-FFF2-40B4-BE49-F238E27FC236}">
                  <a16:creationId xmlns:a16="http://schemas.microsoft.com/office/drawing/2014/main" id="{20A20562-3569-49FC-8B56-D5FB9E48209D}"/>
                </a:ext>
              </a:extLst>
            </p:cNvPr>
            <p:cNvSpPr/>
            <p:nvPr/>
          </p:nvSpPr>
          <p:spPr>
            <a:xfrm>
              <a:off x="3905550" y="6195750"/>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grpSp>
    </p:spTree>
    <p:extLst>
      <p:ext uri="{BB962C8B-B14F-4D97-AF65-F5344CB8AC3E}">
        <p14:creationId xmlns:p14="http://schemas.microsoft.com/office/powerpoint/2010/main" val="32825677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Device Fabrication (1/2)</a:t>
            </a:r>
            <a:endParaRPr lang="zh-TW" altLang="en-US" dirty="0"/>
          </a:p>
        </p:txBody>
      </p:sp>
      <p:sp>
        <p:nvSpPr>
          <p:cNvPr id="6" name="投影片編號版面配置區 5">
            <a:extLst>
              <a:ext uri="{FF2B5EF4-FFF2-40B4-BE49-F238E27FC236}">
                <a16:creationId xmlns:a16="http://schemas.microsoft.com/office/drawing/2014/main" id="{7A97D951-C9E8-4C7D-B69E-74CC65C7B132}"/>
              </a:ext>
            </a:extLst>
          </p:cNvPr>
          <p:cNvSpPr>
            <a:spLocks noGrp="1"/>
          </p:cNvSpPr>
          <p:nvPr>
            <p:ph type="sldNum" sz="quarter" idx="11"/>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746179B8-B9D7-4922-944D-FA8D358F36EB}" type="slidenum">
              <a:rPr kumimoji="0" lang="zh-TW" altLang="en-US" sz="1800" b="1" i="0" u="none" strike="noStrike" kern="1200" cap="none" spc="0" normalizeH="0" baseline="0" noProof="0" smtClean="0">
                <a:ln>
                  <a:noFill/>
                </a:ln>
                <a:solidFill>
                  <a:prstClr val="white"/>
                </a:solidFill>
                <a:effectLst/>
                <a:uLnTx/>
                <a:uFillTx/>
                <a:latin typeface="Times New Roman"/>
                <a:ea typeface="微軟正黑體"/>
                <a:cs typeface="+mn-cs"/>
              </a:rPr>
              <a:pPr marL="0" marR="0" lvl="0" indent="0" algn="r" defTabSz="914332" rtl="0" eaLnBrk="1" fontAlgn="auto" latinLnBrk="0" hangingPunct="1">
                <a:lnSpc>
                  <a:spcPct val="100000"/>
                </a:lnSpc>
                <a:spcBef>
                  <a:spcPts val="0"/>
                </a:spcBef>
                <a:spcAft>
                  <a:spcPts val="0"/>
                </a:spcAft>
                <a:buClrTx/>
                <a:buSzTx/>
                <a:buFontTx/>
                <a:buNone/>
                <a:tabLst/>
                <a:defRPr/>
              </a:pPr>
              <a:t>38</a:t>
            </a:fld>
            <a:endParaRPr kumimoji="0" lang="zh-TW" altLang="en-US" sz="1800" b="1" i="0" u="none" strike="noStrike" kern="1200" cap="none" spc="0" normalizeH="0" baseline="0" noProof="0">
              <a:ln>
                <a:noFill/>
              </a:ln>
              <a:solidFill>
                <a:prstClr val="white"/>
              </a:solidFill>
              <a:effectLst/>
              <a:uLnTx/>
              <a:uFillTx/>
              <a:latin typeface="Times New Roman"/>
              <a:ea typeface="微軟正黑體"/>
              <a:cs typeface="+mn-cs"/>
            </a:endParaRPr>
          </a:p>
        </p:txBody>
      </p:sp>
      <p:cxnSp>
        <p:nvCxnSpPr>
          <p:cNvPr id="7" name="直線單箭頭接點 6">
            <a:extLst>
              <a:ext uri="{FF2B5EF4-FFF2-40B4-BE49-F238E27FC236}">
                <a16:creationId xmlns:a16="http://schemas.microsoft.com/office/drawing/2014/main" id="{5A3D41ED-8240-4463-A7A7-A1FC3291ED3E}"/>
              </a:ext>
            </a:extLst>
          </p:cNvPr>
          <p:cNvCxnSpPr>
            <a:cxnSpLocks/>
          </p:cNvCxnSpPr>
          <p:nvPr/>
        </p:nvCxnSpPr>
        <p:spPr>
          <a:xfrm>
            <a:off x="3969361" y="1386840"/>
            <a:ext cx="0" cy="5768703"/>
          </a:xfrm>
          <a:prstGeom prst="straightConnector1">
            <a:avLst/>
          </a:prstGeom>
          <a:noFill/>
          <a:ln w="57150" cap="flat" cmpd="sng" algn="ctr">
            <a:solidFill>
              <a:srgbClr val="4472C4"/>
            </a:solidFill>
            <a:prstDash val="solid"/>
            <a:miter lim="800000"/>
            <a:tailEnd type="triangle"/>
          </a:ln>
          <a:effectLst/>
        </p:spPr>
      </p:cxnSp>
      <p:grpSp>
        <p:nvGrpSpPr>
          <p:cNvPr id="34" name="群組 33"/>
          <p:cNvGrpSpPr/>
          <p:nvPr/>
        </p:nvGrpSpPr>
        <p:grpSpPr>
          <a:xfrm>
            <a:off x="3905550" y="1485495"/>
            <a:ext cx="4795201" cy="400110"/>
            <a:chOff x="3905550" y="1485495"/>
            <a:chExt cx="4795201" cy="400110"/>
          </a:xfrm>
        </p:grpSpPr>
        <p:sp>
          <p:nvSpPr>
            <p:cNvPr id="8" name="橢圓 7">
              <a:extLst>
                <a:ext uri="{FF2B5EF4-FFF2-40B4-BE49-F238E27FC236}">
                  <a16:creationId xmlns:a16="http://schemas.microsoft.com/office/drawing/2014/main" id="{20A20562-3569-49FC-8B56-D5FB9E48209D}"/>
                </a:ext>
              </a:extLst>
            </p:cNvPr>
            <p:cNvSpPr/>
            <p:nvPr/>
          </p:nvSpPr>
          <p:spPr>
            <a:xfrm>
              <a:off x="3905550" y="1621739"/>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sp>
          <p:nvSpPr>
            <p:cNvPr id="9" name="矩形 8"/>
            <p:cNvSpPr/>
            <p:nvPr/>
          </p:nvSpPr>
          <p:spPr>
            <a:xfrm>
              <a:off x="4175923" y="1485495"/>
              <a:ext cx="4524828" cy="400110"/>
            </a:xfrm>
            <a:prstGeom prst="rect">
              <a:avLst/>
            </a:prstGeom>
          </p:spPr>
          <p:txBody>
            <a:bodyPr wrap="non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mn-cs"/>
                </a:rPr>
                <a:t>Radio Corporation of America (RCA) clean</a:t>
              </a:r>
              <a:endParaRPr kumimoji="0" lang="zh-TW" altLang="en-US"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mn-cs"/>
              </a:endParaRPr>
            </a:p>
          </p:txBody>
        </p:sp>
      </p:grpSp>
      <p:grpSp>
        <p:nvGrpSpPr>
          <p:cNvPr id="35" name="群組 34"/>
          <p:cNvGrpSpPr/>
          <p:nvPr/>
        </p:nvGrpSpPr>
        <p:grpSpPr>
          <a:xfrm>
            <a:off x="3905550" y="2216142"/>
            <a:ext cx="4948257" cy="400110"/>
            <a:chOff x="3905550" y="2216142"/>
            <a:chExt cx="4948257" cy="400110"/>
          </a:xfrm>
        </p:grpSpPr>
        <p:sp>
          <p:nvSpPr>
            <p:cNvPr id="10" name="矩形 9"/>
            <p:cNvSpPr/>
            <p:nvPr/>
          </p:nvSpPr>
          <p:spPr>
            <a:xfrm>
              <a:off x="4175923" y="2216142"/>
              <a:ext cx="4677884" cy="400110"/>
            </a:xfrm>
            <a:prstGeom prst="rect">
              <a:avLst/>
            </a:prstGeom>
          </p:spPr>
          <p:txBody>
            <a:bodyPr wrap="non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rPr>
                <a:t>Ultra-thin oxide grown by anodic oxidation</a:t>
              </a:r>
              <a:endParaRPr kumimoji="0" lang="zh-TW" altLang="en-US" sz="20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endParaRPr>
            </a:p>
          </p:txBody>
        </p:sp>
        <p:sp>
          <p:nvSpPr>
            <p:cNvPr id="23" name="橢圓 22">
              <a:extLst>
                <a:ext uri="{FF2B5EF4-FFF2-40B4-BE49-F238E27FC236}">
                  <a16:creationId xmlns:a16="http://schemas.microsoft.com/office/drawing/2014/main" id="{20A20562-3569-49FC-8B56-D5FB9E48209D}"/>
                </a:ext>
              </a:extLst>
            </p:cNvPr>
            <p:cNvSpPr/>
            <p:nvPr/>
          </p:nvSpPr>
          <p:spPr>
            <a:xfrm>
              <a:off x="3905550" y="2352385"/>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grpSp>
        <p:nvGrpSpPr>
          <p:cNvPr id="36" name="群組 35"/>
          <p:cNvGrpSpPr/>
          <p:nvPr/>
        </p:nvGrpSpPr>
        <p:grpSpPr>
          <a:xfrm>
            <a:off x="3905550" y="2928759"/>
            <a:ext cx="4517858" cy="707886"/>
            <a:chOff x="3905550" y="2928759"/>
            <a:chExt cx="4517858" cy="707886"/>
          </a:xfrm>
        </p:grpSpPr>
        <p:sp>
          <p:nvSpPr>
            <p:cNvPr id="11" name="矩形 10"/>
            <p:cNvSpPr/>
            <p:nvPr/>
          </p:nvSpPr>
          <p:spPr>
            <a:xfrm>
              <a:off x="4175923" y="2928759"/>
              <a:ext cx="4247485" cy="707886"/>
            </a:xfrm>
            <a:prstGeom prst="rect">
              <a:avLst/>
            </a:prstGeom>
          </p:spPr>
          <p:txBody>
            <a:bodyPr wrap="squar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rPr>
                <a:t>Rapid thermal annealing (RTA) in N</a:t>
              </a:r>
              <a:r>
                <a:rPr kumimoji="0" lang="en-US" altLang="zh-TW" sz="2000" b="0" i="0" u="none" strike="noStrike" kern="1200" cap="none" spc="0" normalizeH="0" baseline="-2500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rPr>
                <a:t>2</a:t>
              </a:r>
              <a:r>
                <a:rPr kumimoji="0" lang="en-US" altLang="zh-TW" sz="20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rPr>
                <a:t> at 950 ⁰C for 15 s</a:t>
              </a:r>
              <a:endParaRPr kumimoji="0" lang="zh-TW" altLang="en-US" sz="20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endParaRPr>
            </a:p>
          </p:txBody>
        </p:sp>
        <p:sp>
          <p:nvSpPr>
            <p:cNvPr id="24" name="橢圓 23">
              <a:extLst>
                <a:ext uri="{FF2B5EF4-FFF2-40B4-BE49-F238E27FC236}">
                  <a16:creationId xmlns:a16="http://schemas.microsoft.com/office/drawing/2014/main" id="{20A20562-3569-49FC-8B56-D5FB9E48209D}"/>
                </a:ext>
              </a:extLst>
            </p:cNvPr>
            <p:cNvSpPr/>
            <p:nvPr/>
          </p:nvSpPr>
          <p:spPr>
            <a:xfrm>
              <a:off x="3905550" y="3065002"/>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grpSp>
        <p:nvGrpSpPr>
          <p:cNvPr id="42" name="群組 41"/>
          <p:cNvGrpSpPr/>
          <p:nvPr/>
        </p:nvGrpSpPr>
        <p:grpSpPr>
          <a:xfrm>
            <a:off x="720589" y="3237207"/>
            <a:ext cx="2844099" cy="1513161"/>
            <a:chOff x="720589" y="3237207"/>
            <a:chExt cx="2844099" cy="1513161"/>
          </a:xfrm>
        </p:grpSpPr>
        <p:sp>
          <p:nvSpPr>
            <p:cNvPr id="40" name="矩形 39"/>
            <p:cNvSpPr/>
            <p:nvPr/>
          </p:nvSpPr>
          <p:spPr>
            <a:xfrm>
              <a:off x="720589" y="3994368"/>
              <a:ext cx="2844099" cy="756000"/>
            </a:xfrm>
            <a:prstGeom prst="rect">
              <a:avLst/>
            </a:prstGeom>
            <a:solidFill>
              <a:srgbClr val="FFFF66"/>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Si (p)</a:t>
              </a:r>
              <a:endParaRPr kumimoji="0" lang="zh-TW" altLang="en-US"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41" name="梯形 40"/>
            <p:cNvSpPr/>
            <p:nvPr/>
          </p:nvSpPr>
          <p:spPr>
            <a:xfrm>
              <a:off x="720589" y="3237207"/>
              <a:ext cx="2844099" cy="756000"/>
            </a:xfrm>
            <a:prstGeom prst="trapezoid">
              <a:avLst>
                <a:gd name="adj" fmla="val 58598"/>
              </a:avLst>
            </a:prstGeom>
            <a:gradFill flip="none" rotWithShape="1">
              <a:gsLst>
                <a:gs pos="0">
                  <a:srgbClr val="FFFF66">
                    <a:tint val="66000"/>
                    <a:satMod val="160000"/>
                  </a:srgbClr>
                </a:gs>
                <a:gs pos="50000">
                  <a:srgbClr val="FFFF66">
                    <a:tint val="44500"/>
                    <a:satMod val="160000"/>
                  </a:srgbClr>
                </a:gs>
                <a:gs pos="100000">
                  <a:srgbClr val="FFFF66">
                    <a:tint val="23500"/>
                    <a:satMod val="160000"/>
                  </a:srgbClr>
                </a:gs>
              </a:gsLst>
              <a:lin ang="16200000" scaled="1"/>
              <a:tileRect/>
            </a:gra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grpSp>
      <p:grpSp>
        <p:nvGrpSpPr>
          <p:cNvPr id="43" name="群組 42"/>
          <p:cNvGrpSpPr/>
          <p:nvPr/>
        </p:nvGrpSpPr>
        <p:grpSpPr>
          <a:xfrm>
            <a:off x="720589" y="2985456"/>
            <a:ext cx="2844099" cy="1046431"/>
            <a:chOff x="720589" y="3703937"/>
            <a:chExt cx="2844099" cy="1046431"/>
          </a:xfrm>
        </p:grpSpPr>
        <p:sp>
          <p:nvSpPr>
            <p:cNvPr id="44" name="矩形 43"/>
            <p:cNvSpPr/>
            <p:nvPr/>
          </p:nvSpPr>
          <p:spPr>
            <a:xfrm>
              <a:off x="720589" y="4455924"/>
              <a:ext cx="2844099" cy="294444"/>
            </a:xfrm>
            <a:prstGeom prst="rect">
              <a:avLst/>
            </a:prstGeom>
            <a:solidFill>
              <a:srgbClr val="9DC3E6"/>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SiO</a:t>
              </a:r>
              <a:r>
                <a:rPr kumimoji="0" lang="en-US" altLang="zh-TW" sz="1800" b="1" i="0" u="none" strike="noStrike" kern="0" cap="none" spc="0" normalizeH="0" baseline="-2500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2</a:t>
              </a:r>
              <a:endParaRPr kumimoji="0" lang="zh-TW" altLang="en-US" sz="1800" b="1" i="0" u="none" strike="noStrike" kern="0" cap="none" spc="0" normalizeH="0" baseline="-2500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45" name="梯形 44"/>
            <p:cNvSpPr/>
            <p:nvPr/>
          </p:nvSpPr>
          <p:spPr>
            <a:xfrm>
              <a:off x="720589" y="3703937"/>
              <a:ext cx="2844099" cy="756000"/>
            </a:xfrm>
            <a:prstGeom prst="trapezoid">
              <a:avLst>
                <a:gd name="adj" fmla="val 58598"/>
              </a:avLst>
            </a:prstGeom>
            <a:gradFill flip="none" rotWithShape="1">
              <a:gsLst>
                <a:gs pos="0">
                  <a:srgbClr val="9DC3E6">
                    <a:tint val="66000"/>
                    <a:satMod val="160000"/>
                  </a:srgbClr>
                </a:gs>
                <a:gs pos="50000">
                  <a:srgbClr val="9DC3E6">
                    <a:tint val="44500"/>
                    <a:satMod val="160000"/>
                  </a:srgbClr>
                </a:gs>
                <a:gs pos="100000">
                  <a:srgbClr val="9DC3E6">
                    <a:tint val="23500"/>
                    <a:satMod val="160000"/>
                  </a:srgbClr>
                </a:gs>
              </a:gsLst>
              <a:lin ang="16200000" scaled="1"/>
              <a:tileRect/>
            </a:gra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grpSp>
      <p:grpSp>
        <p:nvGrpSpPr>
          <p:cNvPr id="55" name="群組 54"/>
          <p:cNvGrpSpPr/>
          <p:nvPr/>
        </p:nvGrpSpPr>
        <p:grpSpPr>
          <a:xfrm>
            <a:off x="3905550" y="3730502"/>
            <a:ext cx="5225960" cy="400110"/>
            <a:chOff x="3905550" y="3730502"/>
            <a:chExt cx="5225960" cy="400110"/>
          </a:xfrm>
        </p:grpSpPr>
        <p:sp>
          <p:nvSpPr>
            <p:cNvPr id="56" name="矩形 55"/>
            <p:cNvSpPr/>
            <p:nvPr/>
          </p:nvSpPr>
          <p:spPr>
            <a:xfrm>
              <a:off x="4175923" y="3730502"/>
              <a:ext cx="4955587" cy="400110"/>
            </a:xfrm>
            <a:prstGeom prst="rect">
              <a:avLst/>
            </a:prstGeom>
          </p:spPr>
          <p:txBody>
            <a:bodyPr wrap="non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Thermal evaporate 250nm Al as top electrode</a:t>
              </a:r>
              <a:endParaRPr kumimoji="0" lang="zh-TW" altLang="en-US"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endParaRPr>
            </a:p>
          </p:txBody>
        </p:sp>
        <p:sp>
          <p:nvSpPr>
            <p:cNvPr id="57" name="橢圓 56">
              <a:extLst>
                <a:ext uri="{FF2B5EF4-FFF2-40B4-BE49-F238E27FC236}">
                  <a16:creationId xmlns:a16="http://schemas.microsoft.com/office/drawing/2014/main" id="{20A20562-3569-49FC-8B56-D5FB9E48209D}"/>
                </a:ext>
              </a:extLst>
            </p:cNvPr>
            <p:cNvSpPr/>
            <p:nvPr/>
          </p:nvSpPr>
          <p:spPr>
            <a:xfrm>
              <a:off x="3905550" y="3866745"/>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grpSp>
      <p:grpSp>
        <p:nvGrpSpPr>
          <p:cNvPr id="58" name="群組 57"/>
          <p:cNvGrpSpPr/>
          <p:nvPr/>
        </p:nvGrpSpPr>
        <p:grpSpPr>
          <a:xfrm>
            <a:off x="3905550" y="4532245"/>
            <a:ext cx="2258738" cy="400110"/>
            <a:chOff x="3905550" y="4532245"/>
            <a:chExt cx="2258738" cy="400110"/>
          </a:xfrm>
        </p:grpSpPr>
        <p:sp>
          <p:nvSpPr>
            <p:cNvPr id="59" name="矩形 58"/>
            <p:cNvSpPr/>
            <p:nvPr/>
          </p:nvSpPr>
          <p:spPr>
            <a:xfrm>
              <a:off x="4175923" y="4532245"/>
              <a:ext cx="1988365" cy="400110"/>
            </a:xfrm>
            <a:prstGeom prst="rect">
              <a:avLst/>
            </a:prstGeom>
          </p:spPr>
          <p:txBody>
            <a:bodyPr wrap="non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Photolithography</a:t>
              </a:r>
              <a:endParaRPr kumimoji="0" lang="zh-TW" altLang="en-US"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endParaRPr>
            </a:p>
          </p:txBody>
        </p:sp>
        <p:sp>
          <p:nvSpPr>
            <p:cNvPr id="60" name="橢圓 59">
              <a:extLst>
                <a:ext uri="{FF2B5EF4-FFF2-40B4-BE49-F238E27FC236}">
                  <a16:creationId xmlns:a16="http://schemas.microsoft.com/office/drawing/2014/main" id="{20A20562-3569-49FC-8B56-D5FB9E48209D}"/>
                </a:ext>
              </a:extLst>
            </p:cNvPr>
            <p:cNvSpPr/>
            <p:nvPr/>
          </p:nvSpPr>
          <p:spPr>
            <a:xfrm>
              <a:off x="3905550" y="4668488"/>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grpSp>
      <p:grpSp>
        <p:nvGrpSpPr>
          <p:cNvPr id="61" name="群組 60"/>
          <p:cNvGrpSpPr/>
          <p:nvPr/>
        </p:nvGrpSpPr>
        <p:grpSpPr>
          <a:xfrm>
            <a:off x="3905550" y="5295876"/>
            <a:ext cx="1940959" cy="400110"/>
            <a:chOff x="3905550" y="5295876"/>
            <a:chExt cx="1940959" cy="400110"/>
          </a:xfrm>
        </p:grpSpPr>
        <p:sp>
          <p:nvSpPr>
            <p:cNvPr id="62" name="矩形 61"/>
            <p:cNvSpPr/>
            <p:nvPr/>
          </p:nvSpPr>
          <p:spPr>
            <a:xfrm>
              <a:off x="4175923" y="5295876"/>
              <a:ext cx="1670586" cy="400110"/>
            </a:xfrm>
            <a:prstGeom prst="rect">
              <a:avLst/>
            </a:prstGeom>
          </p:spPr>
          <p:txBody>
            <a:bodyPr wrap="non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Al wet etching</a:t>
              </a:r>
              <a:endParaRPr kumimoji="0" lang="zh-TW" altLang="en-US"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endParaRPr>
            </a:p>
          </p:txBody>
        </p:sp>
        <p:sp>
          <p:nvSpPr>
            <p:cNvPr id="63" name="橢圓 62">
              <a:extLst>
                <a:ext uri="{FF2B5EF4-FFF2-40B4-BE49-F238E27FC236}">
                  <a16:creationId xmlns:a16="http://schemas.microsoft.com/office/drawing/2014/main" id="{20A20562-3569-49FC-8B56-D5FB9E48209D}"/>
                </a:ext>
              </a:extLst>
            </p:cNvPr>
            <p:cNvSpPr/>
            <p:nvPr/>
          </p:nvSpPr>
          <p:spPr>
            <a:xfrm>
              <a:off x="3905550" y="5432119"/>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grpSp>
      <p:grpSp>
        <p:nvGrpSpPr>
          <p:cNvPr id="67" name="群組 66"/>
          <p:cNvGrpSpPr/>
          <p:nvPr/>
        </p:nvGrpSpPr>
        <p:grpSpPr>
          <a:xfrm>
            <a:off x="3905550" y="6059507"/>
            <a:ext cx="3526906" cy="400110"/>
            <a:chOff x="3905550" y="6059507"/>
            <a:chExt cx="3526906" cy="400110"/>
          </a:xfrm>
        </p:grpSpPr>
        <p:sp>
          <p:nvSpPr>
            <p:cNvPr id="68" name="矩形 67"/>
            <p:cNvSpPr/>
            <p:nvPr/>
          </p:nvSpPr>
          <p:spPr>
            <a:xfrm>
              <a:off x="4175923" y="6059507"/>
              <a:ext cx="3256533" cy="400110"/>
            </a:xfrm>
            <a:prstGeom prst="rect">
              <a:avLst/>
            </a:prstGeom>
          </p:spPr>
          <p:txBody>
            <a:bodyPr wrap="none">
              <a:spAutoFit/>
            </a:bodyPr>
            <a:lstStyle/>
            <a:p>
              <a:pPr marL="342900" marR="0" lvl="0" indent="-342900" algn="l" defTabSz="914332"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Si substrate etching by RIE</a:t>
              </a:r>
              <a:endParaRPr kumimoji="0" lang="zh-TW" altLang="en-US"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endParaRPr>
            </a:p>
          </p:txBody>
        </p:sp>
        <p:sp>
          <p:nvSpPr>
            <p:cNvPr id="69" name="橢圓 68">
              <a:extLst>
                <a:ext uri="{FF2B5EF4-FFF2-40B4-BE49-F238E27FC236}">
                  <a16:creationId xmlns:a16="http://schemas.microsoft.com/office/drawing/2014/main" id="{20A20562-3569-49FC-8B56-D5FB9E48209D}"/>
                </a:ext>
              </a:extLst>
            </p:cNvPr>
            <p:cNvSpPr/>
            <p:nvPr/>
          </p:nvSpPr>
          <p:spPr>
            <a:xfrm>
              <a:off x="3905550" y="6195750"/>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grpSp>
    </p:spTree>
    <p:extLst>
      <p:ext uri="{BB962C8B-B14F-4D97-AF65-F5344CB8AC3E}">
        <p14:creationId xmlns:p14="http://schemas.microsoft.com/office/powerpoint/2010/main" val="15201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2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Device Fabrication (1/2)</a:t>
            </a:r>
            <a:endParaRPr lang="zh-TW" altLang="en-US" dirty="0"/>
          </a:p>
        </p:txBody>
      </p:sp>
      <p:sp>
        <p:nvSpPr>
          <p:cNvPr id="6" name="投影片編號版面配置區 5">
            <a:extLst>
              <a:ext uri="{FF2B5EF4-FFF2-40B4-BE49-F238E27FC236}">
                <a16:creationId xmlns:a16="http://schemas.microsoft.com/office/drawing/2014/main" id="{52224C79-A049-4945-9F58-5BF0DCD0FF3A}"/>
              </a:ext>
            </a:extLst>
          </p:cNvPr>
          <p:cNvSpPr>
            <a:spLocks noGrp="1"/>
          </p:cNvSpPr>
          <p:nvPr>
            <p:ph type="sldNum" sz="quarter" idx="11"/>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746179B8-B9D7-4922-944D-FA8D358F36EB}" type="slidenum">
              <a:rPr kumimoji="0" lang="zh-TW" altLang="en-US" sz="1800" b="1" i="0" u="none" strike="noStrike" kern="1200" cap="none" spc="0" normalizeH="0" baseline="0" noProof="0" smtClean="0">
                <a:ln>
                  <a:noFill/>
                </a:ln>
                <a:solidFill>
                  <a:prstClr val="white"/>
                </a:solidFill>
                <a:effectLst/>
                <a:uLnTx/>
                <a:uFillTx/>
                <a:latin typeface="Times New Roman"/>
                <a:ea typeface="微軟正黑體"/>
                <a:cs typeface="+mn-cs"/>
              </a:rPr>
              <a:pPr marL="0" marR="0" lvl="0" indent="0" algn="r" defTabSz="914332" rtl="0" eaLnBrk="1" fontAlgn="auto" latinLnBrk="0" hangingPunct="1">
                <a:lnSpc>
                  <a:spcPct val="100000"/>
                </a:lnSpc>
                <a:spcBef>
                  <a:spcPts val="0"/>
                </a:spcBef>
                <a:spcAft>
                  <a:spcPts val="0"/>
                </a:spcAft>
                <a:buClrTx/>
                <a:buSzTx/>
                <a:buFontTx/>
                <a:buNone/>
                <a:tabLst/>
                <a:defRPr/>
              </a:pPr>
              <a:t>39</a:t>
            </a:fld>
            <a:endParaRPr kumimoji="0" lang="zh-TW" altLang="en-US" sz="1800" b="1" i="0" u="none" strike="noStrike" kern="1200" cap="none" spc="0" normalizeH="0" baseline="0" noProof="0">
              <a:ln>
                <a:noFill/>
              </a:ln>
              <a:solidFill>
                <a:prstClr val="white"/>
              </a:solidFill>
              <a:effectLst/>
              <a:uLnTx/>
              <a:uFillTx/>
              <a:latin typeface="Times New Roman"/>
              <a:ea typeface="微軟正黑體"/>
              <a:cs typeface="+mn-cs"/>
            </a:endParaRPr>
          </a:p>
        </p:txBody>
      </p:sp>
      <p:cxnSp>
        <p:nvCxnSpPr>
          <p:cNvPr id="7" name="直線單箭頭接點 6">
            <a:extLst>
              <a:ext uri="{FF2B5EF4-FFF2-40B4-BE49-F238E27FC236}">
                <a16:creationId xmlns:a16="http://schemas.microsoft.com/office/drawing/2014/main" id="{5A3D41ED-8240-4463-A7A7-A1FC3291ED3E}"/>
              </a:ext>
            </a:extLst>
          </p:cNvPr>
          <p:cNvCxnSpPr>
            <a:cxnSpLocks/>
          </p:cNvCxnSpPr>
          <p:nvPr/>
        </p:nvCxnSpPr>
        <p:spPr>
          <a:xfrm>
            <a:off x="3969361" y="1386840"/>
            <a:ext cx="0" cy="5768703"/>
          </a:xfrm>
          <a:prstGeom prst="straightConnector1">
            <a:avLst/>
          </a:prstGeom>
          <a:noFill/>
          <a:ln w="57150" cap="flat" cmpd="sng" algn="ctr">
            <a:solidFill>
              <a:srgbClr val="4472C4"/>
            </a:solidFill>
            <a:prstDash val="solid"/>
            <a:miter lim="800000"/>
            <a:tailEnd type="triangle"/>
          </a:ln>
          <a:effectLst/>
        </p:spPr>
      </p:cxnSp>
      <p:grpSp>
        <p:nvGrpSpPr>
          <p:cNvPr id="34" name="群組 33"/>
          <p:cNvGrpSpPr/>
          <p:nvPr/>
        </p:nvGrpSpPr>
        <p:grpSpPr>
          <a:xfrm>
            <a:off x="3905550" y="1485495"/>
            <a:ext cx="4795201" cy="400110"/>
            <a:chOff x="3905550" y="1485495"/>
            <a:chExt cx="4795201" cy="400110"/>
          </a:xfrm>
        </p:grpSpPr>
        <p:sp>
          <p:nvSpPr>
            <p:cNvPr id="8" name="橢圓 7">
              <a:extLst>
                <a:ext uri="{FF2B5EF4-FFF2-40B4-BE49-F238E27FC236}">
                  <a16:creationId xmlns:a16="http://schemas.microsoft.com/office/drawing/2014/main" id="{20A20562-3569-49FC-8B56-D5FB9E48209D}"/>
                </a:ext>
              </a:extLst>
            </p:cNvPr>
            <p:cNvSpPr/>
            <p:nvPr/>
          </p:nvSpPr>
          <p:spPr>
            <a:xfrm>
              <a:off x="3905550" y="1621739"/>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sp>
          <p:nvSpPr>
            <p:cNvPr id="9" name="矩形 8"/>
            <p:cNvSpPr/>
            <p:nvPr/>
          </p:nvSpPr>
          <p:spPr>
            <a:xfrm>
              <a:off x="4175923" y="1485495"/>
              <a:ext cx="4524828" cy="400110"/>
            </a:xfrm>
            <a:prstGeom prst="rect">
              <a:avLst/>
            </a:prstGeom>
          </p:spPr>
          <p:txBody>
            <a:bodyPr wrap="non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mn-cs"/>
                </a:rPr>
                <a:t>Radio Corporation of America (RCA) clean</a:t>
              </a:r>
              <a:endParaRPr kumimoji="0" lang="zh-TW" altLang="en-US"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mn-cs"/>
              </a:endParaRPr>
            </a:p>
          </p:txBody>
        </p:sp>
      </p:grpSp>
      <p:grpSp>
        <p:nvGrpSpPr>
          <p:cNvPr id="35" name="群組 34"/>
          <p:cNvGrpSpPr/>
          <p:nvPr/>
        </p:nvGrpSpPr>
        <p:grpSpPr>
          <a:xfrm>
            <a:off x="3905550" y="2216142"/>
            <a:ext cx="4890549" cy="400110"/>
            <a:chOff x="3905550" y="2216142"/>
            <a:chExt cx="4890549" cy="400110"/>
          </a:xfrm>
        </p:grpSpPr>
        <p:sp>
          <p:nvSpPr>
            <p:cNvPr id="10" name="矩形 9"/>
            <p:cNvSpPr/>
            <p:nvPr/>
          </p:nvSpPr>
          <p:spPr>
            <a:xfrm>
              <a:off x="4175923" y="2216142"/>
              <a:ext cx="4620176" cy="400110"/>
            </a:xfrm>
            <a:prstGeom prst="rect">
              <a:avLst/>
            </a:prstGeom>
          </p:spPr>
          <p:txBody>
            <a:bodyPr wrap="non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Ultra-thin oxide grown by anodic oxidation</a:t>
              </a:r>
            </a:p>
          </p:txBody>
        </p:sp>
        <p:sp>
          <p:nvSpPr>
            <p:cNvPr id="23" name="橢圓 22">
              <a:extLst>
                <a:ext uri="{FF2B5EF4-FFF2-40B4-BE49-F238E27FC236}">
                  <a16:creationId xmlns:a16="http://schemas.microsoft.com/office/drawing/2014/main" id="{20A20562-3569-49FC-8B56-D5FB9E48209D}"/>
                </a:ext>
              </a:extLst>
            </p:cNvPr>
            <p:cNvSpPr/>
            <p:nvPr/>
          </p:nvSpPr>
          <p:spPr>
            <a:xfrm>
              <a:off x="3905550" y="2352385"/>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grpSp>
      <p:grpSp>
        <p:nvGrpSpPr>
          <p:cNvPr id="36" name="群組 35"/>
          <p:cNvGrpSpPr/>
          <p:nvPr/>
        </p:nvGrpSpPr>
        <p:grpSpPr>
          <a:xfrm>
            <a:off x="3905550" y="2928759"/>
            <a:ext cx="3245996" cy="400110"/>
            <a:chOff x="3905550" y="2928759"/>
            <a:chExt cx="3245996" cy="400110"/>
          </a:xfrm>
        </p:grpSpPr>
        <p:sp>
          <p:nvSpPr>
            <p:cNvPr id="11" name="矩形 10"/>
            <p:cNvSpPr/>
            <p:nvPr/>
          </p:nvSpPr>
          <p:spPr>
            <a:xfrm>
              <a:off x="4175923" y="2928759"/>
              <a:ext cx="2975623" cy="400110"/>
            </a:xfrm>
            <a:prstGeom prst="rect">
              <a:avLst/>
            </a:prstGeom>
          </p:spPr>
          <p:txBody>
            <a:bodyPr wrap="non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RTA in N</a:t>
              </a:r>
              <a:r>
                <a:rPr kumimoji="0" lang="en-US" altLang="zh-TW" sz="2000" b="0" i="0" u="none" strike="noStrike" kern="1200" cap="none" spc="0" normalizeH="0" baseline="-2500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2</a:t>
              </a: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 at 950 ⁰C for 15 s</a:t>
              </a:r>
              <a:endParaRPr kumimoji="0" lang="zh-TW" altLang="en-US"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endParaRPr>
            </a:p>
          </p:txBody>
        </p:sp>
        <p:sp>
          <p:nvSpPr>
            <p:cNvPr id="24" name="橢圓 23">
              <a:extLst>
                <a:ext uri="{FF2B5EF4-FFF2-40B4-BE49-F238E27FC236}">
                  <a16:creationId xmlns:a16="http://schemas.microsoft.com/office/drawing/2014/main" id="{20A20562-3569-49FC-8B56-D5FB9E48209D}"/>
                </a:ext>
              </a:extLst>
            </p:cNvPr>
            <p:cNvSpPr/>
            <p:nvPr/>
          </p:nvSpPr>
          <p:spPr>
            <a:xfrm>
              <a:off x="3905550" y="3065002"/>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grpSp>
      <p:grpSp>
        <p:nvGrpSpPr>
          <p:cNvPr id="37" name="群組 36"/>
          <p:cNvGrpSpPr/>
          <p:nvPr/>
        </p:nvGrpSpPr>
        <p:grpSpPr>
          <a:xfrm>
            <a:off x="3905550" y="3730502"/>
            <a:ext cx="5225960" cy="400110"/>
            <a:chOff x="3905550" y="3730502"/>
            <a:chExt cx="5225960" cy="400110"/>
          </a:xfrm>
        </p:grpSpPr>
        <p:sp>
          <p:nvSpPr>
            <p:cNvPr id="12" name="矩形 11"/>
            <p:cNvSpPr/>
            <p:nvPr/>
          </p:nvSpPr>
          <p:spPr>
            <a:xfrm>
              <a:off x="4175923" y="3730502"/>
              <a:ext cx="4955587" cy="400110"/>
            </a:xfrm>
            <a:prstGeom prst="rect">
              <a:avLst/>
            </a:prstGeom>
          </p:spPr>
          <p:txBody>
            <a:bodyPr wrap="non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rPr>
                <a:t>Thermal evaporate 250nm Al as top electrode</a:t>
              </a:r>
              <a:endParaRPr kumimoji="0" lang="zh-TW" altLang="en-US" sz="20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endParaRPr>
            </a:p>
          </p:txBody>
        </p:sp>
        <p:sp>
          <p:nvSpPr>
            <p:cNvPr id="29" name="橢圓 28">
              <a:extLst>
                <a:ext uri="{FF2B5EF4-FFF2-40B4-BE49-F238E27FC236}">
                  <a16:creationId xmlns:a16="http://schemas.microsoft.com/office/drawing/2014/main" id="{20A20562-3569-49FC-8B56-D5FB9E48209D}"/>
                </a:ext>
              </a:extLst>
            </p:cNvPr>
            <p:cNvSpPr/>
            <p:nvPr/>
          </p:nvSpPr>
          <p:spPr>
            <a:xfrm>
              <a:off x="3905550" y="3866745"/>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grpSp>
        <p:nvGrpSpPr>
          <p:cNvPr id="42" name="群組 41"/>
          <p:cNvGrpSpPr/>
          <p:nvPr/>
        </p:nvGrpSpPr>
        <p:grpSpPr>
          <a:xfrm>
            <a:off x="720589" y="3237207"/>
            <a:ext cx="2844099" cy="1513161"/>
            <a:chOff x="720589" y="3237207"/>
            <a:chExt cx="2844099" cy="1513161"/>
          </a:xfrm>
        </p:grpSpPr>
        <p:sp>
          <p:nvSpPr>
            <p:cNvPr id="40" name="矩形 39"/>
            <p:cNvSpPr/>
            <p:nvPr/>
          </p:nvSpPr>
          <p:spPr>
            <a:xfrm>
              <a:off x="720589" y="3994368"/>
              <a:ext cx="2844099" cy="756000"/>
            </a:xfrm>
            <a:prstGeom prst="rect">
              <a:avLst/>
            </a:prstGeom>
            <a:solidFill>
              <a:srgbClr val="FFFF66"/>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Si (p)</a:t>
              </a:r>
              <a:endParaRPr kumimoji="0" lang="zh-TW" altLang="en-US"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41" name="梯形 40"/>
            <p:cNvSpPr/>
            <p:nvPr/>
          </p:nvSpPr>
          <p:spPr>
            <a:xfrm>
              <a:off x="720589" y="3237207"/>
              <a:ext cx="2844099" cy="756000"/>
            </a:xfrm>
            <a:prstGeom prst="trapezoid">
              <a:avLst>
                <a:gd name="adj" fmla="val 58598"/>
              </a:avLst>
            </a:prstGeom>
            <a:gradFill flip="none" rotWithShape="1">
              <a:gsLst>
                <a:gs pos="0">
                  <a:srgbClr val="FFFF66">
                    <a:tint val="66000"/>
                    <a:satMod val="160000"/>
                  </a:srgbClr>
                </a:gs>
                <a:gs pos="50000">
                  <a:srgbClr val="FFFF66">
                    <a:tint val="44500"/>
                    <a:satMod val="160000"/>
                  </a:srgbClr>
                </a:gs>
                <a:gs pos="100000">
                  <a:srgbClr val="FFFF66">
                    <a:tint val="23500"/>
                    <a:satMod val="160000"/>
                  </a:srgbClr>
                </a:gs>
              </a:gsLst>
              <a:lin ang="16200000" scaled="1"/>
              <a:tileRect/>
            </a:gra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grpSp>
      <p:grpSp>
        <p:nvGrpSpPr>
          <p:cNvPr id="43" name="群組 42"/>
          <p:cNvGrpSpPr/>
          <p:nvPr/>
        </p:nvGrpSpPr>
        <p:grpSpPr>
          <a:xfrm>
            <a:off x="720589" y="2985456"/>
            <a:ext cx="2844099" cy="1046431"/>
            <a:chOff x="720589" y="3703937"/>
            <a:chExt cx="2844099" cy="1046431"/>
          </a:xfrm>
        </p:grpSpPr>
        <p:sp>
          <p:nvSpPr>
            <p:cNvPr id="44" name="矩形 43"/>
            <p:cNvSpPr/>
            <p:nvPr/>
          </p:nvSpPr>
          <p:spPr>
            <a:xfrm>
              <a:off x="720589" y="4455924"/>
              <a:ext cx="2844099" cy="294444"/>
            </a:xfrm>
            <a:prstGeom prst="rect">
              <a:avLst/>
            </a:prstGeom>
            <a:solidFill>
              <a:srgbClr val="9DC3E6"/>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SiO</a:t>
              </a:r>
              <a:r>
                <a:rPr kumimoji="0" lang="en-US" altLang="zh-TW" sz="1800" b="1" i="0" u="none" strike="noStrike" kern="0" cap="none" spc="0" normalizeH="0" baseline="-2500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2</a:t>
              </a:r>
              <a:endParaRPr kumimoji="0" lang="zh-TW" altLang="en-US" sz="1800" b="1" i="0" u="none" strike="noStrike" kern="0" cap="none" spc="0" normalizeH="0" baseline="-2500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45" name="梯形 44"/>
            <p:cNvSpPr/>
            <p:nvPr/>
          </p:nvSpPr>
          <p:spPr>
            <a:xfrm>
              <a:off x="720589" y="3703937"/>
              <a:ext cx="2844099" cy="756000"/>
            </a:xfrm>
            <a:prstGeom prst="trapezoid">
              <a:avLst>
                <a:gd name="adj" fmla="val 58598"/>
              </a:avLst>
            </a:prstGeom>
            <a:gradFill flip="none" rotWithShape="1">
              <a:gsLst>
                <a:gs pos="0">
                  <a:srgbClr val="9DC3E6">
                    <a:tint val="66000"/>
                    <a:satMod val="160000"/>
                  </a:srgbClr>
                </a:gs>
                <a:gs pos="50000">
                  <a:srgbClr val="9DC3E6">
                    <a:tint val="44500"/>
                    <a:satMod val="160000"/>
                  </a:srgbClr>
                </a:gs>
                <a:gs pos="100000">
                  <a:srgbClr val="9DC3E6">
                    <a:tint val="23500"/>
                    <a:satMod val="160000"/>
                  </a:srgbClr>
                </a:gs>
              </a:gsLst>
              <a:lin ang="16200000" scaled="1"/>
              <a:tileRect/>
            </a:gra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grpSp>
      <p:grpSp>
        <p:nvGrpSpPr>
          <p:cNvPr id="49" name="群組 48"/>
          <p:cNvGrpSpPr/>
          <p:nvPr/>
        </p:nvGrpSpPr>
        <p:grpSpPr>
          <a:xfrm>
            <a:off x="720589" y="2703119"/>
            <a:ext cx="2844099" cy="1046431"/>
            <a:chOff x="720589" y="3703937"/>
            <a:chExt cx="2844099" cy="1046431"/>
          </a:xfrm>
        </p:grpSpPr>
        <p:sp>
          <p:nvSpPr>
            <p:cNvPr id="50" name="矩形 49"/>
            <p:cNvSpPr/>
            <p:nvPr/>
          </p:nvSpPr>
          <p:spPr>
            <a:xfrm>
              <a:off x="720589" y="4455924"/>
              <a:ext cx="2844099" cy="294444"/>
            </a:xfrm>
            <a:prstGeom prst="rect">
              <a:avLst/>
            </a:prstGeom>
            <a:solidFill>
              <a:srgbClr val="DBDBDB"/>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Al</a:t>
              </a:r>
              <a:endParaRPr kumimoji="0" lang="zh-TW" altLang="en-US" sz="1800" b="1" i="0" u="none" strike="noStrike" kern="0" cap="none" spc="0" normalizeH="0" baseline="-2500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51" name="梯形 50"/>
            <p:cNvSpPr/>
            <p:nvPr/>
          </p:nvSpPr>
          <p:spPr>
            <a:xfrm>
              <a:off x="720589" y="3703937"/>
              <a:ext cx="2844099" cy="756000"/>
            </a:xfrm>
            <a:prstGeom prst="trapezoid">
              <a:avLst>
                <a:gd name="adj" fmla="val 58598"/>
              </a:avLst>
            </a:prstGeom>
            <a:solidFill>
              <a:schemeClr val="bg1">
                <a:lumMod val="95000"/>
              </a:schemeClr>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grpSp>
      <p:grpSp>
        <p:nvGrpSpPr>
          <p:cNvPr id="70" name="群組 69"/>
          <p:cNvGrpSpPr/>
          <p:nvPr/>
        </p:nvGrpSpPr>
        <p:grpSpPr>
          <a:xfrm>
            <a:off x="3905550" y="4532245"/>
            <a:ext cx="2258738" cy="400110"/>
            <a:chOff x="3905550" y="4532245"/>
            <a:chExt cx="2258738" cy="400110"/>
          </a:xfrm>
        </p:grpSpPr>
        <p:sp>
          <p:nvSpPr>
            <p:cNvPr id="71" name="矩形 70"/>
            <p:cNvSpPr/>
            <p:nvPr/>
          </p:nvSpPr>
          <p:spPr>
            <a:xfrm>
              <a:off x="4175923" y="4532245"/>
              <a:ext cx="1988365" cy="400110"/>
            </a:xfrm>
            <a:prstGeom prst="rect">
              <a:avLst/>
            </a:prstGeom>
          </p:spPr>
          <p:txBody>
            <a:bodyPr wrap="non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Photolithography</a:t>
              </a:r>
              <a:endParaRPr kumimoji="0" lang="zh-TW" altLang="en-US"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endParaRPr>
            </a:p>
          </p:txBody>
        </p:sp>
        <p:sp>
          <p:nvSpPr>
            <p:cNvPr id="72" name="橢圓 71">
              <a:extLst>
                <a:ext uri="{FF2B5EF4-FFF2-40B4-BE49-F238E27FC236}">
                  <a16:creationId xmlns:a16="http://schemas.microsoft.com/office/drawing/2014/main" id="{20A20562-3569-49FC-8B56-D5FB9E48209D}"/>
                </a:ext>
              </a:extLst>
            </p:cNvPr>
            <p:cNvSpPr/>
            <p:nvPr/>
          </p:nvSpPr>
          <p:spPr>
            <a:xfrm>
              <a:off x="3905550" y="4668488"/>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grpSp>
      <p:grpSp>
        <p:nvGrpSpPr>
          <p:cNvPr id="73" name="群組 72"/>
          <p:cNvGrpSpPr/>
          <p:nvPr/>
        </p:nvGrpSpPr>
        <p:grpSpPr>
          <a:xfrm>
            <a:off x="3905550" y="5295876"/>
            <a:ext cx="1940959" cy="400110"/>
            <a:chOff x="3905550" y="5295876"/>
            <a:chExt cx="1940959" cy="400110"/>
          </a:xfrm>
        </p:grpSpPr>
        <p:sp>
          <p:nvSpPr>
            <p:cNvPr id="74" name="矩形 73"/>
            <p:cNvSpPr/>
            <p:nvPr/>
          </p:nvSpPr>
          <p:spPr>
            <a:xfrm>
              <a:off x="4175923" y="5295876"/>
              <a:ext cx="1670586" cy="400110"/>
            </a:xfrm>
            <a:prstGeom prst="rect">
              <a:avLst/>
            </a:prstGeom>
          </p:spPr>
          <p:txBody>
            <a:bodyPr wrap="non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Al wet etching</a:t>
              </a:r>
              <a:endParaRPr kumimoji="0" lang="zh-TW" altLang="en-US"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endParaRPr>
            </a:p>
          </p:txBody>
        </p:sp>
        <p:sp>
          <p:nvSpPr>
            <p:cNvPr id="75" name="橢圓 74">
              <a:extLst>
                <a:ext uri="{FF2B5EF4-FFF2-40B4-BE49-F238E27FC236}">
                  <a16:creationId xmlns:a16="http://schemas.microsoft.com/office/drawing/2014/main" id="{20A20562-3569-49FC-8B56-D5FB9E48209D}"/>
                </a:ext>
              </a:extLst>
            </p:cNvPr>
            <p:cNvSpPr/>
            <p:nvPr/>
          </p:nvSpPr>
          <p:spPr>
            <a:xfrm>
              <a:off x="3905550" y="5432119"/>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grpSp>
      <p:grpSp>
        <p:nvGrpSpPr>
          <p:cNvPr id="79" name="群組 78"/>
          <p:cNvGrpSpPr/>
          <p:nvPr/>
        </p:nvGrpSpPr>
        <p:grpSpPr>
          <a:xfrm>
            <a:off x="3905550" y="6059507"/>
            <a:ext cx="3526906" cy="400110"/>
            <a:chOff x="3905550" y="6059507"/>
            <a:chExt cx="3526906" cy="400110"/>
          </a:xfrm>
        </p:grpSpPr>
        <p:sp>
          <p:nvSpPr>
            <p:cNvPr id="80" name="矩形 79"/>
            <p:cNvSpPr/>
            <p:nvPr/>
          </p:nvSpPr>
          <p:spPr>
            <a:xfrm>
              <a:off x="4175923" y="6059507"/>
              <a:ext cx="3256533" cy="400110"/>
            </a:xfrm>
            <a:prstGeom prst="rect">
              <a:avLst/>
            </a:prstGeom>
          </p:spPr>
          <p:txBody>
            <a:bodyPr wrap="none">
              <a:spAutoFit/>
            </a:bodyPr>
            <a:lstStyle/>
            <a:p>
              <a:pPr marL="342900" marR="0" lvl="0" indent="-342900" algn="l" defTabSz="914332"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Si substrate etching by RIE</a:t>
              </a:r>
              <a:endParaRPr kumimoji="0" lang="zh-TW" altLang="en-US"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endParaRPr>
            </a:p>
          </p:txBody>
        </p:sp>
        <p:sp>
          <p:nvSpPr>
            <p:cNvPr id="81" name="橢圓 80">
              <a:extLst>
                <a:ext uri="{FF2B5EF4-FFF2-40B4-BE49-F238E27FC236}">
                  <a16:creationId xmlns:a16="http://schemas.microsoft.com/office/drawing/2014/main" id="{20A20562-3569-49FC-8B56-D5FB9E48209D}"/>
                </a:ext>
              </a:extLst>
            </p:cNvPr>
            <p:cNvSpPr/>
            <p:nvPr/>
          </p:nvSpPr>
          <p:spPr>
            <a:xfrm>
              <a:off x="3905550" y="6195750"/>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grpSp>
    </p:spTree>
    <p:extLst>
      <p:ext uri="{BB962C8B-B14F-4D97-AF65-F5344CB8AC3E}">
        <p14:creationId xmlns:p14="http://schemas.microsoft.com/office/powerpoint/2010/main" val="290748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25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nl-NL" altLang="zh-TW" dirty="0">
                <a:latin typeface="Calibri" panose="020F0502020204030204" pitchFamily="34" charset="0"/>
                <a:cs typeface="Calibri" panose="020F0502020204030204" pitchFamily="34" charset="0"/>
              </a:rPr>
              <a:t>What is MIS TD?</a:t>
            </a:r>
            <a:endParaRPr lang="zh-TW" altLang="en-US" dirty="0">
              <a:latin typeface="Calibri" panose="020F0502020204030204" pitchFamily="34" charset="0"/>
              <a:cs typeface="Calibri" panose="020F0502020204030204" pitchFamily="34" charset="0"/>
            </a:endParaRPr>
          </a:p>
        </p:txBody>
      </p:sp>
      <p:sp>
        <p:nvSpPr>
          <p:cNvPr id="2" name="內容版面配置區 1"/>
          <p:cNvSpPr>
            <a:spLocks noGrp="1"/>
          </p:cNvSpPr>
          <p:nvPr>
            <p:ph idx="4294967295"/>
          </p:nvPr>
        </p:nvSpPr>
        <p:spPr>
          <a:xfrm>
            <a:off x="590758" y="5082981"/>
            <a:ext cx="3467865" cy="1158771"/>
          </a:xfrm>
          <a:solidFill>
            <a:srgbClr val="E2F0D9"/>
          </a:solidFill>
        </p:spPr>
        <p:txBody>
          <a:bodyPr>
            <a:normAutofit lnSpcReduction="10000"/>
          </a:bodyPr>
          <a:lstStyle/>
          <a:p>
            <a:r>
              <a:rPr lang="en-US" altLang="zh-TW" dirty="0">
                <a:latin typeface="Calibri" panose="020F0502020204030204" pitchFamily="34" charset="0"/>
                <a:cs typeface="Calibri" panose="020F0502020204030204" pitchFamily="34" charset="0"/>
              </a:rPr>
              <a:t>Diode-like I–V curve.</a:t>
            </a:r>
          </a:p>
          <a:p>
            <a:r>
              <a:rPr lang="en-US" altLang="zh-TW" dirty="0">
                <a:latin typeface="Calibri" panose="020F0502020204030204" pitchFamily="34" charset="0"/>
                <a:cs typeface="Calibri" panose="020F0502020204030204" pitchFamily="34" charset="0"/>
              </a:rPr>
              <a:t>V</a:t>
            </a:r>
            <a:r>
              <a:rPr lang="en-US" altLang="zh-TW" baseline="-25000" dirty="0">
                <a:latin typeface="Calibri" panose="020F0502020204030204" pitchFamily="34" charset="0"/>
                <a:cs typeface="Calibri" panose="020F0502020204030204" pitchFamily="34" charset="0"/>
              </a:rPr>
              <a:t>G </a:t>
            </a:r>
            <a:r>
              <a:rPr lang="en-US" altLang="zh-TW" dirty="0">
                <a:latin typeface="Calibri" panose="020F0502020204030204" pitchFamily="34" charset="0"/>
                <a:cs typeface="Calibri" panose="020F0502020204030204" pitchFamily="34" charset="0"/>
              </a:rPr>
              <a:t>&lt; 0: forward bias region.</a:t>
            </a:r>
          </a:p>
          <a:p>
            <a:r>
              <a:rPr lang="en-US" altLang="zh-TW" dirty="0">
                <a:latin typeface="Calibri" panose="020F0502020204030204" pitchFamily="34" charset="0"/>
                <a:cs typeface="Calibri" panose="020F0502020204030204" pitchFamily="34" charset="0"/>
              </a:rPr>
              <a:t>V</a:t>
            </a:r>
            <a:r>
              <a:rPr lang="en-US" altLang="zh-TW" baseline="-25000" dirty="0">
                <a:latin typeface="Calibri" panose="020F0502020204030204" pitchFamily="34" charset="0"/>
                <a:cs typeface="Calibri" panose="020F0502020204030204" pitchFamily="34" charset="0"/>
              </a:rPr>
              <a:t>G </a:t>
            </a:r>
            <a:r>
              <a:rPr lang="en-US" altLang="zh-TW" dirty="0">
                <a:latin typeface="Calibri" panose="020F0502020204030204" pitchFamily="34" charset="0"/>
                <a:cs typeface="Calibri" panose="020F0502020204030204" pitchFamily="34" charset="0"/>
              </a:rPr>
              <a:t>&gt; 0: reverse bias region.</a:t>
            </a:r>
          </a:p>
          <a:p>
            <a:endParaRPr lang="en-US" altLang="zh-TW" dirty="0">
              <a:latin typeface="Calibri" panose="020F0502020204030204" pitchFamily="34" charset="0"/>
              <a:cs typeface="Calibri" panose="020F0502020204030204" pitchFamily="34" charset="0"/>
            </a:endParaRPr>
          </a:p>
          <a:p>
            <a:endParaRPr lang="zh-TW" altLang="en-US" dirty="0">
              <a:latin typeface="Calibri" panose="020F0502020204030204" pitchFamily="34" charset="0"/>
              <a:cs typeface="Calibri" panose="020F0502020204030204" pitchFamily="34" charset="0"/>
            </a:endParaRPr>
          </a:p>
        </p:txBody>
      </p:sp>
      <p:sp>
        <p:nvSpPr>
          <p:cNvPr id="6" name="矩形 5"/>
          <p:cNvSpPr/>
          <p:nvPr/>
        </p:nvSpPr>
        <p:spPr>
          <a:xfrm>
            <a:off x="936176" y="3243564"/>
            <a:ext cx="2058254" cy="828093"/>
          </a:xfrm>
          <a:prstGeom prst="rect">
            <a:avLst/>
          </a:prstGeom>
          <a:solidFill>
            <a:srgbClr val="FFFF66"/>
          </a:solidFill>
          <a:ln w="12700" cap="flat" cmpd="sng" algn="ctr">
            <a:solidFill>
              <a:sysClr val="windowText" lastClr="000000"/>
            </a:solidFill>
            <a:prstDash val="solid"/>
            <a:miter lim="800000"/>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b="1" i="0" u="none" strike="noStrike" kern="0" cap="none" spc="0" normalizeH="0" baseline="0" noProof="0" dirty="0">
                <a:ln>
                  <a:noFill/>
                </a:ln>
                <a:effectLst/>
                <a:uLnTx/>
                <a:uFillTx/>
                <a:latin typeface="Calibri" panose="020F0502020204030204"/>
                <a:ea typeface="新細明體" panose="02020500000000000000" pitchFamily="18" charset="-120"/>
                <a:cs typeface="+mn-cs"/>
              </a:rPr>
              <a:t>Si (p)</a:t>
            </a:r>
            <a:endParaRPr kumimoji="0" lang="zh-TW" altLang="en-US" b="1" i="0" u="none" strike="noStrike" kern="0" cap="none" spc="0" normalizeH="0" baseline="0" noProof="0" dirty="0">
              <a:ln>
                <a:noFill/>
              </a:ln>
              <a:effectLst/>
              <a:uLnTx/>
              <a:uFillTx/>
              <a:latin typeface="Calibri" panose="020F0502020204030204"/>
              <a:ea typeface="新細明體" panose="02020500000000000000" pitchFamily="18" charset="-120"/>
              <a:cs typeface="+mn-cs"/>
            </a:endParaRPr>
          </a:p>
        </p:txBody>
      </p:sp>
      <p:grpSp>
        <p:nvGrpSpPr>
          <p:cNvPr id="8" name="群組 7"/>
          <p:cNvGrpSpPr/>
          <p:nvPr/>
        </p:nvGrpSpPr>
        <p:grpSpPr>
          <a:xfrm>
            <a:off x="936178" y="2977931"/>
            <a:ext cx="2058252" cy="369332"/>
            <a:chOff x="1877319" y="2838592"/>
            <a:chExt cx="2058252" cy="369332"/>
          </a:xfrm>
        </p:grpSpPr>
        <p:sp>
          <p:nvSpPr>
            <p:cNvPr id="9" name="矩形 8"/>
            <p:cNvSpPr/>
            <p:nvPr/>
          </p:nvSpPr>
          <p:spPr>
            <a:xfrm>
              <a:off x="1877319" y="2940224"/>
              <a:ext cx="2058252" cy="191869"/>
            </a:xfrm>
            <a:prstGeom prst="rect">
              <a:avLst/>
            </a:prstGeom>
            <a:solidFill>
              <a:srgbClr val="5B9BD5">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400" b="1"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0" name="文字方塊 9"/>
            <p:cNvSpPr txBox="1"/>
            <p:nvPr/>
          </p:nvSpPr>
          <p:spPr>
            <a:xfrm>
              <a:off x="2493846" y="2838592"/>
              <a:ext cx="832167"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b="1" i="0" u="none" strike="noStrike" kern="0" cap="none" spc="0" normalizeH="0" baseline="0" noProof="0" dirty="0">
                  <a:ln>
                    <a:noFill/>
                  </a:ln>
                  <a:solidFill>
                    <a:prstClr val="black"/>
                  </a:solidFill>
                  <a:effectLst/>
                  <a:uLnTx/>
                  <a:uFillTx/>
                  <a:latin typeface="Calibri" panose="020F0502020204030204"/>
                  <a:ea typeface="新細明體" panose="02020500000000000000" pitchFamily="18" charset="-120"/>
                </a:rPr>
                <a:t>SiO</a:t>
              </a:r>
              <a:r>
                <a:rPr kumimoji="0" lang="en-US" altLang="zh-TW" b="1" i="0" u="none" strike="noStrike" kern="0" cap="none" spc="0" normalizeH="0" baseline="-25000" noProof="0" dirty="0">
                  <a:ln>
                    <a:noFill/>
                  </a:ln>
                  <a:solidFill>
                    <a:prstClr val="black"/>
                  </a:solidFill>
                  <a:effectLst/>
                  <a:uLnTx/>
                  <a:uFillTx/>
                  <a:latin typeface="Calibri" panose="020F0502020204030204"/>
                  <a:ea typeface="新細明體" panose="02020500000000000000" pitchFamily="18" charset="-120"/>
                </a:rPr>
                <a:t>2</a:t>
              </a:r>
              <a:endParaRPr kumimoji="0" lang="zh-TW" altLang="en-US" b="1" i="0" u="none" strike="noStrike" kern="0" cap="none" spc="0" normalizeH="0" baseline="-25000" noProof="0" dirty="0">
                <a:ln>
                  <a:noFill/>
                </a:ln>
                <a:solidFill>
                  <a:prstClr val="black"/>
                </a:solidFill>
                <a:effectLst/>
                <a:uLnTx/>
                <a:uFillTx/>
                <a:latin typeface="Calibri" panose="020F0502020204030204"/>
                <a:ea typeface="新細明體" panose="02020500000000000000" pitchFamily="18" charset="-120"/>
              </a:endParaRPr>
            </a:p>
          </p:txBody>
        </p:sp>
      </p:grpSp>
      <p:sp>
        <p:nvSpPr>
          <p:cNvPr id="12" name="矩形 11"/>
          <p:cNvSpPr/>
          <p:nvPr/>
        </p:nvSpPr>
        <p:spPr>
          <a:xfrm>
            <a:off x="1382909" y="2763538"/>
            <a:ext cx="1164790" cy="317626"/>
          </a:xfrm>
          <a:prstGeom prst="rect">
            <a:avLst/>
          </a:prstGeom>
          <a:solidFill>
            <a:srgbClr val="DBDBDB"/>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400" b="1"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 name="文字方塊 12"/>
          <p:cNvSpPr txBox="1"/>
          <p:nvPr/>
        </p:nvSpPr>
        <p:spPr>
          <a:xfrm>
            <a:off x="1643028" y="2730081"/>
            <a:ext cx="644550"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b="1" i="0" u="none" strike="noStrike" kern="0" cap="none" spc="0" normalizeH="0" baseline="0" noProof="0" dirty="0">
                <a:ln>
                  <a:noFill/>
                </a:ln>
                <a:solidFill>
                  <a:prstClr val="black"/>
                </a:solidFill>
                <a:effectLst/>
                <a:uLnTx/>
                <a:uFillTx/>
                <a:latin typeface="Calibri" panose="020F0502020204030204"/>
                <a:ea typeface="新細明體" panose="02020500000000000000" pitchFamily="18" charset="-120"/>
              </a:rPr>
              <a:t>Al</a:t>
            </a:r>
            <a:endParaRPr kumimoji="0" lang="zh-TW" altLang="en-US" b="1" i="0" u="none" strike="noStrike" kern="0" cap="none" spc="0" normalizeH="0" baseline="-25000" noProof="0" dirty="0">
              <a:ln>
                <a:noFill/>
              </a:ln>
              <a:solidFill>
                <a:prstClr val="black"/>
              </a:solidFill>
              <a:effectLst/>
              <a:uLnTx/>
              <a:uFillTx/>
              <a:latin typeface="Calibri" panose="020F0502020204030204"/>
              <a:ea typeface="新細明體" panose="02020500000000000000" pitchFamily="18" charset="-120"/>
            </a:endParaRPr>
          </a:p>
        </p:txBody>
      </p:sp>
      <p:sp>
        <p:nvSpPr>
          <p:cNvPr id="15" name="矩形 14"/>
          <p:cNvSpPr/>
          <p:nvPr/>
        </p:nvSpPr>
        <p:spPr>
          <a:xfrm>
            <a:off x="936059" y="4064616"/>
            <a:ext cx="2058490" cy="317626"/>
          </a:xfrm>
          <a:prstGeom prst="rect">
            <a:avLst/>
          </a:prstGeom>
          <a:solidFill>
            <a:srgbClr val="DBDBDB"/>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TW" b="1" kern="0" dirty="0">
                <a:latin typeface="Calibri" panose="020F0502020204030204"/>
                <a:ea typeface="新細明體" panose="02020500000000000000" pitchFamily="18" charset="-120"/>
              </a:rPr>
              <a:t>Al</a:t>
            </a:r>
            <a:endParaRPr kumimoji="0" lang="zh-TW" altLang="en-US" b="1" i="0" u="none" strike="noStrike" kern="0" cap="none" spc="0" normalizeH="0" baseline="0" noProof="0" dirty="0">
              <a:ln>
                <a:noFill/>
              </a:ln>
              <a:effectLst/>
              <a:uLnTx/>
              <a:uFillTx/>
              <a:latin typeface="Calibri" panose="020F0502020204030204"/>
              <a:ea typeface="新細明體" panose="02020500000000000000" pitchFamily="18" charset="-120"/>
            </a:endParaRPr>
          </a:p>
        </p:txBody>
      </p:sp>
      <p:grpSp>
        <p:nvGrpSpPr>
          <p:cNvPr id="17" name="群組 16"/>
          <p:cNvGrpSpPr/>
          <p:nvPr/>
        </p:nvGrpSpPr>
        <p:grpSpPr>
          <a:xfrm>
            <a:off x="1710056" y="2036522"/>
            <a:ext cx="510488" cy="728630"/>
            <a:chOff x="2651197" y="1897183"/>
            <a:chExt cx="510488" cy="728630"/>
          </a:xfrm>
        </p:grpSpPr>
        <p:sp>
          <p:nvSpPr>
            <p:cNvPr id="18" name="橢圓 17"/>
            <p:cNvSpPr>
              <a:spLocks noChangeAspect="1"/>
            </p:cNvSpPr>
            <p:nvPr/>
          </p:nvSpPr>
          <p:spPr>
            <a:xfrm>
              <a:off x="2862975" y="2277506"/>
              <a:ext cx="78986" cy="64060"/>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600" b="1"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Times New Roman" panose="02020603050405020304" pitchFamily="18" charset="0"/>
              </a:endParaRPr>
            </a:p>
          </p:txBody>
        </p:sp>
        <p:sp>
          <p:nvSpPr>
            <p:cNvPr id="19" name="文字方塊 18"/>
            <p:cNvSpPr txBox="1"/>
            <p:nvPr/>
          </p:nvSpPr>
          <p:spPr>
            <a:xfrm>
              <a:off x="2651197" y="1897183"/>
              <a:ext cx="510488" cy="369332"/>
            </a:xfrm>
            <a:prstGeom prst="rect">
              <a:avLst/>
            </a:prstGeom>
            <a:noFill/>
          </p:spPr>
          <p:txBody>
            <a:bodyPr wrap="square" rtlCol="0">
              <a:spAutoFit/>
            </a:bodyPr>
            <a:lstStyle/>
            <a:p>
              <a:pPr lvl="0" algn="ctr" defTabSz="914400"/>
              <a:r>
                <a:rPr lang="en-US" altLang="zh-TW" b="1" kern="0" dirty="0">
                  <a:solidFill>
                    <a:prstClr val="black"/>
                  </a:solidFill>
                  <a:latin typeface="Calibri" panose="020F0502020204030204" pitchFamily="34" charset="0"/>
                  <a:ea typeface="新細明體" panose="02020500000000000000" pitchFamily="18" charset="-120"/>
                  <a:cs typeface="Times New Roman" panose="02020603050405020304" pitchFamily="18" charset="0"/>
                </a:rPr>
                <a:t>V</a:t>
              </a:r>
              <a:r>
                <a:rPr lang="en-US" altLang="zh-TW" b="1" kern="0" baseline="-25000" dirty="0">
                  <a:solidFill>
                    <a:prstClr val="black"/>
                  </a:solidFill>
                  <a:latin typeface="Calibri" panose="020F0502020204030204" pitchFamily="34" charset="0"/>
                  <a:ea typeface="新細明體" panose="02020500000000000000" pitchFamily="18" charset="-120"/>
                  <a:cs typeface="Times New Roman" panose="02020603050405020304" pitchFamily="18" charset="0"/>
                </a:rPr>
                <a:t>G</a:t>
              </a:r>
              <a:endParaRPr kumimoji="0" lang="zh-TW" altLang="en-US" b="1" i="0" u="none" strike="noStrike" kern="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Times New Roman" panose="02020603050405020304" pitchFamily="18" charset="0"/>
              </a:endParaRPr>
            </a:p>
          </p:txBody>
        </p:sp>
        <p:cxnSp>
          <p:nvCxnSpPr>
            <p:cNvPr id="20" name="直線接點 19"/>
            <p:cNvCxnSpPr/>
            <p:nvPr/>
          </p:nvCxnSpPr>
          <p:spPr>
            <a:xfrm>
              <a:off x="2906441" y="2337813"/>
              <a:ext cx="0" cy="288000"/>
            </a:xfrm>
            <a:prstGeom prst="line">
              <a:avLst/>
            </a:prstGeom>
            <a:noFill/>
            <a:ln w="19050" cap="flat" cmpd="sng" algn="ctr">
              <a:solidFill>
                <a:sysClr val="windowText" lastClr="000000"/>
              </a:solidFill>
              <a:prstDash val="solid"/>
              <a:miter lim="800000"/>
            </a:ln>
            <a:effectLst/>
          </p:spPr>
        </p:cxnSp>
      </p:grpSp>
      <p:grpSp>
        <p:nvGrpSpPr>
          <p:cNvPr id="21" name="群組 20"/>
          <p:cNvGrpSpPr/>
          <p:nvPr/>
        </p:nvGrpSpPr>
        <p:grpSpPr>
          <a:xfrm>
            <a:off x="1780047" y="4387350"/>
            <a:ext cx="370513" cy="274386"/>
            <a:chOff x="2690110" y="4487225"/>
            <a:chExt cx="370513" cy="274386"/>
          </a:xfrm>
        </p:grpSpPr>
        <p:cxnSp>
          <p:nvCxnSpPr>
            <p:cNvPr id="22" name="直線接點 21"/>
            <p:cNvCxnSpPr/>
            <p:nvPr/>
          </p:nvCxnSpPr>
          <p:spPr>
            <a:xfrm flipV="1">
              <a:off x="2690110" y="4648662"/>
              <a:ext cx="370513" cy="0"/>
            </a:xfrm>
            <a:prstGeom prst="line">
              <a:avLst/>
            </a:prstGeom>
            <a:noFill/>
            <a:ln w="19050" cap="flat" cmpd="sng" algn="ctr">
              <a:solidFill>
                <a:sysClr val="windowText" lastClr="000000"/>
              </a:solidFill>
              <a:prstDash val="solid"/>
              <a:miter lim="800000"/>
            </a:ln>
            <a:effectLst/>
          </p:spPr>
        </p:cxnSp>
        <p:cxnSp>
          <p:nvCxnSpPr>
            <p:cNvPr id="23" name="直線接點 22"/>
            <p:cNvCxnSpPr/>
            <p:nvPr/>
          </p:nvCxnSpPr>
          <p:spPr>
            <a:xfrm flipV="1">
              <a:off x="2758538" y="4701939"/>
              <a:ext cx="254728" cy="0"/>
            </a:xfrm>
            <a:prstGeom prst="line">
              <a:avLst/>
            </a:prstGeom>
            <a:noFill/>
            <a:ln w="19050" cap="flat" cmpd="sng" algn="ctr">
              <a:solidFill>
                <a:sysClr val="windowText" lastClr="000000"/>
              </a:solidFill>
              <a:prstDash val="solid"/>
              <a:miter lim="800000"/>
            </a:ln>
            <a:effectLst/>
          </p:spPr>
        </p:cxnSp>
        <p:cxnSp>
          <p:nvCxnSpPr>
            <p:cNvPr id="24" name="直線接點 23"/>
            <p:cNvCxnSpPr/>
            <p:nvPr/>
          </p:nvCxnSpPr>
          <p:spPr>
            <a:xfrm flipV="1">
              <a:off x="2815608" y="4761611"/>
              <a:ext cx="138942" cy="0"/>
            </a:xfrm>
            <a:prstGeom prst="line">
              <a:avLst/>
            </a:prstGeom>
            <a:noFill/>
            <a:ln w="19050" cap="flat" cmpd="sng" algn="ctr">
              <a:solidFill>
                <a:sysClr val="windowText" lastClr="000000"/>
              </a:solidFill>
              <a:prstDash val="solid"/>
              <a:miter lim="800000"/>
            </a:ln>
            <a:effectLst/>
          </p:spPr>
        </p:cxnSp>
        <p:cxnSp>
          <p:nvCxnSpPr>
            <p:cNvPr id="25" name="直線接點 24"/>
            <p:cNvCxnSpPr/>
            <p:nvPr/>
          </p:nvCxnSpPr>
          <p:spPr>
            <a:xfrm>
              <a:off x="2885902" y="4487225"/>
              <a:ext cx="0" cy="162099"/>
            </a:xfrm>
            <a:prstGeom prst="line">
              <a:avLst/>
            </a:prstGeom>
            <a:noFill/>
            <a:ln w="19050" cap="flat" cmpd="sng" algn="ctr">
              <a:solidFill>
                <a:sysClr val="windowText" lastClr="000000"/>
              </a:solidFill>
              <a:prstDash val="solid"/>
              <a:miter lim="800000"/>
            </a:ln>
            <a:effectLst/>
          </p:spPr>
        </p:cxnSp>
      </p:grpSp>
      <p:sp>
        <p:nvSpPr>
          <p:cNvPr id="26" name="文字方塊 25"/>
          <p:cNvSpPr txBox="1"/>
          <p:nvPr/>
        </p:nvSpPr>
        <p:spPr>
          <a:xfrm>
            <a:off x="884154" y="1557846"/>
            <a:ext cx="2154345" cy="461665"/>
          </a:xfrm>
          <a:prstGeom prst="rect">
            <a:avLst/>
          </a:prstGeom>
          <a:solidFill>
            <a:schemeClr val="bg1"/>
          </a:solidFill>
          <a:ln>
            <a:solidFill>
              <a:schemeClr val="tx1"/>
            </a:solidFill>
          </a:ln>
        </p:spPr>
        <p:txBody>
          <a:bodyPr wrap="square" rtlCol="0">
            <a:spAutoFit/>
          </a:bodyPr>
          <a:lstStyle/>
          <a:p>
            <a:pPr algn="ctr"/>
            <a:r>
              <a:rPr lang="en-US" altLang="zh-TW" sz="2400" dirty="0">
                <a:latin typeface="Calibri" panose="020F0502020204030204" pitchFamily="34" charset="0"/>
              </a:rPr>
              <a:t>MOS capacitor</a:t>
            </a:r>
            <a:endParaRPr lang="zh-TW" altLang="en-US" sz="2400" dirty="0">
              <a:latin typeface="Calibri" panose="020F0502020204030204" pitchFamily="34" charset="0"/>
            </a:endParaRPr>
          </a:p>
        </p:txBody>
      </p:sp>
      <p:grpSp>
        <p:nvGrpSpPr>
          <p:cNvPr id="27" name="群組 26"/>
          <p:cNvGrpSpPr/>
          <p:nvPr/>
        </p:nvGrpSpPr>
        <p:grpSpPr>
          <a:xfrm>
            <a:off x="936059" y="3079563"/>
            <a:ext cx="2058490" cy="423000"/>
            <a:chOff x="1386441" y="2236839"/>
            <a:chExt cx="2856319" cy="423000"/>
          </a:xfrm>
        </p:grpSpPr>
        <p:sp>
          <p:nvSpPr>
            <p:cNvPr id="28" name="矩形 27"/>
            <p:cNvSpPr/>
            <p:nvPr/>
          </p:nvSpPr>
          <p:spPr>
            <a:xfrm>
              <a:off x="1386441" y="2236839"/>
              <a:ext cx="2856319" cy="423000"/>
            </a:xfrm>
            <a:prstGeom prst="rect">
              <a:avLst/>
            </a:prstGeom>
            <a:solidFill>
              <a:srgbClr val="5B9BD5">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400" b="1"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9" name="文字方塊 28"/>
            <p:cNvSpPr txBox="1"/>
            <p:nvPr/>
          </p:nvSpPr>
          <p:spPr>
            <a:xfrm>
              <a:off x="2398515" y="2258059"/>
              <a:ext cx="832167"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b="1" i="0" u="none" strike="noStrike" kern="0" cap="none" spc="0" normalizeH="0" baseline="0" noProof="0" dirty="0">
                  <a:ln>
                    <a:noFill/>
                  </a:ln>
                  <a:solidFill>
                    <a:prstClr val="black"/>
                  </a:solidFill>
                  <a:effectLst/>
                  <a:uLnTx/>
                  <a:uFillTx/>
                  <a:latin typeface="Calibri" panose="020F0502020204030204"/>
                  <a:ea typeface="新細明體" panose="02020500000000000000" pitchFamily="18" charset="-120"/>
                </a:rPr>
                <a:t>SiO</a:t>
              </a:r>
              <a:r>
                <a:rPr kumimoji="0" lang="en-US" altLang="zh-TW" b="1" i="0" u="none" strike="noStrike" kern="0" cap="none" spc="0" normalizeH="0" baseline="-25000" noProof="0" dirty="0">
                  <a:ln>
                    <a:noFill/>
                  </a:ln>
                  <a:solidFill>
                    <a:prstClr val="black"/>
                  </a:solidFill>
                  <a:effectLst/>
                  <a:uLnTx/>
                  <a:uFillTx/>
                  <a:latin typeface="Calibri" panose="020F0502020204030204"/>
                  <a:ea typeface="新細明體" panose="02020500000000000000" pitchFamily="18" charset="-120"/>
                </a:rPr>
                <a:t>2</a:t>
              </a:r>
              <a:endParaRPr kumimoji="0" lang="zh-TW" altLang="en-US" b="1" i="0" u="none" strike="noStrike" kern="0" cap="none" spc="0" normalizeH="0" baseline="-25000" noProof="0" dirty="0">
                <a:ln>
                  <a:noFill/>
                </a:ln>
                <a:solidFill>
                  <a:prstClr val="black"/>
                </a:solidFill>
                <a:effectLst/>
                <a:uLnTx/>
                <a:uFillTx/>
                <a:latin typeface="Calibri" panose="020F0502020204030204"/>
                <a:ea typeface="新細明體" panose="02020500000000000000" pitchFamily="18" charset="-120"/>
              </a:endParaRPr>
            </a:p>
          </p:txBody>
        </p:sp>
      </p:grpSp>
      <p:sp>
        <p:nvSpPr>
          <p:cNvPr id="30" name="文字方塊 29"/>
          <p:cNvSpPr txBox="1"/>
          <p:nvPr/>
        </p:nvSpPr>
        <p:spPr>
          <a:xfrm>
            <a:off x="522000" y="1556973"/>
            <a:ext cx="2850849" cy="461665"/>
          </a:xfrm>
          <a:prstGeom prst="rect">
            <a:avLst/>
          </a:prstGeom>
          <a:noFill/>
          <a:ln>
            <a:solidFill>
              <a:srgbClr val="FF0000"/>
            </a:solidFill>
          </a:ln>
        </p:spPr>
        <p:txBody>
          <a:bodyPr wrap="square" rtlCol="0">
            <a:spAutoFit/>
          </a:bodyPr>
          <a:lstStyle/>
          <a:p>
            <a:pPr algn="ctr"/>
            <a:r>
              <a:rPr lang="en-US" altLang="zh-TW" sz="2400" dirty="0">
                <a:solidFill>
                  <a:srgbClr val="FF0000"/>
                </a:solidFill>
                <a:latin typeface="Calibri" panose="020F0502020204030204" pitchFamily="34" charset="0"/>
              </a:rPr>
              <a:t>MIS tunnel diode (TD)</a:t>
            </a:r>
            <a:endParaRPr lang="zh-TW" altLang="en-US" sz="2400" dirty="0">
              <a:solidFill>
                <a:srgbClr val="FF0000"/>
              </a:solidFill>
              <a:latin typeface="Calibri" panose="020F0502020204030204" pitchFamily="34" charset="0"/>
            </a:endParaRPr>
          </a:p>
        </p:txBody>
      </p:sp>
      <p:grpSp>
        <p:nvGrpSpPr>
          <p:cNvPr id="31" name="群組 30"/>
          <p:cNvGrpSpPr/>
          <p:nvPr/>
        </p:nvGrpSpPr>
        <p:grpSpPr>
          <a:xfrm>
            <a:off x="248088" y="2169632"/>
            <a:ext cx="2298679" cy="1547799"/>
            <a:chOff x="4322006" y="1999184"/>
            <a:chExt cx="2298679" cy="1547799"/>
          </a:xfrm>
        </p:grpSpPr>
        <p:sp>
          <p:nvSpPr>
            <p:cNvPr id="32" name="向下箭號 31"/>
            <p:cNvSpPr/>
            <p:nvPr/>
          </p:nvSpPr>
          <p:spPr bwMode="auto">
            <a:xfrm>
              <a:off x="6488216" y="2731162"/>
              <a:ext cx="132469" cy="815821"/>
            </a:xfrm>
            <a:prstGeom prst="downArrow">
              <a:avLst/>
            </a:prstGeom>
            <a:solidFill>
              <a:srgbClr val="00B050">
                <a:alpha val="65000"/>
              </a:srgbClr>
            </a:solidFill>
            <a:ln w="31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400" b="1" i="0" u="none" strike="noStrike" kern="1200" cap="none" spc="0" normalizeH="0" baseline="0" noProof="0">
                <a:ln>
                  <a:noFill/>
                </a:ln>
                <a:solidFill>
                  <a:srgbClr val="FF9900"/>
                </a:solidFill>
                <a:effectLst/>
                <a:uLnTx/>
                <a:uFillTx/>
                <a:latin typeface="Arial" charset="0"/>
                <a:ea typeface="新細明體" pitchFamily="18" charset="-120"/>
                <a:cs typeface="+mn-cs"/>
              </a:endParaRPr>
            </a:p>
          </p:txBody>
        </p:sp>
        <p:sp>
          <p:nvSpPr>
            <p:cNvPr id="33" name="向下箭號 32"/>
            <p:cNvSpPr/>
            <p:nvPr/>
          </p:nvSpPr>
          <p:spPr bwMode="auto">
            <a:xfrm>
              <a:off x="5456651" y="2731162"/>
              <a:ext cx="132469" cy="815821"/>
            </a:xfrm>
            <a:prstGeom prst="downArrow">
              <a:avLst/>
            </a:prstGeom>
            <a:solidFill>
              <a:srgbClr val="00B050">
                <a:alpha val="65000"/>
              </a:srgbClr>
            </a:solidFill>
            <a:ln w="31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400" b="1" i="0" u="none" strike="noStrike" kern="1200" cap="none" spc="0" normalizeH="0" baseline="0" noProof="0">
                <a:ln>
                  <a:noFill/>
                </a:ln>
                <a:solidFill>
                  <a:srgbClr val="FF9900"/>
                </a:solidFill>
                <a:effectLst/>
                <a:uLnTx/>
                <a:uFillTx/>
                <a:latin typeface="Arial" charset="0"/>
                <a:ea typeface="新細明體" pitchFamily="18" charset="-120"/>
                <a:cs typeface="+mn-cs"/>
              </a:endParaRPr>
            </a:p>
          </p:txBody>
        </p:sp>
        <p:sp>
          <p:nvSpPr>
            <p:cNvPr id="34" name="文字方塊 33"/>
            <p:cNvSpPr txBox="1"/>
            <p:nvPr/>
          </p:nvSpPr>
          <p:spPr>
            <a:xfrm>
              <a:off x="4322006" y="1999184"/>
              <a:ext cx="1217019" cy="923330"/>
            </a:xfrm>
            <a:prstGeom prst="rect">
              <a:avLst/>
            </a:prstGeom>
            <a:noFill/>
          </p:spPr>
          <p:txBody>
            <a:bodyPr wrap="square" rtlCol="0">
              <a:spAutoFit/>
            </a:bodyPr>
            <a:lstStyle/>
            <a:p>
              <a:pPr algn="ctr"/>
              <a:r>
                <a:rPr lang="en-US" altLang="zh-TW" b="1" dirty="0">
                  <a:solidFill>
                    <a:srgbClr val="00B050"/>
                  </a:solidFill>
                  <a:latin typeface="Calibri" panose="020F0502020204030204" pitchFamily="34" charset="0"/>
                </a:rPr>
                <a:t>Direct</a:t>
              </a:r>
            </a:p>
            <a:p>
              <a:pPr algn="ctr"/>
              <a:r>
                <a:rPr lang="en-US" altLang="zh-TW" b="1" dirty="0">
                  <a:solidFill>
                    <a:srgbClr val="00B050"/>
                  </a:solidFill>
                  <a:latin typeface="Calibri" panose="020F0502020204030204" pitchFamily="34" charset="0"/>
                </a:rPr>
                <a:t>tunneling current </a:t>
              </a:r>
              <a:endParaRPr lang="zh-TW" altLang="en-US" b="1" dirty="0">
                <a:solidFill>
                  <a:srgbClr val="00B050"/>
                </a:solidFill>
                <a:latin typeface="Calibri" panose="020F0502020204030204" pitchFamily="34" charset="0"/>
              </a:endParaRPr>
            </a:p>
          </p:txBody>
        </p:sp>
      </p:grpSp>
      <p:sp>
        <p:nvSpPr>
          <p:cNvPr id="36" name="文字方塊 35"/>
          <p:cNvSpPr txBox="1"/>
          <p:nvPr/>
        </p:nvSpPr>
        <p:spPr>
          <a:xfrm>
            <a:off x="2234015" y="2403024"/>
            <a:ext cx="1824608" cy="646331"/>
          </a:xfrm>
          <a:prstGeom prst="rect">
            <a:avLst/>
          </a:prstGeom>
          <a:noFill/>
        </p:spPr>
        <p:txBody>
          <a:bodyPr wrap="square" rtlCol="0">
            <a:spAutoFit/>
          </a:bodyPr>
          <a:lstStyle/>
          <a:p>
            <a:pPr algn="ctr"/>
            <a:r>
              <a:rPr lang="en-US" altLang="zh-TW" b="1" dirty="0">
                <a:solidFill>
                  <a:srgbClr val="FF0000"/>
                </a:solidFill>
                <a:latin typeface="Calibri" panose="020F0502020204030204" pitchFamily="34" charset="0"/>
              </a:rPr>
              <a:t>oxide thickness </a:t>
            </a:r>
          </a:p>
          <a:p>
            <a:pPr algn="ctr"/>
            <a:r>
              <a:rPr lang="en-US" altLang="zh-TW" b="1" dirty="0">
                <a:solidFill>
                  <a:srgbClr val="FF0000"/>
                </a:solidFill>
                <a:latin typeface="Calibri" panose="020F0502020204030204" pitchFamily="34" charset="0"/>
              </a:rPr>
              <a:t>&lt; 4 nm</a:t>
            </a:r>
            <a:endParaRPr lang="zh-TW" altLang="en-US" b="1" dirty="0">
              <a:solidFill>
                <a:srgbClr val="FF0000"/>
              </a:solidFill>
              <a:latin typeface="Calibri" panose="020F0502020204030204" pitchFamily="34" charset="0"/>
            </a:endParaRPr>
          </a:p>
        </p:txBody>
      </p:sp>
      <p:pic>
        <p:nvPicPr>
          <p:cNvPr id="38" name="圖片 37"/>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3656451" y="1722898"/>
            <a:ext cx="5307153" cy="4034856"/>
          </a:xfrm>
          <a:prstGeom prst="rect">
            <a:avLst/>
          </a:prstGeom>
        </p:spPr>
      </p:pic>
      <p:sp>
        <p:nvSpPr>
          <p:cNvPr id="11" name="投影片編號版面配置區 10">
            <a:extLst>
              <a:ext uri="{FF2B5EF4-FFF2-40B4-BE49-F238E27FC236}">
                <a16:creationId xmlns:a16="http://schemas.microsoft.com/office/drawing/2014/main" id="{9EA676BC-B901-4B53-98D5-479277570C24}"/>
              </a:ext>
            </a:extLst>
          </p:cNvPr>
          <p:cNvSpPr>
            <a:spLocks noGrp="1"/>
          </p:cNvSpPr>
          <p:nvPr>
            <p:ph type="sldNum" sz="quarter" idx="11"/>
          </p:nvPr>
        </p:nvSpPr>
        <p:spPr/>
        <p:txBody>
          <a:bodyPr/>
          <a:lstStyle/>
          <a:p>
            <a:fld id="{746179B8-B9D7-4922-944D-FA8D358F36EB}" type="slidenum">
              <a:rPr lang="zh-TW" altLang="en-US" smtClean="0"/>
              <a:pPr/>
              <a:t>4</a:t>
            </a:fld>
            <a:endParaRPr lang="zh-TW" altLang="en-US"/>
          </a:p>
        </p:txBody>
      </p:sp>
      <p:sp>
        <p:nvSpPr>
          <p:cNvPr id="14" name="矩形 13">
            <a:extLst>
              <a:ext uri="{FF2B5EF4-FFF2-40B4-BE49-F238E27FC236}">
                <a16:creationId xmlns:a16="http://schemas.microsoft.com/office/drawing/2014/main" id="{08EEAE96-5EE4-474E-933D-E12B826E8800}"/>
              </a:ext>
            </a:extLst>
          </p:cNvPr>
          <p:cNvSpPr/>
          <p:nvPr/>
        </p:nvSpPr>
        <p:spPr>
          <a:xfrm>
            <a:off x="3372849" y="6919615"/>
            <a:ext cx="3842975" cy="369332"/>
          </a:xfrm>
          <a:prstGeom prst="rect">
            <a:avLst/>
          </a:prstGeom>
        </p:spPr>
        <p:txBody>
          <a:bodyPr wrap="none">
            <a:spAutoFit/>
          </a:bodyPr>
          <a:lstStyle/>
          <a:p>
            <a:r>
              <a:rPr lang="nl-NL" altLang="zh-TW" dirty="0">
                <a:latin typeface="Calibri" panose="020F0502020204030204" pitchFamily="34" charset="0"/>
                <a:cs typeface="Calibri" panose="020F0502020204030204" pitchFamily="34" charset="0"/>
              </a:rPr>
              <a:t>*Metal-Insulator-Semiconductor (MIS) </a:t>
            </a:r>
            <a:endParaRPr lang="zh-TW" altLang="en-US" dirty="0"/>
          </a:p>
        </p:txBody>
      </p:sp>
      <p:sp>
        <p:nvSpPr>
          <p:cNvPr id="4" name="文字方塊 3">
            <a:extLst>
              <a:ext uri="{FF2B5EF4-FFF2-40B4-BE49-F238E27FC236}">
                <a16:creationId xmlns:a16="http://schemas.microsoft.com/office/drawing/2014/main" id="{BD2988A1-9FAD-4625-B20E-AE2B7F6E6593}"/>
              </a:ext>
            </a:extLst>
          </p:cNvPr>
          <p:cNvSpPr txBox="1"/>
          <p:nvPr/>
        </p:nvSpPr>
        <p:spPr>
          <a:xfrm>
            <a:off x="1148238" y="993728"/>
            <a:ext cx="6847524" cy="400110"/>
          </a:xfrm>
          <a:prstGeom prst="rect">
            <a:avLst/>
          </a:prstGeom>
          <a:noFill/>
        </p:spPr>
        <p:txBody>
          <a:bodyPr wrap="square" rtlCol="0">
            <a:spAutoFit/>
          </a:bodyPr>
          <a:lstStyle/>
          <a:p>
            <a:pPr algn="ctr"/>
            <a:r>
              <a:rPr lang="en-US" altLang="zh-TW" sz="2000" b="1" dirty="0">
                <a:latin typeface="Calibri" panose="020F0502020204030204" pitchFamily="34" charset="0"/>
                <a:cs typeface="Calibri" panose="020F0502020204030204" pitchFamily="34" charset="0"/>
              </a:rPr>
              <a:t>*Metal-insulator-semiconductor tunnel diode (MIS TD)</a:t>
            </a:r>
            <a:endParaRPr lang="zh-TW" altLang="en-US" sz="2000" b="1"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622913358"/>
      </p:ext>
    </p:extLst>
  </p:cSld>
  <p:clrMapOvr>
    <a:masterClrMapping/>
  </p:clrMapOvr>
  <mc:AlternateContent xmlns:mc="http://schemas.openxmlformats.org/markup-compatibility/2006" xmlns:p14="http://schemas.microsoft.com/office/powerpoint/2010/main">
    <mc:Choice Requires="p14">
      <p:transition spd="slow" p14:dur="2000" advTm="27135"/>
    </mc:Choice>
    <mc:Fallback xmlns="">
      <p:transition spd="slow" advTm="271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par>
                                <p:cTn id="8" presetID="22" presetClass="exit" presetSubtype="4" fill="hold" grpId="0" nodeType="withEffect">
                                  <p:stCondLst>
                                    <p:cond delay="0"/>
                                  </p:stCondLst>
                                  <p:childTnLst>
                                    <p:animEffect transition="out" filter="wipe(down)">
                                      <p:cBhvr>
                                        <p:cTn id="9" dur="500"/>
                                        <p:tgtEl>
                                          <p:spTgt spid="26"/>
                                        </p:tgtEl>
                                      </p:cBhvr>
                                    </p:animEffect>
                                    <p:set>
                                      <p:cBhvr>
                                        <p:cTn id="10" dur="1" fill="hold">
                                          <p:stCondLst>
                                            <p:cond delay="499"/>
                                          </p:stCondLst>
                                        </p:cTn>
                                        <p:tgtEl>
                                          <p:spTgt spid="26"/>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250"/>
                                        <p:tgtEl>
                                          <p:spTgt spid="30"/>
                                        </p:tgtEl>
                                      </p:cBhvr>
                                    </p:animEffect>
                                  </p:childTnLst>
                                </p:cTn>
                              </p:par>
                            </p:childTnLst>
                          </p:cTn>
                        </p:par>
                        <p:par>
                          <p:cTn id="15" fill="hold">
                            <p:stCondLst>
                              <p:cond delay="750"/>
                            </p:stCondLst>
                            <p:childTnLst>
                              <p:par>
                                <p:cTn id="16" presetID="10" presetClass="entr" presetSubtype="0" fill="hold" grpId="0" nodeType="after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6" grpId="0" animBg="1"/>
      <p:bldP spid="30" grpId="0" animBg="1"/>
      <p:bldP spid="3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Device Fabrication (1/2)</a:t>
            </a:r>
            <a:endParaRPr lang="zh-TW" altLang="en-US" dirty="0"/>
          </a:p>
        </p:txBody>
      </p:sp>
      <p:sp>
        <p:nvSpPr>
          <p:cNvPr id="13" name="投影片編號版面配置區 12">
            <a:extLst>
              <a:ext uri="{FF2B5EF4-FFF2-40B4-BE49-F238E27FC236}">
                <a16:creationId xmlns:a16="http://schemas.microsoft.com/office/drawing/2014/main" id="{F2525B57-4369-4E72-B081-413D8D8232DA}"/>
              </a:ext>
            </a:extLst>
          </p:cNvPr>
          <p:cNvSpPr>
            <a:spLocks noGrp="1"/>
          </p:cNvSpPr>
          <p:nvPr>
            <p:ph type="sldNum" sz="quarter" idx="11"/>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746179B8-B9D7-4922-944D-FA8D358F36EB}" type="slidenum">
              <a:rPr kumimoji="0" lang="zh-TW" altLang="en-US" sz="1800" b="1" i="0" u="none" strike="noStrike" kern="1200" cap="none" spc="0" normalizeH="0" baseline="0" noProof="0" smtClean="0">
                <a:ln>
                  <a:noFill/>
                </a:ln>
                <a:solidFill>
                  <a:prstClr val="white"/>
                </a:solidFill>
                <a:effectLst/>
                <a:uLnTx/>
                <a:uFillTx/>
                <a:latin typeface="Times New Roman"/>
                <a:ea typeface="微軟正黑體"/>
                <a:cs typeface="+mn-cs"/>
              </a:rPr>
              <a:pPr marL="0" marR="0" lvl="0" indent="0" algn="r" defTabSz="914332" rtl="0" eaLnBrk="1" fontAlgn="auto" latinLnBrk="0" hangingPunct="1">
                <a:lnSpc>
                  <a:spcPct val="100000"/>
                </a:lnSpc>
                <a:spcBef>
                  <a:spcPts val="0"/>
                </a:spcBef>
                <a:spcAft>
                  <a:spcPts val="0"/>
                </a:spcAft>
                <a:buClrTx/>
                <a:buSzTx/>
                <a:buFontTx/>
                <a:buNone/>
                <a:tabLst/>
                <a:defRPr/>
              </a:pPr>
              <a:t>40</a:t>
            </a:fld>
            <a:endParaRPr kumimoji="0" lang="zh-TW" altLang="en-US" sz="1800" b="1" i="0" u="none" strike="noStrike" kern="1200" cap="none" spc="0" normalizeH="0" baseline="0" noProof="0">
              <a:ln>
                <a:noFill/>
              </a:ln>
              <a:solidFill>
                <a:prstClr val="white"/>
              </a:solidFill>
              <a:effectLst/>
              <a:uLnTx/>
              <a:uFillTx/>
              <a:latin typeface="Times New Roman"/>
              <a:ea typeface="微軟正黑體"/>
              <a:cs typeface="+mn-cs"/>
            </a:endParaRPr>
          </a:p>
        </p:txBody>
      </p:sp>
      <p:cxnSp>
        <p:nvCxnSpPr>
          <p:cNvPr id="7" name="直線單箭頭接點 6">
            <a:extLst>
              <a:ext uri="{FF2B5EF4-FFF2-40B4-BE49-F238E27FC236}">
                <a16:creationId xmlns:a16="http://schemas.microsoft.com/office/drawing/2014/main" id="{5A3D41ED-8240-4463-A7A7-A1FC3291ED3E}"/>
              </a:ext>
            </a:extLst>
          </p:cNvPr>
          <p:cNvCxnSpPr>
            <a:cxnSpLocks/>
          </p:cNvCxnSpPr>
          <p:nvPr/>
        </p:nvCxnSpPr>
        <p:spPr>
          <a:xfrm>
            <a:off x="3969361" y="1386840"/>
            <a:ext cx="0" cy="5768703"/>
          </a:xfrm>
          <a:prstGeom prst="straightConnector1">
            <a:avLst/>
          </a:prstGeom>
          <a:noFill/>
          <a:ln w="57150" cap="flat" cmpd="sng" algn="ctr">
            <a:solidFill>
              <a:srgbClr val="4472C4"/>
            </a:solidFill>
            <a:prstDash val="solid"/>
            <a:miter lim="800000"/>
            <a:tailEnd type="triangle"/>
          </a:ln>
          <a:effectLst/>
        </p:spPr>
      </p:cxnSp>
      <p:grpSp>
        <p:nvGrpSpPr>
          <p:cNvPr id="34" name="群組 33"/>
          <p:cNvGrpSpPr/>
          <p:nvPr/>
        </p:nvGrpSpPr>
        <p:grpSpPr>
          <a:xfrm>
            <a:off x="3905550" y="1485495"/>
            <a:ext cx="4795201" cy="400110"/>
            <a:chOff x="3905550" y="1485495"/>
            <a:chExt cx="4795201" cy="400110"/>
          </a:xfrm>
        </p:grpSpPr>
        <p:sp>
          <p:nvSpPr>
            <p:cNvPr id="8" name="橢圓 7">
              <a:extLst>
                <a:ext uri="{FF2B5EF4-FFF2-40B4-BE49-F238E27FC236}">
                  <a16:creationId xmlns:a16="http://schemas.microsoft.com/office/drawing/2014/main" id="{20A20562-3569-49FC-8B56-D5FB9E48209D}"/>
                </a:ext>
              </a:extLst>
            </p:cNvPr>
            <p:cNvSpPr/>
            <p:nvPr/>
          </p:nvSpPr>
          <p:spPr>
            <a:xfrm>
              <a:off x="3905550" y="1621739"/>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sp>
          <p:nvSpPr>
            <p:cNvPr id="9" name="矩形 8"/>
            <p:cNvSpPr/>
            <p:nvPr/>
          </p:nvSpPr>
          <p:spPr>
            <a:xfrm>
              <a:off x="4175923" y="1485495"/>
              <a:ext cx="4524828" cy="400110"/>
            </a:xfrm>
            <a:prstGeom prst="rect">
              <a:avLst/>
            </a:prstGeom>
          </p:spPr>
          <p:txBody>
            <a:bodyPr wrap="non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mn-cs"/>
                </a:rPr>
                <a:t>Radio Corporation of America (RCA) clean</a:t>
              </a:r>
              <a:endParaRPr kumimoji="0" lang="zh-TW" altLang="en-US"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mn-cs"/>
              </a:endParaRPr>
            </a:p>
          </p:txBody>
        </p:sp>
      </p:grpSp>
      <p:grpSp>
        <p:nvGrpSpPr>
          <p:cNvPr id="35" name="群組 34"/>
          <p:cNvGrpSpPr/>
          <p:nvPr/>
        </p:nvGrpSpPr>
        <p:grpSpPr>
          <a:xfrm>
            <a:off x="3905550" y="2216142"/>
            <a:ext cx="4890549" cy="400110"/>
            <a:chOff x="3905550" y="2216142"/>
            <a:chExt cx="4890549" cy="400110"/>
          </a:xfrm>
        </p:grpSpPr>
        <p:sp>
          <p:nvSpPr>
            <p:cNvPr id="10" name="矩形 9"/>
            <p:cNvSpPr/>
            <p:nvPr/>
          </p:nvSpPr>
          <p:spPr>
            <a:xfrm>
              <a:off x="4175923" y="2216142"/>
              <a:ext cx="4620176" cy="400110"/>
            </a:xfrm>
            <a:prstGeom prst="rect">
              <a:avLst/>
            </a:prstGeom>
          </p:spPr>
          <p:txBody>
            <a:bodyPr wrap="non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Ultra-thin oxide grown by anodic oxidation</a:t>
              </a:r>
            </a:p>
          </p:txBody>
        </p:sp>
        <p:sp>
          <p:nvSpPr>
            <p:cNvPr id="23" name="橢圓 22">
              <a:extLst>
                <a:ext uri="{FF2B5EF4-FFF2-40B4-BE49-F238E27FC236}">
                  <a16:creationId xmlns:a16="http://schemas.microsoft.com/office/drawing/2014/main" id="{20A20562-3569-49FC-8B56-D5FB9E48209D}"/>
                </a:ext>
              </a:extLst>
            </p:cNvPr>
            <p:cNvSpPr/>
            <p:nvPr/>
          </p:nvSpPr>
          <p:spPr>
            <a:xfrm>
              <a:off x="3905550" y="2352385"/>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grpSp>
      <p:grpSp>
        <p:nvGrpSpPr>
          <p:cNvPr id="36" name="群組 35"/>
          <p:cNvGrpSpPr/>
          <p:nvPr/>
        </p:nvGrpSpPr>
        <p:grpSpPr>
          <a:xfrm>
            <a:off x="3905550" y="2928759"/>
            <a:ext cx="3245996" cy="400110"/>
            <a:chOff x="3905550" y="2928759"/>
            <a:chExt cx="3245996" cy="400110"/>
          </a:xfrm>
        </p:grpSpPr>
        <p:sp>
          <p:nvSpPr>
            <p:cNvPr id="11" name="矩形 10"/>
            <p:cNvSpPr/>
            <p:nvPr/>
          </p:nvSpPr>
          <p:spPr>
            <a:xfrm>
              <a:off x="4175923" y="2928759"/>
              <a:ext cx="2975623" cy="400110"/>
            </a:xfrm>
            <a:prstGeom prst="rect">
              <a:avLst/>
            </a:prstGeom>
          </p:spPr>
          <p:txBody>
            <a:bodyPr wrap="non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RTA in N</a:t>
              </a:r>
              <a:r>
                <a:rPr kumimoji="0" lang="en-US" altLang="zh-TW" sz="2000" b="0" i="0" u="none" strike="noStrike" kern="1200" cap="none" spc="0" normalizeH="0" baseline="-2500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2</a:t>
              </a: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 at 950 ⁰C for 15 s</a:t>
              </a:r>
              <a:endParaRPr kumimoji="0" lang="zh-TW" altLang="en-US"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endParaRPr>
            </a:p>
          </p:txBody>
        </p:sp>
        <p:sp>
          <p:nvSpPr>
            <p:cNvPr id="24" name="橢圓 23">
              <a:extLst>
                <a:ext uri="{FF2B5EF4-FFF2-40B4-BE49-F238E27FC236}">
                  <a16:creationId xmlns:a16="http://schemas.microsoft.com/office/drawing/2014/main" id="{20A20562-3569-49FC-8B56-D5FB9E48209D}"/>
                </a:ext>
              </a:extLst>
            </p:cNvPr>
            <p:cNvSpPr/>
            <p:nvPr/>
          </p:nvSpPr>
          <p:spPr>
            <a:xfrm>
              <a:off x="3905550" y="3065002"/>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grpSp>
      <p:grpSp>
        <p:nvGrpSpPr>
          <p:cNvPr id="37" name="群組 36"/>
          <p:cNvGrpSpPr/>
          <p:nvPr/>
        </p:nvGrpSpPr>
        <p:grpSpPr>
          <a:xfrm>
            <a:off x="3905550" y="3730502"/>
            <a:ext cx="5225960" cy="400110"/>
            <a:chOff x="3905550" y="3730502"/>
            <a:chExt cx="5225960" cy="400110"/>
          </a:xfrm>
        </p:grpSpPr>
        <p:sp>
          <p:nvSpPr>
            <p:cNvPr id="12" name="矩形 11"/>
            <p:cNvSpPr/>
            <p:nvPr/>
          </p:nvSpPr>
          <p:spPr>
            <a:xfrm>
              <a:off x="4175923" y="3730502"/>
              <a:ext cx="4955587" cy="400110"/>
            </a:xfrm>
            <a:prstGeom prst="rect">
              <a:avLst/>
            </a:prstGeom>
          </p:spPr>
          <p:txBody>
            <a:bodyPr wrap="non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Thermal evaporate 250nm Al as top electrode</a:t>
              </a:r>
              <a:endParaRPr kumimoji="0" lang="zh-TW" altLang="en-US"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endParaRPr>
            </a:p>
          </p:txBody>
        </p:sp>
        <p:sp>
          <p:nvSpPr>
            <p:cNvPr id="29" name="橢圓 28">
              <a:extLst>
                <a:ext uri="{FF2B5EF4-FFF2-40B4-BE49-F238E27FC236}">
                  <a16:creationId xmlns:a16="http://schemas.microsoft.com/office/drawing/2014/main" id="{20A20562-3569-49FC-8B56-D5FB9E48209D}"/>
                </a:ext>
              </a:extLst>
            </p:cNvPr>
            <p:cNvSpPr/>
            <p:nvPr/>
          </p:nvSpPr>
          <p:spPr>
            <a:xfrm>
              <a:off x="3905550" y="3866745"/>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grpSp>
      <p:grpSp>
        <p:nvGrpSpPr>
          <p:cNvPr id="38" name="群組 37"/>
          <p:cNvGrpSpPr/>
          <p:nvPr/>
        </p:nvGrpSpPr>
        <p:grpSpPr>
          <a:xfrm>
            <a:off x="3905550" y="4532245"/>
            <a:ext cx="2258738" cy="400110"/>
            <a:chOff x="3905550" y="4532245"/>
            <a:chExt cx="2258738" cy="400110"/>
          </a:xfrm>
        </p:grpSpPr>
        <p:sp>
          <p:nvSpPr>
            <p:cNvPr id="26" name="矩形 25"/>
            <p:cNvSpPr/>
            <p:nvPr/>
          </p:nvSpPr>
          <p:spPr>
            <a:xfrm>
              <a:off x="4175923" y="4532245"/>
              <a:ext cx="1988365" cy="400110"/>
            </a:xfrm>
            <a:prstGeom prst="rect">
              <a:avLst/>
            </a:prstGeom>
          </p:spPr>
          <p:txBody>
            <a:bodyPr wrap="non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rPr>
                <a:t>Photolithography</a:t>
              </a:r>
              <a:endParaRPr kumimoji="0" lang="zh-TW" altLang="en-US" sz="20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endParaRPr>
            </a:p>
          </p:txBody>
        </p:sp>
        <p:sp>
          <p:nvSpPr>
            <p:cNvPr id="30" name="橢圓 29">
              <a:extLst>
                <a:ext uri="{FF2B5EF4-FFF2-40B4-BE49-F238E27FC236}">
                  <a16:creationId xmlns:a16="http://schemas.microsoft.com/office/drawing/2014/main" id="{20A20562-3569-49FC-8B56-D5FB9E48209D}"/>
                </a:ext>
              </a:extLst>
            </p:cNvPr>
            <p:cNvSpPr/>
            <p:nvPr/>
          </p:nvSpPr>
          <p:spPr>
            <a:xfrm>
              <a:off x="3905550" y="4668488"/>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grpSp>
        <p:nvGrpSpPr>
          <p:cNvPr id="42" name="群組 41"/>
          <p:cNvGrpSpPr/>
          <p:nvPr/>
        </p:nvGrpSpPr>
        <p:grpSpPr>
          <a:xfrm>
            <a:off x="720589" y="3237207"/>
            <a:ext cx="2844099" cy="1513161"/>
            <a:chOff x="720589" y="3237207"/>
            <a:chExt cx="2844099" cy="1513161"/>
          </a:xfrm>
        </p:grpSpPr>
        <p:sp>
          <p:nvSpPr>
            <p:cNvPr id="40" name="矩形 39"/>
            <p:cNvSpPr/>
            <p:nvPr/>
          </p:nvSpPr>
          <p:spPr>
            <a:xfrm>
              <a:off x="720589" y="3994368"/>
              <a:ext cx="2844099" cy="756000"/>
            </a:xfrm>
            <a:prstGeom prst="rect">
              <a:avLst/>
            </a:prstGeom>
            <a:solidFill>
              <a:srgbClr val="FFFF66"/>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Si (p)</a:t>
              </a:r>
              <a:endParaRPr kumimoji="0" lang="zh-TW" altLang="en-US"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41" name="梯形 40"/>
            <p:cNvSpPr/>
            <p:nvPr/>
          </p:nvSpPr>
          <p:spPr>
            <a:xfrm>
              <a:off x="720589" y="3237207"/>
              <a:ext cx="2844099" cy="756000"/>
            </a:xfrm>
            <a:prstGeom prst="trapezoid">
              <a:avLst>
                <a:gd name="adj" fmla="val 58598"/>
              </a:avLst>
            </a:prstGeom>
            <a:gradFill flip="none" rotWithShape="1">
              <a:gsLst>
                <a:gs pos="0">
                  <a:srgbClr val="FFFF66">
                    <a:tint val="66000"/>
                    <a:satMod val="160000"/>
                  </a:srgbClr>
                </a:gs>
                <a:gs pos="50000">
                  <a:srgbClr val="FFFF66">
                    <a:tint val="44500"/>
                    <a:satMod val="160000"/>
                  </a:srgbClr>
                </a:gs>
                <a:gs pos="100000">
                  <a:srgbClr val="FFFF66">
                    <a:tint val="23500"/>
                    <a:satMod val="160000"/>
                  </a:srgbClr>
                </a:gs>
              </a:gsLst>
              <a:lin ang="16200000" scaled="1"/>
              <a:tileRect/>
            </a:gra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grpSp>
      <p:grpSp>
        <p:nvGrpSpPr>
          <p:cNvPr id="43" name="群組 42"/>
          <p:cNvGrpSpPr/>
          <p:nvPr/>
        </p:nvGrpSpPr>
        <p:grpSpPr>
          <a:xfrm>
            <a:off x="720589" y="2985456"/>
            <a:ext cx="2844099" cy="1046431"/>
            <a:chOff x="720589" y="3703937"/>
            <a:chExt cx="2844099" cy="1046431"/>
          </a:xfrm>
        </p:grpSpPr>
        <p:sp>
          <p:nvSpPr>
            <p:cNvPr id="44" name="矩形 43"/>
            <p:cNvSpPr/>
            <p:nvPr/>
          </p:nvSpPr>
          <p:spPr>
            <a:xfrm>
              <a:off x="720589" y="4455924"/>
              <a:ext cx="2844099" cy="294444"/>
            </a:xfrm>
            <a:prstGeom prst="rect">
              <a:avLst/>
            </a:prstGeom>
            <a:solidFill>
              <a:srgbClr val="9DC3E6"/>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SiO</a:t>
              </a:r>
              <a:r>
                <a:rPr kumimoji="0" lang="en-US" altLang="zh-TW" sz="1800" b="1" i="0" u="none" strike="noStrike" kern="0" cap="none" spc="0" normalizeH="0" baseline="-2500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2</a:t>
              </a:r>
              <a:endParaRPr kumimoji="0" lang="zh-TW" altLang="en-US" sz="1800" b="1" i="0" u="none" strike="noStrike" kern="0" cap="none" spc="0" normalizeH="0" baseline="-2500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45" name="梯形 44"/>
            <p:cNvSpPr/>
            <p:nvPr/>
          </p:nvSpPr>
          <p:spPr>
            <a:xfrm>
              <a:off x="720589" y="3703937"/>
              <a:ext cx="2844099" cy="756000"/>
            </a:xfrm>
            <a:prstGeom prst="trapezoid">
              <a:avLst>
                <a:gd name="adj" fmla="val 58598"/>
              </a:avLst>
            </a:prstGeom>
            <a:gradFill flip="none" rotWithShape="1">
              <a:gsLst>
                <a:gs pos="0">
                  <a:srgbClr val="9DC3E6">
                    <a:tint val="66000"/>
                    <a:satMod val="160000"/>
                  </a:srgbClr>
                </a:gs>
                <a:gs pos="50000">
                  <a:srgbClr val="9DC3E6">
                    <a:tint val="44500"/>
                    <a:satMod val="160000"/>
                  </a:srgbClr>
                </a:gs>
                <a:gs pos="100000">
                  <a:srgbClr val="9DC3E6">
                    <a:tint val="23500"/>
                    <a:satMod val="160000"/>
                  </a:srgbClr>
                </a:gs>
              </a:gsLst>
              <a:lin ang="16200000" scaled="1"/>
              <a:tileRect/>
            </a:gra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grpSp>
      <p:grpSp>
        <p:nvGrpSpPr>
          <p:cNvPr id="49" name="群組 48"/>
          <p:cNvGrpSpPr/>
          <p:nvPr/>
        </p:nvGrpSpPr>
        <p:grpSpPr>
          <a:xfrm>
            <a:off x="720589" y="2703119"/>
            <a:ext cx="2844099" cy="1046431"/>
            <a:chOff x="720589" y="3703937"/>
            <a:chExt cx="2844099" cy="1046431"/>
          </a:xfrm>
        </p:grpSpPr>
        <p:sp>
          <p:nvSpPr>
            <p:cNvPr id="50" name="矩形 49"/>
            <p:cNvSpPr/>
            <p:nvPr/>
          </p:nvSpPr>
          <p:spPr>
            <a:xfrm>
              <a:off x="720589" y="4455924"/>
              <a:ext cx="2844099" cy="294444"/>
            </a:xfrm>
            <a:prstGeom prst="rect">
              <a:avLst/>
            </a:prstGeom>
            <a:solidFill>
              <a:srgbClr val="DBDBDB"/>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Al</a:t>
              </a:r>
              <a:endParaRPr kumimoji="0" lang="zh-TW" altLang="en-US" sz="1800" b="1" i="0" u="none" strike="noStrike" kern="0" cap="none" spc="0" normalizeH="0" baseline="-2500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51" name="梯形 50"/>
            <p:cNvSpPr/>
            <p:nvPr/>
          </p:nvSpPr>
          <p:spPr>
            <a:xfrm>
              <a:off x="720589" y="3703937"/>
              <a:ext cx="2844099" cy="756000"/>
            </a:xfrm>
            <a:prstGeom prst="trapezoid">
              <a:avLst>
                <a:gd name="adj" fmla="val 58598"/>
              </a:avLst>
            </a:prstGeom>
            <a:solidFill>
              <a:schemeClr val="bg1">
                <a:lumMod val="95000"/>
              </a:schemeClr>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grpSp>
      <p:grpSp>
        <p:nvGrpSpPr>
          <p:cNvPr id="2" name="群組 1"/>
          <p:cNvGrpSpPr/>
          <p:nvPr/>
        </p:nvGrpSpPr>
        <p:grpSpPr>
          <a:xfrm>
            <a:off x="1341930" y="2889311"/>
            <a:ext cx="1616730" cy="568416"/>
            <a:chOff x="1689988" y="1634591"/>
            <a:chExt cx="1616730" cy="568416"/>
          </a:xfrm>
        </p:grpSpPr>
        <p:sp>
          <p:nvSpPr>
            <p:cNvPr id="52" name="手繪多邊形 51"/>
            <p:cNvSpPr/>
            <p:nvPr/>
          </p:nvSpPr>
          <p:spPr>
            <a:xfrm>
              <a:off x="1689988" y="1634591"/>
              <a:ext cx="1614653" cy="282817"/>
            </a:xfrm>
            <a:custGeom>
              <a:avLst/>
              <a:gdLst>
                <a:gd name="connsiteX0" fmla="*/ 1168182 w 2336364"/>
                <a:gd name="connsiteY0" fmla="*/ 0 h 399751"/>
                <a:gd name="connsiteX1" fmla="*/ 2336364 w 2336364"/>
                <a:gd name="connsiteY1" fmla="*/ 399751 h 399751"/>
                <a:gd name="connsiteX2" fmla="*/ 0 w 2336364"/>
                <a:gd name="connsiteY2" fmla="*/ 399751 h 399751"/>
                <a:gd name="connsiteX3" fmla="*/ 1168182 w 2336364"/>
                <a:gd name="connsiteY3" fmla="*/ 0 h 399751"/>
              </a:gdLst>
              <a:ahLst/>
              <a:cxnLst>
                <a:cxn ang="0">
                  <a:pos x="connsiteX0" y="connsiteY0"/>
                </a:cxn>
                <a:cxn ang="0">
                  <a:pos x="connsiteX1" y="connsiteY1"/>
                </a:cxn>
                <a:cxn ang="0">
                  <a:pos x="connsiteX2" y="connsiteY2"/>
                </a:cxn>
                <a:cxn ang="0">
                  <a:pos x="connsiteX3" y="connsiteY3"/>
                </a:cxn>
              </a:cxnLst>
              <a:rect l="l" t="t" r="r" b="b"/>
              <a:pathLst>
                <a:path w="2336364" h="399751">
                  <a:moveTo>
                    <a:pt x="1168182" y="0"/>
                  </a:moveTo>
                  <a:cubicBezTo>
                    <a:pt x="1813351" y="0"/>
                    <a:pt x="2336364" y="178975"/>
                    <a:pt x="2336364" y="399751"/>
                  </a:cubicBezTo>
                  <a:lnTo>
                    <a:pt x="0" y="399751"/>
                  </a:lnTo>
                  <a:cubicBezTo>
                    <a:pt x="0" y="178975"/>
                    <a:pt x="523013" y="0"/>
                    <a:pt x="1168182" y="0"/>
                  </a:cubicBezTo>
                  <a:close/>
                </a:path>
              </a:pathLst>
            </a:cu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600" b="1" i="0" u="none" strike="noStrike" kern="1200" cap="none" spc="0" normalizeH="0" baseline="0" noProof="0">
                <a:ln>
                  <a:noFill/>
                </a:ln>
                <a:solidFill>
                  <a:prstClr val="white"/>
                </a:solidFill>
                <a:effectLst/>
                <a:uLnTx/>
                <a:uFillTx/>
                <a:latin typeface="Times New Roman"/>
                <a:ea typeface="微軟正黑體"/>
                <a:cs typeface="+mn-cs"/>
              </a:endParaRPr>
            </a:p>
          </p:txBody>
        </p:sp>
        <p:sp>
          <p:nvSpPr>
            <p:cNvPr id="53" name="矩形 52"/>
            <p:cNvSpPr/>
            <p:nvPr/>
          </p:nvSpPr>
          <p:spPr>
            <a:xfrm>
              <a:off x="1690479" y="1912915"/>
              <a:ext cx="1616239" cy="290092"/>
            </a:xfrm>
            <a:prstGeom prst="rect">
              <a:avLst/>
            </a:prstGeom>
            <a:solidFill>
              <a:schemeClr val="accent1"/>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0" cap="none" spc="0" normalizeH="0" baseline="0" noProof="0" dirty="0">
                  <a:ln>
                    <a:noFill/>
                  </a:ln>
                  <a:solidFill>
                    <a:prstClr val="white"/>
                  </a:solidFill>
                  <a:effectLst/>
                  <a:uLnTx/>
                  <a:uFillTx/>
                  <a:latin typeface="Arial" panose="020B0604020202020204" pitchFamily="34" charset="0"/>
                  <a:ea typeface="新細明體" panose="02020500000000000000" pitchFamily="18" charset="-120"/>
                  <a:cs typeface="Arial" panose="020B0604020202020204" pitchFamily="34" charset="0"/>
                </a:rPr>
                <a:t>PR</a:t>
              </a:r>
              <a:endParaRPr kumimoji="0" lang="zh-TW" altLang="en-US" sz="1800" b="1" i="0" u="none" strike="noStrike" kern="0" cap="none" spc="0" normalizeH="0" baseline="0" noProof="0" dirty="0">
                <a:ln>
                  <a:noFill/>
                </a:ln>
                <a:solidFill>
                  <a:prstClr val="white"/>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grpSp>
      <p:grpSp>
        <p:nvGrpSpPr>
          <p:cNvPr id="57" name="群組 56"/>
          <p:cNvGrpSpPr/>
          <p:nvPr/>
        </p:nvGrpSpPr>
        <p:grpSpPr>
          <a:xfrm>
            <a:off x="3905550" y="5295876"/>
            <a:ext cx="1940959" cy="400110"/>
            <a:chOff x="3905550" y="5295876"/>
            <a:chExt cx="1940959" cy="400110"/>
          </a:xfrm>
        </p:grpSpPr>
        <p:sp>
          <p:nvSpPr>
            <p:cNvPr id="58" name="矩形 57"/>
            <p:cNvSpPr/>
            <p:nvPr/>
          </p:nvSpPr>
          <p:spPr>
            <a:xfrm>
              <a:off x="4175923" y="5295876"/>
              <a:ext cx="1670586" cy="400110"/>
            </a:xfrm>
            <a:prstGeom prst="rect">
              <a:avLst/>
            </a:prstGeom>
          </p:spPr>
          <p:txBody>
            <a:bodyPr wrap="non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Al wet etching</a:t>
              </a:r>
              <a:endParaRPr kumimoji="0" lang="zh-TW" altLang="en-US"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endParaRPr>
            </a:p>
          </p:txBody>
        </p:sp>
        <p:sp>
          <p:nvSpPr>
            <p:cNvPr id="59" name="橢圓 58">
              <a:extLst>
                <a:ext uri="{FF2B5EF4-FFF2-40B4-BE49-F238E27FC236}">
                  <a16:creationId xmlns:a16="http://schemas.microsoft.com/office/drawing/2014/main" id="{20A20562-3569-49FC-8B56-D5FB9E48209D}"/>
                </a:ext>
              </a:extLst>
            </p:cNvPr>
            <p:cNvSpPr/>
            <p:nvPr/>
          </p:nvSpPr>
          <p:spPr>
            <a:xfrm>
              <a:off x="3905550" y="5432119"/>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grpSp>
      <p:grpSp>
        <p:nvGrpSpPr>
          <p:cNvPr id="63" name="群組 62"/>
          <p:cNvGrpSpPr/>
          <p:nvPr/>
        </p:nvGrpSpPr>
        <p:grpSpPr>
          <a:xfrm>
            <a:off x="3905550" y="6059507"/>
            <a:ext cx="3526906" cy="400110"/>
            <a:chOff x="3905550" y="6059507"/>
            <a:chExt cx="3526906" cy="400110"/>
          </a:xfrm>
        </p:grpSpPr>
        <p:sp>
          <p:nvSpPr>
            <p:cNvPr id="64" name="矩形 63"/>
            <p:cNvSpPr/>
            <p:nvPr/>
          </p:nvSpPr>
          <p:spPr>
            <a:xfrm>
              <a:off x="4175923" y="6059507"/>
              <a:ext cx="3256533" cy="400110"/>
            </a:xfrm>
            <a:prstGeom prst="rect">
              <a:avLst/>
            </a:prstGeom>
          </p:spPr>
          <p:txBody>
            <a:bodyPr wrap="none">
              <a:spAutoFit/>
            </a:bodyPr>
            <a:lstStyle/>
            <a:p>
              <a:pPr marL="342900" marR="0" lvl="0" indent="-342900" algn="l" defTabSz="914332"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Si substrate etching by RIE</a:t>
              </a:r>
              <a:endParaRPr kumimoji="0" lang="zh-TW" altLang="en-US"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endParaRPr>
            </a:p>
          </p:txBody>
        </p:sp>
        <p:sp>
          <p:nvSpPr>
            <p:cNvPr id="65" name="橢圓 64">
              <a:extLst>
                <a:ext uri="{FF2B5EF4-FFF2-40B4-BE49-F238E27FC236}">
                  <a16:creationId xmlns:a16="http://schemas.microsoft.com/office/drawing/2014/main" id="{20A20562-3569-49FC-8B56-D5FB9E48209D}"/>
                </a:ext>
              </a:extLst>
            </p:cNvPr>
            <p:cNvSpPr/>
            <p:nvPr/>
          </p:nvSpPr>
          <p:spPr>
            <a:xfrm>
              <a:off x="3905550" y="6195750"/>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grpSp>
    </p:spTree>
    <p:extLst>
      <p:ext uri="{BB962C8B-B14F-4D97-AF65-F5344CB8AC3E}">
        <p14:creationId xmlns:p14="http://schemas.microsoft.com/office/powerpoint/2010/main" val="23843237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Device Fabrication (1/2)</a:t>
            </a:r>
            <a:endParaRPr lang="zh-TW" altLang="en-US" dirty="0"/>
          </a:p>
        </p:txBody>
      </p:sp>
      <p:sp>
        <p:nvSpPr>
          <p:cNvPr id="13" name="投影片編號版面配置區 12">
            <a:extLst>
              <a:ext uri="{FF2B5EF4-FFF2-40B4-BE49-F238E27FC236}">
                <a16:creationId xmlns:a16="http://schemas.microsoft.com/office/drawing/2014/main" id="{8DC00C4C-8A39-4D1B-AC09-38C12BA8311E}"/>
              </a:ext>
            </a:extLst>
          </p:cNvPr>
          <p:cNvSpPr>
            <a:spLocks noGrp="1"/>
          </p:cNvSpPr>
          <p:nvPr>
            <p:ph type="sldNum" sz="quarter" idx="11"/>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746179B8-B9D7-4922-944D-FA8D358F36EB}" type="slidenum">
              <a:rPr kumimoji="0" lang="zh-TW" altLang="en-US" sz="1800" b="1" i="0" u="none" strike="noStrike" kern="1200" cap="none" spc="0" normalizeH="0" baseline="0" noProof="0" smtClean="0">
                <a:ln>
                  <a:noFill/>
                </a:ln>
                <a:solidFill>
                  <a:prstClr val="white"/>
                </a:solidFill>
                <a:effectLst/>
                <a:uLnTx/>
                <a:uFillTx/>
                <a:latin typeface="Times New Roman"/>
                <a:ea typeface="微軟正黑體"/>
                <a:cs typeface="+mn-cs"/>
              </a:rPr>
              <a:pPr marL="0" marR="0" lvl="0" indent="0" algn="r" defTabSz="914332" rtl="0" eaLnBrk="1" fontAlgn="auto" latinLnBrk="0" hangingPunct="1">
                <a:lnSpc>
                  <a:spcPct val="100000"/>
                </a:lnSpc>
                <a:spcBef>
                  <a:spcPts val="0"/>
                </a:spcBef>
                <a:spcAft>
                  <a:spcPts val="0"/>
                </a:spcAft>
                <a:buClrTx/>
                <a:buSzTx/>
                <a:buFontTx/>
                <a:buNone/>
                <a:tabLst/>
                <a:defRPr/>
              </a:pPr>
              <a:t>41</a:t>
            </a:fld>
            <a:endParaRPr kumimoji="0" lang="zh-TW" altLang="en-US" sz="1800" b="1" i="0" u="none" strike="noStrike" kern="1200" cap="none" spc="0" normalizeH="0" baseline="0" noProof="0">
              <a:ln>
                <a:noFill/>
              </a:ln>
              <a:solidFill>
                <a:prstClr val="white"/>
              </a:solidFill>
              <a:effectLst/>
              <a:uLnTx/>
              <a:uFillTx/>
              <a:latin typeface="Times New Roman"/>
              <a:ea typeface="微軟正黑體"/>
              <a:cs typeface="+mn-cs"/>
            </a:endParaRPr>
          </a:p>
        </p:txBody>
      </p:sp>
      <p:cxnSp>
        <p:nvCxnSpPr>
          <p:cNvPr id="7" name="直線單箭頭接點 6">
            <a:extLst>
              <a:ext uri="{FF2B5EF4-FFF2-40B4-BE49-F238E27FC236}">
                <a16:creationId xmlns:a16="http://schemas.microsoft.com/office/drawing/2014/main" id="{5A3D41ED-8240-4463-A7A7-A1FC3291ED3E}"/>
              </a:ext>
            </a:extLst>
          </p:cNvPr>
          <p:cNvCxnSpPr>
            <a:cxnSpLocks/>
          </p:cNvCxnSpPr>
          <p:nvPr/>
        </p:nvCxnSpPr>
        <p:spPr>
          <a:xfrm>
            <a:off x="3969361" y="1386840"/>
            <a:ext cx="0" cy="5768703"/>
          </a:xfrm>
          <a:prstGeom prst="straightConnector1">
            <a:avLst/>
          </a:prstGeom>
          <a:noFill/>
          <a:ln w="57150" cap="flat" cmpd="sng" algn="ctr">
            <a:solidFill>
              <a:srgbClr val="4472C4"/>
            </a:solidFill>
            <a:prstDash val="solid"/>
            <a:miter lim="800000"/>
            <a:tailEnd type="triangle"/>
          </a:ln>
          <a:effectLst/>
        </p:spPr>
      </p:cxnSp>
      <p:grpSp>
        <p:nvGrpSpPr>
          <p:cNvPr id="34" name="群組 33"/>
          <p:cNvGrpSpPr/>
          <p:nvPr/>
        </p:nvGrpSpPr>
        <p:grpSpPr>
          <a:xfrm>
            <a:off x="3905550" y="1485495"/>
            <a:ext cx="4795201" cy="400110"/>
            <a:chOff x="3905550" y="1485495"/>
            <a:chExt cx="4795201" cy="400110"/>
          </a:xfrm>
        </p:grpSpPr>
        <p:sp>
          <p:nvSpPr>
            <p:cNvPr id="8" name="橢圓 7">
              <a:extLst>
                <a:ext uri="{FF2B5EF4-FFF2-40B4-BE49-F238E27FC236}">
                  <a16:creationId xmlns:a16="http://schemas.microsoft.com/office/drawing/2014/main" id="{20A20562-3569-49FC-8B56-D5FB9E48209D}"/>
                </a:ext>
              </a:extLst>
            </p:cNvPr>
            <p:cNvSpPr/>
            <p:nvPr/>
          </p:nvSpPr>
          <p:spPr>
            <a:xfrm>
              <a:off x="3905550" y="1621739"/>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sp>
          <p:nvSpPr>
            <p:cNvPr id="9" name="矩形 8"/>
            <p:cNvSpPr/>
            <p:nvPr/>
          </p:nvSpPr>
          <p:spPr>
            <a:xfrm>
              <a:off x="4175923" y="1485495"/>
              <a:ext cx="4524828" cy="400110"/>
            </a:xfrm>
            <a:prstGeom prst="rect">
              <a:avLst/>
            </a:prstGeom>
          </p:spPr>
          <p:txBody>
            <a:bodyPr wrap="non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mn-cs"/>
                </a:rPr>
                <a:t>Radio Corporation of America (RCA) clean</a:t>
              </a:r>
              <a:endParaRPr kumimoji="0" lang="zh-TW" altLang="en-US"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mn-cs"/>
              </a:endParaRPr>
            </a:p>
          </p:txBody>
        </p:sp>
      </p:grpSp>
      <p:grpSp>
        <p:nvGrpSpPr>
          <p:cNvPr id="35" name="群組 34"/>
          <p:cNvGrpSpPr/>
          <p:nvPr/>
        </p:nvGrpSpPr>
        <p:grpSpPr>
          <a:xfrm>
            <a:off x="3905550" y="2216142"/>
            <a:ext cx="4890549" cy="400110"/>
            <a:chOff x="3905550" y="2216142"/>
            <a:chExt cx="4890549" cy="400110"/>
          </a:xfrm>
        </p:grpSpPr>
        <p:sp>
          <p:nvSpPr>
            <p:cNvPr id="10" name="矩形 9"/>
            <p:cNvSpPr/>
            <p:nvPr/>
          </p:nvSpPr>
          <p:spPr>
            <a:xfrm>
              <a:off x="4175923" y="2216142"/>
              <a:ext cx="4620176" cy="400110"/>
            </a:xfrm>
            <a:prstGeom prst="rect">
              <a:avLst/>
            </a:prstGeom>
          </p:spPr>
          <p:txBody>
            <a:bodyPr wrap="non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Ultra-thin oxide grown by anodic oxidation</a:t>
              </a:r>
            </a:p>
          </p:txBody>
        </p:sp>
        <p:sp>
          <p:nvSpPr>
            <p:cNvPr id="23" name="橢圓 22">
              <a:extLst>
                <a:ext uri="{FF2B5EF4-FFF2-40B4-BE49-F238E27FC236}">
                  <a16:creationId xmlns:a16="http://schemas.microsoft.com/office/drawing/2014/main" id="{20A20562-3569-49FC-8B56-D5FB9E48209D}"/>
                </a:ext>
              </a:extLst>
            </p:cNvPr>
            <p:cNvSpPr/>
            <p:nvPr/>
          </p:nvSpPr>
          <p:spPr>
            <a:xfrm>
              <a:off x="3905550" y="2352385"/>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grpSp>
      <p:grpSp>
        <p:nvGrpSpPr>
          <p:cNvPr id="36" name="群組 35"/>
          <p:cNvGrpSpPr/>
          <p:nvPr/>
        </p:nvGrpSpPr>
        <p:grpSpPr>
          <a:xfrm>
            <a:off x="3905550" y="2928759"/>
            <a:ext cx="3245996" cy="400110"/>
            <a:chOff x="3905550" y="2928759"/>
            <a:chExt cx="3245996" cy="400110"/>
          </a:xfrm>
        </p:grpSpPr>
        <p:sp>
          <p:nvSpPr>
            <p:cNvPr id="11" name="矩形 10"/>
            <p:cNvSpPr/>
            <p:nvPr/>
          </p:nvSpPr>
          <p:spPr>
            <a:xfrm>
              <a:off x="4175923" y="2928759"/>
              <a:ext cx="2975623" cy="400110"/>
            </a:xfrm>
            <a:prstGeom prst="rect">
              <a:avLst/>
            </a:prstGeom>
          </p:spPr>
          <p:txBody>
            <a:bodyPr wrap="non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RTA in N</a:t>
              </a:r>
              <a:r>
                <a:rPr kumimoji="0" lang="en-US" altLang="zh-TW" sz="2000" b="0" i="0" u="none" strike="noStrike" kern="1200" cap="none" spc="0" normalizeH="0" baseline="-2500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2</a:t>
              </a: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 at 950 ⁰C for 15 s</a:t>
              </a:r>
              <a:endParaRPr kumimoji="0" lang="zh-TW" altLang="en-US"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endParaRPr>
            </a:p>
          </p:txBody>
        </p:sp>
        <p:sp>
          <p:nvSpPr>
            <p:cNvPr id="24" name="橢圓 23">
              <a:extLst>
                <a:ext uri="{FF2B5EF4-FFF2-40B4-BE49-F238E27FC236}">
                  <a16:creationId xmlns:a16="http://schemas.microsoft.com/office/drawing/2014/main" id="{20A20562-3569-49FC-8B56-D5FB9E48209D}"/>
                </a:ext>
              </a:extLst>
            </p:cNvPr>
            <p:cNvSpPr/>
            <p:nvPr/>
          </p:nvSpPr>
          <p:spPr>
            <a:xfrm>
              <a:off x="3905550" y="3065002"/>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grpSp>
      <p:grpSp>
        <p:nvGrpSpPr>
          <p:cNvPr id="37" name="群組 36"/>
          <p:cNvGrpSpPr/>
          <p:nvPr/>
        </p:nvGrpSpPr>
        <p:grpSpPr>
          <a:xfrm>
            <a:off x="3905550" y="3730502"/>
            <a:ext cx="5225960" cy="400110"/>
            <a:chOff x="3905550" y="3730502"/>
            <a:chExt cx="5225960" cy="400110"/>
          </a:xfrm>
        </p:grpSpPr>
        <p:sp>
          <p:nvSpPr>
            <p:cNvPr id="12" name="矩形 11"/>
            <p:cNvSpPr/>
            <p:nvPr/>
          </p:nvSpPr>
          <p:spPr>
            <a:xfrm>
              <a:off x="4175923" y="3730502"/>
              <a:ext cx="4955587" cy="400110"/>
            </a:xfrm>
            <a:prstGeom prst="rect">
              <a:avLst/>
            </a:prstGeom>
          </p:spPr>
          <p:txBody>
            <a:bodyPr wrap="non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Thermal evaporate 250nm Al as top electrode</a:t>
              </a:r>
              <a:endParaRPr kumimoji="0" lang="zh-TW" altLang="en-US"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endParaRPr>
            </a:p>
          </p:txBody>
        </p:sp>
        <p:sp>
          <p:nvSpPr>
            <p:cNvPr id="29" name="橢圓 28">
              <a:extLst>
                <a:ext uri="{FF2B5EF4-FFF2-40B4-BE49-F238E27FC236}">
                  <a16:creationId xmlns:a16="http://schemas.microsoft.com/office/drawing/2014/main" id="{20A20562-3569-49FC-8B56-D5FB9E48209D}"/>
                </a:ext>
              </a:extLst>
            </p:cNvPr>
            <p:cNvSpPr/>
            <p:nvPr/>
          </p:nvSpPr>
          <p:spPr>
            <a:xfrm>
              <a:off x="3905550" y="3866745"/>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grpSp>
      <p:grpSp>
        <p:nvGrpSpPr>
          <p:cNvPr id="38" name="群組 37"/>
          <p:cNvGrpSpPr/>
          <p:nvPr/>
        </p:nvGrpSpPr>
        <p:grpSpPr>
          <a:xfrm>
            <a:off x="3905550" y="4532245"/>
            <a:ext cx="2258738" cy="400110"/>
            <a:chOff x="3905550" y="4532245"/>
            <a:chExt cx="2258738" cy="400110"/>
          </a:xfrm>
        </p:grpSpPr>
        <p:sp>
          <p:nvSpPr>
            <p:cNvPr id="26" name="矩形 25"/>
            <p:cNvSpPr/>
            <p:nvPr/>
          </p:nvSpPr>
          <p:spPr>
            <a:xfrm>
              <a:off x="4175923" y="4532245"/>
              <a:ext cx="1988365" cy="400110"/>
            </a:xfrm>
            <a:prstGeom prst="rect">
              <a:avLst/>
            </a:prstGeom>
          </p:spPr>
          <p:txBody>
            <a:bodyPr wrap="non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Photolithography</a:t>
              </a:r>
              <a:endParaRPr kumimoji="0" lang="zh-TW" altLang="en-US"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endParaRPr>
            </a:p>
          </p:txBody>
        </p:sp>
        <p:sp>
          <p:nvSpPr>
            <p:cNvPr id="30" name="橢圓 29">
              <a:extLst>
                <a:ext uri="{FF2B5EF4-FFF2-40B4-BE49-F238E27FC236}">
                  <a16:creationId xmlns:a16="http://schemas.microsoft.com/office/drawing/2014/main" id="{20A20562-3569-49FC-8B56-D5FB9E48209D}"/>
                </a:ext>
              </a:extLst>
            </p:cNvPr>
            <p:cNvSpPr/>
            <p:nvPr/>
          </p:nvSpPr>
          <p:spPr>
            <a:xfrm>
              <a:off x="3905550" y="4668488"/>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grpSp>
      <p:grpSp>
        <p:nvGrpSpPr>
          <p:cNvPr id="39" name="群組 38"/>
          <p:cNvGrpSpPr/>
          <p:nvPr/>
        </p:nvGrpSpPr>
        <p:grpSpPr>
          <a:xfrm>
            <a:off x="3905550" y="5295876"/>
            <a:ext cx="1940959" cy="400110"/>
            <a:chOff x="3905550" y="5295876"/>
            <a:chExt cx="1940959" cy="400110"/>
          </a:xfrm>
        </p:grpSpPr>
        <p:sp>
          <p:nvSpPr>
            <p:cNvPr id="27" name="矩形 26"/>
            <p:cNvSpPr/>
            <p:nvPr/>
          </p:nvSpPr>
          <p:spPr>
            <a:xfrm>
              <a:off x="4175923" y="5295876"/>
              <a:ext cx="1670586" cy="400110"/>
            </a:xfrm>
            <a:prstGeom prst="rect">
              <a:avLst/>
            </a:prstGeom>
          </p:spPr>
          <p:txBody>
            <a:bodyPr wrap="non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rPr>
                <a:t>Al wet etching</a:t>
              </a:r>
              <a:endParaRPr kumimoji="0" lang="zh-TW" altLang="en-US" sz="20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endParaRPr>
            </a:p>
          </p:txBody>
        </p:sp>
        <p:sp>
          <p:nvSpPr>
            <p:cNvPr id="31" name="橢圓 30">
              <a:extLst>
                <a:ext uri="{FF2B5EF4-FFF2-40B4-BE49-F238E27FC236}">
                  <a16:creationId xmlns:a16="http://schemas.microsoft.com/office/drawing/2014/main" id="{20A20562-3569-49FC-8B56-D5FB9E48209D}"/>
                </a:ext>
              </a:extLst>
            </p:cNvPr>
            <p:cNvSpPr/>
            <p:nvPr/>
          </p:nvSpPr>
          <p:spPr>
            <a:xfrm>
              <a:off x="3905550" y="5432119"/>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sp>
        <p:nvSpPr>
          <p:cNvPr id="41" name="梯形 40"/>
          <p:cNvSpPr/>
          <p:nvPr/>
        </p:nvSpPr>
        <p:spPr>
          <a:xfrm>
            <a:off x="726939" y="3866745"/>
            <a:ext cx="2844099" cy="558037"/>
          </a:xfrm>
          <a:prstGeom prst="trapezoid">
            <a:avLst>
              <a:gd name="adj" fmla="val 58598"/>
            </a:avLst>
          </a:prstGeom>
          <a:gradFill flip="none" rotWithShape="1">
            <a:gsLst>
              <a:gs pos="0">
                <a:srgbClr val="FFFF66">
                  <a:tint val="66000"/>
                  <a:satMod val="160000"/>
                </a:srgbClr>
              </a:gs>
              <a:gs pos="50000">
                <a:srgbClr val="FFFF66">
                  <a:tint val="44500"/>
                  <a:satMod val="160000"/>
                </a:srgbClr>
              </a:gs>
              <a:gs pos="100000">
                <a:srgbClr val="FFFF66">
                  <a:tint val="23500"/>
                  <a:satMod val="160000"/>
                </a:srgbClr>
              </a:gs>
            </a:gsLst>
            <a:lin ang="16200000" scaled="1"/>
            <a:tileRect/>
          </a:gra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44" name="矩形 43"/>
          <p:cNvSpPr/>
          <p:nvPr/>
        </p:nvSpPr>
        <p:spPr>
          <a:xfrm>
            <a:off x="1341930" y="3737443"/>
            <a:ext cx="1614654" cy="294444"/>
          </a:xfrm>
          <a:prstGeom prst="rect">
            <a:avLst/>
          </a:prstGeom>
          <a:solidFill>
            <a:srgbClr val="9DC3E6"/>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SiO</a:t>
            </a:r>
            <a:r>
              <a:rPr kumimoji="0" lang="en-US" altLang="zh-TW" sz="1800" b="1" i="0" u="none" strike="noStrike" kern="0" cap="none" spc="0" normalizeH="0" baseline="-2500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2</a:t>
            </a:r>
            <a:endParaRPr kumimoji="0" lang="zh-TW" altLang="en-US" sz="1800" b="1" i="0" u="none" strike="noStrike" kern="0" cap="none" spc="0" normalizeH="0" baseline="-2500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50" name="矩形 49"/>
          <p:cNvSpPr/>
          <p:nvPr/>
        </p:nvSpPr>
        <p:spPr>
          <a:xfrm>
            <a:off x="1341930" y="3445581"/>
            <a:ext cx="1614654" cy="294444"/>
          </a:xfrm>
          <a:prstGeom prst="rect">
            <a:avLst/>
          </a:prstGeom>
          <a:solidFill>
            <a:srgbClr val="DBDBDB"/>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Al</a:t>
            </a:r>
            <a:endParaRPr kumimoji="0" lang="zh-TW" altLang="en-US" sz="1800" b="1" i="0" u="none" strike="noStrike" kern="0" cap="none" spc="0" normalizeH="0" baseline="-2500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grpSp>
        <p:nvGrpSpPr>
          <p:cNvPr id="2" name="群組 1"/>
          <p:cNvGrpSpPr/>
          <p:nvPr/>
        </p:nvGrpSpPr>
        <p:grpSpPr>
          <a:xfrm>
            <a:off x="1341930" y="2889311"/>
            <a:ext cx="1616730" cy="568416"/>
            <a:chOff x="1689988" y="1634591"/>
            <a:chExt cx="1616730" cy="568416"/>
          </a:xfrm>
        </p:grpSpPr>
        <p:sp>
          <p:nvSpPr>
            <p:cNvPr id="52" name="手繪多邊形 51"/>
            <p:cNvSpPr/>
            <p:nvPr/>
          </p:nvSpPr>
          <p:spPr>
            <a:xfrm>
              <a:off x="1689988" y="1634591"/>
              <a:ext cx="1614653" cy="282817"/>
            </a:xfrm>
            <a:custGeom>
              <a:avLst/>
              <a:gdLst>
                <a:gd name="connsiteX0" fmla="*/ 1168182 w 2336364"/>
                <a:gd name="connsiteY0" fmla="*/ 0 h 399751"/>
                <a:gd name="connsiteX1" fmla="*/ 2336364 w 2336364"/>
                <a:gd name="connsiteY1" fmla="*/ 399751 h 399751"/>
                <a:gd name="connsiteX2" fmla="*/ 0 w 2336364"/>
                <a:gd name="connsiteY2" fmla="*/ 399751 h 399751"/>
                <a:gd name="connsiteX3" fmla="*/ 1168182 w 2336364"/>
                <a:gd name="connsiteY3" fmla="*/ 0 h 399751"/>
              </a:gdLst>
              <a:ahLst/>
              <a:cxnLst>
                <a:cxn ang="0">
                  <a:pos x="connsiteX0" y="connsiteY0"/>
                </a:cxn>
                <a:cxn ang="0">
                  <a:pos x="connsiteX1" y="connsiteY1"/>
                </a:cxn>
                <a:cxn ang="0">
                  <a:pos x="connsiteX2" y="connsiteY2"/>
                </a:cxn>
                <a:cxn ang="0">
                  <a:pos x="connsiteX3" y="connsiteY3"/>
                </a:cxn>
              </a:cxnLst>
              <a:rect l="l" t="t" r="r" b="b"/>
              <a:pathLst>
                <a:path w="2336364" h="399751">
                  <a:moveTo>
                    <a:pt x="1168182" y="0"/>
                  </a:moveTo>
                  <a:cubicBezTo>
                    <a:pt x="1813351" y="0"/>
                    <a:pt x="2336364" y="178975"/>
                    <a:pt x="2336364" y="399751"/>
                  </a:cubicBezTo>
                  <a:lnTo>
                    <a:pt x="0" y="399751"/>
                  </a:lnTo>
                  <a:cubicBezTo>
                    <a:pt x="0" y="178975"/>
                    <a:pt x="523013" y="0"/>
                    <a:pt x="1168182" y="0"/>
                  </a:cubicBezTo>
                  <a:close/>
                </a:path>
              </a:pathLst>
            </a:cu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600" b="1" i="0" u="none" strike="noStrike" kern="1200" cap="none" spc="0" normalizeH="0" baseline="0" noProof="0">
                <a:ln>
                  <a:noFill/>
                </a:ln>
                <a:solidFill>
                  <a:prstClr val="white"/>
                </a:solidFill>
                <a:effectLst/>
                <a:uLnTx/>
                <a:uFillTx/>
                <a:latin typeface="Times New Roman"/>
                <a:ea typeface="微軟正黑體"/>
                <a:cs typeface="+mn-cs"/>
              </a:endParaRPr>
            </a:p>
          </p:txBody>
        </p:sp>
        <p:sp>
          <p:nvSpPr>
            <p:cNvPr id="53" name="矩形 52"/>
            <p:cNvSpPr/>
            <p:nvPr/>
          </p:nvSpPr>
          <p:spPr>
            <a:xfrm>
              <a:off x="1690479" y="1912915"/>
              <a:ext cx="1616239" cy="290092"/>
            </a:xfrm>
            <a:prstGeom prst="rect">
              <a:avLst/>
            </a:prstGeom>
            <a:solidFill>
              <a:schemeClr val="accent1"/>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0" cap="none" spc="0" normalizeH="0" baseline="0" noProof="0" dirty="0">
                  <a:ln>
                    <a:noFill/>
                  </a:ln>
                  <a:solidFill>
                    <a:prstClr val="white"/>
                  </a:solidFill>
                  <a:effectLst/>
                  <a:uLnTx/>
                  <a:uFillTx/>
                  <a:latin typeface="Arial" panose="020B0604020202020204" pitchFamily="34" charset="0"/>
                  <a:ea typeface="新細明體" panose="02020500000000000000" pitchFamily="18" charset="-120"/>
                  <a:cs typeface="Arial" panose="020B0604020202020204" pitchFamily="34" charset="0"/>
                </a:rPr>
                <a:t>PR</a:t>
              </a:r>
              <a:endParaRPr kumimoji="0" lang="zh-TW" altLang="en-US" sz="1800" b="1" i="0" u="none" strike="noStrike" kern="0" cap="none" spc="0" normalizeH="0" baseline="0" noProof="0" dirty="0">
                <a:ln>
                  <a:noFill/>
                </a:ln>
                <a:solidFill>
                  <a:prstClr val="white"/>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grpSp>
      <p:sp>
        <p:nvSpPr>
          <p:cNvPr id="54" name="手繪多邊形 53"/>
          <p:cNvSpPr/>
          <p:nvPr/>
        </p:nvSpPr>
        <p:spPr>
          <a:xfrm>
            <a:off x="726939" y="4031887"/>
            <a:ext cx="2844000" cy="718482"/>
          </a:xfrm>
          <a:custGeom>
            <a:avLst/>
            <a:gdLst>
              <a:gd name="connsiteX0" fmla="*/ 791867 w 3650134"/>
              <a:gd name="connsiteY0" fmla="*/ 0 h 966527"/>
              <a:gd name="connsiteX1" fmla="*/ 2858268 w 3650134"/>
              <a:gd name="connsiteY1" fmla="*/ 0 h 966527"/>
              <a:gd name="connsiteX2" fmla="*/ 2858268 w 3650134"/>
              <a:gd name="connsiteY2" fmla="*/ 528788 h 966527"/>
              <a:gd name="connsiteX3" fmla="*/ 3650134 w 3650134"/>
              <a:gd name="connsiteY3" fmla="*/ 528788 h 966527"/>
              <a:gd name="connsiteX4" fmla="*/ 3650134 w 3650134"/>
              <a:gd name="connsiteY4" fmla="*/ 966527 h 966527"/>
              <a:gd name="connsiteX5" fmla="*/ 0 w 3650134"/>
              <a:gd name="connsiteY5" fmla="*/ 966527 h 966527"/>
              <a:gd name="connsiteX6" fmla="*/ 0 w 3650134"/>
              <a:gd name="connsiteY6" fmla="*/ 528788 h 966527"/>
              <a:gd name="connsiteX7" fmla="*/ 791867 w 3650134"/>
              <a:gd name="connsiteY7" fmla="*/ 528788 h 96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0134" h="966527">
                <a:moveTo>
                  <a:pt x="791867" y="0"/>
                </a:moveTo>
                <a:lnTo>
                  <a:pt x="2858268" y="0"/>
                </a:lnTo>
                <a:lnTo>
                  <a:pt x="2858268" y="528788"/>
                </a:lnTo>
                <a:lnTo>
                  <a:pt x="3650134" y="528788"/>
                </a:lnTo>
                <a:lnTo>
                  <a:pt x="3650134" y="966527"/>
                </a:lnTo>
                <a:lnTo>
                  <a:pt x="0" y="966527"/>
                </a:lnTo>
                <a:lnTo>
                  <a:pt x="0" y="528788"/>
                </a:lnTo>
                <a:lnTo>
                  <a:pt x="791867" y="528788"/>
                </a:lnTo>
                <a:close/>
              </a:path>
            </a:pathLst>
          </a:custGeom>
          <a:solidFill>
            <a:srgbClr val="FFFF66"/>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Si (p)</a:t>
            </a:r>
            <a:endParaRPr kumimoji="0" lang="zh-TW" altLang="en-US"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grpSp>
        <p:nvGrpSpPr>
          <p:cNvPr id="55" name="群組 54"/>
          <p:cNvGrpSpPr/>
          <p:nvPr/>
        </p:nvGrpSpPr>
        <p:grpSpPr>
          <a:xfrm>
            <a:off x="3905550" y="6059507"/>
            <a:ext cx="3526906" cy="400110"/>
            <a:chOff x="3905550" y="6059507"/>
            <a:chExt cx="3526906" cy="400110"/>
          </a:xfrm>
        </p:grpSpPr>
        <p:sp>
          <p:nvSpPr>
            <p:cNvPr id="56" name="矩形 55"/>
            <p:cNvSpPr/>
            <p:nvPr/>
          </p:nvSpPr>
          <p:spPr>
            <a:xfrm>
              <a:off x="4175923" y="6059507"/>
              <a:ext cx="3256533" cy="400110"/>
            </a:xfrm>
            <a:prstGeom prst="rect">
              <a:avLst/>
            </a:prstGeom>
          </p:spPr>
          <p:txBody>
            <a:bodyPr wrap="none">
              <a:spAutoFit/>
            </a:bodyPr>
            <a:lstStyle/>
            <a:p>
              <a:pPr marL="342900" marR="0" lvl="0" indent="-342900" algn="l" defTabSz="914332"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altLang="zh-TW" sz="20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rPr>
                <a:t>Si substrate etching by RIE</a:t>
              </a:r>
              <a:endParaRPr kumimoji="0" lang="zh-TW" altLang="en-US" sz="20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endParaRPr>
            </a:p>
          </p:txBody>
        </p:sp>
        <p:sp>
          <p:nvSpPr>
            <p:cNvPr id="57" name="橢圓 56">
              <a:extLst>
                <a:ext uri="{FF2B5EF4-FFF2-40B4-BE49-F238E27FC236}">
                  <a16:creationId xmlns:a16="http://schemas.microsoft.com/office/drawing/2014/main" id="{20A20562-3569-49FC-8B56-D5FB9E48209D}"/>
                </a:ext>
              </a:extLst>
            </p:cNvPr>
            <p:cNvSpPr/>
            <p:nvPr/>
          </p:nvSpPr>
          <p:spPr>
            <a:xfrm>
              <a:off x="3905550" y="6195750"/>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grpSp>
      <p:sp>
        <p:nvSpPr>
          <p:cNvPr id="58" name="矩形 57"/>
          <p:cNvSpPr/>
          <p:nvPr/>
        </p:nvSpPr>
        <p:spPr>
          <a:xfrm>
            <a:off x="513617" y="5295876"/>
            <a:ext cx="3046668" cy="400110"/>
          </a:xfrm>
          <a:prstGeom prst="rect">
            <a:avLst/>
          </a:prstGeom>
        </p:spPr>
        <p:txBody>
          <a:bodyPr wrap="none">
            <a:spAutoFit/>
          </a:bodyPr>
          <a:lstStyle/>
          <a:p>
            <a:pPr marL="342900" marR="0" lvl="0" indent="-342900" algn="l" defTabSz="914332"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altLang="zh-TW" sz="20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rPr>
              <a:t>Trench MIS only process</a:t>
            </a:r>
            <a:endParaRPr kumimoji="0" lang="zh-TW" altLang="en-US" sz="20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endParaRPr>
          </a:p>
        </p:txBody>
      </p:sp>
    </p:spTree>
    <p:extLst>
      <p:ext uri="{BB962C8B-B14F-4D97-AF65-F5344CB8AC3E}">
        <p14:creationId xmlns:p14="http://schemas.microsoft.com/office/powerpoint/2010/main" val="19229690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Device Fabrication (2/2)</a:t>
            </a:r>
            <a:endParaRPr lang="zh-TW" altLang="en-US" dirty="0"/>
          </a:p>
        </p:txBody>
      </p:sp>
      <p:sp>
        <p:nvSpPr>
          <p:cNvPr id="8" name="投影片編號版面配置區 7">
            <a:extLst>
              <a:ext uri="{FF2B5EF4-FFF2-40B4-BE49-F238E27FC236}">
                <a16:creationId xmlns:a16="http://schemas.microsoft.com/office/drawing/2014/main" id="{F14EE510-4C62-4091-A123-DC20BBD50D1C}"/>
              </a:ext>
            </a:extLst>
          </p:cNvPr>
          <p:cNvSpPr>
            <a:spLocks noGrp="1"/>
          </p:cNvSpPr>
          <p:nvPr>
            <p:ph type="sldNum" sz="quarter" idx="11"/>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746179B8-B9D7-4922-944D-FA8D358F36EB}" type="slidenum">
              <a:rPr kumimoji="0" lang="zh-TW" altLang="en-US" sz="1800" b="1" i="0" u="none" strike="noStrike" kern="1200" cap="none" spc="0" normalizeH="0" baseline="0" noProof="0" smtClean="0">
                <a:ln>
                  <a:noFill/>
                </a:ln>
                <a:solidFill>
                  <a:prstClr val="white"/>
                </a:solidFill>
                <a:effectLst/>
                <a:uLnTx/>
                <a:uFillTx/>
                <a:latin typeface="Times New Roman"/>
                <a:ea typeface="微軟正黑體"/>
                <a:cs typeface="+mn-cs"/>
              </a:rPr>
              <a:pPr marL="0" marR="0" lvl="0" indent="0" algn="r" defTabSz="914332" rtl="0" eaLnBrk="1" fontAlgn="auto" latinLnBrk="0" hangingPunct="1">
                <a:lnSpc>
                  <a:spcPct val="100000"/>
                </a:lnSpc>
                <a:spcBef>
                  <a:spcPts val="0"/>
                </a:spcBef>
                <a:spcAft>
                  <a:spcPts val="0"/>
                </a:spcAft>
                <a:buClrTx/>
                <a:buSzTx/>
                <a:buFontTx/>
                <a:buNone/>
                <a:tabLst/>
                <a:defRPr/>
              </a:pPr>
              <a:t>42</a:t>
            </a:fld>
            <a:endParaRPr kumimoji="0" lang="zh-TW" altLang="en-US" sz="1800" b="1" i="0" u="none" strike="noStrike" kern="1200" cap="none" spc="0" normalizeH="0" baseline="0" noProof="0">
              <a:ln>
                <a:noFill/>
              </a:ln>
              <a:solidFill>
                <a:prstClr val="white"/>
              </a:solidFill>
              <a:effectLst/>
              <a:uLnTx/>
              <a:uFillTx/>
              <a:latin typeface="Times New Roman"/>
              <a:ea typeface="微軟正黑體"/>
              <a:cs typeface="+mn-cs"/>
            </a:endParaRPr>
          </a:p>
        </p:txBody>
      </p:sp>
      <p:sp>
        <p:nvSpPr>
          <p:cNvPr id="41" name="梯形 40"/>
          <p:cNvSpPr/>
          <p:nvPr/>
        </p:nvSpPr>
        <p:spPr>
          <a:xfrm>
            <a:off x="726939" y="3866745"/>
            <a:ext cx="2844099" cy="558037"/>
          </a:xfrm>
          <a:prstGeom prst="trapezoid">
            <a:avLst>
              <a:gd name="adj" fmla="val 58598"/>
            </a:avLst>
          </a:prstGeom>
          <a:gradFill flip="none" rotWithShape="1">
            <a:gsLst>
              <a:gs pos="0">
                <a:srgbClr val="FFFF66">
                  <a:tint val="66000"/>
                  <a:satMod val="160000"/>
                </a:srgbClr>
              </a:gs>
              <a:gs pos="50000">
                <a:srgbClr val="FFFF66">
                  <a:tint val="44500"/>
                  <a:satMod val="160000"/>
                </a:srgbClr>
              </a:gs>
              <a:gs pos="100000">
                <a:srgbClr val="FFFF66">
                  <a:tint val="23500"/>
                  <a:satMod val="160000"/>
                </a:srgbClr>
              </a:gs>
            </a:gsLst>
            <a:lin ang="16200000" scaled="1"/>
            <a:tileRect/>
          </a:gra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40" name="梯形 39"/>
          <p:cNvSpPr/>
          <p:nvPr/>
        </p:nvSpPr>
        <p:spPr>
          <a:xfrm>
            <a:off x="726939" y="3758208"/>
            <a:ext cx="2844099" cy="526668"/>
          </a:xfrm>
          <a:prstGeom prst="trapezoid">
            <a:avLst>
              <a:gd name="adj" fmla="val 58598"/>
            </a:avLst>
          </a:prstGeom>
          <a:solidFill>
            <a:srgbClr val="A9D18E"/>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44" name="矩形 43"/>
          <p:cNvSpPr/>
          <p:nvPr/>
        </p:nvSpPr>
        <p:spPr>
          <a:xfrm>
            <a:off x="1341930" y="3737443"/>
            <a:ext cx="1614654" cy="294444"/>
          </a:xfrm>
          <a:prstGeom prst="rect">
            <a:avLst/>
          </a:prstGeom>
          <a:solidFill>
            <a:srgbClr val="9DC3E6"/>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SiO</a:t>
            </a:r>
            <a:r>
              <a:rPr kumimoji="0" lang="en-US" altLang="zh-TW" sz="1800" b="1" i="0" u="none" strike="noStrike" kern="0" cap="none" spc="0" normalizeH="0" baseline="-2500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2</a:t>
            </a:r>
            <a:endParaRPr kumimoji="0" lang="zh-TW" altLang="en-US" sz="1800" b="1" i="0" u="none" strike="noStrike" kern="0" cap="none" spc="0" normalizeH="0" baseline="-2500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50" name="矩形 49"/>
          <p:cNvSpPr/>
          <p:nvPr/>
        </p:nvSpPr>
        <p:spPr>
          <a:xfrm>
            <a:off x="1341930" y="3445581"/>
            <a:ext cx="1614654" cy="294444"/>
          </a:xfrm>
          <a:prstGeom prst="rect">
            <a:avLst/>
          </a:prstGeom>
          <a:solidFill>
            <a:srgbClr val="DBDBDB"/>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Al</a:t>
            </a:r>
            <a:endParaRPr kumimoji="0" lang="zh-TW" altLang="en-US" sz="1800" b="1" i="0" u="none" strike="noStrike" kern="0" cap="none" spc="0" normalizeH="0" baseline="-2500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grpSp>
        <p:nvGrpSpPr>
          <p:cNvPr id="2" name="群組 1"/>
          <p:cNvGrpSpPr/>
          <p:nvPr/>
        </p:nvGrpSpPr>
        <p:grpSpPr>
          <a:xfrm>
            <a:off x="1341930" y="2889311"/>
            <a:ext cx="1616730" cy="568416"/>
            <a:chOff x="1689988" y="1634591"/>
            <a:chExt cx="1616730" cy="568416"/>
          </a:xfrm>
        </p:grpSpPr>
        <p:sp>
          <p:nvSpPr>
            <p:cNvPr id="52" name="手繪多邊形 51"/>
            <p:cNvSpPr/>
            <p:nvPr/>
          </p:nvSpPr>
          <p:spPr>
            <a:xfrm>
              <a:off x="1689988" y="1634591"/>
              <a:ext cx="1614653" cy="282817"/>
            </a:xfrm>
            <a:custGeom>
              <a:avLst/>
              <a:gdLst>
                <a:gd name="connsiteX0" fmla="*/ 1168182 w 2336364"/>
                <a:gd name="connsiteY0" fmla="*/ 0 h 399751"/>
                <a:gd name="connsiteX1" fmla="*/ 2336364 w 2336364"/>
                <a:gd name="connsiteY1" fmla="*/ 399751 h 399751"/>
                <a:gd name="connsiteX2" fmla="*/ 0 w 2336364"/>
                <a:gd name="connsiteY2" fmla="*/ 399751 h 399751"/>
                <a:gd name="connsiteX3" fmla="*/ 1168182 w 2336364"/>
                <a:gd name="connsiteY3" fmla="*/ 0 h 399751"/>
              </a:gdLst>
              <a:ahLst/>
              <a:cxnLst>
                <a:cxn ang="0">
                  <a:pos x="connsiteX0" y="connsiteY0"/>
                </a:cxn>
                <a:cxn ang="0">
                  <a:pos x="connsiteX1" y="connsiteY1"/>
                </a:cxn>
                <a:cxn ang="0">
                  <a:pos x="connsiteX2" y="connsiteY2"/>
                </a:cxn>
                <a:cxn ang="0">
                  <a:pos x="connsiteX3" y="connsiteY3"/>
                </a:cxn>
              </a:cxnLst>
              <a:rect l="l" t="t" r="r" b="b"/>
              <a:pathLst>
                <a:path w="2336364" h="399751">
                  <a:moveTo>
                    <a:pt x="1168182" y="0"/>
                  </a:moveTo>
                  <a:cubicBezTo>
                    <a:pt x="1813351" y="0"/>
                    <a:pt x="2336364" y="178975"/>
                    <a:pt x="2336364" y="399751"/>
                  </a:cubicBezTo>
                  <a:lnTo>
                    <a:pt x="0" y="399751"/>
                  </a:lnTo>
                  <a:cubicBezTo>
                    <a:pt x="0" y="178975"/>
                    <a:pt x="523013" y="0"/>
                    <a:pt x="1168182" y="0"/>
                  </a:cubicBezTo>
                  <a:close/>
                </a:path>
              </a:pathLst>
            </a:cu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600" b="1" i="0" u="none" strike="noStrike" kern="1200" cap="none" spc="0" normalizeH="0" baseline="0" noProof="0">
                <a:ln>
                  <a:noFill/>
                </a:ln>
                <a:solidFill>
                  <a:prstClr val="white"/>
                </a:solidFill>
                <a:effectLst/>
                <a:uLnTx/>
                <a:uFillTx/>
                <a:latin typeface="Times New Roman"/>
                <a:ea typeface="微軟正黑體"/>
                <a:cs typeface="+mn-cs"/>
              </a:endParaRPr>
            </a:p>
          </p:txBody>
        </p:sp>
        <p:sp>
          <p:nvSpPr>
            <p:cNvPr id="53" name="矩形 52"/>
            <p:cNvSpPr/>
            <p:nvPr/>
          </p:nvSpPr>
          <p:spPr>
            <a:xfrm>
              <a:off x="1690479" y="1912915"/>
              <a:ext cx="1616239" cy="290092"/>
            </a:xfrm>
            <a:prstGeom prst="rect">
              <a:avLst/>
            </a:prstGeom>
            <a:solidFill>
              <a:schemeClr val="accent1"/>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0" cap="none" spc="0" normalizeH="0" baseline="0" noProof="0" dirty="0">
                  <a:ln>
                    <a:noFill/>
                  </a:ln>
                  <a:solidFill>
                    <a:prstClr val="white"/>
                  </a:solidFill>
                  <a:effectLst/>
                  <a:uLnTx/>
                  <a:uFillTx/>
                  <a:latin typeface="Arial" panose="020B0604020202020204" pitchFamily="34" charset="0"/>
                  <a:ea typeface="新細明體" panose="02020500000000000000" pitchFamily="18" charset="-120"/>
                  <a:cs typeface="Arial" panose="020B0604020202020204" pitchFamily="34" charset="0"/>
                </a:rPr>
                <a:t>PR</a:t>
              </a:r>
              <a:endParaRPr kumimoji="0" lang="zh-TW" altLang="en-US" sz="1800" b="1" i="0" u="none" strike="noStrike" kern="0" cap="none" spc="0" normalizeH="0" baseline="0" noProof="0" dirty="0">
                <a:ln>
                  <a:noFill/>
                </a:ln>
                <a:solidFill>
                  <a:prstClr val="white"/>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grpSp>
      <p:sp>
        <p:nvSpPr>
          <p:cNvPr id="54" name="手繪多邊形 53"/>
          <p:cNvSpPr/>
          <p:nvPr/>
        </p:nvSpPr>
        <p:spPr>
          <a:xfrm>
            <a:off x="726939" y="4031887"/>
            <a:ext cx="2844000" cy="718482"/>
          </a:xfrm>
          <a:custGeom>
            <a:avLst/>
            <a:gdLst>
              <a:gd name="connsiteX0" fmla="*/ 791867 w 3650134"/>
              <a:gd name="connsiteY0" fmla="*/ 0 h 966527"/>
              <a:gd name="connsiteX1" fmla="*/ 2858268 w 3650134"/>
              <a:gd name="connsiteY1" fmla="*/ 0 h 966527"/>
              <a:gd name="connsiteX2" fmla="*/ 2858268 w 3650134"/>
              <a:gd name="connsiteY2" fmla="*/ 528788 h 966527"/>
              <a:gd name="connsiteX3" fmla="*/ 3650134 w 3650134"/>
              <a:gd name="connsiteY3" fmla="*/ 528788 h 966527"/>
              <a:gd name="connsiteX4" fmla="*/ 3650134 w 3650134"/>
              <a:gd name="connsiteY4" fmla="*/ 966527 h 966527"/>
              <a:gd name="connsiteX5" fmla="*/ 0 w 3650134"/>
              <a:gd name="connsiteY5" fmla="*/ 966527 h 966527"/>
              <a:gd name="connsiteX6" fmla="*/ 0 w 3650134"/>
              <a:gd name="connsiteY6" fmla="*/ 528788 h 966527"/>
              <a:gd name="connsiteX7" fmla="*/ 791867 w 3650134"/>
              <a:gd name="connsiteY7" fmla="*/ 528788 h 96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0134" h="966527">
                <a:moveTo>
                  <a:pt x="791867" y="0"/>
                </a:moveTo>
                <a:lnTo>
                  <a:pt x="2858268" y="0"/>
                </a:lnTo>
                <a:lnTo>
                  <a:pt x="2858268" y="528788"/>
                </a:lnTo>
                <a:lnTo>
                  <a:pt x="3650134" y="528788"/>
                </a:lnTo>
                <a:lnTo>
                  <a:pt x="3650134" y="966527"/>
                </a:lnTo>
                <a:lnTo>
                  <a:pt x="0" y="966527"/>
                </a:lnTo>
                <a:lnTo>
                  <a:pt x="0" y="528788"/>
                </a:lnTo>
                <a:lnTo>
                  <a:pt x="791867" y="528788"/>
                </a:lnTo>
                <a:close/>
              </a:path>
            </a:pathLst>
          </a:custGeom>
          <a:solidFill>
            <a:srgbClr val="FFFF66"/>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Si (p)</a:t>
            </a:r>
            <a:endParaRPr kumimoji="0" lang="zh-TW" altLang="en-US"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grpSp>
        <p:nvGrpSpPr>
          <p:cNvPr id="42" name="群組 41"/>
          <p:cNvGrpSpPr/>
          <p:nvPr/>
        </p:nvGrpSpPr>
        <p:grpSpPr>
          <a:xfrm>
            <a:off x="726936" y="2677446"/>
            <a:ext cx="2841722" cy="1754518"/>
            <a:chOff x="726936" y="2677446"/>
            <a:chExt cx="2841722" cy="1754518"/>
          </a:xfrm>
        </p:grpSpPr>
        <p:grpSp>
          <p:nvGrpSpPr>
            <p:cNvPr id="43" name="群組 42"/>
            <p:cNvGrpSpPr/>
            <p:nvPr/>
          </p:nvGrpSpPr>
          <p:grpSpPr>
            <a:xfrm>
              <a:off x="726936" y="2729291"/>
              <a:ext cx="2841722" cy="1702673"/>
              <a:chOff x="726936" y="2729291"/>
              <a:chExt cx="2841722" cy="1702673"/>
            </a:xfrm>
          </p:grpSpPr>
          <p:sp>
            <p:nvSpPr>
              <p:cNvPr id="46" name="手繪多邊形 45"/>
              <p:cNvSpPr/>
              <p:nvPr/>
            </p:nvSpPr>
            <p:spPr>
              <a:xfrm>
                <a:off x="1233103" y="2729291"/>
                <a:ext cx="1827005" cy="282817"/>
              </a:xfrm>
              <a:custGeom>
                <a:avLst/>
                <a:gdLst>
                  <a:gd name="connsiteX0" fmla="*/ 1168182 w 2336364"/>
                  <a:gd name="connsiteY0" fmla="*/ 0 h 399751"/>
                  <a:gd name="connsiteX1" fmla="*/ 2336364 w 2336364"/>
                  <a:gd name="connsiteY1" fmla="*/ 399751 h 399751"/>
                  <a:gd name="connsiteX2" fmla="*/ 0 w 2336364"/>
                  <a:gd name="connsiteY2" fmla="*/ 399751 h 399751"/>
                  <a:gd name="connsiteX3" fmla="*/ 1168182 w 2336364"/>
                  <a:gd name="connsiteY3" fmla="*/ 0 h 399751"/>
                </a:gdLst>
                <a:ahLst/>
                <a:cxnLst>
                  <a:cxn ang="0">
                    <a:pos x="connsiteX0" y="connsiteY0"/>
                  </a:cxn>
                  <a:cxn ang="0">
                    <a:pos x="connsiteX1" y="connsiteY1"/>
                  </a:cxn>
                  <a:cxn ang="0">
                    <a:pos x="connsiteX2" y="connsiteY2"/>
                  </a:cxn>
                  <a:cxn ang="0">
                    <a:pos x="connsiteX3" y="connsiteY3"/>
                  </a:cxn>
                </a:cxnLst>
                <a:rect l="l" t="t" r="r" b="b"/>
                <a:pathLst>
                  <a:path w="2336364" h="399751">
                    <a:moveTo>
                      <a:pt x="1168182" y="0"/>
                    </a:moveTo>
                    <a:cubicBezTo>
                      <a:pt x="1813351" y="0"/>
                      <a:pt x="2336364" y="178975"/>
                      <a:pt x="2336364" y="399751"/>
                    </a:cubicBezTo>
                    <a:lnTo>
                      <a:pt x="0" y="399751"/>
                    </a:lnTo>
                    <a:cubicBezTo>
                      <a:pt x="0" y="178975"/>
                      <a:pt x="523013" y="0"/>
                      <a:pt x="1168182" y="0"/>
                    </a:cubicBezTo>
                    <a:close/>
                  </a:path>
                </a:pathLst>
              </a:custGeom>
              <a:solidFill>
                <a:srgbClr val="A9D18E"/>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600" b="1" i="0" u="none" strike="noStrike" kern="1200" cap="none" spc="0" normalizeH="0" baseline="0" noProof="0">
                  <a:ln>
                    <a:noFill/>
                  </a:ln>
                  <a:solidFill>
                    <a:prstClr val="white"/>
                  </a:solidFill>
                  <a:effectLst/>
                  <a:uLnTx/>
                  <a:uFillTx/>
                  <a:latin typeface="Times New Roman"/>
                  <a:ea typeface="微軟正黑體"/>
                  <a:cs typeface="+mn-cs"/>
                </a:endParaRPr>
              </a:p>
            </p:txBody>
          </p:sp>
          <p:sp>
            <p:nvSpPr>
              <p:cNvPr id="47" name="矩形 46"/>
              <p:cNvSpPr/>
              <p:nvPr/>
            </p:nvSpPr>
            <p:spPr>
              <a:xfrm>
                <a:off x="1233488" y="3010913"/>
                <a:ext cx="1828800" cy="159288"/>
              </a:xfrm>
              <a:prstGeom prst="rect">
                <a:avLst/>
              </a:prstGeom>
              <a:solidFill>
                <a:srgbClr val="A9D18E"/>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1" i="0" u="none" strike="noStrike" kern="0" cap="none" spc="0" normalizeH="0" baseline="0" noProof="0" dirty="0">
                  <a:ln>
                    <a:noFill/>
                  </a:ln>
                  <a:solidFill>
                    <a:prstClr val="white"/>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48" name="手繪多邊形 47">
                <a:extLst>
                  <a:ext uri="{FF2B5EF4-FFF2-40B4-BE49-F238E27FC236}">
                    <a16:creationId xmlns:a16="http://schemas.microsoft.com/office/drawing/2014/main" id="{EDEBA667-FAF2-4F50-B44E-B93607AD7854}"/>
                  </a:ext>
                </a:extLst>
              </p:cNvPr>
              <p:cNvSpPr/>
              <p:nvPr/>
            </p:nvSpPr>
            <p:spPr>
              <a:xfrm>
                <a:off x="2956583" y="3167635"/>
                <a:ext cx="612075" cy="1261029"/>
              </a:xfrm>
              <a:custGeom>
                <a:avLst/>
                <a:gdLst>
                  <a:gd name="connsiteX0" fmla="*/ 0 w 784586"/>
                  <a:gd name="connsiteY0" fmla="*/ 0 h 1091369"/>
                  <a:gd name="connsiteX1" fmla="*/ 135566 w 784586"/>
                  <a:gd name="connsiteY1" fmla="*/ 0 h 1091369"/>
                  <a:gd name="connsiteX2" fmla="*/ 135566 w 784586"/>
                  <a:gd name="connsiteY2" fmla="*/ 962235 h 1091369"/>
                  <a:gd name="connsiteX3" fmla="*/ 784586 w 784586"/>
                  <a:gd name="connsiteY3" fmla="*/ 962235 h 1091369"/>
                  <a:gd name="connsiteX4" fmla="*/ 784586 w 784586"/>
                  <a:gd name="connsiteY4" fmla="*/ 1091369 h 1091369"/>
                  <a:gd name="connsiteX5" fmla="*/ 135566 w 784586"/>
                  <a:gd name="connsiteY5" fmla="*/ 1091369 h 1091369"/>
                  <a:gd name="connsiteX6" fmla="*/ 2135 w 784586"/>
                  <a:gd name="connsiteY6" fmla="*/ 1091369 h 1091369"/>
                  <a:gd name="connsiteX7" fmla="*/ 0 w 784586"/>
                  <a:gd name="connsiteY7" fmla="*/ 1091369 h 1091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4586" h="1091369">
                    <a:moveTo>
                      <a:pt x="0" y="0"/>
                    </a:moveTo>
                    <a:lnTo>
                      <a:pt x="135566" y="0"/>
                    </a:lnTo>
                    <a:lnTo>
                      <a:pt x="135566" y="962235"/>
                    </a:lnTo>
                    <a:lnTo>
                      <a:pt x="784586" y="962235"/>
                    </a:lnTo>
                    <a:lnTo>
                      <a:pt x="784586" y="1091369"/>
                    </a:lnTo>
                    <a:lnTo>
                      <a:pt x="135566" y="1091369"/>
                    </a:lnTo>
                    <a:lnTo>
                      <a:pt x="2135" y="1091369"/>
                    </a:lnTo>
                    <a:lnTo>
                      <a:pt x="0" y="1091369"/>
                    </a:lnTo>
                    <a:close/>
                  </a:path>
                </a:pathLst>
              </a:custGeom>
              <a:solidFill>
                <a:srgbClr val="A9D18E"/>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292" rtl="0" eaLnBrk="1" fontAlgn="auto" latinLnBrk="0" hangingPunct="1">
                  <a:lnSpc>
                    <a:spcPct val="100000"/>
                  </a:lnSpc>
                  <a:spcBef>
                    <a:spcPts val="0"/>
                  </a:spcBef>
                  <a:spcAft>
                    <a:spcPts val="0"/>
                  </a:spcAft>
                  <a:buClrTx/>
                  <a:buSzTx/>
                  <a:buFontTx/>
                  <a:buNone/>
                  <a:tabLst/>
                  <a:defRPr/>
                </a:pPr>
                <a:endParaRPr kumimoji="0" lang="zh-TW" altLang="en-US" sz="1400" b="1"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49" name="手繪多邊形 48">
                <a:extLst>
                  <a:ext uri="{FF2B5EF4-FFF2-40B4-BE49-F238E27FC236}">
                    <a16:creationId xmlns:a16="http://schemas.microsoft.com/office/drawing/2014/main" id="{EDEBA667-FAF2-4F50-B44E-B93607AD7854}"/>
                  </a:ext>
                </a:extLst>
              </p:cNvPr>
              <p:cNvSpPr/>
              <p:nvPr/>
            </p:nvSpPr>
            <p:spPr>
              <a:xfrm flipH="1">
                <a:off x="726936" y="3167635"/>
                <a:ext cx="612611" cy="1264329"/>
              </a:xfrm>
              <a:custGeom>
                <a:avLst/>
                <a:gdLst>
                  <a:gd name="connsiteX0" fmla="*/ 0 w 784586"/>
                  <a:gd name="connsiteY0" fmla="*/ 0 h 1091369"/>
                  <a:gd name="connsiteX1" fmla="*/ 135566 w 784586"/>
                  <a:gd name="connsiteY1" fmla="*/ 0 h 1091369"/>
                  <a:gd name="connsiteX2" fmla="*/ 135566 w 784586"/>
                  <a:gd name="connsiteY2" fmla="*/ 962235 h 1091369"/>
                  <a:gd name="connsiteX3" fmla="*/ 784586 w 784586"/>
                  <a:gd name="connsiteY3" fmla="*/ 962235 h 1091369"/>
                  <a:gd name="connsiteX4" fmla="*/ 784586 w 784586"/>
                  <a:gd name="connsiteY4" fmla="*/ 1091369 h 1091369"/>
                  <a:gd name="connsiteX5" fmla="*/ 135566 w 784586"/>
                  <a:gd name="connsiteY5" fmla="*/ 1091369 h 1091369"/>
                  <a:gd name="connsiteX6" fmla="*/ 2135 w 784586"/>
                  <a:gd name="connsiteY6" fmla="*/ 1091369 h 1091369"/>
                  <a:gd name="connsiteX7" fmla="*/ 0 w 784586"/>
                  <a:gd name="connsiteY7" fmla="*/ 1091369 h 1091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4586" h="1091369">
                    <a:moveTo>
                      <a:pt x="0" y="0"/>
                    </a:moveTo>
                    <a:lnTo>
                      <a:pt x="135566" y="0"/>
                    </a:lnTo>
                    <a:lnTo>
                      <a:pt x="135566" y="962235"/>
                    </a:lnTo>
                    <a:lnTo>
                      <a:pt x="784586" y="962235"/>
                    </a:lnTo>
                    <a:lnTo>
                      <a:pt x="784586" y="1091369"/>
                    </a:lnTo>
                    <a:lnTo>
                      <a:pt x="135566" y="1091369"/>
                    </a:lnTo>
                    <a:lnTo>
                      <a:pt x="2135" y="1091369"/>
                    </a:lnTo>
                    <a:lnTo>
                      <a:pt x="0" y="1091369"/>
                    </a:lnTo>
                    <a:close/>
                  </a:path>
                </a:pathLst>
              </a:custGeom>
              <a:solidFill>
                <a:srgbClr val="A9D18E"/>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292" rtl="0" eaLnBrk="1" fontAlgn="auto" latinLnBrk="0" hangingPunct="1">
                  <a:lnSpc>
                    <a:spcPct val="100000"/>
                  </a:lnSpc>
                  <a:spcBef>
                    <a:spcPts val="0"/>
                  </a:spcBef>
                  <a:spcAft>
                    <a:spcPts val="0"/>
                  </a:spcAft>
                  <a:buClrTx/>
                  <a:buSzTx/>
                  <a:buFontTx/>
                  <a:buNone/>
                  <a:tabLst/>
                  <a:defRPr/>
                </a:pPr>
                <a:endParaRPr kumimoji="0" lang="zh-TW" altLang="en-US" sz="1400" b="1"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sp>
          <p:nvSpPr>
            <p:cNvPr id="45" name="矩形 44"/>
            <p:cNvSpPr/>
            <p:nvPr/>
          </p:nvSpPr>
          <p:spPr>
            <a:xfrm>
              <a:off x="1734449" y="2677446"/>
              <a:ext cx="824312"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0" cap="none" spc="0" normalizeH="0" baseline="0" noProof="0" dirty="0">
                  <a:ln>
                    <a:noFill/>
                  </a:ln>
                  <a:solidFill>
                    <a:srgbClr val="FF0000"/>
                  </a:solidFill>
                  <a:effectLst/>
                  <a:uLnTx/>
                  <a:uFillTx/>
                  <a:latin typeface="Arial" panose="020B0604020202020204" pitchFamily="34" charset="0"/>
                  <a:ea typeface="新細明體" panose="02020500000000000000" pitchFamily="18" charset="-120"/>
                  <a:cs typeface="Arial" panose="020B0604020202020204" pitchFamily="34" charset="0"/>
                </a:rPr>
                <a:t>Al</a:t>
              </a:r>
              <a:r>
                <a:rPr kumimoji="0" lang="en-US" altLang="zh-TW" sz="1800" b="1" i="0" u="none" strike="noStrike" kern="0" cap="none" spc="0" normalizeH="0" baseline="-25000" noProof="0" dirty="0">
                  <a:ln>
                    <a:noFill/>
                  </a:ln>
                  <a:solidFill>
                    <a:srgbClr val="FF0000"/>
                  </a:solidFill>
                  <a:effectLst/>
                  <a:uLnTx/>
                  <a:uFillTx/>
                  <a:latin typeface="Arial" panose="020B0604020202020204" pitchFamily="34" charset="0"/>
                  <a:ea typeface="新細明體" panose="02020500000000000000" pitchFamily="18" charset="-120"/>
                  <a:cs typeface="Arial" panose="020B0604020202020204" pitchFamily="34" charset="0"/>
                </a:rPr>
                <a:t>2</a:t>
              </a:r>
              <a:r>
                <a:rPr kumimoji="0" lang="en-US" altLang="zh-TW" sz="1800" b="1" i="0" u="none" strike="noStrike" kern="0" cap="none" spc="0" normalizeH="0" baseline="0" noProof="0" dirty="0">
                  <a:ln>
                    <a:noFill/>
                  </a:ln>
                  <a:solidFill>
                    <a:srgbClr val="FF0000"/>
                  </a:solidFill>
                  <a:effectLst/>
                  <a:uLnTx/>
                  <a:uFillTx/>
                  <a:latin typeface="Arial" panose="020B0604020202020204" pitchFamily="34" charset="0"/>
                  <a:ea typeface="新細明體" panose="02020500000000000000" pitchFamily="18" charset="-120"/>
                  <a:cs typeface="Arial" panose="020B0604020202020204" pitchFamily="34" charset="0"/>
                </a:rPr>
                <a:t>O</a:t>
              </a:r>
              <a:r>
                <a:rPr kumimoji="0" lang="en-US" altLang="zh-TW" sz="1800" b="1" i="0" u="none" strike="noStrike" kern="0" cap="none" spc="0" normalizeH="0" baseline="-25000" noProof="0" dirty="0">
                  <a:ln>
                    <a:noFill/>
                  </a:ln>
                  <a:solidFill>
                    <a:srgbClr val="FF0000"/>
                  </a:solidFill>
                  <a:effectLst/>
                  <a:uLnTx/>
                  <a:uFillTx/>
                  <a:latin typeface="Arial" panose="020B0604020202020204" pitchFamily="34" charset="0"/>
                  <a:ea typeface="新細明體" panose="02020500000000000000" pitchFamily="18" charset="-120"/>
                  <a:cs typeface="Arial" panose="020B0604020202020204" pitchFamily="34" charset="0"/>
                </a:rPr>
                <a:t>3</a:t>
              </a:r>
              <a:endParaRPr kumimoji="0" lang="zh-TW" altLang="en-US" sz="1800" b="1" i="0" u="none" strike="noStrike" kern="0" cap="none" spc="0" normalizeH="0" baseline="-25000" noProof="0" dirty="0">
                <a:ln>
                  <a:noFill/>
                </a:ln>
                <a:solidFill>
                  <a:srgbClr val="FF0000"/>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grpSp>
      <p:cxnSp>
        <p:nvCxnSpPr>
          <p:cNvPr id="51" name="直線單箭頭接點 50">
            <a:extLst>
              <a:ext uri="{FF2B5EF4-FFF2-40B4-BE49-F238E27FC236}">
                <a16:creationId xmlns:a16="http://schemas.microsoft.com/office/drawing/2014/main" id="{5A3D41ED-8240-4463-A7A7-A1FC3291ED3E}"/>
              </a:ext>
            </a:extLst>
          </p:cNvPr>
          <p:cNvCxnSpPr>
            <a:cxnSpLocks/>
          </p:cNvCxnSpPr>
          <p:nvPr/>
        </p:nvCxnSpPr>
        <p:spPr>
          <a:xfrm>
            <a:off x="3969361" y="1386840"/>
            <a:ext cx="0" cy="4796246"/>
          </a:xfrm>
          <a:prstGeom prst="straightConnector1">
            <a:avLst/>
          </a:prstGeom>
          <a:noFill/>
          <a:ln w="57150" cap="flat" cmpd="sng" algn="ctr">
            <a:solidFill>
              <a:srgbClr val="4472C4"/>
            </a:solidFill>
            <a:prstDash val="solid"/>
            <a:miter lim="800000"/>
            <a:tailEnd type="triangle"/>
          </a:ln>
          <a:effectLst/>
        </p:spPr>
      </p:cxnSp>
      <p:grpSp>
        <p:nvGrpSpPr>
          <p:cNvPr id="55" name="群組 54"/>
          <p:cNvGrpSpPr/>
          <p:nvPr/>
        </p:nvGrpSpPr>
        <p:grpSpPr>
          <a:xfrm>
            <a:off x="3905550" y="1482507"/>
            <a:ext cx="3891814" cy="400110"/>
            <a:chOff x="3905550" y="1482507"/>
            <a:chExt cx="3891814" cy="400110"/>
          </a:xfrm>
        </p:grpSpPr>
        <p:sp>
          <p:nvSpPr>
            <p:cNvPr id="56" name="橢圓 55">
              <a:extLst>
                <a:ext uri="{FF2B5EF4-FFF2-40B4-BE49-F238E27FC236}">
                  <a16:creationId xmlns:a16="http://schemas.microsoft.com/office/drawing/2014/main" id="{20A20562-3569-49FC-8B56-D5FB9E48209D}"/>
                </a:ext>
              </a:extLst>
            </p:cNvPr>
            <p:cNvSpPr/>
            <p:nvPr/>
          </p:nvSpPr>
          <p:spPr>
            <a:xfrm>
              <a:off x="3905550" y="1621739"/>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57" name="矩形 56"/>
            <p:cNvSpPr/>
            <p:nvPr/>
          </p:nvSpPr>
          <p:spPr>
            <a:xfrm>
              <a:off x="4175923" y="1482507"/>
              <a:ext cx="3621441" cy="400110"/>
            </a:xfrm>
            <a:prstGeom prst="rect">
              <a:avLst/>
            </a:prstGeom>
          </p:spPr>
          <p:txBody>
            <a:bodyPr wrap="none">
              <a:spAutoFit/>
            </a:bodyPr>
            <a:lstStyle/>
            <a:p>
              <a:pPr marL="342900" marR="0" lvl="0" indent="-342900" algn="l" defTabSz="914332"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altLang="zh-TW" sz="20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rPr>
                <a:t>Remove native oxide by BOE</a:t>
              </a:r>
              <a:endParaRPr kumimoji="0" lang="zh-TW" altLang="en-US" sz="20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endParaRPr>
            </a:p>
          </p:txBody>
        </p:sp>
      </p:grpSp>
      <p:grpSp>
        <p:nvGrpSpPr>
          <p:cNvPr id="58" name="群組 57"/>
          <p:cNvGrpSpPr/>
          <p:nvPr/>
        </p:nvGrpSpPr>
        <p:grpSpPr>
          <a:xfrm>
            <a:off x="3905550" y="2059560"/>
            <a:ext cx="4890107" cy="707886"/>
            <a:chOff x="3905550" y="2059560"/>
            <a:chExt cx="4890107" cy="707886"/>
          </a:xfrm>
        </p:grpSpPr>
        <p:sp>
          <p:nvSpPr>
            <p:cNvPr id="59" name="橢圓 58">
              <a:extLst>
                <a:ext uri="{FF2B5EF4-FFF2-40B4-BE49-F238E27FC236}">
                  <a16:creationId xmlns:a16="http://schemas.microsoft.com/office/drawing/2014/main" id="{20A20562-3569-49FC-8B56-D5FB9E48209D}"/>
                </a:ext>
              </a:extLst>
            </p:cNvPr>
            <p:cNvSpPr/>
            <p:nvPr/>
          </p:nvSpPr>
          <p:spPr>
            <a:xfrm>
              <a:off x="3905550" y="2352385"/>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60" name="矩形 59"/>
            <p:cNvSpPr/>
            <p:nvPr/>
          </p:nvSpPr>
          <p:spPr>
            <a:xfrm>
              <a:off x="4175922" y="2059560"/>
              <a:ext cx="4619735" cy="707886"/>
            </a:xfrm>
            <a:prstGeom prst="rect">
              <a:avLst/>
            </a:prstGeom>
          </p:spPr>
          <p:txBody>
            <a:bodyPr wrap="square">
              <a:spAutoFit/>
            </a:bodyPr>
            <a:lstStyle/>
            <a:p>
              <a:pPr marL="342900" marR="0" lvl="0" indent="-342900" algn="l" defTabSz="914332"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altLang="zh-TW" sz="20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rPr>
                <a:t>Deposit Al</a:t>
              </a:r>
              <a:r>
                <a:rPr kumimoji="0" lang="en-US" altLang="zh-TW" sz="2000" b="0" i="0" u="none" strike="noStrike" kern="1200" cap="none" spc="0" normalizeH="0" baseline="-2500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rPr>
                <a:t>2</a:t>
              </a:r>
              <a:r>
                <a:rPr kumimoji="0" lang="en-US" altLang="zh-TW" sz="20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rPr>
                <a:t>O</a:t>
              </a:r>
              <a:r>
                <a:rPr kumimoji="0" lang="en-US" altLang="zh-TW" sz="2000" b="0" i="0" u="none" strike="noStrike" kern="1200" cap="none" spc="0" normalizeH="0" baseline="-2500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rPr>
                <a:t>3</a:t>
              </a:r>
              <a:r>
                <a:rPr kumimoji="0" lang="en-US" altLang="zh-TW" sz="20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rPr>
                <a:t> by </a:t>
              </a:r>
              <a:r>
                <a:rPr kumimoji="0" lang="en-US" altLang="zh-TW" sz="2000" b="0" i="1" u="none" strike="noStrike" kern="1200" cap="none" spc="0" normalizeH="0" baseline="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rPr>
                <a:t>in-situ</a:t>
              </a:r>
              <a:r>
                <a:rPr kumimoji="0" lang="en-US" altLang="zh-TW" sz="20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rPr>
                <a:t> oxidation of dc sputtering Al target in </a:t>
              </a:r>
              <a:r>
                <a:rPr kumimoji="0" lang="en-US" altLang="zh-TW" sz="2000" b="0" i="0" u="none" strike="noStrike" kern="1200" cap="none" spc="0" normalizeH="0" baseline="0" noProof="0" dirty="0" err="1">
                  <a:ln>
                    <a:noFill/>
                  </a:ln>
                  <a:solidFill>
                    <a:prstClr val="black"/>
                  </a:solidFill>
                  <a:effectLst/>
                  <a:uLnTx/>
                  <a:uFillTx/>
                  <a:latin typeface="Calibri" panose="020F0502020204030204" pitchFamily="34" charset="0"/>
                  <a:ea typeface="微軟正黑體"/>
                  <a:cs typeface="Times New Roman" panose="02020603050405020304" pitchFamily="18" charset="0"/>
                </a:rPr>
                <a:t>Ar</a:t>
              </a:r>
              <a:r>
                <a:rPr kumimoji="0" lang="en-US" altLang="zh-TW" sz="20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rPr>
                <a:t>/O</a:t>
              </a:r>
              <a:r>
                <a:rPr kumimoji="0" lang="en-US" altLang="zh-TW" sz="2000" b="0" i="0" u="none" strike="noStrike" kern="1200" cap="none" spc="0" normalizeH="0" baseline="-2500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rPr>
                <a:t>2</a:t>
              </a:r>
              <a:r>
                <a:rPr kumimoji="0" lang="en-US" altLang="zh-TW" sz="20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rPr>
                <a:t> ambient</a:t>
              </a:r>
              <a:endParaRPr kumimoji="0" lang="zh-TW" altLang="en-US" sz="20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endParaRPr>
            </a:p>
          </p:txBody>
        </p:sp>
      </p:grpSp>
      <p:grpSp>
        <p:nvGrpSpPr>
          <p:cNvPr id="61" name="群組 60"/>
          <p:cNvGrpSpPr/>
          <p:nvPr/>
        </p:nvGrpSpPr>
        <p:grpSpPr>
          <a:xfrm>
            <a:off x="3905550" y="2928369"/>
            <a:ext cx="2881922" cy="400110"/>
            <a:chOff x="3905550" y="2928369"/>
            <a:chExt cx="2881922" cy="400110"/>
          </a:xfrm>
        </p:grpSpPr>
        <p:sp>
          <p:nvSpPr>
            <p:cNvPr id="62" name="橢圓 61">
              <a:extLst>
                <a:ext uri="{FF2B5EF4-FFF2-40B4-BE49-F238E27FC236}">
                  <a16:creationId xmlns:a16="http://schemas.microsoft.com/office/drawing/2014/main" id="{20A20562-3569-49FC-8B56-D5FB9E48209D}"/>
                </a:ext>
              </a:extLst>
            </p:cNvPr>
            <p:cNvSpPr/>
            <p:nvPr/>
          </p:nvSpPr>
          <p:spPr>
            <a:xfrm>
              <a:off x="3905550" y="3065002"/>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sp>
          <p:nvSpPr>
            <p:cNvPr id="63" name="矩形 62"/>
            <p:cNvSpPr/>
            <p:nvPr/>
          </p:nvSpPr>
          <p:spPr>
            <a:xfrm>
              <a:off x="4175923" y="2928369"/>
              <a:ext cx="2611549" cy="400110"/>
            </a:xfrm>
            <a:prstGeom prst="rect">
              <a:avLst/>
            </a:prstGeom>
          </p:spPr>
          <p:txBody>
            <a:bodyPr wrap="non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Lift-off photoresist (PR)</a:t>
              </a:r>
              <a:endParaRPr kumimoji="0" lang="zh-TW" altLang="en-US"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endParaRPr>
            </a:p>
          </p:txBody>
        </p:sp>
      </p:grpSp>
      <p:grpSp>
        <p:nvGrpSpPr>
          <p:cNvPr id="73" name="群組 72"/>
          <p:cNvGrpSpPr/>
          <p:nvPr/>
        </p:nvGrpSpPr>
        <p:grpSpPr>
          <a:xfrm>
            <a:off x="3905550" y="3576613"/>
            <a:ext cx="4267686" cy="707886"/>
            <a:chOff x="3905550" y="3576613"/>
            <a:chExt cx="4267686" cy="707886"/>
          </a:xfrm>
        </p:grpSpPr>
        <p:sp>
          <p:nvSpPr>
            <p:cNvPr id="74" name="橢圓 73">
              <a:extLst>
                <a:ext uri="{FF2B5EF4-FFF2-40B4-BE49-F238E27FC236}">
                  <a16:creationId xmlns:a16="http://schemas.microsoft.com/office/drawing/2014/main" id="{20A20562-3569-49FC-8B56-D5FB9E48209D}"/>
                </a:ext>
              </a:extLst>
            </p:cNvPr>
            <p:cNvSpPr/>
            <p:nvPr/>
          </p:nvSpPr>
          <p:spPr>
            <a:xfrm>
              <a:off x="3905550" y="3866745"/>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sp>
          <p:nvSpPr>
            <p:cNvPr id="75" name="矩形 74"/>
            <p:cNvSpPr/>
            <p:nvPr/>
          </p:nvSpPr>
          <p:spPr>
            <a:xfrm>
              <a:off x="4175923" y="3576613"/>
              <a:ext cx="3997313" cy="707886"/>
            </a:xfrm>
            <a:prstGeom prst="rect">
              <a:avLst/>
            </a:prstGeom>
          </p:spPr>
          <p:txBody>
            <a:bodyPr wrap="square">
              <a:spAutoFit/>
            </a:bodyPr>
            <a:lstStyle/>
            <a:p>
              <a:pPr marL="342900" marR="0" lvl="0" indent="-342900" algn="l" defTabSz="914332"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Furnace annealing in N</a:t>
              </a:r>
              <a:r>
                <a:rPr kumimoji="0" lang="en-US" altLang="zh-TW" sz="2000" b="0" i="0" u="none" strike="noStrike" kern="1200" cap="none" spc="0" normalizeH="0" baseline="-2500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2</a:t>
              </a:r>
              <a:r>
                <a:rPr kumimoji="0" lang="zh-TW" altLang="en-US" sz="2000" b="0" i="0" u="none" strike="noStrike" kern="1200" cap="none" spc="0" normalizeH="0" baseline="-2500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 </a:t>
              </a: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at 200 ⁰C for 10 minutes</a:t>
              </a:r>
              <a:endParaRPr kumimoji="0" lang="zh-TW" altLang="en-US" sz="2000" b="0" i="0" u="none" strike="noStrike" kern="1200" cap="none" spc="0" normalizeH="0" baseline="-2500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endParaRPr>
            </a:p>
          </p:txBody>
        </p:sp>
      </p:grpSp>
      <p:grpSp>
        <p:nvGrpSpPr>
          <p:cNvPr id="76" name="群組 75"/>
          <p:cNvGrpSpPr/>
          <p:nvPr/>
        </p:nvGrpSpPr>
        <p:grpSpPr>
          <a:xfrm>
            <a:off x="3905550" y="4532244"/>
            <a:ext cx="3590770" cy="400110"/>
            <a:chOff x="3905550" y="4532244"/>
            <a:chExt cx="3590770" cy="400110"/>
          </a:xfrm>
        </p:grpSpPr>
        <p:sp>
          <p:nvSpPr>
            <p:cNvPr id="77" name="橢圓 76">
              <a:extLst>
                <a:ext uri="{FF2B5EF4-FFF2-40B4-BE49-F238E27FC236}">
                  <a16:creationId xmlns:a16="http://schemas.microsoft.com/office/drawing/2014/main" id="{20A20562-3569-49FC-8B56-D5FB9E48209D}"/>
                </a:ext>
              </a:extLst>
            </p:cNvPr>
            <p:cNvSpPr/>
            <p:nvPr/>
          </p:nvSpPr>
          <p:spPr>
            <a:xfrm>
              <a:off x="3905550" y="4668488"/>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sp>
          <p:nvSpPr>
            <p:cNvPr id="78" name="矩形 77"/>
            <p:cNvSpPr/>
            <p:nvPr/>
          </p:nvSpPr>
          <p:spPr>
            <a:xfrm>
              <a:off x="4175923" y="4532244"/>
              <a:ext cx="3320397" cy="400110"/>
            </a:xfrm>
            <a:prstGeom prst="rect">
              <a:avLst/>
            </a:prstGeom>
          </p:spPr>
          <p:txBody>
            <a:bodyPr wrap="none">
              <a:sp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Backside native oxide removal</a:t>
              </a:r>
              <a:endParaRPr kumimoji="0" lang="zh-TW" altLang="en-US" sz="2000" b="0" i="0" u="none" strike="noStrike" kern="1200" cap="none" spc="0" normalizeH="0" baseline="-2500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endParaRPr>
            </a:p>
          </p:txBody>
        </p:sp>
      </p:grpSp>
      <p:grpSp>
        <p:nvGrpSpPr>
          <p:cNvPr id="79" name="群組 78"/>
          <p:cNvGrpSpPr/>
          <p:nvPr/>
        </p:nvGrpSpPr>
        <p:grpSpPr>
          <a:xfrm>
            <a:off x="3905550" y="5295875"/>
            <a:ext cx="4267686" cy="400110"/>
            <a:chOff x="3905550" y="5295875"/>
            <a:chExt cx="4267686" cy="400110"/>
          </a:xfrm>
        </p:grpSpPr>
        <p:sp>
          <p:nvSpPr>
            <p:cNvPr id="80" name="橢圓 79">
              <a:extLst>
                <a:ext uri="{FF2B5EF4-FFF2-40B4-BE49-F238E27FC236}">
                  <a16:creationId xmlns:a16="http://schemas.microsoft.com/office/drawing/2014/main" id="{20A20562-3569-49FC-8B56-D5FB9E48209D}"/>
                </a:ext>
              </a:extLst>
            </p:cNvPr>
            <p:cNvSpPr/>
            <p:nvPr/>
          </p:nvSpPr>
          <p:spPr>
            <a:xfrm>
              <a:off x="3905550" y="5432119"/>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sp>
          <p:nvSpPr>
            <p:cNvPr id="81" name="矩形 80"/>
            <p:cNvSpPr/>
            <p:nvPr/>
          </p:nvSpPr>
          <p:spPr>
            <a:xfrm>
              <a:off x="4175923" y="5295875"/>
              <a:ext cx="3997313" cy="400110"/>
            </a:xfrm>
            <a:prstGeom prst="rect">
              <a:avLst/>
            </a:prstGeom>
          </p:spPr>
          <p:txBody>
            <a:bodyPr wrap="none">
              <a:sp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200 nm Al back electrode deposition</a:t>
              </a:r>
              <a:endParaRPr kumimoji="0" lang="zh-TW" altLang="en-US" sz="2000" b="0" i="0" u="none" strike="noStrike" kern="1200" cap="none" spc="0" normalizeH="0" baseline="-2500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endParaRPr>
            </a:p>
          </p:txBody>
        </p:sp>
      </p:grpSp>
      <p:sp>
        <p:nvSpPr>
          <p:cNvPr id="5" name="文字方塊 4"/>
          <p:cNvSpPr txBox="1"/>
          <p:nvPr/>
        </p:nvSpPr>
        <p:spPr>
          <a:xfrm>
            <a:off x="741078" y="5022537"/>
            <a:ext cx="2844100" cy="1200329"/>
          </a:xfrm>
          <a:prstGeom prst="rect">
            <a:avLst/>
          </a:prstGeom>
          <a:no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black"/>
                </a:solidFill>
                <a:effectLst/>
                <a:uLnTx/>
                <a:uFillTx/>
                <a:latin typeface="Arial" panose="020B0604020202020204" pitchFamily="34" charset="0"/>
                <a:ea typeface="微軟正黑體"/>
                <a:cs typeface="Arial" panose="020B0604020202020204" pitchFamily="34" charset="0"/>
              </a:rPr>
              <a:t>Al</a:t>
            </a:r>
            <a:r>
              <a:rPr kumimoji="0" lang="en-US" altLang="zh-TW" sz="1800" b="1" i="0" u="none" strike="noStrike" kern="1200" cap="none" spc="0" normalizeH="0" baseline="-25000" noProof="0" dirty="0">
                <a:ln>
                  <a:noFill/>
                </a:ln>
                <a:solidFill>
                  <a:prstClr val="black"/>
                </a:solidFill>
                <a:effectLst/>
                <a:uLnTx/>
                <a:uFillTx/>
                <a:latin typeface="Arial" panose="020B0604020202020204" pitchFamily="34" charset="0"/>
                <a:ea typeface="微軟正黑體"/>
                <a:cs typeface="Arial" panose="020B0604020202020204" pitchFamily="34" charset="0"/>
              </a:rPr>
              <a:t>2</a:t>
            </a:r>
            <a:r>
              <a:rPr kumimoji="0" lang="en-US" altLang="zh-TW" sz="1800" b="1" i="0" u="none" strike="noStrike" kern="1200" cap="none" spc="0" normalizeH="0" baseline="0" noProof="0" dirty="0">
                <a:ln>
                  <a:noFill/>
                </a:ln>
                <a:solidFill>
                  <a:prstClr val="black"/>
                </a:solidFill>
                <a:effectLst/>
                <a:uLnTx/>
                <a:uFillTx/>
                <a:latin typeface="Arial" panose="020B0604020202020204" pitchFamily="34" charset="0"/>
                <a:ea typeface="微軟正黑體"/>
                <a:cs typeface="Arial" panose="020B0604020202020204" pitchFamily="34" charset="0"/>
              </a:rPr>
              <a:t>O</a:t>
            </a:r>
            <a:r>
              <a:rPr kumimoji="0" lang="en-US" altLang="zh-TW" sz="1800" b="1" i="0" u="none" strike="noStrike" kern="1200" cap="none" spc="0" normalizeH="0" baseline="-25000" noProof="0" dirty="0">
                <a:ln>
                  <a:noFill/>
                </a:ln>
                <a:solidFill>
                  <a:prstClr val="black"/>
                </a:solidFill>
                <a:effectLst/>
                <a:uLnTx/>
                <a:uFillTx/>
                <a:latin typeface="Arial" panose="020B0604020202020204" pitchFamily="34" charset="0"/>
                <a:ea typeface="微軟正黑體"/>
                <a:cs typeface="Arial" panose="020B0604020202020204" pitchFamily="34" charset="0"/>
              </a:rPr>
              <a:t>3</a:t>
            </a:r>
            <a:r>
              <a:rPr kumimoji="0" lang="en-US" altLang="zh-TW" sz="1800" b="1" i="0" u="none" strike="noStrike" kern="1200" cap="none" spc="0" normalizeH="0" baseline="0" noProof="0" dirty="0">
                <a:ln>
                  <a:noFill/>
                </a:ln>
                <a:solidFill>
                  <a:prstClr val="black"/>
                </a:solidFill>
                <a:effectLst/>
                <a:uLnTx/>
                <a:uFillTx/>
                <a:latin typeface="Arial" panose="020B0604020202020204" pitchFamily="34" charset="0"/>
                <a:ea typeface="微軟正黑體"/>
                <a:cs typeface="Arial" panose="020B0604020202020204" pitchFamily="34" charset="0"/>
              </a:rPr>
              <a:t> layer (passivation layer):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Arial" panose="020B0604020202020204" pitchFamily="34" charset="0"/>
                <a:ea typeface="微軟正黑體"/>
                <a:cs typeface="Arial" panose="020B0604020202020204" pitchFamily="34" charset="0"/>
              </a:rPr>
              <a:t>protect Si substrate from being exposed to air.</a:t>
            </a:r>
            <a:endParaRPr kumimoji="0" lang="zh-TW" altLang="en-US" sz="1800" b="0" i="0" u="none" strike="noStrike" kern="1200" cap="none" spc="0" normalizeH="0" baseline="0" noProof="0" dirty="0">
              <a:ln>
                <a:noFill/>
              </a:ln>
              <a:solidFill>
                <a:prstClr val="black"/>
              </a:solidFill>
              <a:effectLst/>
              <a:uLnTx/>
              <a:uFillTx/>
              <a:latin typeface="Arial" panose="020B0604020202020204" pitchFamily="34" charset="0"/>
              <a:ea typeface="微軟正黑體"/>
              <a:cs typeface="Arial" panose="020B0604020202020204" pitchFamily="34" charset="0"/>
            </a:endParaRPr>
          </a:p>
        </p:txBody>
      </p:sp>
    </p:spTree>
    <p:custDataLst>
      <p:tags r:id="rId1"/>
    </p:custDataLst>
    <p:extLst>
      <p:ext uri="{BB962C8B-B14F-4D97-AF65-F5344CB8AC3E}">
        <p14:creationId xmlns:p14="http://schemas.microsoft.com/office/powerpoint/2010/main" val="3164842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250"/>
                                        <p:tgtEl>
                                          <p:spTgt spid="42"/>
                                        </p:tgtEl>
                                      </p:cBhvr>
                                    </p:animEffect>
                                    <p:anim calcmode="lin" valueType="num">
                                      <p:cBhvr>
                                        <p:cTn id="8" dur="250" fill="hold"/>
                                        <p:tgtEl>
                                          <p:spTgt spid="42"/>
                                        </p:tgtEl>
                                        <p:attrNameLst>
                                          <p:attrName>ppt_x</p:attrName>
                                        </p:attrNameLst>
                                      </p:cBhvr>
                                      <p:tavLst>
                                        <p:tav tm="0">
                                          <p:val>
                                            <p:strVal val="#ppt_x"/>
                                          </p:val>
                                        </p:tav>
                                        <p:tav tm="100000">
                                          <p:val>
                                            <p:strVal val="#ppt_x"/>
                                          </p:val>
                                        </p:tav>
                                      </p:tavLst>
                                    </p:anim>
                                    <p:anim calcmode="lin" valueType="num">
                                      <p:cBhvr>
                                        <p:cTn id="9" dur="250" fill="hold"/>
                                        <p:tgtEl>
                                          <p:spTgt spid="4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250"/>
                                        <p:tgtEl>
                                          <p:spTgt spid="40"/>
                                        </p:tgtEl>
                                      </p:cBhvr>
                                    </p:animEffect>
                                    <p:anim calcmode="lin" valueType="num">
                                      <p:cBhvr>
                                        <p:cTn id="13" dur="250" fill="hold"/>
                                        <p:tgtEl>
                                          <p:spTgt spid="40"/>
                                        </p:tgtEl>
                                        <p:attrNameLst>
                                          <p:attrName>ppt_x</p:attrName>
                                        </p:attrNameLst>
                                      </p:cBhvr>
                                      <p:tavLst>
                                        <p:tav tm="0">
                                          <p:val>
                                            <p:strVal val="#ppt_x"/>
                                          </p:val>
                                        </p:tav>
                                        <p:tav tm="100000">
                                          <p:val>
                                            <p:strVal val="#ppt_x"/>
                                          </p:val>
                                        </p:tav>
                                      </p:tavLst>
                                    </p:anim>
                                    <p:anim calcmode="lin" valueType="num">
                                      <p:cBhvr>
                                        <p:cTn id="14" dur="250" fill="hold"/>
                                        <p:tgtEl>
                                          <p:spTgt spid="40"/>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手繪多邊形 37"/>
          <p:cNvSpPr/>
          <p:nvPr/>
        </p:nvSpPr>
        <p:spPr>
          <a:xfrm>
            <a:off x="1236074" y="3170213"/>
            <a:ext cx="1824626" cy="276549"/>
          </a:xfrm>
          <a:custGeom>
            <a:avLst/>
            <a:gdLst>
              <a:gd name="connsiteX0" fmla="*/ 1168182 w 2336364"/>
              <a:gd name="connsiteY0" fmla="*/ 0 h 399751"/>
              <a:gd name="connsiteX1" fmla="*/ 2336364 w 2336364"/>
              <a:gd name="connsiteY1" fmla="*/ 399751 h 399751"/>
              <a:gd name="connsiteX2" fmla="*/ 0 w 2336364"/>
              <a:gd name="connsiteY2" fmla="*/ 399751 h 399751"/>
              <a:gd name="connsiteX3" fmla="*/ 1168182 w 2336364"/>
              <a:gd name="connsiteY3" fmla="*/ 0 h 399751"/>
            </a:gdLst>
            <a:ahLst/>
            <a:cxnLst>
              <a:cxn ang="0">
                <a:pos x="connsiteX0" y="connsiteY0"/>
              </a:cxn>
              <a:cxn ang="0">
                <a:pos x="connsiteX1" y="connsiteY1"/>
              </a:cxn>
              <a:cxn ang="0">
                <a:pos x="connsiteX2" y="connsiteY2"/>
              </a:cxn>
              <a:cxn ang="0">
                <a:pos x="connsiteX3" y="connsiteY3"/>
              </a:cxn>
            </a:cxnLst>
            <a:rect l="l" t="t" r="r" b="b"/>
            <a:pathLst>
              <a:path w="2336364" h="399751">
                <a:moveTo>
                  <a:pt x="1168182" y="0"/>
                </a:moveTo>
                <a:cubicBezTo>
                  <a:pt x="1813351" y="0"/>
                  <a:pt x="2336364" y="178975"/>
                  <a:pt x="2336364" y="399751"/>
                </a:cubicBezTo>
                <a:lnTo>
                  <a:pt x="0" y="399751"/>
                </a:lnTo>
                <a:cubicBezTo>
                  <a:pt x="0" y="178975"/>
                  <a:pt x="523013" y="0"/>
                  <a:pt x="1168182" y="0"/>
                </a:cubicBezTo>
                <a:close/>
              </a:path>
            </a:pathLst>
          </a:custGeom>
          <a:solidFill>
            <a:srgbClr val="A9D18E"/>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600" b="1" i="0" u="none" strike="noStrike" kern="1200" cap="none" spc="0" normalizeH="0" baseline="0" noProof="0">
              <a:ln>
                <a:noFill/>
              </a:ln>
              <a:solidFill>
                <a:prstClr val="white"/>
              </a:solidFill>
              <a:effectLst/>
              <a:uLnTx/>
              <a:uFillTx/>
              <a:latin typeface="Times New Roman"/>
              <a:ea typeface="微軟正黑體"/>
              <a:cs typeface="+mn-cs"/>
            </a:endParaRPr>
          </a:p>
        </p:txBody>
      </p:sp>
      <p:sp>
        <p:nvSpPr>
          <p:cNvPr id="3" name="標題 2"/>
          <p:cNvSpPr>
            <a:spLocks noGrp="1"/>
          </p:cNvSpPr>
          <p:nvPr>
            <p:ph type="title"/>
          </p:nvPr>
        </p:nvSpPr>
        <p:spPr/>
        <p:txBody>
          <a:bodyPr/>
          <a:lstStyle/>
          <a:p>
            <a:r>
              <a:rPr lang="en-US" altLang="zh-TW" dirty="0"/>
              <a:t>Device Fabrication (2/2)</a:t>
            </a:r>
            <a:endParaRPr lang="zh-TW" altLang="en-US" dirty="0"/>
          </a:p>
        </p:txBody>
      </p:sp>
      <p:sp>
        <p:nvSpPr>
          <p:cNvPr id="6" name="投影片編號版面配置區 5">
            <a:extLst>
              <a:ext uri="{FF2B5EF4-FFF2-40B4-BE49-F238E27FC236}">
                <a16:creationId xmlns:a16="http://schemas.microsoft.com/office/drawing/2014/main" id="{298D7209-CB3B-4EA6-BC63-0B447B3A1CD7}"/>
              </a:ext>
            </a:extLst>
          </p:cNvPr>
          <p:cNvSpPr>
            <a:spLocks noGrp="1"/>
          </p:cNvSpPr>
          <p:nvPr>
            <p:ph type="sldNum" sz="quarter" idx="11"/>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746179B8-B9D7-4922-944D-FA8D358F36EB}" type="slidenum">
              <a:rPr kumimoji="0" lang="zh-TW" altLang="en-US" sz="1800" b="1" i="0" u="none" strike="noStrike" kern="1200" cap="none" spc="0" normalizeH="0" baseline="0" noProof="0" smtClean="0">
                <a:ln>
                  <a:noFill/>
                </a:ln>
                <a:solidFill>
                  <a:prstClr val="white"/>
                </a:solidFill>
                <a:effectLst/>
                <a:uLnTx/>
                <a:uFillTx/>
                <a:latin typeface="Times New Roman"/>
                <a:ea typeface="微軟正黑體"/>
                <a:cs typeface="+mn-cs"/>
              </a:rPr>
              <a:pPr marL="0" marR="0" lvl="0" indent="0" algn="r" defTabSz="914332" rtl="0" eaLnBrk="1" fontAlgn="auto" latinLnBrk="0" hangingPunct="1">
                <a:lnSpc>
                  <a:spcPct val="100000"/>
                </a:lnSpc>
                <a:spcBef>
                  <a:spcPts val="0"/>
                </a:spcBef>
                <a:spcAft>
                  <a:spcPts val="0"/>
                </a:spcAft>
                <a:buClrTx/>
                <a:buSzTx/>
                <a:buFontTx/>
                <a:buNone/>
                <a:tabLst/>
                <a:defRPr/>
              </a:pPr>
              <a:t>43</a:t>
            </a:fld>
            <a:endParaRPr kumimoji="0" lang="zh-TW" altLang="en-US" sz="1800" b="1" i="0" u="none" strike="noStrike" kern="1200" cap="none" spc="0" normalizeH="0" baseline="0" noProof="0">
              <a:ln>
                <a:noFill/>
              </a:ln>
              <a:solidFill>
                <a:prstClr val="white"/>
              </a:solidFill>
              <a:effectLst/>
              <a:uLnTx/>
              <a:uFillTx/>
              <a:latin typeface="Times New Roman"/>
              <a:ea typeface="微軟正黑體"/>
              <a:cs typeface="+mn-cs"/>
            </a:endParaRPr>
          </a:p>
        </p:txBody>
      </p:sp>
      <p:sp>
        <p:nvSpPr>
          <p:cNvPr id="41" name="梯形 40"/>
          <p:cNvSpPr/>
          <p:nvPr/>
        </p:nvSpPr>
        <p:spPr>
          <a:xfrm>
            <a:off x="726939" y="3866745"/>
            <a:ext cx="2844099" cy="558037"/>
          </a:xfrm>
          <a:prstGeom prst="trapezoid">
            <a:avLst>
              <a:gd name="adj" fmla="val 58598"/>
            </a:avLst>
          </a:prstGeom>
          <a:gradFill flip="none" rotWithShape="1">
            <a:gsLst>
              <a:gs pos="0">
                <a:srgbClr val="FFFF66">
                  <a:tint val="66000"/>
                  <a:satMod val="160000"/>
                </a:srgbClr>
              </a:gs>
              <a:gs pos="50000">
                <a:srgbClr val="FFFF66">
                  <a:tint val="44500"/>
                  <a:satMod val="160000"/>
                </a:srgbClr>
              </a:gs>
              <a:gs pos="100000">
                <a:srgbClr val="FFFF66">
                  <a:tint val="23500"/>
                  <a:satMod val="160000"/>
                </a:srgbClr>
              </a:gs>
            </a:gsLst>
            <a:lin ang="16200000" scaled="1"/>
            <a:tileRect/>
          </a:gra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40" name="梯形 39"/>
          <p:cNvSpPr/>
          <p:nvPr/>
        </p:nvSpPr>
        <p:spPr>
          <a:xfrm>
            <a:off x="726939" y="3788688"/>
            <a:ext cx="2844099" cy="526668"/>
          </a:xfrm>
          <a:prstGeom prst="trapezoid">
            <a:avLst>
              <a:gd name="adj" fmla="val 58598"/>
            </a:avLst>
          </a:prstGeom>
          <a:solidFill>
            <a:srgbClr val="A9D18E"/>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44" name="矩形 43"/>
          <p:cNvSpPr/>
          <p:nvPr/>
        </p:nvSpPr>
        <p:spPr>
          <a:xfrm>
            <a:off x="1341930" y="3737443"/>
            <a:ext cx="1614654" cy="294444"/>
          </a:xfrm>
          <a:prstGeom prst="rect">
            <a:avLst/>
          </a:prstGeom>
          <a:solidFill>
            <a:srgbClr val="9DC3E6"/>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SiO</a:t>
            </a:r>
            <a:r>
              <a:rPr kumimoji="0" lang="en-US" altLang="zh-TW" sz="1800" b="1" i="0" u="none" strike="noStrike" kern="0" cap="none" spc="0" normalizeH="0" baseline="-2500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2</a:t>
            </a:r>
            <a:endParaRPr kumimoji="0" lang="zh-TW" altLang="en-US" sz="1800" b="1" i="0" u="none" strike="noStrike" kern="0" cap="none" spc="0" normalizeH="0" baseline="-2500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50" name="矩形 49"/>
          <p:cNvSpPr/>
          <p:nvPr/>
        </p:nvSpPr>
        <p:spPr>
          <a:xfrm>
            <a:off x="1341930" y="3445581"/>
            <a:ext cx="1614654" cy="294444"/>
          </a:xfrm>
          <a:prstGeom prst="rect">
            <a:avLst/>
          </a:prstGeom>
          <a:solidFill>
            <a:srgbClr val="DBDBDB"/>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Al</a:t>
            </a:r>
            <a:endParaRPr kumimoji="0" lang="zh-TW" altLang="en-US" sz="1800" b="1" i="0" u="none" strike="noStrike" kern="0" cap="none" spc="0" normalizeH="0" baseline="-2500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54" name="手繪多邊形 53"/>
          <p:cNvSpPr/>
          <p:nvPr/>
        </p:nvSpPr>
        <p:spPr>
          <a:xfrm>
            <a:off x="726939" y="4031887"/>
            <a:ext cx="2844000" cy="718482"/>
          </a:xfrm>
          <a:custGeom>
            <a:avLst/>
            <a:gdLst>
              <a:gd name="connsiteX0" fmla="*/ 791867 w 3650134"/>
              <a:gd name="connsiteY0" fmla="*/ 0 h 966527"/>
              <a:gd name="connsiteX1" fmla="*/ 2858268 w 3650134"/>
              <a:gd name="connsiteY1" fmla="*/ 0 h 966527"/>
              <a:gd name="connsiteX2" fmla="*/ 2858268 w 3650134"/>
              <a:gd name="connsiteY2" fmla="*/ 528788 h 966527"/>
              <a:gd name="connsiteX3" fmla="*/ 3650134 w 3650134"/>
              <a:gd name="connsiteY3" fmla="*/ 528788 h 966527"/>
              <a:gd name="connsiteX4" fmla="*/ 3650134 w 3650134"/>
              <a:gd name="connsiteY4" fmla="*/ 966527 h 966527"/>
              <a:gd name="connsiteX5" fmla="*/ 0 w 3650134"/>
              <a:gd name="connsiteY5" fmla="*/ 966527 h 966527"/>
              <a:gd name="connsiteX6" fmla="*/ 0 w 3650134"/>
              <a:gd name="connsiteY6" fmla="*/ 528788 h 966527"/>
              <a:gd name="connsiteX7" fmla="*/ 791867 w 3650134"/>
              <a:gd name="connsiteY7" fmla="*/ 528788 h 96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0134" h="966527">
                <a:moveTo>
                  <a:pt x="791867" y="0"/>
                </a:moveTo>
                <a:lnTo>
                  <a:pt x="2858268" y="0"/>
                </a:lnTo>
                <a:lnTo>
                  <a:pt x="2858268" y="528788"/>
                </a:lnTo>
                <a:lnTo>
                  <a:pt x="3650134" y="528788"/>
                </a:lnTo>
                <a:lnTo>
                  <a:pt x="3650134" y="966527"/>
                </a:lnTo>
                <a:lnTo>
                  <a:pt x="0" y="966527"/>
                </a:lnTo>
                <a:lnTo>
                  <a:pt x="0" y="528788"/>
                </a:lnTo>
                <a:lnTo>
                  <a:pt x="791867" y="528788"/>
                </a:lnTo>
                <a:close/>
              </a:path>
            </a:pathLst>
          </a:custGeom>
          <a:solidFill>
            <a:srgbClr val="FFFF66"/>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Si (p)</a:t>
            </a:r>
            <a:endParaRPr kumimoji="0" lang="zh-TW" altLang="en-US"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grpSp>
        <p:nvGrpSpPr>
          <p:cNvPr id="43" name="群組 42"/>
          <p:cNvGrpSpPr/>
          <p:nvPr/>
        </p:nvGrpSpPr>
        <p:grpSpPr>
          <a:xfrm>
            <a:off x="726935" y="3443464"/>
            <a:ext cx="2841723" cy="988500"/>
            <a:chOff x="726935" y="3443464"/>
            <a:chExt cx="2841723" cy="988500"/>
          </a:xfrm>
        </p:grpSpPr>
        <p:sp>
          <p:nvSpPr>
            <p:cNvPr id="48" name="手繪多邊形 47">
              <a:extLst>
                <a:ext uri="{FF2B5EF4-FFF2-40B4-BE49-F238E27FC236}">
                  <a16:creationId xmlns:a16="http://schemas.microsoft.com/office/drawing/2014/main" id="{EDEBA667-FAF2-4F50-B44E-B93607AD7854}"/>
                </a:ext>
              </a:extLst>
            </p:cNvPr>
            <p:cNvSpPr/>
            <p:nvPr/>
          </p:nvSpPr>
          <p:spPr>
            <a:xfrm>
              <a:off x="2956583" y="3443464"/>
              <a:ext cx="612075" cy="985200"/>
            </a:xfrm>
            <a:custGeom>
              <a:avLst/>
              <a:gdLst>
                <a:gd name="connsiteX0" fmla="*/ 0 w 784586"/>
                <a:gd name="connsiteY0" fmla="*/ 0 h 1091369"/>
                <a:gd name="connsiteX1" fmla="*/ 135566 w 784586"/>
                <a:gd name="connsiteY1" fmla="*/ 0 h 1091369"/>
                <a:gd name="connsiteX2" fmla="*/ 135566 w 784586"/>
                <a:gd name="connsiteY2" fmla="*/ 962235 h 1091369"/>
                <a:gd name="connsiteX3" fmla="*/ 784586 w 784586"/>
                <a:gd name="connsiteY3" fmla="*/ 962235 h 1091369"/>
                <a:gd name="connsiteX4" fmla="*/ 784586 w 784586"/>
                <a:gd name="connsiteY4" fmla="*/ 1091369 h 1091369"/>
                <a:gd name="connsiteX5" fmla="*/ 135566 w 784586"/>
                <a:gd name="connsiteY5" fmla="*/ 1091369 h 1091369"/>
                <a:gd name="connsiteX6" fmla="*/ 2135 w 784586"/>
                <a:gd name="connsiteY6" fmla="*/ 1091369 h 1091369"/>
                <a:gd name="connsiteX7" fmla="*/ 0 w 784586"/>
                <a:gd name="connsiteY7" fmla="*/ 1091369 h 1091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4586" h="1091369">
                  <a:moveTo>
                    <a:pt x="0" y="0"/>
                  </a:moveTo>
                  <a:lnTo>
                    <a:pt x="135566" y="0"/>
                  </a:lnTo>
                  <a:lnTo>
                    <a:pt x="135566" y="962235"/>
                  </a:lnTo>
                  <a:lnTo>
                    <a:pt x="784586" y="962235"/>
                  </a:lnTo>
                  <a:lnTo>
                    <a:pt x="784586" y="1091369"/>
                  </a:lnTo>
                  <a:lnTo>
                    <a:pt x="135566" y="1091369"/>
                  </a:lnTo>
                  <a:lnTo>
                    <a:pt x="2135" y="1091369"/>
                  </a:lnTo>
                  <a:lnTo>
                    <a:pt x="0" y="1091369"/>
                  </a:lnTo>
                  <a:close/>
                </a:path>
              </a:pathLst>
            </a:custGeom>
            <a:solidFill>
              <a:srgbClr val="A9D18E"/>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292" rtl="0" eaLnBrk="1" fontAlgn="auto" latinLnBrk="0" hangingPunct="1">
                <a:lnSpc>
                  <a:spcPct val="100000"/>
                </a:lnSpc>
                <a:spcBef>
                  <a:spcPts val="0"/>
                </a:spcBef>
                <a:spcAft>
                  <a:spcPts val="0"/>
                </a:spcAft>
                <a:buClrTx/>
                <a:buSzTx/>
                <a:buFontTx/>
                <a:buNone/>
                <a:tabLst/>
                <a:defRPr/>
              </a:pPr>
              <a:endParaRPr kumimoji="0" lang="zh-TW" altLang="en-US" sz="1400" b="1"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49" name="手繪多邊形 48">
              <a:extLst>
                <a:ext uri="{FF2B5EF4-FFF2-40B4-BE49-F238E27FC236}">
                  <a16:creationId xmlns:a16="http://schemas.microsoft.com/office/drawing/2014/main" id="{EDEBA667-FAF2-4F50-B44E-B93607AD7854}"/>
                </a:ext>
              </a:extLst>
            </p:cNvPr>
            <p:cNvSpPr/>
            <p:nvPr/>
          </p:nvSpPr>
          <p:spPr>
            <a:xfrm flipH="1">
              <a:off x="726935" y="3443464"/>
              <a:ext cx="612611" cy="988500"/>
            </a:xfrm>
            <a:custGeom>
              <a:avLst/>
              <a:gdLst>
                <a:gd name="connsiteX0" fmla="*/ 0 w 784586"/>
                <a:gd name="connsiteY0" fmla="*/ 0 h 1091369"/>
                <a:gd name="connsiteX1" fmla="*/ 135566 w 784586"/>
                <a:gd name="connsiteY1" fmla="*/ 0 h 1091369"/>
                <a:gd name="connsiteX2" fmla="*/ 135566 w 784586"/>
                <a:gd name="connsiteY2" fmla="*/ 962235 h 1091369"/>
                <a:gd name="connsiteX3" fmla="*/ 784586 w 784586"/>
                <a:gd name="connsiteY3" fmla="*/ 962235 h 1091369"/>
                <a:gd name="connsiteX4" fmla="*/ 784586 w 784586"/>
                <a:gd name="connsiteY4" fmla="*/ 1091369 h 1091369"/>
                <a:gd name="connsiteX5" fmla="*/ 135566 w 784586"/>
                <a:gd name="connsiteY5" fmla="*/ 1091369 h 1091369"/>
                <a:gd name="connsiteX6" fmla="*/ 2135 w 784586"/>
                <a:gd name="connsiteY6" fmla="*/ 1091369 h 1091369"/>
                <a:gd name="connsiteX7" fmla="*/ 0 w 784586"/>
                <a:gd name="connsiteY7" fmla="*/ 1091369 h 1091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4586" h="1091369">
                  <a:moveTo>
                    <a:pt x="0" y="0"/>
                  </a:moveTo>
                  <a:lnTo>
                    <a:pt x="135566" y="0"/>
                  </a:lnTo>
                  <a:lnTo>
                    <a:pt x="135566" y="962235"/>
                  </a:lnTo>
                  <a:lnTo>
                    <a:pt x="784586" y="962235"/>
                  </a:lnTo>
                  <a:lnTo>
                    <a:pt x="784586" y="1091369"/>
                  </a:lnTo>
                  <a:lnTo>
                    <a:pt x="135566" y="1091369"/>
                  </a:lnTo>
                  <a:lnTo>
                    <a:pt x="2135" y="1091369"/>
                  </a:lnTo>
                  <a:lnTo>
                    <a:pt x="0" y="1091369"/>
                  </a:lnTo>
                  <a:close/>
                </a:path>
              </a:pathLst>
            </a:custGeom>
            <a:solidFill>
              <a:srgbClr val="A9D18E"/>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292" rtl="0" eaLnBrk="1" fontAlgn="auto" latinLnBrk="0" hangingPunct="1">
                <a:lnSpc>
                  <a:spcPct val="100000"/>
                </a:lnSpc>
                <a:spcBef>
                  <a:spcPts val="0"/>
                </a:spcBef>
                <a:spcAft>
                  <a:spcPts val="0"/>
                </a:spcAft>
                <a:buClrTx/>
                <a:buSzTx/>
                <a:buFontTx/>
                <a:buNone/>
                <a:tabLst/>
                <a:defRPr/>
              </a:pPr>
              <a:endParaRPr kumimoji="0" lang="zh-TW" altLang="en-US" sz="1400" b="1"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cxnSp>
        <p:nvCxnSpPr>
          <p:cNvPr id="51" name="直線單箭頭接點 50">
            <a:extLst>
              <a:ext uri="{FF2B5EF4-FFF2-40B4-BE49-F238E27FC236}">
                <a16:creationId xmlns:a16="http://schemas.microsoft.com/office/drawing/2014/main" id="{5A3D41ED-8240-4463-A7A7-A1FC3291ED3E}"/>
              </a:ext>
            </a:extLst>
          </p:cNvPr>
          <p:cNvCxnSpPr>
            <a:cxnSpLocks/>
          </p:cNvCxnSpPr>
          <p:nvPr/>
        </p:nvCxnSpPr>
        <p:spPr>
          <a:xfrm>
            <a:off x="3969361" y="1386840"/>
            <a:ext cx="0" cy="4796246"/>
          </a:xfrm>
          <a:prstGeom prst="straightConnector1">
            <a:avLst/>
          </a:prstGeom>
          <a:noFill/>
          <a:ln w="57150" cap="flat" cmpd="sng" algn="ctr">
            <a:solidFill>
              <a:srgbClr val="4472C4"/>
            </a:solidFill>
            <a:prstDash val="solid"/>
            <a:miter lim="800000"/>
            <a:tailEnd type="triangle"/>
          </a:ln>
          <a:effectLst/>
        </p:spPr>
      </p:cxnSp>
      <p:grpSp>
        <p:nvGrpSpPr>
          <p:cNvPr id="61" name="群組 60"/>
          <p:cNvGrpSpPr/>
          <p:nvPr/>
        </p:nvGrpSpPr>
        <p:grpSpPr>
          <a:xfrm>
            <a:off x="3905550" y="2928369"/>
            <a:ext cx="2881922" cy="400110"/>
            <a:chOff x="3905550" y="2928369"/>
            <a:chExt cx="2881922" cy="400110"/>
          </a:xfrm>
        </p:grpSpPr>
        <p:sp>
          <p:nvSpPr>
            <p:cNvPr id="62" name="橢圓 61">
              <a:extLst>
                <a:ext uri="{FF2B5EF4-FFF2-40B4-BE49-F238E27FC236}">
                  <a16:creationId xmlns:a16="http://schemas.microsoft.com/office/drawing/2014/main" id="{20A20562-3569-49FC-8B56-D5FB9E48209D}"/>
                </a:ext>
              </a:extLst>
            </p:cNvPr>
            <p:cNvSpPr/>
            <p:nvPr/>
          </p:nvSpPr>
          <p:spPr>
            <a:xfrm>
              <a:off x="3905550" y="3065002"/>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63" name="矩形 62"/>
            <p:cNvSpPr/>
            <p:nvPr/>
          </p:nvSpPr>
          <p:spPr>
            <a:xfrm>
              <a:off x="4175923" y="2928369"/>
              <a:ext cx="2611549" cy="400110"/>
            </a:xfrm>
            <a:prstGeom prst="rect">
              <a:avLst/>
            </a:prstGeom>
          </p:spPr>
          <p:txBody>
            <a:bodyPr wrap="non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rPr>
                <a:t>Lift-off photoresist (PR)</a:t>
              </a:r>
              <a:endParaRPr kumimoji="0" lang="zh-TW" altLang="en-US" sz="20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endParaRPr>
            </a:p>
          </p:txBody>
        </p:sp>
      </p:grpSp>
      <p:grpSp>
        <p:nvGrpSpPr>
          <p:cNvPr id="64" name="群組 63"/>
          <p:cNvGrpSpPr/>
          <p:nvPr/>
        </p:nvGrpSpPr>
        <p:grpSpPr>
          <a:xfrm>
            <a:off x="3905550" y="3576613"/>
            <a:ext cx="4267686" cy="707886"/>
            <a:chOff x="3905550" y="3576613"/>
            <a:chExt cx="4267686" cy="707886"/>
          </a:xfrm>
        </p:grpSpPr>
        <p:sp>
          <p:nvSpPr>
            <p:cNvPr id="65" name="橢圓 64">
              <a:extLst>
                <a:ext uri="{FF2B5EF4-FFF2-40B4-BE49-F238E27FC236}">
                  <a16:creationId xmlns:a16="http://schemas.microsoft.com/office/drawing/2014/main" id="{20A20562-3569-49FC-8B56-D5FB9E48209D}"/>
                </a:ext>
              </a:extLst>
            </p:cNvPr>
            <p:cNvSpPr/>
            <p:nvPr/>
          </p:nvSpPr>
          <p:spPr>
            <a:xfrm>
              <a:off x="3905550" y="3866745"/>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sp>
          <p:nvSpPr>
            <p:cNvPr id="66" name="矩形 65"/>
            <p:cNvSpPr/>
            <p:nvPr/>
          </p:nvSpPr>
          <p:spPr>
            <a:xfrm>
              <a:off x="4175923" y="3576613"/>
              <a:ext cx="3997313" cy="707886"/>
            </a:xfrm>
            <a:prstGeom prst="rect">
              <a:avLst/>
            </a:prstGeom>
          </p:spPr>
          <p:txBody>
            <a:bodyPr wrap="square">
              <a:spAutoFit/>
            </a:bodyPr>
            <a:lstStyle/>
            <a:p>
              <a:pPr marL="342900" marR="0" lvl="0" indent="-342900" algn="l" defTabSz="914332"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altLang="zh-TW" sz="20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rPr>
                <a:t>Furnace annealing in N</a:t>
              </a:r>
              <a:r>
                <a:rPr kumimoji="0" lang="en-US" altLang="zh-TW" sz="2000" b="0" i="0" u="none" strike="noStrike" kern="1200" cap="none" spc="0" normalizeH="0" baseline="-2500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rPr>
                <a:t>2</a:t>
              </a:r>
              <a:r>
                <a:rPr kumimoji="0" lang="zh-TW" altLang="en-US" sz="2000" b="0" i="0" u="none" strike="noStrike" kern="1200" cap="none" spc="0" normalizeH="0" baseline="-2500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rPr>
                <a:t> </a:t>
              </a:r>
              <a:r>
                <a:rPr kumimoji="0" lang="en-US" altLang="zh-TW" sz="20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rPr>
                <a:t>at 200 ⁰C for 10 minutes</a:t>
              </a:r>
              <a:endParaRPr kumimoji="0" lang="zh-TW" altLang="en-US" sz="2000" b="0" i="0" u="none" strike="noStrike" kern="1200" cap="none" spc="0" normalizeH="0" baseline="-2500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endParaRPr>
            </a:p>
          </p:txBody>
        </p:sp>
      </p:grpSp>
      <p:grpSp>
        <p:nvGrpSpPr>
          <p:cNvPr id="67" name="群組 66"/>
          <p:cNvGrpSpPr/>
          <p:nvPr/>
        </p:nvGrpSpPr>
        <p:grpSpPr>
          <a:xfrm>
            <a:off x="3905550" y="4532244"/>
            <a:ext cx="3590770" cy="400110"/>
            <a:chOff x="3905550" y="4532244"/>
            <a:chExt cx="3590770" cy="400110"/>
          </a:xfrm>
        </p:grpSpPr>
        <p:sp>
          <p:nvSpPr>
            <p:cNvPr id="68" name="橢圓 67">
              <a:extLst>
                <a:ext uri="{FF2B5EF4-FFF2-40B4-BE49-F238E27FC236}">
                  <a16:creationId xmlns:a16="http://schemas.microsoft.com/office/drawing/2014/main" id="{20A20562-3569-49FC-8B56-D5FB9E48209D}"/>
                </a:ext>
              </a:extLst>
            </p:cNvPr>
            <p:cNvSpPr/>
            <p:nvPr/>
          </p:nvSpPr>
          <p:spPr>
            <a:xfrm>
              <a:off x="3905550" y="4668488"/>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sp>
          <p:nvSpPr>
            <p:cNvPr id="69" name="矩形 68"/>
            <p:cNvSpPr/>
            <p:nvPr/>
          </p:nvSpPr>
          <p:spPr>
            <a:xfrm>
              <a:off x="4175923" y="4532244"/>
              <a:ext cx="3320397" cy="400110"/>
            </a:xfrm>
            <a:prstGeom prst="rect">
              <a:avLst/>
            </a:prstGeom>
          </p:spPr>
          <p:txBody>
            <a:bodyPr wrap="none">
              <a:sp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Backside native oxide removal</a:t>
              </a:r>
              <a:endParaRPr kumimoji="0" lang="zh-TW" altLang="en-US" sz="2000" b="0" i="0" u="none" strike="noStrike" kern="1200" cap="none" spc="0" normalizeH="0" baseline="-2500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endParaRPr>
            </a:p>
          </p:txBody>
        </p:sp>
      </p:grpSp>
      <p:grpSp>
        <p:nvGrpSpPr>
          <p:cNvPr id="70" name="群組 69"/>
          <p:cNvGrpSpPr/>
          <p:nvPr/>
        </p:nvGrpSpPr>
        <p:grpSpPr>
          <a:xfrm>
            <a:off x="3905550" y="5295875"/>
            <a:ext cx="4267686" cy="400110"/>
            <a:chOff x="3905550" y="5295875"/>
            <a:chExt cx="4267686" cy="400110"/>
          </a:xfrm>
        </p:grpSpPr>
        <p:sp>
          <p:nvSpPr>
            <p:cNvPr id="71" name="橢圓 70">
              <a:extLst>
                <a:ext uri="{FF2B5EF4-FFF2-40B4-BE49-F238E27FC236}">
                  <a16:creationId xmlns:a16="http://schemas.microsoft.com/office/drawing/2014/main" id="{20A20562-3569-49FC-8B56-D5FB9E48209D}"/>
                </a:ext>
              </a:extLst>
            </p:cNvPr>
            <p:cNvSpPr/>
            <p:nvPr/>
          </p:nvSpPr>
          <p:spPr>
            <a:xfrm>
              <a:off x="3905550" y="5432119"/>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sp>
          <p:nvSpPr>
            <p:cNvPr id="72" name="矩形 71"/>
            <p:cNvSpPr/>
            <p:nvPr/>
          </p:nvSpPr>
          <p:spPr>
            <a:xfrm>
              <a:off x="4175923" y="5295875"/>
              <a:ext cx="3997313" cy="400110"/>
            </a:xfrm>
            <a:prstGeom prst="rect">
              <a:avLst/>
            </a:prstGeom>
          </p:spPr>
          <p:txBody>
            <a:bodyPr wrap="none">
              <a:sp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200 nm Al back electrode deposition</a:t>
              </a:r>
              <a:endParaRPr kumimoji="0" lang="zh-TW" altLang="en-US" sz="2000" b="0" i="0" u="none" strike="noStrike" kern="1200" cap="none" spc="0" normalizeH="0" baseline="-2500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endParaRPr>
            </a:p>
          </p:txBody>
        </p:sp>
      </p:grpSp>
      <p:sp>
        <p:nvSpPr>
          <p:cNvPr id="39" name="手繪多邊形 38"/>
          <p:cNvSpPr/>
          <p:nvPr/>
        </p:nvSpPr>
        <p:spPr>
          <a:xfrm>
            <a:off x="1339546" y="3217455"/>
            <a:ext cx="1614653" cy="226009"/>
          </a:xfrm>
          <a:custGeom>
            <a:avLst/>
            <a:gdLst>
              <a:gd name="connsiteX0" fmla="*/ 1168182 w 2336364"/>
              <a:gd name="connsiteY0" fmla="*/ 0 h 399751"/>
              <a:gd name="connsiteX1" fmla="*/ 2336364 w 2336364"/>
              <a:gd name="connsiteY1" fmla="*/ 399751 h 399751"/>
              <a:gd name="connsiteX2" fmla="*/ 0 w 2336364"/>
              <a:gd name="connsiteY2" fmla="*/ 399751 h 399751"/>
              <a:gd name="connsiteX3" fmla="*/ 1168182 w 2336364"/>
              <a:gd name="connsiteY3" fmla="*/ 0 h 399751"/>
            </a:gdLst>
            <a:ahLst/>
            <a:cxnLst>
              <a:cxn ang="0">
                <a:pos x="connsiteX0" y="connsiteY0"/>
              </a:cxn>
              <a:cxn ang="0">
                <a:pos x="connsiteX1" y="connsiteY1"/>
              </a:cxn>
              <a:cxn ang="0">
                <a:pos x="connsiteX2" y="connsiteY2"/>
              </a:cxn>
              <a:cxn ang="0">
                <a:pos x="connsiteX3" y="connsiteY3"/>
              </a:cxn>
            </a:cxnLst>
            <a:rect l="l" t="t" r="r" b="b"/>
            <a:pathLst>
              <a:path w="2336364" h="399751">
                <a:moveTo>
                  <a:pt x="1168182" y="0"/>
                </a:moveTo>
                <a:cubicBezTo>
                  <a:pt x="1813351" y="0"/>
                  <a:pt x="2336364" y="178975"/>
                  <a:pt x="2336364" y="399751"/>
                </a:cubicBezTo>
                <a:lnTo>
                  <a:pt x="0" y="399751"/>
                </a:lnTo>
                <a:cubicBezTo>
                  <a:pt x="0" y="178975"/>
                  <a:pt x="523013" y="0"/>
                  <a:pt x="1168182" y="0"/>
                </a:cubicBezTo>
                <a:close/>
              </a:path>
            </a:pathLst>
          </a:custGeom>
          <a:solidFill>
            <a:srgbClr val="DBDBDB"/>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600" b="1" i="0" u="none" strike="noStrike" kern="1200" cap="none" spc="0" normalizeH="0" baseline="0" noProof="0">
              <a:ln>
                <a:noFill/>
              </a:ln>
              <a:solidFill>
                <a:prstClr val="white"/>
              </a:solidFill>
              <a:effectLst/>
              <a:uLnTx/>
              <a:uFillTx/>
              <a:latin typeface="Times New Roman"/>
              <a:ea typeface="微軟正黑體"/>
              <a:cs typeface="+mn-cs"/>
            </a:endParaRPr>
          </a:p>
        </p:txBody>
      </p:sp>
      <p:grpSp>
        <p:nvGrpSpPr>
          <p:cNvPr id="73" name="群組 72"/>
          <p:cNvGrpSpPr/>
          <p:nvPr/>
        </p:nvGrpSpPr>
        <p:grpSpPr>
          <a:xfrm>
            <a:off x="3905550" y="2059560"/>
            <a:ext cx="4890107" cy="707886"/>
            <a:chOff x="3905550" y="2059560"/>
            <a:chExt cx="4890107" cy="707886"/>
          </a:xfrm>
        </p:grpSpPr>
        <p:sp>
          <p:nvSpPr>
            <p:cNvPr id="74" name="橢圓 73">
              <a:extLst>
                <a:ext uri="{FF2B5EF4-FFF2-40B4-BE49-F238E27FC236}">
                  <a16:creationId xmlns:a16="http://schemas.microsoft.com/office/drawing/2014/main" id="{20A20562-3569-49FC-8B56-D5FB9E48209D}"/>
                </a:ext>
              </a:extLst>
            </p:cNvPr>
            <p:cNvSpPr/>
            <p:nvPr/>
          </p:nvSpPr>
          <p:spPr>
            <a:xfrm>
              <a:off x="3905550" y="2352385"/>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sp>
          <p:nvSpPr>
            <p:cNvPr id="75" name="矩形 74"/>
            <p:cNvSpPr/>
            <p:nvPr/>
          </p:nvSpPr>
          <p:spPr>
            <a:xfrm>
              <a:off x="4175922" y="2059560"/>
              <a:ext cx="4619735" cy="707886"/>
            </a:xfrm>
            <a:prstGeom prst="rect">
              <a:avLst/>
            </a:prstGeom>
          </p:spPr>
          <p:txBody>
            <a:bodyPr wrap="square">
              <a:spAutoFit/>
            </a:bodyPr>
            <a:lstStyle/>
            <a:p>
              <a:pPr marL="342900" marR="0" lvl="0" indent="-342900" algn="l" defTabSz="914332"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Deposit Al</a:t>
              </a:r>
              <a:r>
                <a:rPr kumimoji="0" lang="en-US" altLang="zh-TW" sz="2000" b="0" i="0" u="none" strike="noStrike" kern="1200" cap="none" spc="0" normalizeH="0" baseline="-2500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2</a:t>
              </a: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O</a:t>
              </a:r>
              <a:r>
                <a:rPr kumimoji="0" lang="en-US" altLang="zh-TW" sz="2000" b="0" i="0" u="none" strike="noStrike" kern="1200" cap="none" spc="0" normalizeH="0" baseline="-2500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3</a:t>
              </a: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 by </a:t>
              </a:r>
              <a:r>
                <a:rPr kumimoji="0" lang="en-US" altLang="zh-TW" sz="2000" b="0" i="1"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in-situ</a:t>
              </a: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 oxidation of dc sputtering Al target in </a:t>
              </a:r>
              <a:r>
                <a:rPr kumimoji="0" lang="en-US" altLang="zh-TW" sz="2000" b="0" i="0" u="none" strike="noStrike" kern="1200" cap="none" spc="0" normalizeH="0" baseline="0" noProof="0" dirty="0" err="1">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Ar</a:t>
              </a: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/O</a:t>
              </a:r>
              <a:r>
                <a:rPr kumimoji="0" lang="en-US" altLang="zh-TW" sz="2000" b="0" i="0" u="none" strike="noStrike" kern="1200" cap="none" spc="0" normalizeH="0" baseline="-2500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2</a:t>
              </a: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 ambient</a:t>
              </a:r>
              <a:endParaRPr kumimoji="0" lang="zh-TW" altLang="en-US"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endParaRPr>
            </a:p>
          </p:txBody>
        </p:sp>
      </p:grpSp>
      <p:grpSp>
        <p:nvGrpSpPr>
          <p:cNvPr id="76" name="群組 75"/>
          <p:cNvGrpSpPr/>
          <p:nvPr/>
        </p:nvGrpSpPr>
        <p:grpSpPr>
          <a:xfrm>
            <a:off x="3905550" y="1482507"/>
            <a:ext cx="3891814" cy="400110"/>
            <a:chOff x="3905550" y="1482507"/>
            <a:chExt cx="3891814" cy="400110"/>
          </a:xfrm>
        </p:grpSpPr>
        <p:sp>
          <p:nvSpPr>
            <p:cNvPr id="77" name="橢圓 76">
              <a:extLst>
                <a:ext uri="{FF2B5EF4-FFF2-40B4-BE49-F238E27FC236}">
                  <a16:creationId xmlns:a16="http://schemas.microsoft.com/office/drawing/2014/main" id="{20A20562-3569-49FC-8B56-D5FB9E48209D}"/>
                </a:ext>
              </a:extLst>
            </p:cNvPr>
            <p:cNvSpPr/>
            <p:nvPr/>
          </p:nvSpPr>
          <p:spPr>
            <a:xfrm>
              <a:off x="3905550" y="1621739"/>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sp>
          <p:nvSpPr>
            <p:cNvPr id="78" name="矩形 77"/>
            <p:cNvSpPr/>
            <p:nvPr/>
          </p:nvSpPr>
          <p:spPr>
            <a:xfrm>
              <a:off x="4175923" y="1482507"/>
              <a:ext cx="3621441" cy="400110"/>
            </a:xfrm>
            <a:prstGeom prst="rect">
              <a:avLst/>
            </a:prstGeom>
          </p:spPr>
          <p:txBody>
            <a:bodyPr wrap="none">
              <a:spAutoFit/>
            </a:bodyPr>
            <a:lstStyle/>
            <a:p>
              <a:pPr marL="342900" marR="0" lvl="0" indent="-342900" algn="l" defTabSz="914332"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Remove native oxide by BOE</a:t>
              </a:r>
              <a:endParaRPr kumimoji="0" lang="zh-TW" altLang="en-US"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endParaRPr>
            </a:p>
          </p:txBody>
        </p:sp>
      </p:grpSp>
      <p:sp>
        <p:nvSpPr>
          <p:cNvPr id="80" name="矩形 79"/>
          <p:cNvSpPr/>
          <p:nvPr/>
        </p:nvSpPr>
        <p:spPr>
          <a:xfrm>
            <a:off x="491907" y="3923421"/>
            <a:ext cx="824312"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0" cap="none" spc="0" normalizeH="0" baseline="0" noProof="0" dirty="0">
                <a:ln>
                  <a:noFill/>
                </a:ln>
                <a:solidFill>
                  <a:srgbClr val="FF0000"/>
                </a:solidFill>
                <a:effectLst/>
                <a:uLnTx/>
                <a:uFillTx/>
                <a:latin typeface="Arial" panose="020B0604020202020204" pitchFamily="34" charset="0"/>
                <a:ea typeface="新細明體" panose="02020500000000000000" pitchFamily="18" charset="-120"/>
                <a:cs typeface="Arial" panose="020B0604020202020204" pitchFamily="34" charset="0"/>
              </a:rPr>
              <a:t>Al</a:t>
            </a:r>
            <a:r>
              <a:rPr kumimoji="0" lang="en-US" altLang="zh-TW" sz="1800" b="1" i="0" u="none" strike="noStrike" kern="0" cap="none" spc="0" normalizeH="0" baseline="-25000" noProof="0" dirty="0">
                <a:ln>
                  <a:noFill/>
                </a:ln>
                <a:solidFill>
                  <a:srgbClr val="FF0000"/>
                </a:solidFill>
                <a:effectLst/>
                <a:uLnTx/>
                <a:uFillTx/>
                <a:latin typeface="Arial" panose="020B0604020202020204" pitchFamily="34" charset="0"/>
                <a:ea typeface="新細明體" panose="02020500000000000000" pitchFamily="18" charset="-120"/>
                <a:cs typeface="Arial" panose="020B0604020202020204" pitchFamily="34" charset="0"/>
              </a:rPr>
              <a:t>2</a:t>
            </a:r>
            <a:r>
              <a:rPr kumimoji="0" lang="en-US" altLang="zh-TW" sz="1800" b="1" i="0" u="none" strike="noStrike" kern="0" cap="none" spc="0" normalizeH="0" baseline="0" noProof="0" dirty="0">
                <a:ln>
                  <a:noFill/>
                </a:ln>
                <a:solidFill>
                  <a:srgbClr val="FF0000"/>
                </a:solidFill>
                <a:effectLst/>
                <a:uLnTx/>
                <a:uFillTx/>
                <a:latin typeface="Arial" panose="020B0604020202020204" pitchFamily="34" charset="0"/>
                <a:ea typeface="新細明體" panose="02020500000000000000" pitchFamily="18" charset="-120"/>
                <a:cs typeface="Arial" panose="020B0604020202020204" pitchFamily="34" charset="0"/>
              </a:rPr>
              <a:t>O</a:t>
            </a:r>
            <a:r>
              <a:rPr kumimoji="0" lang="en-US" altLang="zh-TW" sz="1800" b="1" i="0" u="none" strike="noStrike" kern="0" cap="none" spc="0" normalizeH="0" baseline="-25000" noProof="0" dirty="0">
                <a:ln>
                  <a:noFill/>
                </a:ln>
                <a:solidFill>
                  <a:srgbClr val="FF0000"/>
                </a:solidFill>
                <a:effectLst/>
                <a:uLnTx/>
                <a:uFillTx/>
                <a:latin typeface="Arial" panose="020B0604020202020204" pitchFamily="34" charset="0"/>
                <a:ea typeface="新細明體" panose="02020500000000000000" pitchFamily="18" charset="-120"/>
                <a:cs typeface="Arial" panose="020B0604020202020204" pitchFamily="34" charset="0"/>
              </a:rPr>
              <a:t>3</a:t>
            </a:r>
            <a:endParaRPr kumimoji="0" lang="zh-TW" altLang="en-US" sz="1800" b="1" i="0" u="none" strike="noStrike" kern="0" cap="none" spc="0" normalizeH="0" baseline="-25000" noProof="0" dirty="0">
              <a:ln>
                <a:noFill/>
              </a:ln>
              <a:solidFill>
                <a:srgbClr val="FF0000"/>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16232197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手繪多邊形 37"/>
          <p:cNvSpPr/>
          <p:nvPr/>
        </p:nvSpPr>
        <p:spPr>
          <a:xfrm>
            <a:off x="1236074" y="3170213"/>
            <a:ext cx="1824626" cy="276549"/>
          </a:xfrm>
          <a:custGeom>
            <a:avLst/>
            <a:gdLst>
              <a:gd name="connsiteX0" fmla="*/ 1168182 w 2336364"/>
              <a:gd name="connsiteY0" fmla="*/ 0 h 399751"/>
              <a:gd name="connsiteX1" fmla="*/ 2336364 w 2336364"/>
              <a:gd name="connsiteY1" fmla="*/ 399751 h 399751"/>
              <a:gd name="connsiteX2" fmla="*/ 0 w 2336364"/>
              <a:gd name="connsiteY2" fmla="*/ 399751 h 399751"/>
              <a:gd name="connsiteX3" fmla="*/ 1168182 w 2336364"/>
              <a:gd name="connsiteY3" fmla="*/ 0 h 399751"/>
            </a:gdLst>
            <a:ahLst/>
            <a:cxnLst>
              <a:cxn ang="0">
                <a:pos x="connsiteX0" y="connsiteY0"/>
              </a:cxn>
              <a:cxn ang="0">
                <a:pos x="connsiteX1" y="connsiteY1"/>
              </a:cxn>
              <a:cxn ang="0">
                <a:pos x="connsiteX2" y="connsiteY2"/>
              </a:cxn>
              <a:cxn ang="0">
                <a:pos x="connsiteX3" y="connsiteY3"/>
              </a:cxn>
            </a:cxnLst>
            <a:rect l="l" t="t" r="r" b="b"/>
            <a:pathLst>
              <a:path w="2336364" h="399751">
                <a:moveTo>
                  <a:pt x="1168182" y="0"/>
                </a:moveTo>
                <a:cubicBezTo>
                  <a:pt x="1813351" y="0"/>
                  <a:pt x="2336364" y="178975"/>
                  <a:pt x="2336364" y="399751"/>
                </a:cubicBezTo>
                <a:lnTo>
                  <a:pt x="0" y="399751"/>
                </a:lnTo>
                <a:cubicBezTo>
                  <a:pt x="0" y="178975"/>
                  <a:pt x="523013" y="0"/>
                  <a:pt x="1168182" y="0"/>
                </a:cubicBezTo>
                <a:close/>
              </a:path>
            </a:pathLst>
          </a:custGeom>
          <a:solidFill>
            <a:srgbClr val="A9D18E"/>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600" b="1" i="0" u="none" strike="noStrike" kern="1200" cap="none" spc="0" normalizeH="0" baseline="0" noProof="0">
              <a:ln>
                <a:noFill/>
              </a:ln>
              <a:solidFill>
                <a:prstClr val="white"/>
              </a:solidFill>
              <a:effectLst/>
              <a:uLnTx/>
              <a:uFillTx/>
              <a:latin typeface="Times New Roman"/>
              <a:ea typeface="微軟正黑體"/>
              <a:cs typeface="+mn-cs"/>
            </a:endParaRPr>
          </a:p>
        </p:txBody>
      </p:sp>
      <p:sp>
        <p:nvSpPr>
          <p:cNvPr id="3" name="標題 2"/>
          <p:cNvSpPr>
            <a:spLocks noGrp="1"/>
          </p:cNvSpPr>
          <p:nvPr>
            <p:ph type="title"/>
          </p:nvPr>
        </p:nvSpPr>
        <p:spPr/>
        <p:txBody>
          <a:bodyPr/>
          <a:lstStyle/>
          <a:p>
            <a:r>
              <a:rPr lang="en-US" altLang="zh-TW" dirty="0"/>
              <a:t>Device Fabrication (2/2)</a:t>
            </a:r>
            <a:endParaRPr lang="zh-TW" altLang="en-US" dirty="0"/>
          </a:p>
        </p:txBody>
      </p:sp>
      <p:sp>
        <p:nvSpPr>
          <p:cNvPr id="9" name="投影片編號版面配置區 8">
            <a:extLst>
              <a:ext uri="{FF2B5EF4-FFF2-40B4-BE49-F238E27FC236}">
                <a16:creationId xmlns:a16="http://schemas.microsoft.com/office/drawing/2014/main" id="{B9988CB8-D618-4DD3-BAA7-EC12A29A8ADB}"/>
              </a:ext>
            </a:extLst>
          </p:cNvPr>
          <p:cNvSpPr>
            <a:spLocks noGrp="1"/>
          </p:cNvSpPr>
          <p:nvPr>
            <p:ph type="sldNum" sz="quarter" idx="11"/>
          </p:nvPr>
        </p:nvSpPr>
        <p:spPr/>
        <p:txBody>
          <a:bodyPr/>
          <a:lstStyle/>
          <a:p>
            <a:pPr marL="0" marR="0" lvl="0" indent="0" algn="r" defTabSz="914332" rtl="0" eaLnBrk="1" fontAlgn="auto" latinLnBrk="0" hangingPunct="1">
              <a:lnSpc>
                <a:spcPct val="100000"/>
              </a:lnSpc>
              <a:spcBef>
                <a:spcPts val="0"/>
              </a:spcBef>
              <a:spcAft>
                <a:spcPts val="0"/>
              </a:spcAft>
              <a:buClrTx/>
              <a:buSzTx/>
              <a:buFontTx/>
              <a:buNone/>
              <a:tabLst/>
              <a:defRPr/>
            </a:pPr>
            <a:fld id="{746179B8-B9D7-4922-944D-FA8D358F36EB}" type="slidenum">
              <a:rPr kumimoji="0" lang="zh-TW" altLang="en-US" sz="1800" b="1" i="0" u="none" strike="noStrike" kern="1200" cap="none" spc="0" normalizeH="0" baseline="0" noProof="0" smtClean="0">
                <a:ln>
                  <a:noFill/>
                </a:ln>
                <a:solidFill>
                  <a:prstClr val="white"/>
                </a:solidFill>
                <a:effectLst/>
                <a:uLnTx/>
                <a:uFillTx/>
                <a:latin typeface="Times New Roman"/>
                <a:ea typeface="微軟正黑體"/>
                <a:cs typeface="+mn-cs"/>
              </a:rPr>
              <a:pPr marL="0" marR="0" lvl="0" indent="0" algn="r" defTabSz="914332" rtl="0" eaLnBrk="1" fontAlgn="auto" latinLnBrk="0" hangingPunct="1">
                <a:lnSpc>
                  <a:spcPct val="100000"/>
                </a:lnSpc>
                <a:spcBef>
                  <a:spcPts val="0"/>
                </a:spcBef>
                <a:spcAft>
                  <a:spcPts val="0"/>
                </a:spcAft>
                <a:buClrTx/>
                <a:buSzTx/>
                <a:buFontTx/>
                <a:buNone/>
                <a:tabLst/>
                <a:defRPr/>
              </a:pPr>
              <a:t>44</a:t>
            </a:fld>
            <a:endParaRPr kumimoji="0" lang="zh-TW" altLang="en-US" sz="1800" b="1" i="0" u="none" strike="noStrike" kern="1200" cap="none" spc="0" normalizeH="0" baseline="0" noProof="0">
              <a:ln>
                <a:noFill/>
              </a:ln>
              <a:solidFill>
                <a:prstClr val="white"/>
              </a:solidFill>
              <a:effectLst/>
              <a:uLnTx/>
              <a:uFillTx/>
              <a:latin typeface="Times New Roman"/>
              <a:ea typeface="微軟正黑體"/>
              <a:cs typeface="+mn-cs"/>
            </a:endParaRPr>
          </a:p>
        </p:txBody>
      </p:sp>
      <p:sp>
        <p:nvSpPr>
          <p:cNvPr id="41" name="梯形 40"/>
          <p:cNvSpPr/>
          <p:nvPr/>
        </p:nvSpPr>
        <p:spPr>
          <a:xfrm>
            <a:off x="726939" y="3866745"/>
            <a:ext cx="2844099" cy="558037"/>
          </a:xfrm>
          <a:prstGeom prst="trapezoid">
            <a:avLst>
              <a:gd name="adj" fmla="val 58598"/>
            </a:avLst>
          </a:prstGeom>
          <a:gradFill flip="none" rotWithShape="1">
            <a:gsLst>
              <a:gs pos="0">
                <a:srgbClr val="FFFF66">
                  <a:tint val="66000"/>
                  <a:satMod val="160000"/>
                </a:srgbClr>
              </a:gs>
              <a:gs pos="50000">
                <a:srgbClr val="FFFF66">
                  <a:tint val="44500"/>
                  <a:satMod val="160000"/>
                </a:srgbClr>
              </a:gs>
              <a:gs pos="100000">
                <a:srgbClr val="FFFF66">
                  <a:tint val="23500"/>
                  <a:satMod val="160000"/>
                </a:srgbClr>
              </a:gs>
            </a:gsLst>
            <a:lin ang="16200000" scaled="1"/>
            <a:tileRect/>
          </a:gra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40" name="梯形 39"/>
          <p:cNvSpPr/>
          <p:nvPr/>
        </p:nvSpPr>
        <p:spPr>
          <a:xfrm>
            <a:off x="726939" y="3788688"/>
            <a:ext cx="2844099" cy="526668"/>
          </a:xfrm>
          <a:prstGeom prst="trapezoid">
            <a:avLst>
              <a:gd name="adj" fmla="val 58598"/>
            </a:avLst>
          </a:prstGeom>
          <a:solidFill>
            <a:srgbClr val="A9D18E"/>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44" name="矩形 43"/>
          <p:cNvSpPr/>
          <p:nvPr/>
        </p:nvSpPr>
        <p:spPr>
          <a:xfrm>
            <a:off x="1341930" y="3737443"/>
            <a:ext cx="1614654" cy="294444"/>
          </a:xfrm>
          <a:prstGeom prst="rect">
            <a:avLst/>
          </a:prstGeom>
          <a:solidFill>
            <a:srgbClr val="9DC3E6"/>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SiO</a:t>
            </a:r>
            <a:r>
              <a:rPr kumimoji="0" lang="en-US" altLang="zh-TW" sz="1800" b="1" i="0" u="none" strike="noStrike" kern="0" cap="none" spc="0" normalizeH="0" baseline="-2500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2</a:t>
            </a:r>
            <a:endParaRPr kumimoji="0" lang="zh-TW" altLang="en-US" sz="1800" b="1" i="0" u="none" strike="noStrike" kern="0" cap="none" spc="0" normalizeH="0" baseline="-2500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50" name="矩形 49"/>
          <p:cNvSpPr/>
          <p:nvPr/>
        </p:nvSpPr>
        <p:spPr>
          <a:xfrm>
            <a:off x="1341930" y="3445581"/>
            <a:ext cx="1614654" cy="294444"/>
          </a:xfrm>
          <a:prstGeom prst="rect">
            <a:avLst/>
          </a:prstGeom>
          <a:solidFill>
            <a:srgbClr val="DBDBDB"/>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Al</a:t>
            </a:r>
            <a:endParaRPr kumimoji="0" lang="zh-TW" altLang="en-US" sz="1800" b="1" i="0" u="none" strike="noStrike" kern="0" cap="none" spc="0" normalizeH="0" baseline="-2500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54" name="手繪多邊形 53"/>
          <p:cNvSpPr/>
          <p:nvPr/>
        </p:nvSpPr>
        <p:spPr>
          <a:xfrm>
            <a:off x="726939" y="4031887"/>
            <a:ext cx="2844000" cy="718482"/>
          </a:xfrm>
          <a:custGeom>
            <a:avLst/>
            <a:gdLst>
              <a:gd name="connsiteX0" fmla="*/ 791867 w 3650134"/>
              <a:gd name="connsiteY0" fmla="*/ 0 h 966527"/>
              <a:gd name="connsiteX1" fmla="*/ 2858268 w 3650134"/>
              <a:gd name="connsiteY1" fmla="*/ 0 h 966527"/>
              <a:gd name="connsiteX2" fmla="*/ 2858268 w 3650134"/>
              <a:gd name="connsiteY2" fmla="*/ 528788 h 966527"/>
              <a:gd name="connsiteX3" fmla="*/ 3650134 w 3650134"/>
              <a:gd name="connsiteY3" fmla="*/ 528788 h 966527"/>
              <a:gd name="connsiteX4" fmla="*/ 3650134 w 3650134"/>
              <a:gd name="connsiteY4" fmla="*/ 966527 h 966527"/>
              <a:gd name="connsiteX5" fmla="*/ 0 w 3650134"/>
              <a:gd name="connsiteY5" fmla="*/ 966527 h 966527"/>
              <a:gd name="connsiteX6" fmla="*/ 0 w 3650134"/>
              <a:gd name="connsiteY6" fmla="*/ 528788 h 966527"/>
              <a:gd name="connsiteX7" fmla="*/ 791867 w 3650134"/>
              <a:gd name="connsiteY7" fmla="*/ 528788 h 96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0134" h="966527">
                <a:moveTo>
                  <a:pt x="791867" y="0"/>
                </a:moveTo>
                <a:lnTo>
                  <a:pt x="2858268" y="0"/>
                </a:lnTo>
                <a:lnTo>
                  <a:pt x="2858268" y="528788"/>
                </a:lnTo>
                <a:lnTo>
                  <a:pt x="3650134" y="528788"/>
                </a:lnTo>
                <a:lnTo>
                  <a:pt x="3650134" y="966527"/>
                </a:lnTo>
                <a:lnTo>
                  <a:pt x="0" y="966527"/>
                </a:lnTo>
                <a:lnTo>
                  <a:pt x="0" y="528788"/>
                </a:lnTo>
                <a:lnTo>
                  <a:pt x="791867" y="528788"/>
                </a:lnTo>
                <a:close/>
              </a:path>
            </a:pathLst>
          </a:custGeom>
          <a:solidFill>
            <a:srgbClr val="FFFF66"/>
          </a:solidFill>
          <a:ln w="1270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Si (p)</a:t>
            </a:r>
            <a:endParaRPr kumimoji="0" lang="zh-TW" altLang="en-US"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grpSp>
        <p:nvGrpSpPr>
          <p:cNvPr id="43" name="群組 42"/>
          <p:cNvGrpSpPr/>
          <p:nvPr/>
        </p:nvGrpSpPr>
        <p:grpSpPr>
          <a:xfrm>
            <a:off x="726935" y="3443464"/>
            <a:ext cx="2841723" cy="988500"/>
            <a:chOff x="726935" y="3443464"/>
            <a:chExt cx="2841723" cy="988500"/>
          </a:xfrm>
        </p:grpSpPr>
        <p:sp>
          <p:nvSpPr>
            <p:cNvPr id="48" name="手繪多邊形 47">
              <a:extLst>
                <a:ext uri="{FF2B5EF4-FFF2-40B4-BE49-F238E27FC236}">
                  <a16:creationId xmlns:a16="http://schemas.microsoft.com/office/drawing/2014/main" id="{EDEBA667-FAF2-4F50-B44E-B93607AD7854}"/>
                </a:ext>
              </a:extLst>
            </p:cNvPr>
            <p:cNvSpPr/>
            <p:nvPr/>
          </p:nvSpPr>
          <p:spPr>
            <a:xfrm>
              <a:off x="2956583" y="3443464"/>
              <a:ext cx="612075" cy="985200"/>
            </a:xfrm>
            <a:custGeom>
              <a:avLst/>
              <a:gdLst>
                <a:gd name="connsiteX0" fmla="*/ 0 w 784586"/>
                <a:gd name="connsiteY0" fmla="*/ 0 h 1091369"/>
                <a:gd name="connsiteX1" fmla="*/ 135566 w 784586"/>
                <a:gd name="connsiteY1" fmla="*/ 0 h 1091369"/>
                <a:gd name="connsiteX2" fmla="*/ 135566 w 784586"/>
                <a:gd name="connsiteY2" fmla="*/ 962235 h 1091369"/>
                <a:gd name="connsiteX3" fmla="*/ 784586 w 784586"/>
                <a:gd name="connsiteY3" fmla="*/ 962235 h 1091369"/>
                <a:gd name="connsiteX4" fmla="*/ 784586 w 784586"/>
                <a:gd name="connsiteY4" fmla="*/ 1091369 h 1091369"/>
                <a:gd name="connsiteX5" fmla="*/ 135566 w 784586"/>
                <a:gd name="connsiteY5" fmla="*/ 1091369 h 1091369"/>
                <a:gd name="connsiteX6" fmla="*/ 2135 w 784586"/>
                <a:gd name="connsiteY6" fmla="*/ 1091369 h 1091369"/>
                <a:gd name="connsiteX7" fmla="*/ 0 w 784586"/>
                <a:gd name="connsiteY7" fmla="*/ 1091369 h 1091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4586" h="1091369">
                  <a:moveTo>
                    <a:pt x="0" y="0"/>
                  </a:moveTo>
                  <a:lnTo>
                    <a:pt x="135566" y="0"/>
                  </a:lnTo>
                  <a:lnTo>
                    <a:pt x="135566" y="962235"/>
                  </a:lnTo>
                  <a:lnTo>
                    <a:pt x="784586" y="962235"/>
                  </a:lnTo>
                  <a:lnTo>
                    <a:pt x="784586" y="1091369"/>
                  </a:lnTo>
                  <a:lnTo>
                    <a:pt x="135566" y="1091369"/>
                  </a:lnTo>
                  <a:lnTo>
                    <a:pt x="2135" y="1091369"/>
                  </a:lnTo>
                  <a:lnTo>
                    <a:pt x="0" y="1091369"/>
                  </a:lnTo>
                  <a:close/>
                </a:path>
              </a:pathLst>
            </a:custGeom>
            <a:solidFill>
              <a:srgbClr val="A9D18E"/>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292" rtl="0" eaLnBrk="1" fontAlgn="auto" latinLnBrk="0" hangingPunct="1">
                <a:lnSpc>
                  <a:spcPct val="100000"/>
                </a:lnSpc>
                <a:spcBef>
                  <a:spcPts val="0"/>
                </a:spcBef>
                <a:spcAft>
                  <a:spcPts val="0"/>
                </a:spcAft>
                <a:buClrTx/>
                <a:buSzTx/>
                <a:buFontTx/>
                <a:buNone/>
                <a:tabLst/>
                <a:defRPr/>
              </a:pPr>
              <a:endParaRPr kumimoji="0" lang="zh-TW" altLang="en-US" sz="1400" b="1"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49" name="手繪多邊形 48">
              <a:extLst>
                <a:ext uri="{FF2B5EF4-FFF2-40B4-BE49-F238E27FC236}">
                  <a16:creationId xmlns:a16="http://schemas.microsoft.com/office/drawing/2014/main" id="{EDEBA667-FAF2-4F50-B44E-B93607AD7854}"/>
                </a:ext>
              </a:extLst>
            </p:cNvPr>
            <p:cNvSpPr/>
            <p:nvPr/>
          </p:nvSpPr>
          <p:spPr>
            <a:xfrm flipH="1">
              <a:off x="726935" y="3443464"/>
              <a:ext cx="612611" cy="988500"/>
            </a:xfrm>
            <a:custGeom>
              <a:avLst/>
              <a:gdLst>
                <a:gd name="connsiteX0" fmla="*/ 0 w 784586"/>
                <a:gd name="connsiteY0" fmla="*/ 0 h 1091369"/>
                <a:gd name="connsiteX1" fmla="*/ 135566 w 784586"/>
                <a:gd name="connsiteY1" fmla="*/ 0 h 1091369"/>
                <a:gd name="connsiteX2" fmla="*/ 135566 w 784586"/>
                <a:gd name="connsiteY2" fmla="*/ 962235 h 1091369"/>
                <a:gd name="connsiteX3" fmla="*/ 784586 w 784586"/>
                <a:gd name="connsiteY3" fmla="*/ 962235 h 1091369"/>
                <a:gd name="connsiteX4" fmla="*/ 784586 w 784586"/>
                <a:gd name="connsiteY4" fmla="*/ 1091369 h 1091369"/>
                <a:gd name="connsiteX5" fmla="*/ 135566 w 784586"/>
                <a:gd name="connsiteY5" fmla="*/ 1091369 h 1091369"/>
                <a:gd name="connsiteX6" fmla="*/ 2135 w 784586"/>
                <a:gd name="connsiteY6" fmla="*/ 1091369 h 1091369"/>
                <a:gd name="connsiteX7" fmla="*/ 0 w 784586"/>
                <a:gd name="connsiteY7" fmla="*/ 1091369 h 1091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4586" h="1091369">
                  <a:moveTo>
                    <a:pt x="0" y="0"/>
                  </a:moveTo>
                  <a:lnTo>
                    <a:pt x="135566" y="0"/>
                  </a:lnTo>
                  <a:lnTo>
                    <a:pt x="135566" y="962235"/>
                  </a:lnTo>
                  <a:lnTo>
                    <a:pt x="784586" y="962235"/>
                  </a:lnTo>
                  <a:lnTo>
                    <a:pt x="784586" y="1091369"/>
                  </a:lnTo>
                  <a:lnTo>
                    <a:pt x="135566" y="1091369"/>
                  </a:lnTo>
                  <a:lnTo>
                    <a:pt x="2135" y="1091369"/>
                  </a:lnTo>
                  <a:lnTo>
                    <a:pt x="0" y="1091369"/>
                  </a:lnTo>
                  <a:close/>
                </a:path>
              </a:pathLst>
            </a:custGeom>
            <a:solidFill>
              <a:srgbClr val="A9D18E"/>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292" rtl="0" eaLnBrk="1" fontAlgn="auto" latinLnBrk="0" hangingPunct="1">
                <a:lnSpc>
                  <a:spcPct val="100000"/>
                </a:lnSpc>
                <a:spcBef>
                  <a:spcPts val="0"/>
                </a:spcBef>
                <a:spcAft>
                  <a:spcPts val="0"/>
                </a:spcAft>
                <a:buClrTx/>
                <a:buSzTx/>
                <a:buFontTx/>
                <a:buNone/>
                <a:tabLst/>
                <a:defRPr/>
              </a:pPr>
              <a:endParaRPr kumimoji="0" lang="zh-TW" altLang="en-US" sz="1400" b="1"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cxnSp>
        <p:nvCxnSpPr>
          <p:cNvPr id="51" name="直線單箭頭接點 50">
            <a:extLst>
              <a:ext uri="{FF2B5EF4-FFF2-40B4-BE49-F238E27FC236}">
                <a16:creationId xmlns:a16="http://schemas.microsoft.com/office/drawing/2014/main" id="{5A3D41ED-8240-4463-A7A7-A1FC3291ED3E}"/>
              </a:ext>
            </a:extLst>
          </p:cNvPr>
          <p:cNvCxnSpPr>
            <a:cxnSpLocks/>
          </p:cNvCxnSpPr>
          <p:nvPr/>
        </p:nvCxnSpPr>
        <p:spPr>
          <a:xfrm>
            <a:off x="3969361" y="1386840"/>
            <a:ext cx="0" cy="4796246"/>
          </a:xfrm>
          <a:prstGeom prst="straightConnector1">
            <a:avLst/>
          </a:prstGeom>
          <a:noFill/>
          <a:ln w="57150" cap="flat" cmpd="sng" algn="ctr">
            <a:solidFill>
              <a:srgbClr val="4472C4"/>
            </a:solidFill>
            <a:prstDash val="solid"/>
            <a:miter lim="800000"/>
            <a:tailEnd type="triangle"/>
          </a:ln>
          <a:effectLst/>
        </p:spPr>
      </p:cxnSp>
      <p:grpSp>
        <p:nvGrpSpPr>
          <p:cNvPr id="67" name="群組 66"/>
          <p:cNvGrpSpPr/>
          <p:nvPr/>
        </p:nvGrpSpPr>
        <p:grpSpPr>
          <a:xfrm>
            <a:off x="3905550" y="4532244"/>
            <a:ext cx="3590770" cy="400110"/>
            <a:chOff x="3905550" y="4532244"/>
            <a:chExt cx="3590770" cy="400110"/>
          </a:xfrm>
        </p:grpSpPr>
        <p:sp>
          <p:nvSpPr>
            <p:cNvPr id="68" name="橢圓 67">
              <a:extLst>
                <a:ext uri="{FF2B5EF4-FFF2-40B4-BE49-F238E27FC236}">
                  <a16:creationId xmlns:a16="http://schemas.microsoft.com/office/drawing/2014/main" id="{20A20562-3569-49FC-8B56-D5FB9E48209D}"/>
                </a:ext>
              </a:extLst>
            </p:cNvPr>
            <p:cNvSpPr/>
            <p:nvPr/>
          </p:nvSpPr>
          <p:spPr>
            <a:xfrm>
              <a:off x="3905550" y="4668488"/>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69" name="矩形 68"/>
            <p:cNvSpPr/>
            <p:nvPr/>
          </p:nvSpPr>
          <p:spPr>
            <a:xfrm>
              <a:off x="4175923" y="4532244"/>
              <a:ext cx="3320397" cy="400110"/>
            </a:xfrm>
            <a:prstGeom prst="rect">
              <a:avLst/>
            </a:prstGeom>
          </p:spPr>
          <p:txBody>
            <a:bodyPr wrap="none">
              <a:sp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rPr>
                <a:t>Backside native oxide removal</a:t>
              </a:r>
              <a:endParaRPr kumimoji="0" lang="zh-TW" altLang="en-US" sz="2000" b="0" i="0" u="none" strike="noStrike" kern="1200" cap="none" spc="0" normalizeH="0" baseline="-2500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endParaRPr>
            </a:p>
          </p:txBody>
        </p:sp>
      </p:grpSp>
      <p:grpSp>
        <p:nvGrpSpPr>
          <p:cNvPr id="70" name="群組 69"/>
          <p:cNvGrpSpPr/>
          <p:nvPr/>
        </p:nvGrpSpPr>
        <p:grpSpPr>
          <a:xfrm>
            <a:off x="3905550" y="5295875"/>
            <a:ext cx="4267686" cy="400110"/>
            <a:chOff x="3905550" y="5295875"/>
            <a:chExt cx="4267686" cy="400110"/>
          </a:xfrm>
        </p:grpSpPr>
        <p:sp>
          <p:nvSpPr>
            <p:cNvPr id="71" name="橢圓 70">
              <a:extLst>
                <a:ext uri="{FF2B5EF4-FFF2-40B4-BE49-F238E27FC236}">
                  <a16:creationId xmlns:a16="http://schemas.microsoft.com/office/drawing/2014/main" id="{20A20562-3569-49FC-8B56-D5FB9E48209D}"/>
                </a:ext>
              </a:extLst>
            </p:cNvPr>
            <p:cNvSpPr/>
            <p:nvPr/>
          </p:nvSpPr>
          <p:spPr>
            <a:xfrm>
              <a:off x="3905550" y="5432119"/>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72" name="矩形 71"/>
            <p:cNvSpPr/>
            <p:nvPr/>
          </p:nvSpPr>
          <p:spPr>
            <a:xfrm>
              <a:off x="4175923" y="5295875"/>
              <a:ext cx="3997313" cy="400110"/>
            </a:xfrm>
            <a:prstGeom prst="rect">
              <a:avLst/>
            </a:prstGeom>
          </p:spPr>
          <p:txBody>
            <a:bodyPr wrap="none">
              <a:sp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rPr>
                <a:t>200 nm Al back electrode deposition</a:t>
              </a:r>
              <a:endParaRPr kumimoji="0" lang="zh-TW" altLang="en-US" sz="2000" b="0" i="0" u="none" strike="noStrike" kern="1200" cap="none" spc="0" normalizeH="0" baseline="-25000" noProof="0" dirty="0">
                <a:ln>
                  <a:noFill/>
                </a:ln>
                <a:solidFill>
                  <a:prstClr val="black"/>
                </a:solidFill>
                <a:effectLst/>
                <a:uLnTx/>
                <a:uFillTx/>
                <a:latin typeface="Calibri" panose="020F0502020204030204" pitchFamily="34" charset="0"/>
                <a:ea typeface="微軟正黑體"/>
                <a:cs typeface="Times New Roman" panose="02020603050405020304" pitchFamily="18" charset="0"/>
              </a:endParaRPr>
            </a:p>
          </p:txBody>
        </p:sp>
      </p:grpSp>
      <p:sp>
        <p:nvSpPr>
          <p:cNvPr id="39" name="手繪多邊形 38"/>
          <p:cNvSpPr/>
          <p:nvPr/>
        </p:nvSpPr>
        <p:spPr>
          <a:xfrm>
            <a:off x="1339546" y="3217455"/>
            <a:ext cx="1614653" cy="226009"/>
          </a:xfrm>
          <a:custGeom>
            <a:avLst/>
            <a:gdLst>
              <a:gd name="connsiteX0" fmla="*/ 1168182 w 2336364"/>
              <a:gd name="connsiteY0" fmla="*/ 0 h 399751"/>
              <a:gd name="connsiteX1" fmla="*/ 2336364 w 2336364"/>
              <a:gd name="connsiteY1" fmla="*/ 399751 h 399751"/>
              <a:gd name="connsiteX2" fmla="*/ 0 w 2336364"/>
              <a:gd name="connsiteY2" fmla="*/ 399751 h 399751"/>
              <a:gd name="connsiteX3" fmla="*/ 1168182 w 2336364"/>
              <a:gd name="connsiteY3" fmla="*/ 0 h 399751"/>
            </a:gdLst>
            <a:ahLst/>
            <a:cxnLst>
              <a:cxn ang="0">
                <a:pos x="connsiteX0" y="connsiteY0"/>
              </a:cxn>
              <a:cxn ang="0">
                <a:pos x="connsiteX1" y="connsiteY1"/>
              </a:cxn>
              <a:cxn ang="0">
                <a:pos x="connsiteX2" y="connsiteY2"/>
              </a:cxn>
              <a:cxn ang="0">
                <a:pos x="connsiteX3" y="connsiteY3"/>
              </a:cxn>
            </a:cxnLst>
            <a:rect l="l" t="t" r="r" b="b"/>
            <a:pathLst>
              <a:path w="2336364" h="399751">
                <a:moveTo>
                  <a:pt x="1168182" y="0"/>
                </a:moveTo>
                <a:cubicBezTo>
                  <a:pt x="1813351" y="0"/>
                  <a:pt x="2336364" y="178975"/>
                  <a:pt x="2336364" y="399751"/>
                </a:cubicBezTo>
                <a:lnTo>
                  <a:pt x="0" y="399751"/>
                </a:lnTo>
                <a:cubicBezTo>
                  <a:pt x="0" y="178975"/>
                  <a:pt x="523013" y="0"/>
                  <a:pt x="1168182" y="0"/>
                </a:cubicBezTo>
                <a:close/>
              </a:path>
            </a:pathLst>
          </a:custGeom>
          <a:solidFill>
            <a:srgbClr val="DBDBDB"/>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600" b="1" i="0" u="none" strike="noStrike" kern="1200" cap="none" spc="0" normalizeH="0" baseline="0" noProof="0">
              <a:ln>
                <a:noFill/>
              </a:ln>
              <a:solidFill>
                <a:prstClr val="white"/>
              </a:solidFill>
              <a:effectLst/>
              <a:uLnTx/>
              <a:uFillTx/>
              <a:latin typeface="Times New Roman"/>
              <a:ea typeface="微軟正黑體"/>
              <a:cs typeface="+mn-cs"/>
            </a:endParaRPr>
          </a:p>
        </p:txBody>
      </p:sp>
      <p:grpSp>
        <p:nvGrpSpPr>
          <p:cNvPr id="2" name="群組 1"/>
          <p:cNvGrpSpPr/>
          <p:nvPr/>
        </p:nvGrpSpPr>
        <p:grpSpPr>
          <a:xfrm>
            <a:off x="1891628" y="2582293"/>
            <a:ext cx="510488" cy="762834"/>
            <a:chOff x="962944" y="740652"/>
            <a:chExt cx="510488" cy="762834"/>
          </a:xfrm>
        </p:grpSpPr>
        <p:sp>
          <p:nvSpPr>
            <p:cNvPr id="34" name="橢圓 33"/>
            <p:cNvSpPr>
              <a:spLocks noChangeAspect="1"/>
            </p:cNvSpPr>
            <p:nvPr/>
          </p:nvSpPr>
          <p:spPr>
            <a:xfrm>
              <a:off x="1174723" y="1152004"/>
              <a:ext cx="72000" cy="72000"/>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600" b="1"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Times New Roman" panose="02020603050405020304" pitchFamily="18" charset="0"/>
              </a:endParaRPr>
            </a:p>
          </p:txBody>
        </p:sp>
        <p:sp>
          <p:nvSpPr>
            <p:cNvPr id="35" name="文字方塊 34"/>
            <p:cNvSpPr txBox="1"/>
            <p:nvPr/>
          </p:nvSpPr>
          <p:spPr>
            <a:xfrm>
              <a:off x="962944" y="740652"/>
              <a:ext cx="51048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0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V</a:t>
              </a:r>
              <a:r>
                <a:rPr kumimoji="0" lang="en-US" altLang="zh-TW" sz="2000" b="1" i="0" u="none" strike="noStrike" kern="0" cap="none" spc="0" normalizeH="0" baseline="-2500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G</a:t>
              </a:r>
              <a:endParaRPr kumimoji="0" lang="zh-TW" altLang="en-US" sz="2000" b="1" i="0" u="none" strike="noStrike" kern="0" cap="none" spc="0" normalizeH="0" baseline="-2500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cxnSp>
          <p:nvCxnSpPr>
            <p:cNvPr id="36" name="直線接點 35"/>
            <p:cNvCxnSpPr/>
            <p:nvPr/>
          </p:nvCxnSpPr>
          <p:spPr>
            <a:xfrm>
              <a:off x="1210723" y="1215486"/>
              <a:ext cx="0" cy="288000"/>
            </a:xfrm>
            <a:prstGeom prst="line">
              <a:avLst/>
            </a:prstGeom>
            <a:noFill/>
            <a:ln w="19050" cap="flat" cmpd="sng" algn="ctr">
              <a:solidFill>
                <a:sysClr val="windowText" lastClr="000000"/>
              </a:solidFill>
              <a:prstDash val="solid"/>
              <a:miter lim="800000"/>
            </a:ln>
            <a:effectLst/>
          </p:spPr>
        </p:cxnSp>
      </p:grpSp>
      <p:grpSp>
        <p:nvGrpSpPr>
          <p:cNvPr id="7" name="群組 6"/>
          <p:cNvGrpSpPr/>
          <p:nvPr/>
        </p:nvGrpSpPr>
        <p:grpSpPr>
          <a:xfrm>
            <a:off x="726939" y="4748246"/>
            <a:ext cx="2841719" cy="547629"/>
            <a:chOff x="726939" y="4748246"/>
            <a:chExt cx="2841719" cy="547629"/>
          </a:xfrm>
        </p:grpSpPr>
        <p:sp>
          <p:nvSpPr>
            <p:cNvPr id="33" name="矩形 32"/>
            <p:cNvSpPr/>
            <p:nvPr/>
          </p:nvSpPr>
          <p:spPr>
            <a:xfrm>
              <a:off x="726939" y="4748246"/>
              <a:ext cx="2841719" cy="274053"/>
            </a:xfrm>
            <a:prstGeom prst="rect">
              <a:avLst/>
            </a:prstGeom>
            <a:solidFill>
              <a:srgbClr val="DBDBDB"/>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Al</a:t>
              </a:r>
              <a:endParaRPr kumimoji="0" lang="zh-TW" altLang="en-US" sz="1800" b="1" i="0" u="none" strike="noStrike" kern="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grpSp>
          <p:nvGrpSpPr>
            <p:cNvPr id="6" name="群組 5"/>
            <p:cNvGrpSpPr/>
            <p:nvPr/>
          </p:nvGrpSpPr>
          <p:grpSpPr>
            <a:xfrm>
              <a:off x="1962542" y="5021489"/>
              <a:ext cx="370513" cy="274386"/>
              <a:chOff x="2058238" y="5428904"/>
              <a:chExt cx="370513" cy="274386"/>
            </a:xfrm>
          </p:grpSpPr>
          <p:cxnSp>
            <p:nvCxnSpPr>
              <p:cNvPr id="37" name="直線接點 36"/>
              <p:cNvCxnSpPr/>
              <p:nvPr/>
            </p:nvCxnSpPr>
            <p:spPr>
              <a:xfrm flipV="1">
                <a:off x="2058238" y="5590341"/>
                <a:ext cx="370513" cy="0"/>
              </a:xfrm>
              <a:prstGeom prst="line">
                <a:avLst/>
              </a:prstGeom>
              <a:noFill/>
              <a:ln w="19050" cap="flat" cmpd="sng" algn="ctr">
                <a:solidFill>
                  <a:sysClr val="windowText" lastClr="000000"/>
                </a:solidFill>
                <a:prstDash val="solid"/>
                <a:miter lim="800000"/>
              </a:ln>
              <a:effectLst/>
            </p:spPr>
          </p:cxnSp>
          <p:cxnSp>
            <p:nvCxnSpPr>
              <p:cNvPr id="42" name="直線接點 41"/>
              <p:cNvCxnSpPr/>
              <p:nvPr/>
            </p:nvCxnSpPr>
            <p:spPr>
              <a:xfrm flipV="1">
                <a:off x="2116130" y="5643618"/>
                <a:ext cx="254728" cy="0"/>
              </a:xfrm>
              <a:prstGeom prst="line">
                <a:avLst/>
              </a:prstGeom>
              <a:noFill/>
              <a:ln w="19050" cap="flat" cmpd="sng" algn="ctr">
                <a:solidFill>
                  <a:sysClr val="windowText" lastClr="000000"/>
                </a:solidFill>
                <a:prstDash val="solid"/>
                <a:miter lim="800000"/>
              </a:ln>
              <a:effectLst/>
            </p:spPr>
          </p:cxnSp>
          <p:cxnSp>
            <p:nvCxnSpPr>
              <p:cNvPr id="45" name="直線接點 44"/>
              <p:cNvCxnSpPr/>
              <p:nvPr/>
            </p:nvCxnSpPr>
            <p:spPr>
              <a:xfrm flipV="1">
                <a:off x="2174023" y="5703290"/>
                <a:ext cx="138942" cy="0"/>
              </a:xfrm>
              <a:prstGeom prst="line">
                <a:avLst/>
              </a:prstGeom>
              <a:noFill/>
              <a:ln w="19050" cap="flat" cmpd="sng" algn="ctr">
                <a:solidFill>
                  <a:sysClr val="windowText" lastClr="000000"/>
                </a:solidFill>
                <a:prstDash val="solid"/>
                <a:miter lim="800000"/>
              </a:ln>
              <a:effectLst/>
            </p:spPr>
          </p:cxnSp>
          <p:cxnSp>
            <p:nvCxnSpPr>
              <p:cNvPr id="46" name="直線接點 45"/>
              <p:cNvCxnSpPr/>
              <p:nvPr/>
            </p:nvCxnSpPr>
            <p:spPr>
              <a:xfrm>
                <a:off x="2243494" y="5428904"/>
                <a:ext cx="0" cy="162099"/>
              </a:xfrm>
              <a:prstGeom prst="line">
                <a:avLst/>
              </a:prstGeom>
              <a:noFill/>
              <a:ln w="19050" cap="flat" cmpd="sng" algn="ctr">
                <a:solidFill>
                  <a:sysClr val="windowText" lastClr="000000"/>
                </a:solidFill>
                <a:prstDash val="solid"/>
                <a:miter lim="800000"/>
              </a:ln>
              <a:effectLst/>
            </p:spPr>
          </p:cxnSp>
        </p:grpSp>
      </p:grpSp>
      <p:grpSp>
        <p:nvGrpSpPr>
          <p:cNvPr id="47" name="群組 46"/>
          <p:cNvGrpSpPr/>
          <p:nvPr/>
        </p:nvGrpSpPr>
        <p:grpSpPr>
          <a:xfrm>
            <a:off x="3905550" y="2928369"/>
            <a:ext cx="2881922" cy="400110"/>
            <a:chOff x="3905550" y="2928369"/>
            <a:chExt cx="2881922" cy="400110"/>
          </a:xfrm>
        </p:grpSpPr>
        <p:sp>
          <p:nvSpPr>
            <p:cNvPr id="52" name="橢圓 51">
              <a:extLst>
                <a:ext uri="{FF2B5EF4-FFF2-40B4-BE49-F238E27FC236}">
                  <a16:creationId xmlns:a16="http://schemas.microsoft.com/office/drawing/2014/main" id="{20A20562-3569-49FC-8B56-D5FB9E48209D}"/>
                </a:ext>
              </a:extLst>
            </p:cNvPr>
            <p:cNvSpPr/>
            <p:nvPr/>
          </p:nvSpPr>
          <p:spPr>
            <a:xfrm>
              <a:off x="3905550" y="3065002"/>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sp>
          <p:nvSpPr>
            <p:cNvPr id="53" name="矩形 52"/>
            <p:cNvSpPr/>
            <p:nvPr/>
          </p:nvSpPr>
          <p:spPr>
            <a:xfrm>
              <a:off x="4175923" y="2928369"/>
              <a:ext cx="2611549" cy="400110"/>
            </a:xfrm>
            <a:prstGeom prst="rect">
              <a:avLst/>
            </a:prstGeom>
          </p:spPr>
          <p:txBody>
            <a:bodyPr wrap="none">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Lift-off photoresist (PR)</a:t>
              </a:r>
              <a:endParaRPr kumimoji="0" lang="zh-TW" altLang="en-US"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endParaRPr>
            </a:p>
          </p:txBody>
        </p:sp>
      </p:grpSp>
      <p:grpSp>
        <p:nvGrpSpPr>
          <p:cNvPr id="73" name="群組 72"/>
          <p:cNvGrpSpPr/>
          <p:nvPr/>
        </p:nvGrpSpPr>
        <p:grpSpPr>
          <a:xfrm>
            <a:off x="3905550" y="3576613"/>
            <a:ext cx="4267686" cy="707886"/>
            <a:chOff x="3905550" y="3576613"/>
            <a:chExt cx="4267686" cy="707886"/>
          </a:xfrm>
        </p:grpSpPr>
        <p:sp>
          <p:nvSpPr>
            <p:cNvPr id="74" name="橢圓 73">
              <a:extLst>
                <a:ext uri="{FF2B5EF4-FFF2-40B4-BE49-F238E27FC236}">
                  <a16:creationId xmlns:a16="http://schemas.microsoft.com/office/drawing/2014/main" id="{20A20562-3569-49FC-8B56-D5FB9E48209D}"/>
                </a:ext>
              </a:extLst>
            </p:cNvPr>
            <p:cNvSpPr/>
            <p:nvPr/>
          </p:nvSpPr>
          <p:spPr>
            <a:xfrm>
              <a:off x="3905550" y="3866745"/>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sp>
          <p:nvSpPr>
            <p:cNvPr id="75" name="矩形 74"/>
            <p:cNvSpPr/>
            <p:nvPr/>
          </p:nvSpPr>
          <p:spPr>
            <a:xfrm>
              <a:off x="4175923" y="3576613"/>
              <a:ext cx="3997313" cy="707886"/>
            </a:xfrm>
            <a:prstGeom prst="rect">
              <a:avLst/>
            </a:prstGeom>
          </p:spPr>
          <p:txBody>
            <a:bodyPr wrap="square">
              <a:spAutoFit/>
            </a:bodyPr>
            <a:lstStyle/>
            <a:p>
              <a:pPr marL="342900" marR="0" lvl="0" indent="-342900" algn="l" defTabSz="914332"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Furnace annealing in N</a:t>
              </a:r>
              <a:r>
                <a:rPr kumimoji="0" lang="en-US" altLang="zh-TW" sz="2000" b="0" i="0" u="none" strike="noStrike" kern="1200" cap="none" spc="0" normalizeH="0" baseline="-2500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2</a:t>
              </a:r>
              <a:r>
                <a:rPr kumimoji="0" lang="zh-TW" altLang="en-US" sz="2000" b="0" i="0" u="none" strike="noStrike" kern="1200" cap="none" spc="0" normalizeH="0" baseline="-2500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 </a:t>
              </a: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at 200 ⁰C for 10 minutes</a:t>
              </a:r>
              <a:endParaRPr kumimoji="0" lang="zh-TW" altLang="en-US" sz="2000" b="0" i="0" u="none" strike="noStrike" kern="1200" cap="none" spc="0" normalizeH="0" baseline="-2500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endParaRPr>
            </a:p>
          </p:txBody>
        </p:sp>
      </p:grpSp>
      <p:grpSp>
        <p:nvGrpSpPr>
          <p:cNvPr id="76" name="群組 75"/>
          <p:cNvGrpSpPr/>
          <p:nvPr/>
        </p:nvGrpSpPr>
        <p:grpSpPr>
          <a:xfrm>
            <a:off x="3905550" y="2059560"/>
            <a:ext cx="4890107" cy="707886"/>
            <a:chOff x="3905550" y="2059560"/>
            <a:chExt cx="4890107" cy="707886"/>
          </a:xfrm>
        </p:grpSpPr>
        <p:sp>
          <p:nvSpPr>
            <p:cNvPr id="77" name="橢圓 76">
              <a:extLst>
                <a:ext uri="{FF2B5EF4-FFF2-40B4-BE49-F238E27FC236}">
                  <a16:creationId xmlns:a16="http://schemas.microsoft.com/office/drawing/2014/main" id="{20A20562-3569-49FC-8B56-D5FB9E48209D}"/>
                </a:ext>
              </a:extLst>
            </p:cNvPr>
            <p:cNvSpPr/>
            <p:nvPr/>
          </p:nvSpPr>
          <p:spPr>
            <a:xfrm>
              <a:off x="3905550" y="2352385"/>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sp>
          <p:nvSpPr>
            <p:cNvPr id="78" name="矩形 77"/>
            <p:cNvSpPr/>
            <p:nvPr/>
          </p:nvSpPr>
          <p:spPr>
            <a:xfrm>
              <a:off x="4175922" y="2059560"/>
              <a:ext cx="4619735" cy="707886"/>
            </a:xfrm>
            <a:prstGeom prst="rect">
              <a:avLst/>
            </a:prstGeom>
          </p:spPr>
          <p:txBody>
            <a:bodyPr wrap="square">
              <a:spAutoFit/>
            </a:bodyPr>
            <a:lstStyle/>
            <a:p>
              <a:pPr marL="342900" marR="0" lvl="0" indent="-342900" algn="l" defTabSz="914332"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Deposit Al</a:t>
              </a:r>
              <a:r>
                <a:rPr kumimoji="0" lang="en-US" altLang="zh-TW" sz="2000" b="0" i="0" u="none" strike="noStrike" kern="1200" cap="none" spc="0" normalizeH="0" baseline="-2500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2</a:t>
              </a: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O</a:t>
              </a:r>
              <a:r>
                <a:rPr kumimoji="0" lang="en-US" altLang="zh-TW" sz="2000" b="0" i="0" u="none" strike="noStrike" kern="1200" cap="none" spc="0" normalizeH="0" baseline="-2500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3</a:t>
              </a: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 by </a:t>
              </a:r>
              <a:r>
                <a:rPr kumimoji="0" lang="en-US" altLang="zh-TW" sz="2000" b="0" i="1"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in-situ</a:t>
              </a: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 oxidation of dc sputtering Al target in </a:t>
              </a:r>
              <a:r>
                <a:rPr kumimoji="0" lang="en-US" altLang="zh-TW" sz="2000" b="0" i="0" u="none" strike="noStrike" kern="1200" cap="none" spc="0" normalizeH="0" baseline="0" noProof="0" dirty="0" err="1">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Ar</a:t>
              </a: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/O</a:t>
              </a:r>
              <a:r>
                <a:rPr kumimoji="0" lang="en-US" altLang="zh-TW" sz="2000" b="0" i="0" u="none" strike="noStrike" kern="1200" cap="none" spc="0" normalizeH="0" baseline="-2500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2</a:t>
              </a: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 ambient</a:t>
              </a:r>
              <a:endParaRPr kumimoji="0" lang="zh-TW" altLang="en-US"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endParaRPr>
            </a:p>
          </p:txBody>
        </p:sp>
      </p:grpSp>
      <p:grpSp>
        <p:nvGrpSpPr>
          <p:cNvPr id="79" name="群組 78"/>
          <p:cNvGrpSpPr/>
          <p:nvPr/>
        </p:nvGrpSpPr>
        <p:grpSpPr>
          <a:xfrm>
            <a:off x="3905550" y="1482507"/>
            <a:ext cx="3891814" cy="400110"/>
            <a:chOff x="3905550" y="1482507"/>
            <a:chExt cx="3891814" cy="400110"/>
          </a:xfrm>
        </p:grpSpPr>
        <p:sp>
          <p:nvSpPr>
            <p:cNvPr id="80" name="橢圓 79">
              <a:extLst>
                <a:ext uri="{FF2B5EF4-FFF2-40B4-BE49-F238E27FC236}">
                  <a16:creationId xmlns:a16="http://schemas.microsoft.com/office/drawing/2014/main" id="{20A20562-3569-49FC-8B56-D5FB9E48209D}"/>
                </a:ext>
              </a:extLst>
            </p:cNvPr>
            <p:cNvSpPr/>
            <p:nvPr/>
          </p:nvSpPr>
          <p:spPr>
            <a:xfrm>
              <a:off x="3905550" y="1621739"/>
              <a:ext cx="127623" cy="127623"/>
            </a:xfrm>
            <a:prstGeom prst="ellipse">
              <a:avLst/>
            </a:prstGeom>
            <a:solidFill>
              <a:sysClr val="window" lastClr="FFFFFF"/>
            </a:solidFill>
            <a:ln w="28575"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350" b="0" i="0" u="none" strike="noStrike" kern="0" cap="none" spc="0" normalizeH="0" baseline="0" noProof="0">
                <a:ln>
                  <a:noFill/>
                </a:ln>
                <a:solidFill>
                  <a:prstClr val="white">
                    <a:lumMod val="75000"/>
                  </a:prstClr>
                </a:solidFill>
                <a:effectLst/>
                <a:uLnTx/>
                <a:uFillTx/>
                <a:latin typeface="Calibri" panose="020F0502020204030204"/>
                <a:ea typeface="新細明體" panose="02020500000000000000" pitchFamily="18" charset="-120"/>
                <a:cs typeface="+mn-cs"/>
              </a:endParaRPr>
            </a:p>
          </p:txBody>
        </p:sp>
        <p:sp>
          <p:nvSpPr>
            <p:cNvPr id="81" name="矩形 80"/>
            <p:cNvSpPr/>
            <p:nvPr/>
          </p:nvSpPr>
          <p:spPr>
            <a:xfrm>
              <a:off x="4175923" y="1482507"/>
              <a:ext cx="3621441" cy="400110"/>
            </a:xfrm>
            <a:prstGeom prst="rect">
              <a:avLst/>
            </a:prstGeom>
          </p:spPr>
          <p:txBody>
            <a:bodyPr wrap="none">
              <a:spAutoFit/>
            </a:bodyPr>
            <a:lstStyle/>
            <a:p>
              <a:pPr marL="342900" marR="0" lvl="0" indent="-342900" algn="l" defTabSz="914332"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altLang="zh-TW"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rPr>
                <a:t>Remove native oxide by BOE</a:t>
              </a:r>
              <a:endParaRPr kumimoji="0" lang="zh-TW" altLang="en-US" sz="20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微軟正黑體"/>
                <a:cs typeface="Times New Roman" panose="02020603050405020304" pitchFamily="18" charset="0"/>
              </a:endParaRPr>
            </a:p>
          </p:txBody>
        </p:sp>
      </p:grpSp>
      <p:sp>
        <p:nvSpPr>
          <p:cNvPr id="82" name="矩形 81"/>
          <p:cNvSpPr/>
          <p:nvPr/>
        </p:nvSpPr>
        <p:spPr>
          <a:xfrm>
            <a:off x="491907" y="3923421"/>
            <a:ext cx="824312"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0" cap="none" spc="0" normalizeH="0" baseline="0" noProof="0" dirty="0">
                <a:ln>
                  <a:noFill/>
                </a:ln>
                <a:solidFill>
                  <a:srgbClr val="FF0000"/>
                </a:solidFill>
                <a:effectLst/>
                <a:uLnTx/>
                <a:uFillTx/>
                <a:latin typeface="Arial" panose="020B0604020202020204" pitchFamily="34" charset="0"/>
                <a:ea typeface="新細明體" panose="02020500000000000000" pitchFamily="18" charset="-120"/>
                <a:cs typeface="Arial" panose="020B0604020202020204" pitchFamily="34" charset="0"/>
              </a:rPr>
              <a:t>Al</a:t>
            </a:r>
            <a:r>
              <a:rPr kumimoji="0" lang="en-US" altLang="zh-TW" sz="1800" b="1" i="0" u="none" strike="noStrike" kern="0" cap="none" spc="0" normalizeH="0" baseline="-25000" noProof="0" dirty="0">
                <a:ln>
                  <a:noFill/>
                </a:ln>
                <a:solidFill>
                  <a:srgbClr val="FF0000"/>
                </a:solidFill>
                <a:effectLst/>
                <a:uLnTx/>
                <a:uFillTx/>
                <a:latin typeface="Arial" panose="020B0604020202020204" pitchFamily="34" charset="0"/>
                <a:ea typeface="新細明體" panose="02020500000000000000" pitchFamily="18" charset="-120"/>
                <a:cs typeface="Arial" panose="020B0604020202020204" pitchFamily="34" charset="0"/>
              </a:rPr>
              <a:t>2</a:t>
            </a:r>
            <a:r>
              <a:rPr kumimoji="0" lang="en-US" altLang="zh-TW" sz="1800" b="1" i="0" u="none" strike="noStrike" kern="0" cap="none" spc="0" normalizeH="0" baseline="0" noProof="0" dirty="0">
                <a:ln>
                  <a:noFill/>
                </a:ln>
                <a:solidFill>
                  <a:srgbClr val="FF0000"/>
                </a:solidFill>
                <a:effectLst/>
                <a:uLnTx/>
                <a:uFillTx/>
                <a:latin typeface="Arial" panose="020B0604020202020204" pitchFamily="34" charset="0"/>
                <a:ea typeface="新細明體" panose="02020500000000000000" pitchFamily="18" charset="-120"/>
                <a:cs typeface="Arial" panose="020B0604020202020204" pitchFamily="34" charset="0"/>
              </a:rPr>
              <a:t>O</a:t>
            </a:r>
            <a:r>
              <a:rPr kumimoji="0" lang="en-US" altLang="zh-TW" sz="1800" b="1" i="0" u="none" strike="noStrike" kern="0" cap="none" spc="0" normalizeH="0" baseline="-25000" noProof="0" dirty="0">
                <a:ln>
                  <a:noFill/>
                </a:ln>
                <a:solidFill>
                  <a:srgbClr val="FF0000"/>
                </a:solidFill>
                <a:effectLst/>
                <a:uLnTx/>
                <a:uFillTx/>
                <a:latin typeface="Arial" panose="020B0604020202020204" pitchFamily="34" charset="0"/>
                <a:ea typeface="新細明體" panose="02020500000000000000" pitchFamily="18" charset="-120"/>
                <a:cs typeface="Arial" panose="020B0604020202020204" pitchFamily="34" charset="0"/>
              </a:rPr>
              <a:t>3</a:t>
            </a:r>
            <a:endParaRPr kumimoji="0" lang="zh-TW" altLang="en-US" sz="1800" b="1" i="0" u="none" strike="noStrike" kern="0" cap="none" spc="0" normalizeH="0" baseline="-25000" noProof="0" dirty="0">
              <a:ln>
                <a:noFill/>
              </a:ln>
              <a:solidFill>
                <a:srgbClr val="FF0000"/>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47171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anim calcmode="lin" valueType="num">
                                      <p:cBhvr>
                                        <p:cTn id="13" dur="250" fill="hold"/>
                                        <p:tgtEl>
                                          <p:spTgt spid="7"/>
                                        </p:tgtEl>
                                        <p:attrNameLst>
                                          <p:attrName>ppt_x</p:attrName>
                                        </p:attrNameLst>
                                      </p:cBhvr>
                                      <p:tavLst>
                                        <p:tav tm="0">
                                          <p:val>
                                            <p:strVal val="#ppt_x"/>
                                          </p:val>
                                        </p:tav>
                                        <p:tav tm="100000">
                                          <p:val>
                                            <p:strVal val="#ppt_x"/>
                                          </p:val>
                                        </p:tav>
                                      </p:tavLst>
                                    </p:anim>
                                    <p:anim calcmode="lin" valueType="num">
                                      <p:cBhvr>
                                        <p:cTn id="14" dur="2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nl-NL" altLang="zh-TW" dirty="0">
                <a:latin typeface="Calibri" panose="020F0502020204030204" pitchFamily="34" charset="0"/>
                <a:cs typeface="Calibri" panose="020F0502020204030204" pitchFamily="34" charset="0"/>
              </a:rPr>
              <a:t>What is MIS TD?</a:t>
            </a:r>
            <a:endParaRPr lang="zh-TW" altLang="en-US" dirty="0">
              <a:latin typeface="Calibri" panose="020F0502020204030204" pitchFamily="34" charset="0"/>
              <a:cs typeface="Calibri" panose="020F0502020204030204" pitchFamily="34" charset="0"/>
            </a:endParaRPr>
          </a:p>
        </p:txBody>
      </p:sp>
      <p:sp>
        <p:nvSpPr>
          <p:cNvPr id="2" name="內容版面配置區 1"/>
          <p:cNvSpPr>
            <a:spLocks noGrp="1"/>
          </p:cNvSpPr>
          <p:nvPr>
            <p:ph idx="4294967295"/>
          </p:nvPr>
        </p:nvSpPr>
        <p:spPr>
          <a:xfrm>
            <a:off x="590758" y="5082981"/>
            <a:ext cx="3467865" cy="1158771"/>
          </a:xfrm>
          <a:solidFill>
            <a:srgbClr val="E2F0D9"/>
          </a:solidFill>
        </p:spPr>
        <p:txBody>
          <a:bodyPr>
            <a:normAutofit lnSpcReduction="10000"/>
          </a:bodyPr>
          <a:lstStyle/>
          <a:p>
            <a:r>
              <a:rPr lang="en-US" altLang="zh-TW" dirty="0">
                <a:latin typeface="Calibri" panose="020F0502020204030204" pitchFamily="34" charset="0"/>
                <a:cs typeface="Calibri" panose="020F0502020204030204" pitchFamily="34" charset="0"/>
              </a:rPr>
              <a:t>Diode-like I–V curve.</a:t>
            </a:r>
          </a:p>
          <a:p>
            <a:r>
              <a:rPr lang="en-US" altLang="zh-TW" dirty="0">
                <a:latin typeface="Calibri" panose="020F0502020204030204" pitchFamily="34" charset="0"/>
                <a:cs typeface="Calibri" panose="020F0502020204030204" pitchFamily="34" charset="0"/>
              </a:rPr>
              <a:t>V</a:t>
            </a:r>
            <a:r>
              <a:rPr lang="en-US" altLang="zh-TW" baseline="-25000" dirty="0">
                <a:latin typeface="Calibri" panose="020F0502020204030204" pitchFamily="34" charset="0"/>
                <a:cs typeface="Calibri" panose="020F0502020204030204" pitchFamily="34" charset="0"/>
              </a:rPr>
              <a:t>G </a:t>
            </a:r>
            <a:r>
              <a:rPr lang="en-US" altLang="zh-TW" dirty="0">
                <a:latin typeface="Calibri" panose="020F0502020204030204" pitchFamily="34" charset="0"/>
                <a:cs typeface="Calibri" panose="020F0502020204030204" pitchFamily="34" charset="0"/>
              </a:rPr>
              <a:t>&lt; 0: forward bias region.</a:t>
            </a:r>
          </a:p>
          <a:p>
            <a:r>
              <a:rPr lang="en-US" altLang="zh-TW" dirty="0">
                <a:latin typeface="Calibri" panose="020F0502020204030204" pitchFamily="34" charset="0"/>
                <a:cs typeface="Calibri" panose="020F0502020204030204" pitchFamily="34" charset="0"/>
              </a:rPr>
              <a:t>V</a:t>
            </a:r>
            <a:r>
              <a:rPr lang="en-US" altLang="zh-TW" baseline="-25000" dirty="0">
                <a:latin typeface="Calibri" panose="020F0502020204030204" pitchFamily="34" charset="0"/>
                <a:cs typeface="Calibri" panose="020F0502020204030204" pitchFamily="34" charset="0"/>
              </a:rPr>
              <a:t>G </a:t>
            </a:r>
            <a:r>
              <a:rPr lang="en-US" altLang="zh-TW" dirty="0">
                <a:latin typeface="Calibri" panose="020F0502020204030204" pitchFamily="34" charset="0"/>
                <a:cs typeface="Calibri" panose="020F0502020204030204" pitchFamily="34" charset="0"/>
              </a:rPr>
              <a:t>&gt; 0: reverse bias region.</a:t>
            </a:r>
          </a:p>
          <a:p>
            <a:endParaRPr lang="en-US" altLang="zh-TW" dirty="0">
              <a:latin typeface="Calibri" panose="020F0502020204030204" pitchFamily="34" charset="0"/>
              <a:cs typeface="Calibri" panose="020F0502020204030204" pitchFamily="34" charset="0"/>
            </a:endParaRPr>
          </a:p>
          <a:p>
            <a:endParaRPr lang="zh-TW" altLang="en-US" dirty="0">
              <a:latin typeface="Calibri" panose="020F0502020204030204" pitchFamily="34" charset="0"/>
              <a:cs typeface="Calibri" panose="020F0502020204030204" pitchFamily="34" charset="0"/>
            </a:endParaRPr>
          </a:p>
        </p:txBody>
      </p:sp>
      <p:sp>
        <p:nvSpPr>
          <p:cNvPr id="6" name="矩形 5"/>
          <p:cNvSpPr/>
          <p:nvPr/>
        </p:nvSpPr>
        <p:spPr>
          <a:xfrm>
            <a:off x="936176" y="3243564"/>
            <a:ext cx="2058254" cy="828093"/>
          </a:xfrm>
          <a:prstGeom prst="rect">
            <a:avLst/>
          </a:prstGeom>
          <a:solidFill>
            <a:srgbClr val="FFFF66"/>
          </a:solidFill>
          <a:ln w="12700" cap="flat" cmpd="sng" algn="ctr">
            <a:solidFill>
              <a:sysClr val="windowText" lastClr="000000"/>
            </a:solidFill>
            <a:prstDash val="solid"/>
            <a:miter lim="800000"/>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b="1" i="0" u="none" strike="noStrike" kern="0" cap="none" spc="0" normalizeH="0" baseline="0" noProof="0" dirty="0">
                <a:ln>
                  <a:noFill/>
                </a:ln>
                <a:effectLst/>
                <a:uLnTx/>
                <a:uFillTx/>
                <a:latin typeface="Calibri" panose="020F0502020204030204"/>
                <a:ea typeface="新細明體" panose="02020500000000000000" pitchFamily="18" charset="-120"/>
                <a:cs typeface="+mn-cs"/>
              </a:rPr>
              <a:t>Si (p)</a:t>
            </a:r>
            <a:endParaRPr kumimoji="0" lang="zh-TW" altLang="en-US" b="1" i="0" u="none" strike="noStrike" kern="0" cap="none" spc="0" normalizeH="0" baseline="0" noProof="0" dirty="0">
              <a:ln>
                <a:noFill/>
              </a:ln>
              <a:effectLst/>
              <a:uLnTx/>
              <a:uFillTx/>
              <a:latin typeface="Calibri" panose="020F0502020204030204"/>
              <a:ea typeface="新細明體" panose="02020500000000000000" pitchFamily="18" charset="-120"/>
              <a:cs typeface="+mn-cs"/>
            </a:endParaRPr>
          </a:p>
        </p:txBody>
      </p:sp>
      <p:grpSp>
        <p:nvGrpSpPr>
          <p:cNvPr id="8" name="群組 7"/>
          <p:cNvGrpSpPr/>
          <p:nvPr/>
        </p:nvGrpSpPr>
        <p:grpSpPr>
          <a:xfrm>
            <a:off x="936178" y="2977931"/>
            <a:ext cx="2058252" cy="369332"/>
            <a:chOff x="1877319" y="2838592"/>
            <a:chExt cx="2058252" cy="369332"/>
          </a:xfrm>
        </p:grpSpPr>
        <p:sp>
          <p:nvSpPr>
            <p:cNvPr id="9" name="矩形 8"/>
            <p:cNvSpPr/>
            <p:nvPr/>
          </p:nvSpPr>
          <p:spPr>
            <a:xfrm>
              <a:off x="1877319" y="2940224"/>
              <a:ext cx="2058252" cy="191869"/>
            </a:xfrm>
            <a:prstGeom prst="rect">
              <a:avLst/>
            </a:prstGeom>
            <a:solidFill>
              <a:srgbClr val="5B9BD5">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400" b="1"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0" name="文字方塊 9"/>
            <p:cNvSpPr txBox="1"/>
            <p:nvPr/>
          </p:nvSpPr>
          <p:spPr>
            <a:xfrm>
              <a:off x="2493846" y="2838592"/>
              <a:ext cx="832167"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b="1" i="0" u="none" strike="noStrike" kern="0" cap="none" spc="0" normalizeH="0" baseline="0" noProof="0" dirty="0">
                  <a:ln>
                    <a:noFill/>
                  </a:ln>
                  <a:solidFill>
                    <a:prstClr val="black"/>
                  </a:solidFill>
                  <a:effectLst/>
                  <a:uLnTx/>
                  <a:uFillTx/>
                  <a:latin typeface="Calibri" panose="020F0502020204030204"/>
                  <a:ea typeface="新細明體" panose="02020500000000000000" pitchFamily="18" charset="-120"/>
                </a:rPr>
                <a:t>SiO</a:t>
              </a:r>
              <a:r>
                <a:rPr kumimoji="0" lang="en-US" altLang="zh-TW" b="1" i="0" u="none" strike="noStrike" kern="0" cap="none" spc="0" normalizeH="0" baseline="-25000" noProof="0" dirty="0">
                  <a:ln>
                    <a:noFill/>
                  </a:ln>
                  <a:solidFill>
                    <a:prstClr val="black"/>
                  </a:solidFill>
                  <a:effectLst/>
                  <a:uLnTx/>
                  <a:uFillTx/>
                  <a:latin typeface="Calibri" panose="020F0502020204030204"/>
                  <a:ea typeface="新細明體" panose="02020500000000000000" pitchFamily="18" charset="-120"/>
                </a:rPr>
                <a:t>2</a:t>
              </a:r>
              <a:endParaRPr kumimoji="0" lang="zh-TW" altLang="en-US" b="1" i="0" u="none" strike="noStrike" kern="0" cap="none" spc="0" normalizeH="0" baseline="-25000" noProof="0" dirty="0">
                <a:ln>
                  <a:noFill/>
                </a:ln>
                <a:solidFill>
                  <a:prstClr val="black"/>
                </a:solidFill>
                <a:effectLst/>
                <a:uLnTx/>
                <a:uFillTx/>
                <a:latin typeface="Calibri" panose="020F0502020204030204"/>
                <a:ea typeface="新細明體" panose="02020500000000000000" pitchFamily="18" charset="-120"/>
              </a:endParaRPr>
            </a:p>
          </p:txBody>
        </p:sp>
      </p:grpSp>
      <p:sp>
        <p:nvSpPr>
          <p:cNvPr id="12" name="矩形 11"/>
          <p:cNvSpPr/>
          <p:nvPr/>
        </p:nvSpPr>
        <p:spPr>
          <a:xfrm>
            <a:off x="1382909" y="2763538"/>
            <a:ext cx="1164790" cy="317626"/>
          </a:xfrm>
          <a:prstGeom prst="rect">
            <a:avLst/>
          </a:prstGeom>
          <a:solidFill>
            <a:srgbClr val="DBDBDB"/>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400" b="1"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 name="文字方塊 12"/>
          <p:cNvSpPr txBox="1"/>
          <p:nvPr/>
        </p:nvSpPr>
        <p:spPr>
          <a:xfrm>
            <a:off x="1643028" y="2730081"/>
            <a:ext cx="644550"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b="1" i="0" u="none" strike="noStrike" kern="0" cap="none" spc="0" normalizeH="0" baseline="0" noProof="0" dirty="0">
                <a:ln>
                  <a:noFill/>
                </a:ln>
                <a:solidFill>
                  <a:prstClr val="black"/>
                </a:solidFill>
                <a:effectLst/>
                <a:uLnTx/>
                <a:uFillTx/>
                <a:latin typeface="Calibri" panose="020F0502020204030204"/>
                <a:ea typeface="新細明體" panose="02020500000000000000" pitchFamily="18" charset="-120"/>
              </a:rPr>
              <a:t>Al</a:t>
            </a:r>
            <a:endParaRPr kumimoji="0" lang="zh-TW" altLang="en-US" b="1" i="0" u="none" strike="noStrike" kern="0" cap="none" spc="0" normalizeH="0" baseline="-25000" noProof="0" dirty="0">
              <a:ln>
                <a:noFill/>
              </a:ln>
              <a:solidFill>
                <a:prstClr val="black"/>
              </a:solidFill>
              <a:effectLst/>
              <a:uLnTx/>
              <a:uFillTx/>
              <a:latin typeface="Calibri" panose="020F0502020204030204"/>
              <a:ea typeface="新細明體" panose="02020500000000000000" pitchFamily="18" charset="-120"/>
            </a:endParaRPr>
          </a:p>
        </p:txBody>
      </p:sp>
      <p:sp>
        <p:nvSpPr>
          <p:cNvPr id="15" name="矩形 14"/>
          <p:cNvSpPr/>
          <p:nvPr/>
        </p:nvSpPr>
        <p:spPr>
          <a:xfrm>
            <a:off x="936059" y="4064616"/>
            <a:ext cx="2058490" cy="317626"/>
          </a:xfrm>
          <a:prstGeom prst="rect">
            <a:avLst/>
          </a:prstGeom>
          <a:solidFill>
            <a:srgbClr val="DBDBDB"/>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TW" b="1" kern="0" dirty="0">
                <a:latin typeface="Calibri" panose="020F0502020204030204"/>
                <a:ea typeface="新細明體" panose="02020500000000000000" pitchFamily="18" charset="-120"/>
              </a:rPr>
              <a:t>Al</a:t>
            </a:r>
            <a:endParaRPr kumimoji="0" lang="zh-TW" altLang="en-US" b="1" i="0" u="none" strike="noStrike" kern="0" cap="none" spc="0" normalizeH="0" baseline="0" noProof="0" dirty="0">
              <a:ln>
                <a:noFill/>
              </a:ln>
              <a:effectLst/>
              <a:uLnTx/>
              <a:uFillTx/>
              <a:latin typeface="Calibri" panose="020F0502020204030204"/>
              <a:ea typeface="新細明體" panose="02020500000000000000" pitchFamily="18" charset="-120"/>
            </a:endParaRPr>
          </a:p>
        </p:txBody>
      </p:sp>
      <p:grpSp>
        <p:nvGrpSpPr>
          <p:cNvPr id="17" name="群組 16"/>
          <p:cNvGrpSpPr/>
          <p:nvPr/>
        </p:nvGrpSpPr>
        <p:grpSpPr>
          <a:xfrm>
            <a:off x="1710056" y="2036522"/>
            <a:ext cx="510488" cy="728630"/>
            <a:chOff x="2651197" y="1897183"/>
            <a:chExt cx="510488" cy="728630"/>
          </a:xfrm>
        </p:grpSpPr>
        <p:sp>
          <p:nvSpPr>
            <p:cNvPr id="18" name="橢圓 17"/>
            <p:cNvSpPr>
              <a:spLocks noChangeAspect="1"/>
            </p:cNvSpPr>
            <p:nvPr/>
          </p:nvSpPr>
          <p:spPr>
            <a:xfrm>
              <a:off x="2862975" y="2277506"/>
              <a:ext cx="78986" cy="64060"/>
            </a:xfrm>
            <a:prstGeom prst="ellipse">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600" b="1"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Times New Roman" panose="02020603050405020304" pitchFamily="18" charset="0"/>
              </a:endParaRPr>
            </a:p>
          </p:txBody>
        </p:sp>
        <p:sp>
          <p:nvSpPr>
            <p:cNvPr id="19" name="文字方塊 18"/>
            <p:cNvSpPr txBox="1"/>
            <p:nvPr/>
          </p:nvSpPr>
          <p:spPr>
            <a:xfrm>
              <a:off x="2651197" y="1897183"/>
              <a:ext cx="510488" cy="369332"/>
            </a:xfrm>
            <a:prstGeom prst="rect">
              <a:avLst/>
            </a:prstGeom>
            <a:noFill/>
          </p:spPr>
          <p:txBody>
            <a:bodyPr wrap="square" rtlCol="0">
              <a:spAutoFit/>
            </a:bodyPr>
            <a:lstStyle/>
            <a:p>
              <a:pPr lvl="0" algn="ctr" defTabSz="914400"/>
              <a:r>
                <a:rPr lang="en-US" altLang="zh-TW" b="1" kern="0" dirty="0">
                  <a:solidFill>
                    <a:prstClr val="black"/>
                  </a:solidFill>
                  <a:latin typeface="Calibri" panose="020F0502020204030204" pitchFamily="34" charset="0"/>
                  <a:ea typeface="新細明體" panose="02020500000000000000" pitchFamily="18" charset="-120"/>
                  <a:cs typeface="Times New Roman" panose="02020603050405020304" pitchFamily="18" charset="0"/>
                </a:rPr>
                <a:t>V</a:t>
              </a:r>
              <a:r>
                <a:rPr lang="en-US" altLang="zh-TW" b="1" kern="0" baseline="-25000" dirty="0">
                  <a:solidFill>
                    <a:prstClr val="black"/>
                  </a:solidFill>
                  <a:latin typeface="Calibri" panose="020F0502020204030204" pitchFamily="34" charset="0"/>
                  <a:ea typeface="新細明體" panose="02020500000000000000" pitchFamily="18" charset="-120"/>
                  <a:cs typeface="Times New Roman" panose="02020603050405020304" pitchFamily="18" charset="0"/>
                </a:rPr>
                <a:t>G</a:t>
              </a:r>
              <a:endParaRPr kumimoji="0" lang="zh-TW" altLang="en-US" b="1" i="0" u="none" strike="noStrike" kern="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Times New Roman" panose="02020603050405020304" pitchFamily="18" charset="0"/>
              </a:endParaRPr>
            </a:p>
          </p:txBody>
        </p:sp>
        <p:cxnSp>
          <p:nvCxnSpPr>
            <p:cNvPr id="20" name="直線接點 19"/>
            <p:cNvCxnSpPr/>
            <p:nvPr/>
          </p:nvCxnSpPr>
          <p:spPr>
            <a:xfrm>
              <a:off x="2906441" y="2337813"/>
              <a:ext cx="0" cy="288000"/>
            </a:xfrm>
            <a:prstGeom prst="line">
              <a:avLst/>
            </a:prstGeom>
            <a:noFill/>
            <a:ln w="19050" cap="flat" cmpd="sng" algn="ctr">
              <a:solidFill>
                <a:sysClr val="windowText" lastClr="000000"/>
              </a:solidFill>
              <a:prstDash val="solid"/>
              <a:miter lim="800000"/>
            </a:ln>
            <a:effectLst/>
          </p:spPr>
        </p:cxnSp>
      </p:grpSp>
      <p:grpSp>
        <p:nvGrpSpPr>
          <p:cNvPr id="21" name="群組 20"/>
          <p:cNvGrpSpPr/>
          <p:nvPr/>
        </p:nvGrpSpPr>
        <p:grpSpPr>
          <a:xfrm>
            <a:off x="1780047" y="4387350"/>
            <a:ext cx="370513" cy="274386"/>
            <a:chOff x="2690110" y="4487225"/>
            <a:chExt cx="370513" cy="274386"/>
          </a:xfrm>
        </p:grpSpPr>
        <p:cxnSp>
          <p:nvCxnSpPr>
            <p:cNvPr id="22" name="直線接點 21"/>
            <p:cNvCxnSpPr/>
            <p:nvPr/>
          </p:nvCxnSpPr>
          <p:spPr>
            <a:xfrm flipV="1">
              <a:off x="2690110" y="4648662"/>
              <a:ext cx="370513" cy="0"/>
            </a:xfrm>
            <a:prstGeom prst="line">
              <a:avLst/>
            </a:prstGeom>
            <a:noFill/>
            <a:ln w="19050" cap="flat" cmpd="sng" algn="ctr">
              <a:solidFill>
                <a:sysClr val="windowText" lastClr="000000"/>
              </a:solidFill>
              <a:prstDash val="solid"/>
              <a:miter lim="800000"/>
            </a:ln>
            <a:effectLst/>
          </p:spPr>
        </p:cxnSp>
        <p:cxnSp>
          <p:nvCxnSpPr>
            <p:cNvPr id="23" name="直線接點 22"/>
            <p:cNvCxnSpPr/>
            <p:nvPr/>
          </p:nvCxnSpPr>
          <p:spPr>
            <a:xfrm flipV="1">
              <a:off x="2758538" y="4701939"/>
              <a:ext cx="254728" cy="0"/>
            </a:xfrm>
            <a:prstGeom prst="line">
              <a:avLst/>
            </a:prstGeom>
            <a:noFill/>
            <a:ln w="19050" cap="flat" cmpd="sng" algn="ctr">
              <a:solidFill>
                <a:sysClr val="windowText" lastClr="000000"/>
              </a:solidFill>
              <a:prstDash val="solid"/>
              <a:miter lim="800000"/>
            </a:ln>
            <a:effectLst/>
          </p:spPr>
        </p:cxnSp>
        <p:cxnSp>
          <p:nvCxnSpPr>
            <p:cNvPr id="24" name="直線接點 23"/>
            <p:cNvCxnSpPr/>
            <p:nvPr/>
          </p:nvCxnSpPr>
          <p:spPr>
            <a:xfrm flipV="1">
              <a:off x="2815608" y="4761611"/>
              <a:ext cx="138942" cy="0"/>
            </a:xfrm>
            <a:prstGeom prst="line">
              <a:avLst/>
            </a:prstGeom>
            <a:noFill/>
            <a:ln w="19050" cap="flat" cmpd="sng" algn="ctr">
              <a:solidFill>
                <a:sysClr val="windowText" lastClr="000000"/>
              </a:solidFill>
              <a:prstDash val="solid"/>
              <a:miter lim="800000"/>
            </a:ln>
            <a:effectLst/>
          </p:spPr>
        </p:cxnSp>
        <p:cxnSp>
          <p:nvCxnSpPr>
            <p:cNvPr id="25" name="直線接點 24"/>
            <p:cNvCxnSpPr/>
            <p:nvPr/>
          </p:nvCxnSpPr>
          <p:spPr>
            <a:xfrm>
              <a:off x="2885902" y="4487225"/>
              <a:ext cx="0" cy="162099"/>
            </a:xfrm>
            <a:prstGeom prst="line">
              <a:avLst/>
            </a:prstGeom>
            <a:noFill/>
            <a:ln w="19050" cap="flat" cmpd="sng" algn="ctr">
              <a:solidFill>
                <a:sysClr val="windowText" lastClr="000000"/>
              </a:solidFill>
              <a:prstDash val="solid"/>
              <a:miter lim="800000"/>
            </a:ln>
            <a:effectLst/>
          </p:spPr>
        </p:cxnSp>
      </p:grpSp>
      <p:sp>
        <p:nvSpPr>
          <p:cNvPr id="30" name="文字方塊 29"/>
          <p:cNvSpPr txBox="1"/>
          <p:nvPr/>
        </p:nvSpPr>
        <p:spPr>
          <a:xfrm>
            <a:off x="522000" y="1556973"/>
            <a:ext cx="2850849" cy="461665"/>
          </a:xfrm>
          <a:prstGeom prst="rect">
            <a:avLst/>
          </a:prstGeom>
          <a:noFill/>
          <a:ln>
            <a:solidFill>
              <a:srgbClr val="FF0000"/>
            </a:solidFill>
          </a:ln>
        </p:spPr>
        <p:txBody>
          <a:bodyPr wrap="square" rtlCol="0">
            <a:spAutoFit/>
          </a:bodyPr>
          <a:lstStyle/>
          <a:p>
            <a:pPr algn="ctr"/>
            <a:r>
              <a:rPr lang="en-US" altLang="zh-TW" sz="2400" dirty="0">
                <a:solidFill>
                  <a:srgbClr val="FF0000"/>
                </a:solidFill>
                <a:latin typeface="Calibri" panose="020F0502020204030204" pitchFamily="34" charset="0"/>
              </a:rPr>
              <a:t>MIS tunnel diode (TD)</a:t>
            </a:r>
            <a:endParaRPr lang="zh-TW" altLang="en-US" sz="2400" dirty="0">
              <a:solidFill>
                <a:srgbClr val="FF0000"/>
              </a:solidFill>
              <a:latin typeface="Calibri" panose="020F0502020204030204" pitchFamily="34" charset="0"/>
            </a:endParaRPr>
          </a:p>
        </p:txBody>
      </p:sp>
      <p:grpSp>
        <p:nvGrpSpPr>
          <p:cNvPr id="31" name="群組 30"/>
          <p:cNvGrpSpPr/>
          <p:nvPr/>
        </p:nvGrpSpPr>
        <p:grpSpPr>
          <a:xfrm>
            <a:off x="248088" y="2169632"/>
            <a:ext cx="2298679" cy="1547799"/>
            <a:chOff x="4322006" y="1999184"/>
            <a:chExt cx="2298679" cy="1547799"/>
          </a:xfrm>
        </p:grpSpPr>
        <p:sp>
          <p:nvSpPr>
            <p:cNvPr id="32" name="向下箭號 31"/>
            <p:cNvSpPr/>
            <p:nvPr/>
          </p:nvSpPr>
          <p:spPr bwMode="auto">
            <a:xfrm>
              <a:off x="6488216" y="2731162"/>
              <a:ext cx="132469" cy="815821"/>
            </a:xfrm>
            <a:prstGeom prst="downArrow">
              <a:avLst/>
            </a:prstGeom>
            <a:solidFill>
              <a:srgbClr val="00B050">
                <a:alpha val="65000"/>
              </a:srgbClr>
            </a:solidFill>
            <a:ln w="31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400" b="1" i="0" u="none" strike="noStrike" kern="1200" cap="none" spc="0" normalizeH="0" baseline="0" noProof="0">
                <a:ln>
                  <a:noFill/>
                </a:ln>
                <a:solidFill>
                  <a:srgbClr val="FF9900"/>
                </a:solidFill>
                <a:effectLst/>
                <a:uLnTx/>
                <a:uFillTx/>
                <a:latin typeface="Arial" charset="0"/>
                <a:ea typeface="新細明體" pitchFamily="18" charset="-120"/>
                <a:cs typeface="+mn-cs"/>
              </a:endParaRPr>
            </a:p>
          </p:txBody>
        </p:sp>
        <p:sp>
          <p:nvSpPr>
            <p:cNvPr id="33" name="向下箭號 32"/>
            <p:cNvSpPr/>
            <p:nvPr/>
          </p:nvSpPr>
          <p:spPr bwMode="auto">
            <a:xfrm>
              <a:off x="5456651" y="2731162"/>
              <a:ext cx="132469" cy="815821"/>
            </a:xfrm>
            <a:prstGeom prst="downArrow">
              <a:avLst/>
            </a:prstGeom>
            <a:solidFill>
              <a:srgbClr val="00B050">
                <a:alpha val="65000"/>
              </a:srgbClr>
            </a:solidFill>
            <a:ln w="31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2400" b="1" i="0" u="none" strike="noStrike" kern="1200" cap="none" spc="0" normalizeH="0" baseline="0" noProof="0">
                <a:ln>
                  <a:noFill/>
                </a:ln>
                <a:solidFill>
                  <a:srgbClr val="FF9900"/>
                </a:solidFill>
                <a:effectLst/>
                <a:uLnTx/>
                <a:uFillTx/>
                <a:latin typeface="Arial" charset="0"/>
                <a:ea typeface="新細明體" pitchFamily="18" charset="-120"/>
                <a:cs typeface="+mn-cs"/>
              </a:endParaRPr>
            </a:p>
          </p:txBody>
        </p:sp>
        <p:sp>
          <p:nvSpPr>
            <p:cNvPr id="34" name="文字方塊 33"/>
            <p:cNvSpPr txBox="1"/>
            <p:nvPr/>
          </p:nvSpPr>
          <p:spPr>
            <a:xfrm>
              <a:off x="4322006" y="1999184"/>
              <a:ext cx="1217019" cy="923330"/>
            </a:xfrm>
            <a:prstGeom prst="rect">
              <a:avLst/>
            </a:prstGeom>
            <a:noFill/>
          </p:spPr>
          <p:txBody>
            <a:bodyPr wrap="square" rtlCol="0">
              <a:spAutoFit/>
            </a:bodyPr>
            <a:lstStyle/>
            <a:p>
              <a:pPr algn="ctr"/>
              <a:r>
                <a:rPr lang="en-US" altLang="zh-TW" b="1" dirty="0">
                  <a:solidFill>
                    <a:srgbClr val="00B050"/>
                  </a:solidFill>
                  <a:latin typeface="Calibri" panose="020F0502020204030204" pitchFamily="34" charset="0"/>
                </a:rPr>
                <a:t>Direct</a:t>
              </a:r>
            </a:p>
            <a:p>
              <a:pPr algn="ctr"/>
              <a:r>
                <a:rPr lang="en-US" altLang="zh-TW" b="1" dirty="0">
                  <a:solidFill>
                    <a:srgbClr val="00B050"/>
                  </a:solidFill>
                  <a:latin typeface="Calibri" panose="020F0502020204030204" pitchFamily="34" charset="0"/>
                </a:rPr>
                <a:t>tunneling current </a:t>
              </a:r>
              <a:endParaRPr lang="zh-TW" altLang="en-US" b="1" dirty="0">
                <a:solidFill>
                  <a:srgbClr val="00B050"/>
                </a:solidFill>
                <a:latin typeface="Calibri" panose="020F0502020204030204" pitchFamily="34" charset="0"/>
              </a:endParaRPr>
            </a:p>
          </p:txBody>
        </p:sp>
      </p:grpSp>
      <p:sp>
        <p:nvSpPr>
          <p:cNvPr id="36" name="文字方塊 35"/>
          <p:cNvSpPr txBox="1"/>
          <p:nvPr/>
        </p:nvSpPr>
        <p:spPr>
          <a:xfrm>
            <a:off x="2234015" y="2403024"/>
            <a:ext cx="1824608" cy="646331"/>
          </a:xfrm>
          <a:prstGeom prst="rect">
            <a:avLst/>
          </a:prstGeom>
          <a:noFill/>
        </p:spPr>
        <p:txBody>
          <a:bodyPr wrap="square" rtlCol="0">
            <a:spAutoFit/>
          </a:bodyPr>
          <a:lstStyle/>
          <a:p>
            <a:pPr algn="ctr"/>
            <a:r>
              <a:rPr lang="en-US" altLang="zh-TW" b="1" dirty="0">
                <a:solidFill>
                  <a:srgbClr val="FF0000"/>
                </a:solidFill>
                <a:latin typeface="Calibri" panose="020F0502020204030204" pitchFamily="34" charset="0"/>
              </a:rPr>
              <a:t>oxide thickness </a:t>
            </a:r>
          </a:p>
          <a:p>
            <a:pPr algn="ctr"/>
            <a:r>
              <a:rPr lang="en-US" altLang="zh-TW" b="1" dirty="0">
                <a:solidFill>
                  <a:srgbClr val="FF0000"/>
                </a:solidFill>
                <a:latin typeface="Calibri" panose="020F0502020204030204" pitchFamily="34" charset="0"/>
              </a:rPr>
              <a:t>&lt; 4 nm</a:t>
            </a:r>
            <a:endParaRPr lang="zh-TW" altLang="en-US" b="1" dirty="0">
              <a:solidFill>
                <a:srgbClr val="FF0000"/>
              </a:solidFill>
              <a:latin typeface="Calibri" panose="020F0502020204030204" pitchFamily="34" charset="0"/>
            </a:endParaRPr>
          </a:p>
        </p:txBody>
      </p:sp>
      <p:pic>
        <p:nvPicPr>
          <p:cNvPr id="38" name="圖片 37"/>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3656451" y="1722898"/>
            <a:ext cx="5307153" cy="4034856"/>
          </a:xfrm>
          <a:prstGeom prst="rect">
            <a:avLst/>
          </a:prstGeom>
        </p:spPr>
      </p:pic>
      <p:sp>
        <p:nvSpPr>
          <p:cNvPr id="11" name="投影片編號版面配置區 10">
            <a:extLst>
              <a:ext uri="{FF2B5EF4-FFF2-40B4-BE49-F238E27FC236}">
                <a16:creationId xmlns:a16="http://schemas.microsoft.com/office/drawing/2014/main" id="{9EA676BC-B901-4B53-98D5-479277570C24}"/>
              </a:ext>
            </a:extLst>
          </p:cNvPr>
          <p:cNvSpPr>
            <a:spLocks noGrp="1"/>
          </p:cNvSpPr>
          <p:nvPr>
            <p:ph type="sldNum" sz="quarter" idx="11"/>
          </p:nvPr>
        </p:nvSpPr>
        <p:spPr/>
        <p:txBody>
          <a:bodyPr/>
          <a:lstStyle/>
          <a:p>
            <a:fld id="{746179B8-B9D7-4922-944D-FA8D358F36EB}" type="slidenum">
              <a:rPr lang="zh-TW" altLang="en-US" smtClean="0"/>
              <a:pPr/>
              <a:t>5</a:t>
            </a:fld>
            <a:endParaRPr lang="zh-TW" altLang="en-US"/>
          </a:p>
        </p:txBody>
      </p:sp>
      <p:sp>
        <p:nvSpPr>
          <p:cNvPr id="14" name="矩形 13">
            <a:extLst>
              <a:ext uri="{FF2B5EF4-FFF2-40B4-BE49-F238E27FC236}">
                <a16:creationId xmlns:a16="http://schemas.microsoft.com/office/drawing/2014/main" id="{08EEAE96-5EE4-474E-933D-E12B826E8800}"/>
              </a:ext>
            </a:extLst>
          </p:cNvPr>
          <p:cNvSpPr/>
          <p:nvPr/>
        </p:nvSpPr>
        <p:spPr>
          <a:xfrm>
            <a:off x="3372849" y="6919615"/>
            <a:ext cx="3842975" cy="369332"/>
          </a:xfrm>
          <a:prstGeom prst="rect">
            <a:avLst/>
          </a:prstGeom>
        </p:spPr>
        <p:txBody>
          <a:bodyPr wrap="none">
            <a:spAutoFit/>
          </a:bodyPr>
          <a:lstStyle/>
          <a:p>
            <a:r>
              <a:rPr lang="nl-NL" altLang="zh-TW" dirty="0">
                <a:latin typeface="Calibri" panose="020F0502020204030204" pitchFamily="34" charset="0"/>
                <a:cs typeface="Calibri" panose="020F0502020204030204" pitchFamily="34" charset="0"/>
              </a:rPr>
              <a:t>*Metal-Insulator-Semiconductor (MIS) </a:t>
            </a:r>
            <a:endParaRPr lang="zh-TW" altLang="en-US" dirty="0"/>
          </a:p>
        </p:txBody>
      </p:sp>
      <p:sp>
        <p:nvSpPr>
          <p:cNvPr id="4" name="文字方塊 3">
            <a:extLst>
              <a:ext uri="{FF2B5EF4-FFF2-40B4-BE49-F238E27FC236}">
                <a16:creationId xmlns:a16="http://schemas.microsoft.com/office/drawing/2014/main" id="{BD2988A1-9FAD-4625-B20E-AE2B7F6E6593}"/>
              </a:ext>
            </a:extLst>
          </p:cNvPr>
          <p:cNvSpPr txBox="1"/>
          <p:nvPr/>
        </p:nvSpPr>
        <p:spPr>
          <a:xfrm>
            <a:off x="1148238" y="993728"/>
            <a:ext cx="6847524" cy="400110"/>
          </a:xfrm>
          <a:prstGeom prst="rect">
            <a:avLst/>
          </a:prstGeom>
          <a:noFill/>
        </p:spPr>
        <p:txBody>
          <a:bodyPr wrap="square" rtlCol="0">
            <a:spAutoFit/>
          </a:bodyPr>
          <a:lstStyle/>
          <a:p>
            <a:pPr algn="ctr"/>
            <a:r>
              <a:rPr lang="en-US" altLang="zh-TW" sz="2000" b="1" dirty="0">
                <a:latin typeface="Calibri" panose="020F0502020204030204" pitchFamily="34" charset="0"/>
                <a:cs typeface="Calibri" panose="020F0502020204030204" pitchFamily="34" charset="0"/>
              </a:rPr>
              <a:t>*Metal-insulator-semiconductor tunnel diode (MIS TD)</a:t>
            </a:r>
            <a:endParaRPr lang="zh-TW" altLang="en-US" sz="2000" b="1"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4088019456"/>
      </p:ext>
    </p:extLst>
  </p:cSld>
  <p:clrMapOvr>
    <a:masterClrMapping/>
  </p:clrMapOvr>
  <mc:AlternateContent xmlns:mc="http://schemas.openxmlformats.org/markup-compatibility/2006" xmlns:p14="http://schemas.microsoft.com/office/powerpoint/2010/main">
    <mc:Choice Requires="p14">
      <p:transition spd="slow" p14:dur="2000" advTm="27135"/>
    </mc:Choice>
    <mc:Fallback xmlns="">
      <p:transition spd="slow" advTm="2713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0"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0" grpId="0" animBg="1"/>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C9662A2E-E40B-47BF-AC1C-48526C202425}"/>
              </a:ext>
            </a:extLst>
          </p:cNvPr>
          <p:cNvSpPr/>
          <p:nvPr/>
        </p:nvSpPr>
        <p:spPr>
          <a:xfrm>
            <a:off x="5913120" y="2920528"/>
            <a:ext cx="1097280" cy="1346672"/>
          </a:xfrm>
          <a:prstGeom prst="rect">
            <a:avLst/>
          </a:prstGeom>
          <a:solidFill>
            <a:srgbClr val="FFFF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9" name="圖片 18">
            <a:extLst>
              <a:ext uri="{FF2B5EF4-FFF2-40B4-BE49-F238E27FC236}">
                <a16:creationId xmlns:a16="http://schemas.microsoft.com/office/drawing/2014/main" id="{B4BC05DA-B6BB-4002-A0BC-9F391667DC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92110" y="1157739"/>
            <a:ext cx="5210485" cy="3847061"/>
          </a:xfrm>
          <a:prstGeom prst="rect">
            <a:avLst/>
          </a:prstGeom>
        </p:spPr>
      </p:pic>
      <p:sp>
        <p:nvSpPr>
          <p:cNvPr id="3" name="標題 2"/>
          <p:cNvSpPr>
            <a:spLocks noGrp="1"/>
          </p:cNvSpPr>
          <p:nvPr>
            <p:ph type="title"/>
          </p:nvPr>
        </p:nvSpPr>
        <p:spPr/>
        <p:txBody>
          <a:bodyPr/>
          <a:lstStyle/>
          <a:p>
            <a:r>
              <a:rPr lang="en-US" altLang="zh-TW" dirty="0"/>
              <a:t>Transient Current in MIS TDs</a:t>
            </a:r>
            <a:endParaRPr lang="zh-TW" altLang="en-US" sz="3200" dirty="0"/>
          </a:p>
        </p:txBody>
      </p:sp>
      <p:sp>
        <p:nvSpPr>
          <p:cNvPr id="89" name="文字方塊 88">
            <a:extLst>
              <a:ext uri="{FF2B5EF4-FFF2-40B4-BE49-F238E27FC236}">
                <a16:creationId xmlns:a16="http://schemas.microsoft.com/office/drawing/2014/main" id="{50ECC25D-F96C-4EC2-8DEC-8513C0189E4B}"/>
              </a:ext>
            </a:extLst>
          </p:cNvPr>
          <p:cNvSpPr txBox="1"/>
          <p:nvPr/>
        </p:nvSpPr>
        <p:spPr>
          <a:xfrm>
            <a:off x="1331843" y="6550223"/>
            <a:ext cx="6480314" cy="307777"/>
          </a:xfrm>
          <a:prstGeom prst="rect">
            <a:avLst/>
          </a:prstGeom>
          <a:noFill/>
        </p:spPr>
        <p:txBody>
          <a:bodyPr wrap="square" rtlCol="0">
            <a:spAutoFit/>
          </a:bodyPr>
          <a:lstStyle/>
          <a:p>
            <a:pPr algn="ctr"/>
            <a:r>
              <a:rPr lang="en-US" altLang="zh-TW" sz="1400" dirty="0">
                <a:solidFill>
                  <a:srgbClr val="7030A0"/>
                </a:solidFill>
                <a:latin typeface="Calibri" panose="020F0502020204030204" pitchFamily="34" charset="0"/>
                <a:cs typeface="Calibri" panose="020F0502020204030204" pitchFamily="34" charset="0"/>
              </a:rPr>
              <a:t>J. -Y. Lin and J. -G. </a:t>
            </a:r>
            <a:r>
              <a:rPr lang="en-US" altLang="zh-TW" sz="1400" dirty="0" err="1">
                <a:solidFill>
                  <a:srgbClr val="7030A0"/>
                </a:solidFill>
                <a:latin typeface="Calibri" panose="020F0502020204030204" pitchFamily="34" charset="0"/>
                <a:cs typeface="Calibri" panose="020F0502020204030204" pitchFamily="34" charset="0"/>
              </a:rPr>
              <a:t>Hwu</a:t>
            </a:r>
            <a:r>
              <a:rPr lang="en-US" altLang="zh-TW" sz="1400" dirty="0">
                <a:solidFill>
                  <a:srgbClr val="7030A0"/>
                </a:solidFill>
                <a:latin typeface="Calibri" panose="020F0502020204030204" pitchFamily="34" charset="0"/>
                <a:cs typeface="Calibri" panose="020F0502020204030204" pitchFamily="34" charset="0"/>
              </a:rPr>
              <a:t>, </a:t>
            </a:r>
            <a:r>
              <a:rPr lang="en-US" altLang="zh-TW" sz="1400" i="1" dirty="0">
                <a:solidFill>
                  <a:srgbClr val="7030A0"/>
                </a:solidFill>
                <a:latin typeface="Calibri" panose="020F0502020204030204" pitchFamily="34" charset="0"/>
                <a:cs typeface="Calibri" panose="020F0502020204030204" pitchFamily="34" charset="0"/>
              </a:rPr>
              <a:t>IEEE Transactions on Electron Devices</a:t>
            </a:r>
            <a:r>
              <a:rPr lang="en-US" altLang="zh-TW" sz="1400" dirty="0">
                <a:solidFill>
                  <a:srgbClr val="7030A0"/>
                </a:solidFill>
                <a:latin typeface="Calibri" panose="020F0502020204030204" pitchFamily="34" charset="0"/>
                <a:cs typeface="Calibri" panose="020F0502020204030204" pitchFamily="34" charset="0"/>
              </a:rPr>
              <a:t> </a:t>
            </a:r>
            <a:r>
              <a:rPr lang="en-US" altLang="zh-TW" sz="1400" b="1" dirty="0">
                <a:solidFill>
                  <a:srgbClr val="7030A0"/>
                </a:solidFill>
                <a:latin typeface="Calibri" panose="020F0502020204030204" pitchFamily="34" charset="0"/>
                <a:cs typeface="Calibri" panose="020F0502020204030204" pitchFamily="34" charset="0"/>
              </a:rPr>
              <a:t>68</a:t>
            </a:r>
            <a:r>
              <a:rPr lang="en-US" altLang="zh-TW" sz="1400" dirty="0">
                <a:solidFill>
                  <a:srgbClr val="7030A0"/>
                </a:solidFill>
                <a:latin typeface="Calibri" panose="020F0502020204030204" pitchFamily="34" charset="0"/>
                <a:cs typeface="Calibri" panose="020F0502020204030204" pitchFamily="34" charset="0"/>
              </a:rPr>
              <a:t>, 4189-4194</a:t>
            </a:r>
            <a:r>
              <a:rPr lang="zh-TW" altLang="en-US" sz="1400" dirty="0">
                <a:solidFill>
                  <a:srgbClr val="7030A0"/>
                </a:solidFill>
                <a:latin typeface="Calibri" panose="020F0502020204030204" pitchFamily="34" charset="0"/>
                <a:cs typeface="Calibri" panose="020F0502020204030204" pitchFamily="34" charset="0"/>
              </a:rPr>
              <a:t> </a:t>
            </a:r>
            <a:r>
              <a:rPr lang="en-US" altLang="zh-TW" sz="1400" dirty="0">
                <a:solidFill>
                  <a:srgbClr val="7030A0"/>
                </a:solidFill>
                <a:latin typeface="Calibri" panose="020F0502020204030204" pitchFamily="34" charset="0"/>
                <a:cs typeface="Calibri" panose="020F0502020204030204" pitchFamily="34" charset="0"/>
              </a:rPr>
              <a:t>(2021)</a:t>
            </a:r>
            <a:endParaRPr lang="zh-TW" altLang="en-US" sz="1400" dirty="0">
              <a:solidFill>
                <a:srgbClr val="7030A0"/>
              </a:solidFill>
              <a:latin typeface="Calibri" panose="020F0502020204030204" pitchFamily="34" charset="0"/>
              <a:cs typeface="Calibri" panose="020F0502020204030204" pitchFamily="34" charset="0"/>
            </a:endParaRPr>
          </a:p>
        </p:txBody>
      </p:sp>
      <p:sp>
        <p:nvSpPr>
          <p:cNvPr id="6" name="內容版面配置區 5"/>
          <p:cNvSpPr>
            <a:spLocks noGrp="1"/>
          </p:cNvSpPr>
          <p:nvPr>
            <p:ph idx="1"/>
          </p:nvPr>
        </p:nvSpPr>
        <p:spPr>
          <a:xfrm>
            <a:off x="4933881" y="5135949"/>
            <a:ext cx="3159830" cy="1046687"/>
          </a:xfrm>
          <a:solidFill>
            <a:srgbClr val="FFFF97"/>
          </a:solidFill>
        </p:spPr>
        <p:txBody>
          <a:bodyPr>
            <a:noAutofit/>
          </a:bodyPr>
          <a:lstStyle/>
          <a:p>
            <a:pPr>
              <a:buClr>
                <a:schemeClr val="tx1"/>
              </a:buClr>
            </a:pPr>
            <a:r>
              <a:rPr lang="en-US" altLang="zh-TW" sz="1800" dirty="0">
                <a:latin typeface="Calibri" panose="020F0502020204030204" pitchFamily="34" charset="0"/>
                <a:cs typeface="Calibri" panose="020F0502020204030204" pitchFamily="34" charset="0"/>
              </a:rPr>
              <a:t>Trench MIS TDs</a:t>
            </a:r>
          </a:p>
          <a:p>
            <a:pPr>
              <a:buFont typeface="Wingdings" panose="05000000000000000000" pitchFamily="2" charset="2"/>
              <a:buChar char="Ø"/>
            </a:pPr>
            <a:r>
              <a:rPr lang="en-US" altLang="zh-TW" sz="1800" i="1" dirty="0">
                <a:latin typeface="Calibri" panose="020F0502020204030204" pitchFamily="34" charset="0"/>
                <a:cs typeface="Calibri" panose="020F0502020204030204" pitchFamily="34" charset="0"/>
              </a:rPr>
              <a:t>I-V</a:t>
            </a:r>
            <a:r>
              <a:rPr lang="en-US" altLang="zh-TW" sz="1800" dirty="0">
                <a:latin typeface="Calibri" panose="020F0502020204030204" pitchFamily="34" charset="0"/>
                <a:cs typeface="Calibri" panose="020F0502020204030204" pitchFamily="34" charset="0"/>
              </a:rPr>
              <a:t> more obvious </a:t>
            </a:r>
            <a:r>
              <a:rPr lang="en-US" altLang="zh-TW" sz="1800" b="1" dirty="0">
                <a:latin typeface="Calibri" panose="020F0502020204030204" pitchFamily="34" charset="0"/>
                <a:cs typeface="Calibri" panose="020F0502020204030204" pitchFamily="34" charset="0"/>
              </a:rPr>
              <a:t>hysteresis</a:t>
            </a:r>
            <a:r>
              <a:rPr lang="en-US" altLang="zh-TW" sz="1800" dirty="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altLang="zh-TW" sz="1800" b="1" dirty="0">
                <a:latin typeface="Calibri" panose="020F0502020204030204" pitchFamily="34" charset="0"/>
                <a:cs typeface="Calibri" panose="020F0502020204030204" pitchFamily="34" charset="0"/>
              </a:rPr>
              <a:t>Stronger transient current</a:t>
            </a:r>
            <a:r>
              <a:rPr lang="en-US" altLang="zh-TW" sz="1800" dirty="0">
                <a:latin typeface="Calibri" panose="020F0502020204030204" pitchFamily="34" charset="0"/>
                <a:cs typeface="Calibri" panose="020F0502020204030204" pitchFamily="34" charset="0"/>
              </a:rPr>
              <a:t>.</a:t>
            </a:r>
          </a:p>
        </p:txBody>
      </p:sp>
      <p:sp>
        <p:nvSpPr>
          <p:cNvPr id="7" name="投影片編號版面配置區 6">
            <a:extLst>
              <a:ext uri="{FF2B5EF4-FFF2-40B4-BE49-F238E27FC236}">
                <a16:creationId xmlns:a16="http://schemas.microsoft.com/office/drawing/2014/main" id="{20D44611-A493-4EC5-A60D-C8F592E6CD71}"/>
              </a:ext>
            </a:extLst>
          </p:cNvPr>
          <p:cNvSpPr>
            <a:spLocks noGrp="1"/>
          </p:cNvSpPr>
          <p:nvPr>
            <p:ph type="sldNum" sz="quarter" idx="11"/>
          </p:nvPr>
        </p:nvSpPr>
        <p:spPr/>
        <p:txBody>
          <a:bodyPr/>
          <a:lstStyle/>
          <a:p>
            <a:fld id="{746179B8-B9D7-4922-944D-FA8D358F36EB}" type="slidenum">
              <a:rPr lang="zh-TW" altLang="en-US" smtClean="0"/>
              <a:pPr/>
              <a:t>6</a:t>
            </a:fld>
            <a:endParaRPr lang="zh-TW" altLang="en-US" dirty="0"/>
          </a:p>
        </p:txBody>
      </p:sp>
      <p:grpSp>
        <p:nvGrpSpPr>
          <p:cNvPr id="24" name="群組 23">
            <a:extLst>
              <a:ext uri="{FF2B5EF4-FFF2-40B4-BE49-F238E27FC236}">
                <a16:creationId xmlns:a16="http://schemas.microsoft.com/office/drawing/2014/main" id="{EAB6C2D2-D38F-46D4-8027-E10CD137C911}"/>
              </a:ext>
            </a:extLst>
          </p:cNvPr>
          <p:cNvGrpSpPr/>
          <p:nvPr/>
        </p:nvGrpSpPr>
        <p:grpSpPr>
          <a:xfrm>
            <a:off x="0" y="1171563"/>
            <a:ext cx="3301347" cy="2588495"/>
            <a:chOff x="0" y="1217873"/>
            <a:chExt cx="3301347" cy="2588495"/>
          </a:xfrm>
        </p:grpSpPr>
        <p:grpSp>
          <p:nvGrpSpPr>
            <p:cNvPr id="4" name="群組 3">
              <a:extLst>
                <a:ext uri="{FF2B5EF4-FFF2-40B4-BE49-F238E27FC236}">
                  <a16:creationId xmlns:a16="http://schemas.microsoft.com/office/drawing/2014/main" id="{3737DAF6-30B6-4DC6-9C82-89E7E1F9338B}"/>
                </a:ext>
              </a:extLst>
            </p:cNvPr>
            <p:cNvGrpSpPr/>
            <p:nvPr/>
          </p:nvGrpSpPr>
          <p:grpSpPr>
            <a:xfrm>
              <a:off x="944251" y="1217873"/>
              <a:ext cx="2357096" cy="2588495"/>
              <a:chOff x="-2015507" y="1726345"/>
              <a:chExt cx="2357096" cy="2588495"/>
            </a:xfrm>
          </p:grpSpPr>
          <p:pic>
            <p:nvPicPr>
              <p:cNvPr id="32" name="圖片 31">
                <a:extLst>
                  <a:ext uri="{FF2B5EF4-FFF2-40B4-BE49-F238E27FC236}">
                    <a16:creationId xmlns:a16="http://schemas.microsoft.com/office/drawing/2014/main" id="{F63475CD-1899-482F-826F-E73532CCB75B}"/>
                  </a:ext>
                </a:extLst>
              </p:cNvPr>
              <p:cNvPicPr>
                <a:picLocks noChangeAspect="1"/>
              </p:cNvPicPr>
              <p:nvPr/>
            </p:nvPicPr>
            <p:blipFill rotWithShape="1">
              <a:blip r:embed="rId5" cstate="hqprint">
                <a:extLst>
                  <a:ext uri="{28A0092B-C50C-407E-A947-70E740481C1C}">
                    <a14:useLocalDpi xmlns:a14="http://schemas.microsoft.com/office/drawing/2010/main"/>
                  </a:ext>
                </a:extLst>
              </a:blip>
              <a:srcRect l="58822" t="51957"/>
              <a:stretch/>
            </p:blipFill>
            <p:spPr>
              <a:xfrm>
                <a:off x="-1943759" y="2543160"/>
                <a:ext cx="2213600" cy="1771680"/>
              </a:xfrm>
              <a:prstGeom prst="rect">
                <a:avLst/>
              </a:prstGeom>
            </p:spPr>
          </p:pic>
          <p:sp>
            <p:nvSpPr>
              <p:cNvPr id="18" name="矩形: 圓角 17">
                <a:extLst>
                  <a:ext uri="{FF2B5EF4-FFF2-40B4-BE49-F238E27FC236}">
                    <a16:creationId xmlns:a16="http://schemas.microsoft.com/office/drawing/2014/main" id="{F1A91DE9-86B8-4A05-AB09-4D1E2904C804}"/>
                  </a:ext>
                </a:extLst>
              </p:cNvPr>
              <p:cNvSpPr/>
              <p:nvPr/>
            </p:nvSpPr>
            <p:spPr>
              <a:xfrm>
                <a:off x="-2015507" y="1726345"/>
                <a:ext cx="2357096" cy="715089"/>
              </a:xfrm>
              <a:prstGeom prst="roundRect">
                <a:avLst/>
              </a:prstGeom>
              <a:ln w="19050">
                <a:solidFill>
                  <a:srgbClr val="C00000"/>
                </a:solidFill>
              </a:ln>
            </p:spPr>
            <p:txBody>
              <a:bodyPr wrap="square">
                <a:spAutoFit/>
              </a:bodyPr>
              <a:lstStyle/>
              <a:p>
                <a:pPr algn="ctr"/>
                <a:r>
                  <a:rPr lang="en-US" altLang="zh-TW" b="1" dirty="0">
                    <a:solidFill>
                      <a:srgbClr val="C00000"/>
                    </a:solidFill>
                    <a:latin typeface="Calibri" panose="020F0502020204030204" pitchFamily="34" charset="0"/>
                  </a:rPr>
                  <a:t>Trench structure MIS</a:t>
                </a:r>
                <a:r>
                  <a:rPr lang="zh-TW" altLang="en-US" b="1" dirty="0">
                    <a:solidFill>
                      <a:srgbClr val="C00000"/>
                    </a:solidFill>
                    <a:latin typeface="Calibri" panose="020F0502020204030204" pitchFamily="34" charset="0"/>
                  </a:rPr>
                  <a:t> </a:t>
                </a:r>
                <a:br>
                  <a:rPr lang="en-US" altLang="zh-TW" b="1" dirty="0">
                    <a:solidFill>
                      <a:srgbClr val="C00000"/>
                    </a:solidFill>
                    <a:latin typeface="Calibri" panose="020F0502020204030204" pitchFamily="34" charset="0"/>
                  </a:rPr>
                </a:br>
                <a:r>
                  <a:rPr lang="en-US" altLang="zh-TW" b="1" dirty="0">
                    <a:solidFill>
                      <a:srgbClr val="C00000"/>
                    </a:solidFill>
                    <a:latin typeface="Calibri" panose="020F0502020204030204" pitchFamily="34" charset="0"/>
                  </a:rPr>
                  <a:t>(Trench MIS)</a:t>
                </a:r>
                <a:endParaRPr lang="zh-TW" altLang="en-US" b="1" dirty="0">
                  <a:solidFill>
                    <a:srgbClr val="C00000"/>
                  </a:solidFill>
                  <a:latin typeface="Calibri" panose="020F0502020204030204" pitchFamily="34" charset="0"/>
                </a:endParaRPr>
              </a:p>
            </p:txBody>
          </p:sp>
        </p:grpSp>
        <p:sp>
          <p:nvSpPr>
            <p:cNvPr id="23" name="文字方塊 22">
              <a:extLst>
                <a:ext uri="{FF2B5EF4-FFF2-40B4-BE49-F238E27FC236}">
                  <a16:creationId xmlns:a16="http://schemas.microsoft.com/office/drawing/2014/main" id="{FE9F700A-752D-4454-B64E-C34DCB3BC988}"/>
                </a:ext>
              </a:extLst>
            </p:cNvPr>
            <p:cNvSpPr txBox="1"/>
            <p:nvPr/>
          </p:nvSpPr>
          <p:spPr>
            <a:xfrm>
              <a:off x="0" y="2099957"/>
              <a:ext cx="1178560" cy="923330"/>
            </a:xfrm>
            <a:prstGeom prst="rect">
              <a:avLst/>
            </a:prstGeom>
            <a:noFill/>
          </p:spPr>
          <p:txBody>
            <a:bodyPr wrap="square" rtlCol="0">
              <a:spAutoFit/>
            </a:bodyPr>
            <a:lstStyle/>
            <a:p>
              <a:pPr algn="ctr"/>
              <a:r>
                <a:rPr lang="en-US" altLang="zh-TW" b="1" u="sng" dirty="0">
                  <a:solidFill>
                    <a:srgbClr val="7030A0"/>
                  </a:solidFill>
                  <a:latin typeface="Calibri" panose="020F0502020204030204" pitchFamily="34" charset="0"/>
                  <a:cs typeface="Calibri" panose="020F0502020204030204" pitchFamily="34" charset="0"/>
                </a:rPr>
                <a:t>New special</a:t>
              </a:r>
              <a:br>
                <a:rPr lang="en-US" altLang="zh-TW" b="1" u="sng" dirty="0">
                  <a:solidFill>
                    <a:srgbClr val="7030A0"/>
                  </a:solidFill>
                  <a:latin typeface="Calibri" panose="020F0502020204030204" pitchFamily="34" charset="0"/>
                  <a:cs typeface="Calibri" panose="020F0502020204030204" pitchFamily="34" charset="0"/>
                </a:rPr>
              </a:br>
              <a:r>
                <a:rPr lang="en-US" altLang="zh-TW" b="1" u="sng" dirty="0">
                  <a:solidFill>
                    <a:srgbClr val="7030A0"/>
                  </a:solidFill>
                  <a:latin typeface="Calibri" panose="020F0502020204030204" pitchFamily="34" charset="0"/>
                  <a:cs typeface="Calibri" panose="020F0502020204030204" pitchFamily="34" charset="0"/>
                </a:rPr>
                <a:t>structure</a:t>
              </a:r>
              <a:endParaRPr lang="zh-TW" altLang="en-US" b="1" u="sng" dirty="0">
                <a:solidFill>
                  <a:srgbClr val="7030A0"/>
                </a:solidFill>
                <a:latin typeface="Calibri" panose="020F0502020204030204" pitchFamily="34" charset="0"/>
                <a:cs typeface="Calibri" panose="020F0502020204030204" pitchFamily="34" charset="0"/>
              </a:endParaRPr>
            </a:p>
          </p:txBody>
        </p:sp>
      </p:grpSp>
      <p:grpSp>
        <p:nvGrpSpPr>
          <p:cNvPr id="25" name="群組 24">
            <a:extLst>
              <a:ext uri="{FF2B5EF4-FFF2-40B4-BE49-F238E27FC236}">
                <a16:creationId xmlns:a16="http://schemas.microsoft.com/office/drawing/2014/main" id="{F4F5D3E3-3B94-4A79-8AB4-43769467E189}"/>
              </a:ext>
            </a:extLst>
          </p:cNvPr>
          <p:cNvGrpSpPr/>
          <p:nvPr/>
        </p:nvGrpSpPr>
        <p:grpSpPr>
          <a:xfrm>
            <a:off x="0" y="3894382"/>
            <a:ext cx="3301347" cy="2483134"/>
            <a:chOff x="0" y="4009741"/>
            <a:chExt cx="3301347" cy="2483134"/>
          </a:xfrm>
        </p:grpSpPr>
        <p:grpSp>
          <p:nvGrpSpPr>
            <p:cNvPr id="5" name="群組 4">
              <a:extLst>
                <a:ext uri="{FF2B5EF4-FFF2-40B4-BE49-F238E27FC236}">
                  <a16:creationId xmlns:a16="http://schemas.microsoft.com/office/drawing/2014/main" id="{79C2098D-25F4-4FB3-8345-353FAF764A3E}"/>
                </a:ext>
              </a:extLst>
            </p:cNvPr>
            <p:cNvGrpSpPr/>
            <p:nvPr/>
          </p:nvGrpSpPr>
          <p:grpSpPr>
            <a:xfrm>
              <a:off x="1015999" y="4009741"/>
              <a:ext cx="2285348" cy="2483134"/>
              <a:chOff x="780392" y="1377157"/>
              <a:chExt cx="2285348" cy="2483134"/>
            </a:xfrm>
          </p:grpSpPr>
          <p:pic>
            <p:nvPicPr>
              <p:cNvPr id="21" name="圖片 20">
                <a:extLst>
                  <a:ext uri="{FF2B5EF4-FFF2-40B4-BE49-F238E27FC236}">
                    <a16:creationId xmlns:a16="http://schemas.microsoft.com/office/drawing/2014/main" id="{B6112D38-F71B-471F-A9E3-EC3E2E20D8D7}"/>
                  </a:ext>
                </a:extLst>
              </p:cNvPr>
              <p:cNvPicPr>
                <a:picLocks noChangeAspect="1"/>
              </p:cNvPicPr>
              <p:nvPr/>
            </p:nvPicPr>
            <p:blipFill rotWithShape="1">
              <a:blip r:embed="rId5" cstate="hqprint">
                <a:extLst>
                  <a:ext uri="{28A0092B-C50C-407E-A947-70E740481C1C}">
                    <a14:useLocalDpi xmlns:a14="http://schemas.microsoft.com/office/drawing/2010/main"/>
                  </a:ext>
                </a:extLst>
              </a:blip>
              <a:srcRect l="17644" t="51957" r="39843"/>
              <a:stretch/>
            </p:blipFill>
            <p:spPr>
              <a:xfrm>
                <a:off x="780392" y="2088611"/>
                <a:ext cx="2285348" cy="1771680"/>
              </a:xfrm>
              <a:prstGeom prst="rect">
                <a:avLst/>
              </a:prstGeom>
            </p:spPr>
          </p:pic>
          <p:sp>
            <p:nvSpPr>
              <p:cNvPr id="2" name="矩形: 圓角 1">
                <a:extLst>
                  <a:ext uri="{FF2B5EF4-FFF2-40B4-BE49-F238E27FC236}">
                    <a16:creationId xmlns:a16="http://schemas.microsoft.com/office/drawing/2014/main" id="{34B0BDB4-0961-4823-A5E7-D8B9B5ECB33D}"/>
                  </a:ext>
                </a:extLst>
              </p:cNvPr>
              <p:cNvSpPr/>
              <p:nvPr/>
            </p:nvSpPr>
            <p:spPr>
              <a:xfrm>
                <a:off x="780392" y="1377157"/>
                <a:ext cx="2285348" cy="715089"/>
              </a:xfrm>
              <a:prstGeom prst="roundRect">
                <a:avLst/>
              </a:prstGeom>
              <a:ln w="19050">
                <a:solidFill>
                  <a:schemeClr val="tx1"/>
                </a:solidFill>
              </a:ln>
            </p:spPr>
            <p:txBody>
              <a:bodyPr wrap="square">
                <a:spAutoFit/>
              </a:bodyPr>
              <a:lstStyle/>
              <a:p>
                <a:pPr algn="ctr"/>
                <a:r>
                  <a:rPr lang="en-US" altLang="zh-TW" b="1" dirty="0">
                    <a:latin typeface="Calibri" panose="020F0502020204030204" pitchFamily="34" charset="0"/>
                  </a:rPr>
                  <a:t>Planar structure MIS</a:t>
                </a:r>
                <a:r>
                  <a:rPr lang="zh-TW" altLang="en-US" b="1" dirty="0">
                    <a:latin typeface="Calibri" panose="020F0502020204030204" pitchFamily="34" charset="0"/>
                  </a:rPr>
                  <a:t> </a:t>
                </a:r>
                <a:br>
                  <a:rPr lang="en-US" altLang="zh-TW" b="1" dirty="0">
                    <a:latin typeface="Calibri" panose="020F0502020204030204" pitchFamily="34" charset="0"/>
                  </a:rPr>
                </a:br>
                <a:r>
                  <a:rPr lang="en-US" altLang="zh-TW" b="1" dirty="0">
                    <a:latin typeface="Calibri" panose="020F0502020204030204" pitchFamily="34" charset="0"/>
                  </a:rPr>
                  <a:t>(Planar MIS)</a:t>
                </a:r>
                <a:endParaRPr lang="zh-TW" altLang="en-US" b="1" dirty="0">
                  <a:latin typeface="Calibri" panose="020F0502020204030204" pitchFamily="34" charset="0"/>
                </a:endParaRPr>
              </a:p>
            </p:txBody>
          </p:sp>
        </p:grpSp>
        <p:sp>
          <p:nvSpPr>
            <p:cNvPr id="29" name="文字方塊 28">
              <a:extLst>
                <a:ext uri="{FF2B5EF4-FFF2-40B4-BE49-F238E27FC236}">
                  <a16:creationId xmlns:a16="http://schemas.microsoft.com/office/drawing/2014/main" id="{5587830F-3094-418E-B074-5A9FDAFB3AE4}"/>
                </a:ext>
              </a:extLst>
            </p:cNvPr>
            <p:cNvSpPr txBox="1"/>
            <p:nvPr/>
          </p:nvSpPr>
          <p:spPr>
            <a:xfrm>
              <a:off x="0" y="5285687"/>
              <a:ext cx="1178560" cy="646331"/>
            </a:xfrm>
            <a:prstGeom prst="rect">
              <a:avLst/>
            </a:prstGeom>
            <a:noFill/>
          </p:spPr>
          <p:txBody>
            <a:bodyPr wrap="square" rtlCol="0">
              <a:spAutoFit/>
            </a:bodyPr>
            <a:lstStyle/>
            <a:p>
              <a:pPr algn="ctr"/>
              <a:r>
                <a:rPr lang="en-US" altLang="zh-TW" b="1" u="sng" dirty="0">
                  <a:solidFill>
                    <a:srgbClr val="7030A0"/>
                  </a:solidFill>
                  <a:latin typeface="Calibri" panose="020F0502020204030204" pitchFamily="34" charset="0"/>
                  <a:cs typeface="Calibri" panose="020F0502020204030204" pitchFamily="34" charset="0"/>
                </a:rPr>
                <a:t>Normal</a:t>
              </a:r>
              <a:br>
                <a:rPr lang="en-US" altLang="zh-TW" b="1" u="sng" dirty="0">
                  <a:solidFill>
                    <a:srgbClr val="7030A0"/>
                  </a:solidFill>
                  <a:latin typeface="Calibri" panose="020F0502020204030204" pitchFamily="34" charset="0"/>
                  <a:cs typeface="Calibri" panose="020F0502020204030204" pitchFamily="34" charset="0"/>
                </a:rPr>
              </a:br>
              <a:r>
                <a:rPr lang="en-US" altLang="zh-TW" b="1" u="sng" dirty="0">
                  <a:solidFill>
                    <a:srgbClr val="7030A0"/>
                  </a:solidFill>
                  <a:latin typeface="Calibri" panose="020F0502020204030204" pitchFamily="34" charset="0"/>
                  <a:cs typeface="Calibri" panose="020F0502020204030204" pitchFamily="34" charset="0"/>
                </a:rPr>
                <a:t>structure</a:t>
              </a:r>
              <a:endParaRPr lang="zh-TW" altLang="en-US" b="1" u="sng" dirty="0">
                <a:solidFill>
                  <a:srgbClr val="7030A0"/>
                </a:solidFill>
                <a:latin typeface="Calibri" panose="020F0502020204030204" pitchFamily="34" charset="0"/>
                <a:cs typeface="Calibri" panose="020F0502020204030204" pitchFamily="34" charset="0"/>
              </a:endParaRPr>
            </a:p>
          </p:txBody>
        </p:sp>
      </p:grpSp>
    </p:spTree>
    <p:custDataLst>
      <p:tags r:id="rId1"/>
    </p:custDataLst>
    <p:extLst>
      <p:ext uri="{BB962C8B-B14F-4D97-AF65-F5344CB8AC3E}">
        <p14:creationId xmlns:p14="http://schemas.microsoft.com/office/powerpoint/2010/main" val="1097624601"/>
      </p:ext>
    </p:extLst>
  </p:cSld>
  <p:clrMapOvr>
    <a:masterClrMapping/>
  </p:clrMapOvr>
  <mc:AlternateContent xmlns:mc="http://schemas.openxmlformats.org/markup-compatibility/2006" xmlns:p14="http://schemas.microsoft.com/office/powerpoint/2010/main">
    <mc:Choice Requires="p14">
      <p:transition spd="slow" p14:dur="2000" advTm="59599"/>
    </mc:Choice>
    <mc:Fallback xmlns="">
      <p:transition spd="slow" advTm="5959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fade">
                                      <p:cBhvr>
                                        <p:cTn id="15" dur="500"/>
                                        <p:tgtEl>
                                          <p:spTgt spid="6">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fade">
                                      <p:cBhvr>
                                        <p:cTn id="18" dur="500"/>
                                        <p:tgtEl>
                                          <p:spTgt spid="6">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500"/>
                                        <p:tgtEl>
                                          <p:spTgt spid="6">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6"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DE7139D4-3428-4F5A-899C-4F5BC3107357}"/>
              </a:ext>
            </a:extLst>
          </p:cNvPr>
          <p:cNvSpPr>
            <a:spLocks noGrp="1"/>
          </p:cNvSpPr>
          <p:nvPr>
            <p:ph idx="1"/>
          </p:nvPr>
        </p:nvSpPr>
        <p:spPr>
          <a:xfrm>
            <a:off x="1186616" y="4633980"/>
            <a:ext cx="3945557" cy="1510817"/>
          </a:xfrm>
          <a:solidFill>
            <a:srgbClr val="E2F0D9"/>
          </a:solidFill>
        </p:spPr>
        <p:txBody>
          <a:bodyPr/>
          <a:lstStyle/>
          <a:p>
            <a:r>
              <a:rPr lang="en-US" altLang="zh-TW" b="1" dirty="0">
                <a:latin typeface="Calibri" panose="020F0502020204030204" pitchFamily="34" charset="0"/>
                <a:cs typeface="Calibri" panose="020F0502020204030204" pitchFamily="34" charset="0"/>
              </a:rPr>
              <a:t>Transient current </a:t>
            </a:r>
            <a:r>
              <a:rPr lang="en-US" altLang="zh-TW" dirty="0">
                <a:latin typeface="Calibri" panose="020F0502020204030204" pitchFamily="34" charset="0"/>
                <a:cs typeface="Calibri" panose="020F0502020204030204" pitchFamily="34" charset="0"/>
              </a:rPr>
              <a:t>behavior</a:t>
            </a:r>
          </a:p>
          <a:p>
            <a:pPr lvl="1">
              <a:buClr>
                <a:srgbClr val="C00000"/>
              </a:buClr>
              <a:buFont typeface="Wingdings" panose="05000000000000000000" pitchFamily="2" charset="2"/>
              <a:buChar char="Ø"/>
            </a:pPr>
            <a:r>
              <a:rPr lang="en-US" altLang="zh-TW" dirty="0">
                <a:latin typeface="Calibri" panose="020F0502020204030204" pitchFamily="34" charset="0"/>
                <a:cs typeface="Calibri" panose="020F0502020204030204" pitchFamily="34" charset="0"/>
              </a:rPr>
              <a:t>Store </a:t>
            </a:r>
            <a:r>
              <a:rPr lang="en-US" altLang="zh-TW" b="1" dirty="0">
                <a:latin typeface="Calibri" panose="020F0502020204030204" pitchFamily="34" charset="0"/>
                <a:cs typeface="Calibri" panose="020F0502020204030204" pitchFamily="34" charset="0"/>
              </a:rPr>
              <a:t>two memory states.</a:t>
            </a:r>
          </a:p>
          <a:p>
            <a:r>
              <a:rPr lang="en-US" altLang="zh-TW" b="1" dirty="0">
                <a:cs typeface="Calibri" panose="020F0502020204030204" pitchFamily="34" charset="0"/>
              </a:rPr>
              <a:t>Trench MIS TDs:</a:t>
            </a:r>
          </a:p>
          <a:p>
            <a:pPr lvl="1">
              <a:buClr>
                <a:srgbClr val="C00000"/>
              </a:buClr>
              <a:buFont typeface="Wingdings" panose="05000000000000000000" pitchFamily="2" charset="2"/>
              <a:buChar char="Ø"/>
            </a:pPr>
            <a:r>
              <a:rPr lang="en-US" altLang="zh-TW" dirty="0">
                <a:cs typeface="Calibri" panose="020F0502020204030204" pitchFamily="34" charset="0"/>
              </a:rPr>
              <a:t>potential for </a:t>
            </a:r>
            <a:r>
              <a:rPr lang="en-US" altLang="zh-TW" b="1" dirty="0">
                <a:solidFill>
                  <a:srgbClr val="0000FF"/>
                </a:solidFill>
                <a:cs typeface="Calibri" panose="020F0502020204030204" pitchFamily="34" charset="0"/>
              </a:rPr>
              <a:t>memory devices.</a:t>
            </a:r>
            <a:endParaRPr lang="zh-TW" altLang="en-US" b="1" dirty="0">
              <a:solidFill>
                <a:srgbClr val="0000FF"/>
              </a:solidFill>
              <a:cs typeface="Calibri" panose="020F0502020204030204" pitchFamily="34" charset="0"/>
            </a:endParaRPr>
          </a:p>
          <a:p>
            <a:pPr>
              <a:buFont typeface="Wingdings" panose="05000000000000000000" pitchFamily="2" charset="2"/>
              <a:buChar char="Ø"/>
            </a:pPr>
            <a:endParaRPr lang="zh-TW" altLang="en-US" b="1" dirty="0">
              <a:latin typeface="Calibri" panose="020F0502020204030204" pitchFamily="34" charset="0"/>
              <a:cs typeface="Calibri" panose="020F0502020204030204" pitchFamily="34" charset="0"/>
            </a:endParaRPr>
          </a:p>
        </p:txBody>
      </p:sp>
      <p:sp>
        <p:nvSpPr>
          <p:cNvPr id="3" name="標題 2">
            <a:extLst>
              <a:ext uri="{FF2B5EF4-FFF2-40B4-BE49-F238E27FC236}">
                <a16:creationId xmlns:a16="http://schemas.microsoft.com/office/drawing/2014/main" id="{01211469-9411-4D5C-9EEF-953D2C500ABF}"/>
              </a:ext>
            </a:extLst>
          </p:cNvPr>
          <p:cNvSpPr>
            <a:spLocks noGrp="1"/>
          </p:cNvSpPr>
          <p:nvPr>
            <p:ph type="title"/>
          </p:nvPr>
        </p:nvSpPr>
        <p:spPr/>
        <p:txBody>
          <a:bodyPr/>
          <a:lstStyle/>
          <a:p>
            <a:r>
              <a:rPr lang="en-US" altLang="zh-TW" dirty="0"/>
              <a:t>Transient Current in MIS TDs</a:t>
            </a:r>
            <a:r>
              <a:rPr lang="zh-TW" altLang="en-US" dirty="0"/>
              <a:t> </a:t>
            </a:r>
            <a:r>
              <a:rPr lang="en-US" altLang="zh-TW" dirty="0"/>
              <a:t>(cont.)</a:t>
            </a:r>
            <a:endParaRPr lang="zh-TW" altLang="en-US" dirty="0"/>
          </a:p>
        </p:txBody>
      </p:sp>
      <p:sp>
        <p:nvSpPr>
          <p:cNvPr id="4" name="投影片編號版面配置區 3">
            <a:extLst>
              <a:ext uri="{FF2B5EF4-FFF2-40B4-BE49-F238E27FC236}">
                <a16:creationId xmlns:a16="http://schemas.microsoft.com/office/drawing/2014/main" id="{5FE63E83-C1DC-4D36-9005-4C800CDE0F58}"/>
              </a:ext>
            </a:extLst>
          </p:cNvPr>
          <p:cNvSpPr>
            <a:spLocks noGrp="1"/>
          </p:cNvSpPr>
          <p:nvPr>
            <p:ph type="sldNum" sz="quarter" idx="11"/>
          </p:nvPr>
        </p:nvSpPr>
        <p:spPr/>
        <p:txBody>
          <a:bodyPr/>
          <a:lstStyle/>
          <a:p>
            <a:fld id="{746179B8-B9D7-4922-944D-FA8D358F36EB}" type="slidenum">
              <a:rPr lang="zh-TW" altLang="en-US" smtClean="0"/>
              <a:pPr/>
              <a:t>7</a:t>
            </a:fld>
            <a:endParaRPr lang="zh-TW" altLang="en-US" dirty="0"/>
          </a:p>
        </p:txBody>
      </p:sp>
      <p:grpSp>
        <p:nvGrpSpPr>
          <p:cNvPr id="7" name="群組 6">
            <a:extLst>
              <a:ext uri="{FF2B5EF4-FFF2-40B4-BE49-F238E27FC236}">
                <a16:creationId xmlns:a16="http://schemas.microsoft.com/office/drawing/2014/main" id="{FEE65ABC-4E95-4106-B71C-855879F34150}"/>
              </a:ext>
            </a:extLst>
          </p:cNvPr>
          <p:cNvGrpSpPr/>
          <p:nvPr/>
        </p:nvGrpSpPr>
        <p:grpSpPr>
          <a:xfrm>
            <a:off x="723858" y="1050878"/>
            <a:ext cx="4059906" cy="3388305"/>
            <a:chOff x="4291012" y="1050878"/>
            <a:chExt cx="4059906" cy="3388305"/>
          </a:xfrm>
        </p:grpSpPr>
        <p:pic>
          <p:nvPicPr>
            <p:cNvPr id="11" name="圖片 10">
              <a:extLst>
                <a:ext uri="{FF2B5EF4-FFF2-40B4-BE49-F238E27FC236}">
                  <a16:creationId xmlns:a16="http://schemas.microsoft.com/office/drawing/2014/main" id="{363FB3E4-DFB9-48A3-AF4E-C1DF50255C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1012" y="1208438"/>
              <a:ext cx="4059906" cy="3230745"/>
            </a:xfrm>
            <a:prstGeom prst="rect">
              <a:avLst/>
            </a:prstGeom>
          </p:spPr>
        </p:pic>
        <p:sp>
          <p:nvSpPr>
            <p:cNvPr id="5" name="文字方塊 4">
              <a:extLst>
                <a:ext uri="{FF2B5EF4-FFF2-40B4-BE49-F238E27FC236}">
                  <a16:creationId xmlns:a16="http://schemas.microsoft.com/office/drawing/2014/main" id="{AB7A75EF-5907-4D58-A3B9-2266EBC808D4}"/>
                </a:ext>
              </a:extLst>
            </p:cNvPr>
            <p:cNvSpPr txBox="1"/>
            <p:nvPr/>
          </p:nvSpPr>
          <p:spPr>
            <a:xfrm>
              <a:off x="5297470" y="1050878"/>
              <a:ext cx="2765331" cy="369332"/>
            </a:xfrm>
            <a:prstGeom prst="rect">
              <a:avLst/>
            </a:prstGeom>
            <a:noFill/>
          </p:spPr>
          <p:txBody>
            <a:bodyPr wrap="square" rtlCol="0">
              <a:spAutoFit/>
            </a:bodyPr>
            <a:lstStyle/>
            <a:p>
              <a:pPr algn="ctr"/>
              <a:r>
                <a:rPr lang="en-US" altLang="zh-TW" b="1" dirty="0">
                  <a:solidFill>
                    <a:srgbClr val="0000FF"/>
                  </a:solidFill>
                  <a:latin typeface="Calibri" panose="020F0502020204030204" pitchFamily="34" charset="0"/>
                  <a:cs typeface="Calibri" panose="020F0502020204030204" pitchFamily="34" charset="0"/>
                </a:rPr>
                <a:t>Endurance Property</a:t>
              </a:r>
              <a:endParaRPr lang="zh-TW" altLang="en-US" b="1" dirty="0">
                <a:solidFill>
                  <a:srgbClr val="0000FF"/>
                </a:solidFill>
                <a:latin typeface="Calibri" panose="020F0502020204030204" pitchFamily="34" charset="0"/>
                <a:cs typeface="Calibri" panose="020F0502020204030204" pitchFamily="34" charset="0"/>
              </a:endParaRPr>
            </a:p>
          </p:txBody>
        </p:sp>
      </p:grpSp>
      <p:sp>
        <p:nvSpPr>
          <p:cNvPr id="17" name="文字方塊 16">
            <a:extLst>
              <a:ext uri="{FF2B5EF4-FFF2-40B4-BE49-F238E27FC236}">
                <a16:creationId xmlns:a16="http://schemas.microsoft.com/office/drawing/2014/main" id="{C4850729-43CE-4F9C-A256-7B26A5D39C56}"/>
              </a:ext>
            </a:extLst>
          </p:cNvPr>
          <p:cNvSpPr txBox="1"/>
          <p:nvPr/>
        </p:nvSpPr>
        <p:spPr>
          <a:xfrm>
            <a:off x="1331843" y="6550223"/>
            <a:ext cx="6480314" cy="307777"/>
          </a:xfrm>
          <a:prstGeom prst="rect">
            <a:avLst/>
          </a:prstGeom>
          <a:noFill/>
        </p:spPr>
        <p:txBody>
          <a:bodyPr wrap="square" rtlCol="0">
            <a:spAutoFit/>
          </a:bodyPr>
          <a:lstStyle/>
          <a:p>
            <a:pPr algn="ctr"/>
            <a:r>
              <a:rPr lang="en-US" altLang="zh-TW" sz="1400" dirty="0">
                <a:solidFill>
                  <a:srgbClr val="7030A0"/>
                </a:solidFill>
                <a:latin typeface="Calibri" panose="020F0502020204030204" pitchFamily="34" charset="0"/>
                <a:cs typeface="Calibri" panose="020F0502020204030204" pitchFamily="34" charset="0"/>
              </a:rPr>
              <a:t>J. -Y. Lin and J. -G. </a:t>
            </a:r>
            <a:r>
              <a:rPr lang="en-US" altLang="zh-TW" sz="1400" dirty="0" err="1">
                <a:solidFill>
                  <a:srgbClr val="7030A0"/>
                </a:solidFill>
                <a:latin typeface="Calibri" panose="020F0502020204030204" pitchFamily="34" charset="0"/>
                <a:cs typeface="Calibri" panose="020F0502020204030204" pitchFamily="34" charset="0"/>
              </a:rPr>
              <a:t>Hwu</a:t>
            </a:r>
            <a:r>
              <a:rPr lang="en-US" altLang="zh-TW" sz="1400" dirty="0">
                <a:solidFill>
                  <a:srgbClr val="7030A0"/>
                </a:solidFill>
                <a:latin typeface="Calibri" panose="020F0502020204030204" pitchFamily="34" charset="0"/>
                <a:cs typeface="Calibri" panose="020F0502020204030204" pitchFamily="34" charset="0"/>
              </a:rPr>
              <a:t>, </a:t>
            </a:r>
            <a:r>
              <a:rPr lang="en-US" altLang="zh-TW" sz="1400" i="1" dirty="0">
                <a:solidFill>
                  <a:srgbClr val="7030A0"/>
                </a:solidFill>
                <a:latin typeface="Calibri" panose="020F0502020204030204" pitchFamily="34" charset="0"/>
                <a:cs typeface="Calibri" panose="020F0502020204030204" pitchFamily="34" charset="0"/>
              </a:rPr>
              <a:t>IEEE Transactions on Electron Devices</a:t>
            </a:r>
            <a:r>
              <a:rPr lang="en-US" altLang="zh-TW" sz="1400" dirty="0">
                <a:solidFill>
                  <a:srgbClr val="7030A0"/>
                </a:solidFill>
                <a:latin typeface="Calibri" panose="020F0502020204030204" pitchFamily="34" charset="0"/>
                <a:cs typeface="Calibri" panose="020F0502020204030204" pitchFamily="34" charset="0"/>
              </a:rPr>
              <a:t> </a:t>
            </a:r>
            <a:r>
              <a:rPr lang="en-US" altLang="zh-TW" sz="1400" b="1" dirty="0">
                <a:solidFill>
                  <a:srgbClr val="7030A0"/>
                </a:solidFill>
                <a:latin typeface="Calibri" panose="020F0502020204030204" pitchFamily="34" charset="0"/>
                <a:cs typeface="Calibri" panose="020F0502020204030204" pitchFamily="34" charset="0"/>
              </a:rPr>
              <a:t>68</a:t>
            </a:r>
            <a:r>
              <a:rPr lang="en-US" altLang="zh-TW" sz="1400" dirty="0">
                <a:solidFill>
                  <a:srgbClr val="7030A0"/>
                </a:solidFill>
                <a:latin typeface="Calibri" panose="020F0502020204030204" pitchFamily="34" charset="0"/>
                <a:cs typeface="Calibri" panose="020F0502020204030204" pitchFamily="34" charset="0"/>
              </a:rPr>
              <a:t>, 4189-4194</a:t>
            </a:r>
            <a:r>
              <a:rPr lang="zh-TW" altLang="en-US" sz="1400" dirty="0">
                <a:solidFill>
                  <a:srgbClr val="7030A0"/>
                </a:solidFill>
                <a:latin typeface="Calibri" panose="020F0502020204030204" pitchFamily="34" charset="0"/>
                <a:cs typeface="Calibri" panose="020F0502020204030204" pitchFamily="34" charset="0"/>
              </a:rPr>
              <a:t> </a:t>
            </a:r>
            <a:r>
              <a:rPr lang="en-US" altLang="zh-TW" sz="1400" dirty="0">
                <a:solidFill>
                  <a:srgbClr val="7030A0"/>
                </a:solidFill>
                <a:latin typeface="Calibri" panose="020F0502020204030204" pitchFamily="34" charset="0"/>
                <a:cs typeface="Calibri" panose="020F0502020204030204" pitchFamily="34" charset="0"/>
              </a:rPr>
              <a:t>(2021)</a:t>
            </a:r>
            <a:endParaRPr lang="zh-TW" altLang="en-US" sz="1400" dirty="0">
              <a:solidFill>
                <a:srgbClr val="7030A0"/>
              </a:solidFill>
              <a:latin typeface="Calibri" panose="020F0502020204030204" pitchFamily="34" charset="0"/>
              <a:cs typeface="Calibri" panose="020F0502020204030204" pitchFamily="34" charset="0"/>
            </a:endParaRPr>
          </a:p>
        </p:txBody>
      </p:sp>
      <p:pic>
        <p:nvPicPr>
          <p:cNvPr id="24" name="圖片 23">
            <a:extLst>
              <a:ext uri="{FF2B5EF4-FFF2-40B4-BE49-F238E27FC236}">
                <a16:creationId xmlns:a16="http://schemas.microsoft.com/office/drawing/2014/main" id="{C759C33C-6121-484A-9A84-F4EBD3323C24}"/>
              </a:ext>
            </a:extLst>
          </p:cNvPr>
          <p:cNvPicPr>
            <a:picLocks noChangeAspect="1"/>
          </p:cNvPicPr>
          <p:nvPr/>
        </p:nvPicPr>
        <p:blipFill rotWithShape="1">
          <a:blip r:embed="rId4" cstate="hqprint">
            <a:extLst>
              <a:ext uri="{28A0092B-C50C-407E-A947-70E740481C1C}">
                <a14:useLocalDpi xmlns:a14="http://schemas.microsoft.com/office/drawing/2010/main"/>
              </a:ext>
            </a:extLst>
          </a:blip>
          <a:srcRect l="58822" t="51957"/>
          <a:stretch/>
        </p:blipFill>
        <p:spPr>
          <a:xfrm>
            <a:off x="5715144" y="4154543"/>
            <a:ext cx="2704998" cy="2164977"/>
          </a:xfrm>
          <a:prstGeom prst="rect">
            <a:avLst/>
          </a:prstGeom>
        </p:spPr>
      </p:pic>
      <p:pic>
        <p:nvPicPr>
          <p:cNvPr id="8" name="圖片 7">
            <a:extLst>
              <a:ext uri="{FF2B5EF4-FFF2-40B4-BE49-F238E27FC236}">
                <a16:creationId xmlns:a16="http://schemas.microsoft.com/office/drawing/2014/main" id="{244626B2-911A-40F1-BAFC-1B1F39D0192E}"/>
              </a:ext>
            </a:extLst>
          </p:cNvPr>
          <p:cNvPicPr>
            <a:picLocks noChangeAspect="1"/>
          </p:cNvPicPr>
          <p:nvPr/>
        </p:nvPicPr>
        <p:blipFill>
          <a:blip r:embed="rId5"/>
          <a:stretch>
            <a:fillRect/>
          </a:stretch>
        </p:blipFill>
        <p:spPr>
          <a:xfrm>
            <a:off x="5280537" y="1323608"/>
            <a:ext cx="3249450" cy="2658086"/>
          </a:xfrm>
          <a:prstGeom prst="rect">
            <a:avLst/>
          </a:prstGeom>
        </p:spPr>
      </p:pic>
    </p:spTree>
    <p:extLst>
      <p:ext uri="{BB962C8B-B14F-4D97-AF65-F5344CB8AC3E}">
        <p14:creationId xmlns:p14="http://schemas.microsoft.com/office/powerpoint/2010/main" val="849502273"/>
      </p:ext>
    </p:extLst>
  </p:cSld>
  <p:clrMapOvr>
    <a:masterClrMapping/>
  </p:clrMapOvr>
  <mc:AlternateContent xmlns:mc="http://schemas.openxmlformats.org/markup-compatibility/2006" xmlns:p14="http://schemas.microsoft.com/office/powerpoint/2010/main">
    <mc:Choice Requires="p14">
      <p:transition spd="slow" p14:dur="2000" advTm="15614"/>
    </mc:Choice>
    <mc:Fallback xmlns="">
      <p:transition spd="slow" advTm="1561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FE993169-74C9-4FE9-8F44-95E62487120F}"/>
              </a:ext>
            </a:extLst>
          </p:cNvPr>
          <p:cNvSpPr>
            <a:spLocks noGrp="1"/>
          </p:cNvSpPr>
          <p:nvPr>
            <p:ph idx="1"/>
          </p:nvPr>
        </p:nvSpPr>
        <p:spPr>
          <a:xfrm>
            <a:off x="276573" y="4420673"/>
            <a:ext cx="4455448" cy="1218127"/>
          </a:xfrm>
          <a:prstGeom prst="roundRect">
            <a:avLst/>
          </a:prstGeom>
          <a:solidFill>
            <a:srgbClr val="FFFF97"/>
          </a:solidFill>
          <a:ln w="19050">
            <a:solidFill>
              <a:schemeClr val="tx1"/>
            </a:solidFill>
          </a:ln>
        </p:spPr>
        <p:txBody>
          <a:bodyPr/>
          <a:lstStyle/>
          <a:p>
            <a:pPr marL="0" indent="0">
              <a:buNone/>
            </a:pPr>
            <a:r>
              <a:rPr lang="en-US" altLang="zh-TW" dirty="0">
                <a:latin typeface="Calibri" panose="020F0502020204030204" pitchFamily="34" charset="0"/>
                <a:cs typeface="Calibri" panose="020F0502020204030204" pitchFamily="34" charset="0"/>
              </a:rPr>
              <a:t>Investigate the dependency of</a:t>
            </a:r>
          </a:p>
          <a:p>
            <a:pPr>
              <a:buFont typeface="Wingdings" panose="05000000000000000000" pitchFamily="2" charset="2"/>
              <a:buChar char=""/>
            </a:pPr>
            <a:r>
              <a:rPr lang="en-US" altLang="zh-TW" b="1" dirty="0">
                <a:cs typeface="Calibri" panose="020F0502020204030204" pitchFamily="34" charset="0"/>
              </a:rPr>
              <a:t>transient current</a:t>
            </a:r>
            <a:r>
              <a:rPr lang="en-US" altLang="zh-TW" dirty="0">
                <a:cs typeface="Calibri" panose="020F0502020204030204" pitchFamily="34" charset="0"/>
              </a:rPr>
              <a:t>.</a:t>
            </a:r>
            <a:endParaRPr lang="en-US" altLang="zh-TW" b="1" dirty="0">
              <a:latin typeface="Calibri" panose="020F0502020204030204" pitchFamily="34" charset="0"/>
              <a:cs typeface="Calibri" panose="020F0502020204030204" pitchFamily="34" charset="0"/>
            </a:endParaRPr>
          </a:p>
          <a:p>
            <a:pPr>
              <a:buFont typeface="Wingdings" panose="05000000000000000000" pitchFamily="2" charset="2"/>
              <a:buChar char=""/>
            </a:pPr>
            <a:r>
              <a:rPr lang="en-US" altLang="zh-TW" dirty="0">
                <a:latin typeface="Calibri" panose="020F0502020204030204" pitchFamily="34" charset="0"/>
                <a:cs typeface="Calibri" panose="020F0502020204030204" pitchFamily="34" charset="0"/>
              </a:rPr>
              <a:t>on the </a:t>
            </a:r>
            <a:r>
              <a:rPr lang="en-US" altLang="zh-TW" b="1" dirty="0">
                <a:latin typeface="Calibri" panose="020F0502020204030204" pitchFamily="34" charset="0"/>
                <a:cs typeface="Calibri" panose="020F0502020204030204" pitchFamily="34" charset="0"/>
              </a:rPr>
              <a:t>tunneling oxide thickness (d</a:t>
            </a:r>
            <a:r>
              <a:rPr lang="en-US" altLang="zh-TW" b="1" baseline="-25000" dirty="0">
                <a:latin typeface="Calibri" panose="020F0502020204030204" pitchFamily="34" charset="0"/>
                <a:cs typeface="Calibri" panose="020F0502020204030204" pitchFamily="34" charset="0"/>
              </a:rPr>
              <a:t>ox</a:t>
            </a:r>
            <a:r>
              <a:rPr lang="en-US" altLang="zh-TW" b="1" dirty="0">
                <a:latin typeface="Calibri" panose="020F0502020204030204" pitchFamily="34" charset="0"/>
                <a:cs typeface="Calibri" panose="020F0502020204030204" pitchFamily="34" charset="0"/>
              </a:rPr>
              <a:t>)</a:t>
            </a:r>
          </a:p>
        </p:txBody>
      </p:sp>
      <p:sp>
        <p:nvSpPr>
          <p:cNvPr id="3" name="標題 2">
            <a:extLst>
              <a:ext uri="{FF2B5EF4-FFF2-40B4-BE49-F238E27FC236}">
                <a16:creationId xmlns:a16="http://schemas.microsoft.com/office/drawing/2014/main" id="{61626CCF-3AC0-4119-96C9-A9B492345391}"/>
              </a:ext>
            </a:extLst>
          </p:cNvPr>
          <p:cNvSpPr>
            <a:spLocks noGrp="1"/>
          </p:cNvSpPr>
          <p:nvPr>
            <p:ph type="title"/>
          </p:nvPr>
        </p:nvSpPr>
        <p:spPr/>
        <p:txBody>
          <a:bodyPr/>
          <a:lstStyle/>
          <a:p>
            <a:r>
              <a:rPr lang="en-US" altLang="zh-TW" dirty="0"/>
              <a:t>In This Work…</a:t>
            </a:r>
            <a:endParaRPr lang="zh-TW" altLang="en-US" dirty="0"/>
          </a:p>
        </p:txBody>
      </p:sp>
      <p:sp>
        <p:nvSpPr>
          <p:cNvPr id="4" name="投影片編號版面配置區 3">
            <a:extLst>
              <a:ext uri="{FF2B5EF4-FFF2-40B4-BE49-F238E27FC236}">
                <a16:creationId xmlns:a16="http://schemas.microsoft.com/office/drawing/2014/main" id="{C4F27792-C55D-4B1B-9501-7C9E6CB26777}"/>
              </a:ext>
            </a:extLst>
          </p:cNvPr>
          <p:cNvSpPr>
            <a:spLocks noGrp="1"/>
          </p:cNvSpPr>
          <p:nvPr>
            <p:ph type="sldNum" sz="quarter" idx="11"/>
          </p:nvPr>
        </p:nvSpPr>
        <p:spPr/>
        <p:txBody>
          <a:bodyPr/>
          <a:lstStyle/>
          <a:p>
            <a:fld id="{746179B8-B9D7-4922-944D-FA8D358F36EB}" type="slidenum">
              <a:rPr lang="zh-TW" altLang="en-US" smtClean="0"/>
              <a:pPr/>
              <a:t>8</a:t>
            </a:fld>
            <a:endParaRPr lang="zh-TW" altLang="en-US" dirty="0"/>
          </a:p>
        </p:txBody>
      </p:sp>
      <p:grpSp>
        <p:nvGrpSpPr>
          <p:cNvPr id="16" name="群組 15">
            <a:extLst>
              <a:ext uri="{FF2B5EF4-FFF2-40B4-BE49-F238E27FC236}">
                <a16:creationId xmlns:a16="http://schemas.microsoft.com/office/drawing/2014/main" id="{9DEE0F50-72C1-48FE-AD1E-559A997F62EA}"/>
              </a:ext>
            </a:extLst>
          </p:cNvPr>
          <p:cNvGrpSpPr/>
          <p:nvPr/>
        </p:nvGrpSpPr>
        <p:grpSpPr>
          <a:xfrm>
            <a:off x="563242" y="1863306"/>
            <a:ext cx="2974342" cy="2164977"/>
            <a:chOff x="693418" y="1863306"/>
            <a:chExt cx="2974342" cy="2164977"/>
          </a:xfrm>
        </p:grpSpPr>
        <p:pic>
          <p:nvPicPr>
            <p:cNvPr id="5" name="圖片 4">
              <a:extLst>
                <a:ext uri="{FF2B5EF4-FFF2-40B4-BE49-F238E27FC236}">
                  <a16:creationId xmlns:a16="http://schemas.microsoft.com/office/drawing/2014/main" id="{9D9BEA5C-260E-46E5-B118-B43CFB0A6378}"/>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l="58822" t="51957"/>
            <a:stretch/>
          </p:blipFill>
          <p:spPr>
            <a:xfrm>
              <a:off x="962762" y="1863306"/>
              <a:ext cx="2704998" cy="2164977"/>
            </a:xfrm>
            <a:prstGeom prst="rect">
              <a:avLst/>
            </a:prstGeom>
          </p:spPr>
        </p:pic>
        <p:grpSp>
          <p:nvGrpSpPr>
            <p:cNvPr id="13" name="群組 12">
              <a:extLst>
                <a:ext uri="{FF2B5EF4-FFF2-40B4-BE49-F238E27FC236}">
                  <a16:creationId xmlns:a16="http://schemas.microsoft.com/office/drawing/2014/main" id="{A688D423-BE26-4EA0-8BFC-7C1D771E848B}"/>
                </a:ext>
              </a:extLst>
            </p:cNvPr>
            <p:cNvGrpSpPr/>
            <p:nvPr/>
          </p:nvGrpSpPr>
          <p:grpSpPr>
            <a:xfrm>
              <a:off x="693418" y="1886939"/>
              <a:ext cx="1493511" cy="1542061"/>
              <a:chOff x="693418" y="1886939"/>
              <a:chExt cx="1493511" cy="1542061"/>
            </a:xfrm>
          </p:grpSpPr>
          <p:grpSp>
            <p:nvGrpSpPr>
              <p:cNvPr id="11" name="群組 10">
                <a:extLst>
                  <a:ext uri="{FF2B5EF4-FFF2-40B4-BE49-F238E27FC236}">
                    <a16:creationId xmlns:a16="http://schemas.microsoft.com/office/drawing/2014/main" id="{EFCFBC83-CED4-4CAF-AE99-37F4067596DC}"/>
                  </a:ext>
                </a:extLst>
              </p:cNvPr>
              <p:cNvGrpSpPr/>
              <p:nvPr/>
            </p:nvGrpSpPr>
            <p:grpSpPr>
              <a:xfrm>
                <a:off x="1847088" y="2279904"/>
                <a:ext cx="0" cy="1149096"/>
                <a:chOff x="1847088" y="2279904"/>
                <a:chExt cx="0" cy="1149096"/>
              </a:xfrm>
            </p:grpSpPr>
            <p:cxnSp>
              <p:nvCxnSpPr>
                <p:cNvPr id="7" name="直線單箭頭接點 6">
                  <a:extLst>
                    <a:ext uri="{FF2B5EF4-FFF2-40B4-BE49-F238E27FC236}">
                      <a16:creationId xmlns:a16="http://schemas.microsoft.com/office/drawing/2014/main" id="{C417D7DC-617C-489E-8502-97F7223B3275}"/>
                    </a:ext>
                  </a:extLst>
                </p:cNvPr>
                <p:cNvCxnSpPr>
                  <a:cxnSpLocks/>
                </p:cNvCxnSpPr>
                <p:nvPr/>
              </p:nvCxnSpPr>
              <p:spPr>
                <a:xfrm>
                  <a:off x="1847088" y="2279904"/>
                  <a:ext cx="0" cy="530352"/>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a:extLst>
                    <a:ext uri="{FF2B5EF4-FFF2-40B4-BE49-F238E27FC236}">
                      <a16:creationId xmlns:a16="http://schemas.microsoft.com/office/drawing/2014/main" id="{68E650C1-32DA-4F00-B45A-648816468C53}"/>
                    </a:ext>
                  </a:extLst>
                </p:cNvPr>
                <p:cNvCxnSpPr>
                  <a:cxnSpLocks/>
                </p:cNvCxnSpPr>
                <p:nvPr/>
              </p:nvCxnSpPr>
              <p:spPr>
                <a:xfrm flipV="1">
                  <a:off x="1847088" y="2999232"/>
                  <a:ext cx="0" cy="429768"/>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文字方塊 11">
                <a:extLst>
                  <a:ext uri="{FF2B5EF4-FFF2-40B4-BE49-F238E27FC236}">
                    <a16:creationId xmlns:a16="http://schemas.microsoft.com/office/drawing/2014/main" id="{935F6F43-17F5-455D-A655-71D822BD4FC3}"/>
                  </a:ext>
                </a:extLst>
              </p:cNvPr>
              <p:cNvSpPr txBox="1"/>
              <p:nvPr/>
            </p:nvSpPr>
            <p:spPr>
              <a:xfrm>
                <a:off x="693418" y="1886939"/>
                <a:ext cx="1493511" cy="369332"/>
              </a:xfrm>
              <a:prstGeom prst="rect">
                <a:avLst/>
              </a:prstGeom>
              <a:noFill/>
            </p:spPr>
            <p:txBody>
              <a:bodyPr wrap="square" rtlCol="0">
                <a:spAutoFit/>
              </a:bodyPr>
              <a:lstStyle/>
              <a:p>
                <a:pPr algn="ctr"/>
                <a:r>
                  <a:rPr lang="en-US" altLang="zh-TW" b="1" dirty="0">
                    <a:solidFill>
                      <a:srgbClr val="0000FF"/>
                    </a:solidFill>
                    <a:latin typeface="Calibri" panose="020F0502020204030204" pitchFamily="34" charset="0"/>
                    <a:cs typeface="Calibri" panose="020F0502020204030204" pitchFamily="34" charset="0"/>
                  </a:rPr>
                  <a:t>Different d</a:t>
                </a:r>
                <a:r>
                  <a:rPr lang="en-US" altLang="zh-TW" b="1" baseline="-25000" dirty="0">
                    <a:solidFill>
                      <a:srgbClr val="0000FF"/>
                    </a:solidFill>
                    <a:latin typeface="Calibri" panose="020F0502020204030204" pitchFamily="34" charset="0"/>
                    <a:cs typeface="Calibri" panose="020F0502020204030204" pitchFamily="34" charset="0"/>
                  </a:rPr>
                  <a:t>ox</a:t>
                </a:r>
                <a:endParaRPr lang="zh-TW" altLang="en-US" b="1" baseline="-25000" dirty="0">
                  <a:solidFill>
                    <a:srgbClr val="0000FF"/>
                  </a:solidFill>
                  <a:latin typeface="Calibri" panose="020F0502020204030204" pitchFamily="34" charset="0"/>
                  <a:cs typeface="Calibri" panose="020F0502020204030204" pitchFamily="34" charset="0"/>
                </a:endParaRPr>
              </a:p>
            </p:txBody>
          </p:sp>
        </p:grpSp>
      </p:grpSp>
      <p:grpSp>
        <p:nvGrpSpPr>
          <p:cNvPr id="18" name="群組 17">
            <a:extLst>
              <a:ext uri="{FF2B5EF4-FFF2-40B4-BE49-F238E27FC236}">
                <a16:creationId xmlns:a16="http://schemas.microsoft.com/office/drawing/2014/main" id="{3920E30D-4571-4CC8-AFB4-D79C3C4E05C4}"/>
              </a:ext>
            </a:extLst>
          </p:cNvPr>
          <p:cNvGrpSpPr/>
          <p:nvPr/>
        </p:nvGrpSpPr>
        <p:grpSpPr>
          <a:xfrm>
            <a:off x="4643188" y="1050878"/>
            <a:ext cx="3782062" cy="2877732"/>
            <a:chOff x="4836160" y="1050878"/>
            <a:chExt cx="3782062" cy="2877732"/>
          </a:xfrm>
        </p:grpSpPr>
        <p:pic>
          <p:nvPicPr>
            <p:cNvPr id="15" name="圖片 14">
              <a:extLst>
                <a:ext uri="{FF2B5EF4-FFF2-40B4-BE49-F238E27FC236}">
                  <a16:creationId xmlns:a16="http://schemas.microsoft.com/office/drawing/2014/main" id="{B126DF71-03F3-4F79-9BBC-296A91A954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36160" y="1050878"/>
              <a:ext cx="3782062" cy="2877732"/>
            </a:xfrm>
            <a:prstGeom prst="rect">
              <a:avLst/>
            </a:prstGeom>
          </p:spPr>
        </p:pic>
        <p:sp>
          <p:nvSpPr>
            <p:cNvPr id="17" name="文字方塊 16">
              <a:extLst>
                <a:ext uri="{FF2B5EF4-FFF2-40B4-BE49-F238E27FC236}">
                  <a16:creationId xmlns:a16="http://schemas.microsoft.com/office/drawing/2014/main" id="{1391422B-2AAD-47BC-ABC1-634E2D00F6A9}"/>
                </a:ext>
              </a:extLst>
            </p:cNvPr>
            <p:cNvSpPr txBox="1"/>
            <p:nvPr/>
          </p:nvSpPr>
          <p:spPr>
            <a:xfrm>
              <a:off x="5740400" y="2945794"/>
              <a:ext cx="1163320" cy="307777"/>
            </a:xfrm>
            <a:prstGeom prst="rect">
              <a:avLst/>
            </a:prstGeom>
            <a:noFill/>
            <a:ln>
              <a:solidFill>
                <a:schemeClr val="tx1"/>
              </a:solidFill>
            </a:ln>
          </p:spPr>
          <p:txBody>
            <a:bodyPr wrap="square" rtlCol="0">
              <a:spAutoFit/>
            </a:bodyPr>
            <a:lstStyle/>
            <a:p>
              <a:pPr algn="ctr"/>
              <a:r>
                <a:rPr lang="en-US" altLang="zh-TW" sz="1400" b="1" dirty="0">
                  <a:latin typeface="Arial" panose="020B0604020202020204" pitchFamily="34" charset="0"/>
                  <a:cs typeface="Arial" panose="020B0604020202020204" pitchFamily="34" charset="0"/>
                </a:rPr>
                <a:t>Experiment</a:t>
              </a:r>
              <a:endParaRPr lang="zh-TW" altLang="en-US" sz="1400" b="1" dirty="0">
                <a:latin typeface="Arial" panose="020B0604020202020204" pitchFamily="34" charset="0"/>
                <a:cs typeface="Arial" panose="020B0604020202020204" pitchFamily="34" charset="0"/>
              </a:endParaRPr>
            </a:p>
          </p:txBody>
        </p:sp>
      </p:grpSp>
      <p:pic>
        <p:nvPicPr>
          <p:cNvPr id="20" name="圖片 19">
            <a:extLst>
              <a:ext uri="{FF2B5EF4-FFF2-40B4-BE49-F238E27FC236}">
                <a16:creationId xmlns:a16="http://schemas.microsoft.com/office/drawing/2014/main" id="{2505F540-5B98-49EF-A14D-A8DC777915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36160" y="4049432"/>
            <a:ext cx="3589090" cy="2711595"/>
          </a:xfrm>
          <a:prstGeom prst="rect">
            <a:avLst/>
          </a:prstGeom>
        </p:spPr>
      </p:pic>
      <p:sp>
        <p:nvSpPr>
          <p:cNvPr id="21" name="箭號: 向右 20">
            <a:extLst>
              <a:ext uri="{FF2B5EF4-FFF2-40B4-BE49-F238E27FC236}">
                <a16:creationId xmlns:a16="http://schemas.microsoft.com/office/drawing/2014/main" id="{74ACD314-89DA-408E-9975-CAF0F1FBFBD4}"/>
              </a:ext>
            </a:extLst>
          </p:cNvPr>
          <p:cNvSpPr/>
          <p:nvPr/>
        </p:nvSpPr>
        <p:spPr>
          <a:xfrm rot="19651523">
            <a:off x="3598269" y="2564506"/>
            <a:ext cx="834572"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箭號: 向右 21">
            <a:extLst>
              <a:ext uri="{FF2B5EF4-FFF2-40B4-BE49-F238E27FC236}">
                <a16:creationId xmlns:a16="http://schemas.microsoft.com/office/drawing/2014/main" id="{3937AC33-272C-4022-9A88-E81736264A00}"/>
              </a:ext>
            </a:extLst>
          </p:cNvPr>
          <p:cNvSpPr/>
          <p:nvPr/>
        </p:nvSpPr>
        <p:spPr>
          <a:xfrm rot="2525647">
            <a:off x="3620126" y="3704694"/>
            <a:ext cx="834572"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圓角 18">
            <a:extLst>
              <a:ext uri="{FF2B5EF4-FFF2-40B4-BE49-F238E27FC236}">
                <a16:creationId xmlns:a16="http://schemas.microsoft.com/office/drawing/2014/main" id="{3502FFB3-15CE-4900-B8B9-834DD03F36C7}"/>
              </a:ext>
            </a:extLst>
          </p:cNvPr>
          <p:cNvSpPr/>
          <p:nvPr/>
        </p:nvSpPr>
        <p:spPr>
          <a:xfrm>
            <a:off x="1033919" y="1085723"/>
            <a:ext cx="2357096" cy="715089"/>
          </a:xfrm>
          <a:prstGeom prst="roundRect">
            <a:avLst/>
          </a:prstGeom>
          <a:ln w="19050">
            <a:noFill/>
          </a:ln>
        </p:spPr>
        <p:txBody>
          <a:bodyPr wrap="square">
            <a:spAutoFit/>
          </a:bodyPr>
          <a:lstStyle/>
          <a:p>
            <a:pPr algn="ctr"/>
            <a:r>
              <a:rPr lang="en-US" altLang="zh-TW" b="1" dirty="0">
                <a:solidFill>
                  <a:schemeClr val="tx1">
                    <a:lumMod val="65000"/>
                    <a:lumOff val="35000"/>
                  </a:schemeClr>
                </a:solidFill>
                <a:latin typeface="Calibri" panose="020F0502020204030204" pitchFamily="34" charset="0"/>
              </a:rPr>
              <a:t>Trench structure MIS</a:t>
            </a:r>
            <a:r>
              <a:rPr lang="zh-TW" altLang="en-US" b="1" dirty="0">
                <a:solidFill>
                  <a:schemeClr val="tx1">
                    <a:lumMod val="65000"/>
                    <a:lumOff val="35000"/>
                  </a:schemeClr>
                </a:solidFill>
                <a:latin typeface="Calibri" panose="020F0502020204030204" pitchFamily="34" charset="0"/>
              </a:rPr>
              <a:t> </a:t>
            </a:r>
            <a:br>
              <a:rPr lang="en-US" altLang="zh-TW" b="1" dirty="0">
                <a:solidFill>
                  <a:schemeClr val="tx1">
                    <a:lumMod val="65000"/>
                    <a:lumOff val="35000"/>
                  </a:schemeClr>
                </a:solidFill>
                <a:latin typeface="Calibri" panose="020F0502020204030204" pitchFamily="34" charset="0"/>
              </a:rPr>
            </a:br>
            <a:r>
              <a:rPr lang="en-US" altLang="zh-TW" b="1" dirty="0">
                <a:solidFill>
                  <a:schemeClr val="tx1">
                    <a:lumMod val="65000"/>
                    <a:lumOff val="35000"/>
                  </a:schemeClr>
                </a:solidFill>
                <a:latin typeface="Calibri" panose="020F0502020204030204" pitchFamily="34" charset="0"/>
              </a:rPr>
              <a:t>(Trench MIS)</a:t>
            </a:r>
            <a:endParaRPr lang="zh-TW" altLang="en-US" b="1" dirty="0">
              <a:solidFill>
                <a:schemeClr val="tx1">
                  <a:lumMod val="65000"/>
                  <a:lumOff val="35000"/>
                </a:schemeClr>
              </a:solidFill>
              <a:latin typeface="Calibri" panose="020F0502020204030204" pitchFamily="34" charset="0"/>
            </a:endParaRPr>
          </a:p>
        </p:txBody>
      </p:sp>
    </p:spTree>
    <p:extLst>
      <p:ext uri="{BB962C8B-B14F-4D97-AF65-F5344CB8AC3E}">
        <p14:creationId xmlns:p14="http://schemas.microsoft.com/office/powerpoint/2010/main" val="3163720347"/>
      </p:ext>
    </p:extLst>
  </p:cSld>
  <p:clrMapOvr>
    <a:masterClrMapping/>
  </p:clrMapOvr>
  <mc:AlternateContent xmlns:mc="http://schemas.openxmlformats.org/markup-compatibility/2006" xmlns:p14="http://schemas.microsoft.com/office/powerpoint/2010/main">
    <mc:Choice Requires="p14">
      <p:transition spd="slow" p14:dur="2000" advTm="23503"/>
    </mc:Choice>
    <mc:Fallback xmlns="">
      <p:transition spd="slow" advTm="2350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p:txBody>
          <a:bodyPr>
            <a:noAutofit/>
          </a:bodyPr>
          <a:lstStyle/>
          <a:p>
            <a:pPr>
              <a:lnSpc>
                <a:spcPct val="150000"/>
              </a:lnSpc>
              <a:buClr>
                <a:schemeClr val="bg1">
                  <a:lumMod val="75000"/>
                </a:schemeClr>
              </a:buClr>
              <a:buFont typeface="Arial" panose="020B0604020202020204" pitchFamily="34" charset="0"/>
              <a:buChar char="•"/>
            </a:pPr>
            <a:r>
              <a:rPr lang="en-US" altLang="zh-TW" sz="2400" b="1" dirty="0">
                <a:solidFill>
                  <a:schemeClr val="bg1">
                    <a:lumMod val="75000"/>
                  </a:schemeClr>
                </a:solidFill>
                <a:latin typeface="Calibri" panose="020F0502020204030204" pitchFamily="34" charset="0"/>
                <a:cs typeface="Calibri" panose="020F0502020204030204" pitchFamily="34" charset="0"/>
              </a:rPr>
              <a:t>Introduction</a:t>
            </a:r>
          </a:p>
          <a:p>
            <a:pPr lvl="1">
              <a:lnSpc>
                <a:spcPct val="150000"/>
              </a:lnSpc>
              <a:buClr>
                <a:schemeClr val="bg1">
                  <a:lumMod val="75000"/>
                </a:schemeClr>
              </a:buClr>
              <a:buFont typeface="Wingdings" panose="05000000000000000000" pitchFamily="2" charset="2"/>
              <a:buChar char="Ø"/>
            </a:pPr>
            <a:r>
              <a:rPr lang="es-ES" altLang="zh-TW" sz="2400" b="1" dirty="0">
                <a:solidFill>
                  <a:schemeClr val="bg1">
                    <a:lumMod val="75000"/>
                  </a:schemeClr>
                </a:solidFill>
                <a:latin typeface="Calibri" panose="020F0502020204030204" pitchFamily="34" charset="0"/>
                <a:ea typeface="標楷體" panose="03000509000000000000" pitchFamily="65" charset="-120"/>
                <a:cs typeface="Calibri" panose="020F0502020204030204" pitchFamily="34" charset="0"/>
              </a:rPr>
              <a:t>Metal-Insulator-Semiconductor </a:t>
            </a:r>
            <a:r>
              <a:rPr lang="es-ES" altLang="zh-TW" sz="2400" b="1" dirty="0">
                <a:solidFill>
                  <a:schemeClr val="bg1">
                    <a:lumMod val="75000"/>
                  </a:schemeClr>
                </a:solidFill>
                <a:ea typeface="標楷體" panose="03000509000000000000" pitchFamily="65" charset="-120"/>
                <a:cs typeface="Calibri" panose="020F0502020204030204" pitchFamily="34" charset="0"/>
              </a:rPr>
              <a:t>Tunnel Diode (MIS TD) </a:t>
            </a:r>
          </a:p>
          <a:p>
            <a:pPr lvl="1">
              <a:lnSpc>
                <a:spcPct val="150000"/>
              </a:lnSpc>
              <a:buClr>
                <a:schemeClr val="bg1">
                  <a:lumMod val="75000"/>
                </a:schemeClr>
              </a:buClr>
              <a:buFont typeface="Wingdings" panose="05000000000000000000" pitchFamily="2" charset="2"/>
              <a:buChar char="Ø"/>
            </a:pPr>
            <a:r>
              <a:rPr lang="fr-FR" altLang="zh-TW" sz="2400" b="1" dirty="0">
                <a:solidFill>
                  <a:schemeClr val="bg1">
                    <a:lumMod val="75000"/>
                  </a:schemeClr>
                </a:solidFill>
                <a:latin typeface="Calibri" panose="020F0502020204030204" pitchFamily="34" charset="0"/>
                <a:ea typeface="標楷體" panose="03000509000000000000" pitchFamily="65" charset="-120"/>
                <a:cs typeface="Calibri" panose="020F0502020204030204" pitchFamily="34" charset="0"/>
              </a:rPr>
              <a:t>Transient Current in MIS TDs</a:t>
            </a:r>
            <a:endParaRPr lang="en-US" altLang="zh-TW" sz="2400" b="1" dirty="0">
              <a:solidFill>
                <a:schemeClr val="bg1">
                  <a:lumMod val="75000"/>
                </a:schemeClr>
              </a:solidFill>
              <a:latin typeface="Calibri" panose="020F0502020204030204" pitchFamily="34" charset="0"/>
              <a:ea typeface="標楷體" panose="03000509000000000000" pitchFamily="65" charset="-120"/>
              <a:cs typeface="Calibri" panose="020F0502020204030204" pitchFamily="34" charset="0"/>
            </a:endParaRPr>
          </a:p>
          <a:p>
            <a:pPr>
              <a:lnSpc>
                <a:spcPct val="150000"/>
              </a:lnSpc>
              <a:buClr>
                <a:schemeClr val="tx1"/>
              </a:buClr>
              <a:buFont typeface="Arial" panose="020B0604020202020204" pitchFamily="34" charset="0"/>
              <a:buChar char="•"/>
            </a:pPr>
            <a:r>
              <a:rPr lang="en-US" altLang="zh-TW" sz="2400" b="1" dirty="0">
                <a:latin typeface="Calibri" panose="020F0502020204030204" pitchFamily="34" charset="0"/>
                <a:cs typeface="Calibri" panose="020F0502020204030204" pitchFamily="34" charset="0"/>
              </a:rPr>
              <a:t>Results and Discussion</a:t>
            </a:r>
          </a:p>
          <a:p>
            <a:pPr lvl="1">
              <a:lnSpc>
                <a:spcPct val="150000"/>
              </a:lnSpc>
              <a:buFont typeface="Wingdings" panose="05000000000000000000" pitchFamily="2" charset="2"/>
              <a:buChar char="Ø"/>
            </a:pPr>
            <a:r>
              <a:rPr lang="en-US" altLang="zh-TW" sz="2400" b="1" dirty="0">
                <a:latin typeface="Calibri" panose="020F0502020204030204" pitchFamily="34" charset="0"/>
                <a:ea typeface="標楷體" panose="03000509000000000000" pitchFamily="65" charset="-120"/>
                <a:cs typeface="Calibri" panose="020F0502020204030204" pitchFamily="34" charset="0"/>
              </a:rPr>
              <a:t>Experiments</a:t>
            </a:r>
          </a:p>
          <a:p>
            <a:pPr lvl="1">
              <a:lnSpc>
                <a:spcPct val="150000"/>
              </a:lnSpc>
              <a:buClr>
                <a:schemeClr val="bg1">
                  <a:lumMod val="75000"/>
                </a:schemeClr>
              </a:buClr>
              <a:buFont typeface="Wingdings" panose="05000000000000000000" pitchFamily="2" charset="2"/>
              <a:buChar char="Ø"/>
            </a:pPr>
            <a:r>
              <a:rPr lang="en-US" altLang="zh-TW" sz="2400" b="1" dirty="0">
                <a:solidFill>
                  <a:schemeClr val="bg1">
                    <a:lumMod val="75000"/>
                  </a:schemeClr>
                </a:solidFill>
                <a:latin typeface="Calibri" panose="020F0502020204030204" pitchFamily="34" charset="0"/>
                <a:ea typeface="標楷體" panose="03000509000000000000" pitchFamily="65" charset="-120"/>
                <a:cs typeface="Calibri" panose="020F0502020204030204" pitchFamily="34" charset="0"/>
              </a:rPr>
              <a:t>TCAD Simulation</a:t>
            </a:r>
          </a:p>
          <a:p>
            <a:pPr>
              <a:lnSpc>
                <a:spcPct val="150000"/>
              </a:lnSpc>
              <a:buClr>
                <a:schemeClr val="bg1">
                  <a:lumMod val="75000"/>
                </a:schemeClr>
              </a:buClr>
              <a:buFont typeface="Arial" panose="020B0604020202020204" pitchFamily="34" charset="0"/>
              <a:buChar char="•"/>
            </a:pPr>
            <a:r>
              <a:rPr lang="en-US" altLang="zh-TW" sz="2400" b="1" dirty="0">
                <a:solidFill>
                  <a:schemeClr val="bg1">
                    <a:lumMod val="75000"/>
                  </a:schemeClr>
                </a:solidFill>
                <a:latin typeface="Calibri" panose="020F0502020204030204" pitchFamily="34" charset="0"/>
                <a:cs typeface="Calibri" panose="020F0502020204030204" pitchFamily="34" charset="0"/>
              </a:rPr>
              <a:t>Conclusion</a:t>
            </a:r>
          </a:p>
          <a:p>
            <a:pPr>
              <a:lnSpc>
                <a:spcPct val="150000"/>
              </a:lnSpc>
              <a:buFont typeface="Wingdings" panose="05000000000000000000" pitchFamily="2" charset="2"/>
              <a:buChar char="n"/>
            </a:pPr>
            <a:endParaRPr lang="en-US" altLang="zh-TW" sz="2400" b="1" dirty="0">
              <a:latin typeface="Calibri" panose="020F0502020204030204" pitchFamily="34" charset="0"/>
              <a:ea typeface="標楷體" panose="03000509000000000000" pitchFamily="65" charset="-120"/>
              <a:cs typeface="Calibri" panose="020F0502020204030204" pitchFamily="34" charset="0"/>
            </a:endParaRPr>
          </a:p>
          <a:p>
            <a:pPr>
              <a:lnSpc>
                <a:spcPct val="150000"/>
              </a:lnSpc>
              <a:buFont typeface="Wingdings" panose="05000000000000000000" pitchFamily="2" charset="2"/>
              <a:buChar char="n"/>
            </a:pPr>
            <a:endParaRPr lang="en-US" altLang="zh-TW" sz="2400" b="1" dirty="0">
              <a:latin typeface="Calibri" panose="020F0502020204030204" pitchFamily="34" charset="0"/>
              <a:cs typeface="Calibri" panose="020F0502020204030204" pitchFamily="34" charset="0"/>
            </a:endParaRPr>
          </a:p>
          <a:p>
            <a:pPr>
              <a:buFont typeface="Wingdings" panose="05000000000000000000" pitchFamily="2" charset="2"/>
              <a:buChar char="n"/>
            </a:pPr>
            <a:endParaRPr lang="zh-TW" altLang="en-US" sz="2400" b="1" dirty="0">
              <a:latin typeface="Calibri" panose="020F0502020204030204" pitchFamily="34" charset="0"/>
              <a:cs typeface="Calibri" panose="020F0502020204030204" pitchFamily="34" charset="0"/>
            </a:endParaRPr>
          </a:p>
        </p:txBody>
      </p:sp>
      <p:sp>
        <p:nvSpPr>
          <p:cNvPr id="3" name="標題 2"/>
          <p:cNvSpPr>
            <a:spLocks noGrp="1"/>
          </p:cNvSpPr>
          <p:nvPr>
            <p:ph type="title"/>
          </p:nvPr>
        </p:nvSpPr>
        <p:spPr/>
        <p:txBody>
          <a:bodyPr/>
          <a:lstStyle/>
          <a:p>
            <a:r>
              <a:rPr lang="en-US" altLang="zh-TW" dirty="0"/>
              <a:t>Outline</a:t>
            </a:r>
            <a:endParaRPr lang="zh-TW" altLang="en-US" dirty="0"/>
          </a:p>
        </p:txBody>
      </p:sp>
      <p:sp>
        <p:nvSpPr>
          <p:cNvPr id="7" name="投影片編號版面配置區 6">
            <a:extLst>
              <a:ext uri="{FF2B5EF4-FFF2-40B4-BE49-F238E27FC236}">
                <a16:creationId xmlns:a16="http://schemas.microsoft.com/office/drawing/2014/main" id="{8616E51C-92C3-4ACC-84AD-22AF4765A90A}"/>
              </a:ext>
            </a:extLst>
          </p:cNvPr>
          <p:cNvSpPr>
            <a:spLocks noGrp="1"/>
          </p:cNvSpPr>
          <p:nvPr>
            <p:ph type="sldNum" sz="quarter" idx="11"/>
          </p:nvPr>
        </p:nvSpPr>
        <p:spPr>
          <a:xfrm>
            <a:off x="8618222" y="6480683"/>
            <a:ext cx="525778" cy="365125"/>
          </a:xfrm>
        </p:spPr>
        <p:txBody>
          <a:bodyPr/>
          <a:lstStyle/>
          <a:p>
            <a:fld id="{746179B8-B9D7-4922-944D-FA8D358F36EB}" type="slidenum">
              <a:rPr lang="zh-TW" altLang="en-US" smtClean="0"/>
              <a:pPr/>
              <a:t>9</a:t>
            </a:fld>
            <a:endParaRPr lang="zh-TW" altLang="en-US" dirty="0"/>
          </a:p>
        </p:txBody>
      </p:sp>
    </p:spTree>
    <p:extLst>
      <p:ext uri="{BB962C8B-B14F-4D97-AF65-F5344CB8AC3E}">
        <p14:creationId xmlns:p14="http://schemas.microsoft.com/office/powerpoint/2010/main" val="3019386615"/>
      </p:ext>
    </p:extLst>
  </p:cSld>
  <p:clrMapOvr>
    <a:masterClrMapping/>
  </p:clrMapOvr>
  <mc:AlternateContent xmlns:mc="http://schemas.openxmlformats.org/markup-compatibility/2006" xmlns:p14="http://schemas.microsoft.com/office/powerpoint/2010/main">
    <mc:Choice Requires="p14">
      <p:transition spd="slow" p14:dur="2000" advTm="4752"/>
    </mc:Choice>
    <mc:Fallback xmlns="">
      <p:transition spd="slow" advTm="475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8.1|11.9"/>
</p:tagLst>
</file>

<file path=ppt/tags/tag10.xml><?xml version="1.0" encoding="utf-8"?>
<p:tagLst xmlns:a="http://schemas.openxmlformats.org/drawingml/2006/main" xmlns:r="http://schemas.openxmlformats.org/officeDocument/2006/relationships" xmlns:p="http://schemas.openxmlformats.org/presentationml/2006/main">
  <p:tag name="TIMING" val="|38.1"/>
</p:tagLst>
</file>

<file path=ppt/tags/tag11.xml><?xml version="1.0" encoding="utf-8"?>
<p:tagLst xmlns:a="http://schemas.openxmlformats.org/drawingml/2006/main" xmlns:r="http://schemas.openxmlformats.org/officeDocument/2006/relationships" xmlns:p="http://schemas.openxmlformats.org/presentationml/2006/main">
  <p:tag name="TIMING" val="|72.7"/>
</p:tagLst>
</file>

<file path=ppt/tags/tag12.xml><?xml version="1.0" encoding="utf-8"?>
<p:tagLst xmlns:a="http://schemas.openxmlformats.org/drawingml/2006/main" xmlns:r="http://schemas.openxmlformats.org/officeDocument/2006/relationships" xmlns:p="http://schemas.openxmlformats.org/presentationml/2006/main">
  <p:tag name="TIMING" val="|13.6"/>
</p:tagLst>
</file>

<file path=ppt/tags/tag2.xml><?xml version="1.0" encoding="utf-8"?>
<p:tagLst xmlns:a="http://schemas.openxmlformats.org/drawingml/2006/main" xmlns:r="http://schemas.openxmlformats.org/officeDocument/2006/relationships" xmlns:p="http://schemas.openxmlformats.org/presentationml/2006/main">
  <p:tag name="TIMING" val="|8.1|11.9"/>
</p:tagLst>
</file>

<file path=ppt/tags/tag3.xml><?xml version="1.0" encoding="utf-8"?>
<p:tagLst xmlns:a="http://schemas.openxmlformats.org/drawingml/2006/main" xmlns:r="http://schemas.openxmlformats.org/officeDocument/2006/relationships" xmlns:p="http://schemas.openxmlformats.org/presentationml/2006/main">
  <p:tag name="TIMING" val="|33|5.5"/>
</p:tagLst>
</file>

<file path=ppt/tags/tag4.xml><?xml version="1.0" encoding="utf-8"?>
<p:tagLst xmlns:a="http://schemas.openxmlformats.org/drawingml/2006/main" xmlns:r="http://schemas.openxmlformats.org/officeDocument/2006/relationships" xmlns:p="http://schemas.openxmlformats.org/presentationml/2006/main">
  <p:tag name="TIMING" val="|32.8"/>
</p:tagLst>
</file>

<file path=ppt/tags/tag5.xml><?xml version="1.0" encoding="utf-8"?>
<p:tagLst xmlns:a="http://schemas.openxmlformats.org/drawingml/2006/main" xmlns:r="http://schemas.openxmlformats.org/officeDocument/2006/relationships" xmlns:p="http://schemas.openxmlformats.org/presentationml/2006/main">
  <p:tag name="TIMING" val="|27.3|30.1"/>
</p:tagLst>
</file>

<file path=ppt/tags/tag6.xml><?xml version="1.0" encoding="utf-8"?>
<p:tagLst xmlns:a="http://schemas.openxmlformats.org/drawingml/2006/main" xmlns:r="http://schemas.openxmlformats.org/officeDocument/2006/relationships" xmlns:p="http://schemas.openxmlformats.org/presentationml/2006/main">
  <p:tag name="TIMING" val="|25.9|51.7"/>
</p:tagLst>
</file>

<file path=ppt/tags/tag7.xml><?xml version="1.0" encoding="utf-8"?>
<p:tagLst xmlns:a="http://schemas.openxmlformats.org/drawingml/2006/main" xmlns:r="http://schemas.openxmlformats.org/officeDocument/2006/relationships" xmlns:p="http://schemas.openxmlformats.org/presentationml/2006/main">
  <p:tag name="TIMING" val="|20.5|13.8"/>
</p:tagLst>
</file>

<file path=ppt/tags/tag8.xml><?xml version="1.0" encoding="utf-8"?>
<p:tagLst xmlns:a="http://schemas.openxmlformats.org/drawingml/2006/main" xmlns:r="http://schemas.openxmlformats.org/officeDocument/2006/relationships" xmlns:p="http://schemas.openxmlformats.org/presentationml/2006/main">
  <p:tag name="TIMING" val="|16.5"/>
</p:tagLst>
</file>

<file path=ppt/tags/tag9.xml><?xml version="1.0" encoding="utf-8"?>
<p:tagLst xmlns:a="http://schemas.openxmlformats.org/drawingml/2006/main" xmlns:r="http://schemas.openxmlformats.org/officeDocument/2006/relationships" xmlns:p="http://schemas.openxmlformats.org/presentationml/2006/main">
  <p:tag name="TIMING" val="|12.8"/>
</p:tagLst>
</file>

<file path=ppt/theme/theme1.xml><?xml version="1.0" encoding="utf-8"?>
<a:theme xmlns:a="http://schemas.openxmlformats.org/drawingml/2006/main" name="CVLAB_ratio_4_3">
  <a:themeElements>
    <a:clrScheme name="自訂 1">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0000FF"/>
      </a:hlink>
      <a:folHlink>
        <a:srgbClr val="96A9A9"/>
      </a:folHlink>
    </a:clrScheme>
    <a:fontScheme name="自訂 3">
      <a:majorFont>
        <a:latin typeface="Times New Roman"/>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VLAB_ratio_4_3" id="{DFD4C4BA-623D-4DA3-B2B6-30DB443777EF}" vid="{B58B5C8A-8F69-401C-A707-1018E0573165}"/>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CVLAB_ratio_4_3</Template>
  <TotalTime>18264</TotalTime>
  <Words>3667</Words>
  <Application>Microsoft Office PowerPoint</Application>
  <PresentationFormat>如螢幕大小 (4:3)</PresentationFormat>
  <Paragraphs>586</Paragraphs>
  <Slides>44</Slides>
  <Notes>38</Notes>
  <HiddenSlides>0</HiddenSlides>
  <MMClips>0</MMClips>
  <ScaleCrop>false</ScaleCrop>
  <HeadingPairs>
    <vt:vector size="8" baseType="variant">
      <vt:variant>
        <vt:lpstr>使用字型</vt:lpstr>
      </vt:variant>
      <vt:variant>
        <vt:i4>14</vt:i4>
      </vt:variant>
      <vt:variant>
        <vt:lpstr>佈景主題</vt:lpstr>
      </vt:variant>
      <vt:variant>
        <vt:i4>3</vt:i4>
      </vt:variant>
      <vt:variant>
        <vt:lpstr>內嵌 OLE 伺服程式</vt:lpstr>
      </vt:variant>
      <vt:variant>
        <vt:i4>1</vt:i4>
      </vt:variant>
      <vt:variant>
        <vt:lpstr>投影片標題</vt:lpstr>
      </vt:variant>
      <vt:variant>
        <vt:i4>44</vt:i4>
      </vt:variant>
    </vt:vector>
  </HeadingPairs>
  <TitlesOfParts>
    <vt:vector size="62" baseType="lpstr">
      <vt:lpstr>Batang</vt:lpstr>
      <vt:lpstr>SansSerif</vt:lpstr>
      <vt:lpstr>微軟正黑體</vt:lpstr>
      <vt:lpstr>新細明體</vt:lpstr>
      <vt:lpstr>標楷體</vt:lpstr>
      <vt:lpstr>Arial</vt:lpstr>
      <vt:lpstr>Calibri</vt:lpstr>
      <vt:lpstr>Calibri Light</vt:lpstr>
      <vt:lpstr>Cambria Math</vt:lpstr>
      <vt:lpstr>Symbol</vt:lpstr>
      <vt:lpstr>Times New Roman</vt:lpstr>
      <vt:lpstr>Trebuchet MS</vt:lpstr>
      <vt:lpstr>Wingdings</vt:lpstr>
      <vt:lpstr>Wingdings 3</vt:lpstr>
      <vt:lpstr>CVLAB_ratio_4_3</vt:lpstr>
      <vt:lpstr>1_Custom Design</vt:lpstr>
      <vt:lpstr>1_Office Theme</vt:lpstr>
      <vt:lpstr>Graph</vt:lpstr>
      <vt:lpstr>Dependency of Transient Current Behavior on Oxide Thickness in Trench Structure MIS TDs</vt:lpstr>
      <vt:lpstr>Outline</vt:lpstr>
      <vt:lpstr>Outline</vt:lpstr>
      <vt:lpstr>What is MIS TD?</vt:lpstr>
      <vt:lpstr>What is MIS TD?</vt:lpstr>
      <vt:lpstr>Transient Current in MIS TDs</vt:lpstr>
      <vt:lpstr>Transient Current in MIS TDs (cont.)</vt:lpstr>
      <vt:lpstr>In This Work…</vt:lpstr>
      <vt:lpstr>Outline</vt:lpstr>
      <vt:lpstr>Device Structure</vt:lpstr>
      <vt:lpstr>I-V Curves with Different dox </vt:lpstr>
      <vt:lpstr>Memory Retention Measurement</vt:lpstr>
      <vt:lpstr>The Origin of Read “-1” Transient Current</vt:lpstr>
      <vt:lpstr>dox and Transient Current</vt:lpstr>
      <vt:lpstr>Outline</vt:lpstr>
      <vt:lpstr>Silvaco TCAD Simulation Setting</vt:lpstr>
      <vt:lpstr>Simulated Retention: Part 1</vt:lpstr>
      <vt:lpstr>Simulated Retention: Part 1</vt:lpstr>
      <vt:lpstr>Simulated Retention: Part 2</vt:lpstr>
      <vt:lpstr>Outline</vt:lpstr>
      <vt:lpstr>Conclusion</vt:lpstr>
      <vt:lpstr>Thank you for listening!</vt:lpstr>
      <vt:lpstr>Acknowledgement</vt:lpstr>
      <vt:lpstr>Q&amp;A</vt:lpstr>
      <vt:lpstr>Memory Retention</vt:lpstr>
      <vt:lpstr>Turn Around in Experiment</vt:lpstr>
      <vt:lpstr>Transient TCAD with Different EOTs</vt:lpstr>
      <vt:lpstr>TCAD Simulation: Models</vt:lpstr>
      <vt:lpstr>TCAD and Experiment (Different Time Scale)</vt:lpstr>
      <vt:lpstr>Trench Structure</vt:lpstr>
      <vt:lpstr>Lower Oxide Electric Field in Trench MIS (TCAD)</vt:lpstr>
      <vt:lpstr>Anodic Oxidation (ANO) System</vt:lpstr>
      <vt:lpstr>Effect of Passivation Layer</vt:lpstr>
      <vt:lpstr>dox-Dependency of I–V Curves</vt:lpstr>
      <vt:lpstr>Perimeter-Dependencies of I–V Curves </vt:lpstr>
      <vt:lpstr>Device Structure</vt:lpstr>
      <vt:lpstr>Device Fabrication (1/2)</vt:lpstr>
      <vt:lpstr>Device Fabrication (1/2)</vt:lpstr>
      <vt:lpstr>Device Fabrication (1/2)</vt:lpstr>
      <vt:lpstr>Device Fabrication (1/2)</vt:lpstr>
      <vt:lpstr>Device Fabrication (1/2)</vt:lpstr>
      <vt:lpstr>Device Fabrication (2/2)</vt:lpstr>
      <vt:lpstr>Device Fabrication (2/2)</vt:lpstr>
      <vt:lpstr>Device Fabrication (2/2)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Enhanced Transient Current Behavior in MIS(p) Tunnel Diode with Gate Edge Trench Structure  具閘極邊界溝槽結構之金氧半穿隧二極體之暫態電流強化行為</dc:title>
  <dc:creator>Jian-Yu Lin</dc:creator>
  <cp:lastModifiedBy>Jian-Yu Lin</cp:lastModifiedBy>
  <cp:revision>840</cp:revision>
  <cp:lastPrinted>2021-06-06T14:36:03Z</cp:lastPrinted>
  <dcterms:created xsi:type="dcterms:W3CDTF">2021-05-27T03:58:29Z</dcterms:created>
  <dcterms:modified xsi:type="dcterms:W3CDTF">2021-11-27T08:18:23Z</dcterms:modified>
</cp:coreProperties>
</file>