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Fira Sans Extra Condensed" panose="020B05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Karla" panose="020B0004030503030003" pitchFamily="34" charset="0"/>
      <p:regular r:id="rId29"/>
      <p:bold r:id="rId30"/>
      <p:italic r:id="rId31"/>
      <p:boldItalic r:id="rId32"/>
    </p:embeddedFont>
    <p:embeddedFont>
      <p:font typeface="Lora" pitchFamily="2" charset="0"/>
      <p:regular r:id="rId33"/>
      <p:bold r:id="rId34"/>
      <p:italic r:id="rId35"/>
      <p:boldItalic r:id="rId36"/>
    </p:embeddedFont>
    <p:embeddedFont>
      <p:font typeface="Quattrocento Sans" panose="020B0502050000020003"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83" autoAdjust="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c3ba56bb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c3ba56b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3ca984169_0_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3ca98416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a6b12845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a6b12845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 Often the powerful models remain as black boxes. Due to its high accuracy more and more black models are being developed as opposed to interpretable models.</a:t>
            </a:r>
            <a:endParaRPr dirty="0">
              <a:solidFill>
                <a:schemeClr val="dk1"/>
              </a:solidFill>
            </a:endParaRPr>
          </a:p>
          <a:p>
            <a:pPr marL="0" lvl="0" indent="0" algn="l" rtl="0">
              <a:lnSpc>
                <a:spcPct val="115000"/>
              </a:lnSpc>
              <a:spcBef>
                <a:spcPts val="0"/>
              </a:spcBef>
              <a:spcAft>
                <a:spcPts val="0"/>
              </a:spcAft>
              <a:buNone/>
            </a:pPr>
            <a:r>
              <a:rPr lang="en" dirty="0">
                <a:solidFill>
                  <a:srgbClr val="212529"/>
                </a:solidFill>
              </a:rPr>
              <a:t>* Today we cannot blindly believe in black boxes with AI being used in all domains, and we need some sort of assurance, explainability to ensure its does what it does without any bias.</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Explain ability in machine learning attempts to explain what happens in your model from input to output. It makes models transparent and tries to solves the black box problem.</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Explainable AI is about understanding ML models better. How they make decisions, and why. </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read the slides (first 2 points)</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CNN gradcam is one popular method which was used in MAPAS.</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other popular model agnostic methods are lime, shapley</a:t>
            </a:r>
            <a:endParaRPr dirty="0">
              <a:solidFill>
                <a:srgbClr val="212529"/>
              </a:solidFill>
            </a:endParaRPr>
          </a:p>
          <a:p>
            <a:pPr marL="0" lvl="0" indent="0" algn="l" rtl="0">
              <a:lnSpc>
                <a:spcPct val="115000"/>
              </a:lnSpc>
              <a:spcBef>
                <a:spcPts val="0"/>
              </a:spcBef>
              <a:spcAft>
                <a:spcPts val="0"/>
              </a:spcAft>
              <a:buNone/>
            </a:pPr>
            <a:r>
              <a:rPr lang="en" dirty="0">
                <a:solidFill>
                  <a:srgbClr val="212529"/>
                </a:solidFill>
              </a:rPr>
              <a:t>* Some of the XAI works on Graphs has taken inspiration from previous works and recalibrated to work for graphs. GNNExplainer and SubgraphX are popular methods for XAI on GNN</a:t>
            </a:r>
            <a:endParaRPr dirty="0">
              <a:solidFill>
                <a:srgbClr val="212529"/>
              </a:solidFill>
            </a:endParaRPr>
          </a:p>
          <a:p>
            <a:pPr marL="0" lvl="0" indent="0" algn="l" rtl="0">
              <a:lnSpc>
                <a:spcPct val="115000"/>
              </a:lnSpc>
              <a:spcBef>
                <a:spcPts val="0"/>
              </a:spcBef>
              <a:spcAft>
                <a:spcPts val="0"/>
              </a:spcAft>
              <a:buClr>
                <a:schemeClr val="dk1"/>
              </a:buClr>
              <a:buSzPts val="1100"/>
              <a:buFont typeface="Arial"/>
              <a:buNone/>
            </a:pPr>
            <a:endParaRPr dirty="0">
              <a:solidFill>
                <a:srgbClr val="212529"/>
              </a:solidFill>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3ca98416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3ca98416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endParaRPr lang="en" dirty="0"/>
          </a:p>
          <a:p>
            <a:pPr marL="457200" lvl="0" indent="-317500" algn="l" rtl="0">
              <a:spcBef>
                <a:spcPts val="0"/>
              </a:spcBef>
              <a:spcAft>
                <a:spcPts val="0"/>
              </a:spcAft>
              <a:buSzPts val="1400"/>
              <a:buChar char="●"/>
            </a:pPr>
            <a:r>
              <a:rPr lang="en-IN" dirty="0"/>
              <a:t>R</a:t>
            </a:r>
            <a:r>
              <a:rPr lang="en" dirty="0"/>
              <a:t>ead slides</a:t>
            </a:r>
          </a:p>
          <a:p>
            <a:pPr marL="457200" lvl="0" indent="-317500" algn="l" rtl="0">
              <a:spcBef>
                <a:spcPts val="0"/>
              </a:spcBef>
              <a:spcAft>
                <a:spcPts val="0"/>
              </a:spcAft>
              <a:buSzPts val="1400"/>
              <a:buChar char="●"/>
            </a:pPr>
            <a:r>
              <a:rPr lang="en" dirty="0"/>
              <a:t>Advanced model is A GNN as opposed to a CNN since graph structure can be better maintained</a:t>
            </a:r>
            <a:endParaRPr dirty="0"/>
          </a:p>
          <a:p>
            <a:pPr marL="457200" lvl="0" indent="-317500" algn="l" rtl="0">
              <a:spcBef>
                <a:spcPts val="0"/>
              </a:spcBef>
              <a:spcAft>
                <a:spcPts val="0"/>
              </a:spcAft>
              <a:buSzPts val="1400"/>
              <a:buChar char="●"/>
            </a:pPr>
            <a:r>
              <a:rPr lang="en" dirty="0"/>
              <a:t>Run GNNExplainer and SubgraphX on our GNN</a:t>
            </a:r>
            <a:endParaRPr dirty="0"/>
          </a:p>
          <a:p>
            <a:pPr marL="457200" lvl="0" indent="-317500" algn="l" rtl="0">
              <a:spcBef>
                <a:spcPts val="0"/>
              </a:spcBef>
              <a:spcAft>
                <a:spcPts val="0"/>
              </a:spcAft>
              <a:buSzPts val="1400"/>
              <a:buChar char="●"/>
            </a:pPr>
            <a:r>
              <a:rPr lang="en" dirty="0"/>
              <a:t>Finally construct a similarity model between the API call graphs of the APK and learnt high weight API calls to decide whether an APK is malicious or not</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a6b12845a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2a6b12845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With the help of radare2, call graphs are extracted from these apks</a:t>
            </a:r>
            <a:endParaRPr/>
          </a:p>
          <a:p>
            <a:pPr marL="457200" lvl="0" indent="-317500" algn="l" rtl="0">
              <a:spcBef>
                <a:spcPts val="0"/>
              </a:spcBef>
              <a:spcAft>
                <a:spcPts val="0"/>
              </a:spcAft>
              <a:buSzPts val="1400"/>
              <a:buChar char="●"/>
            </a:pPr>
            <a:r>
              <a:rPr lang="en"/>
              <a:t>Each call graph is preprocessed by counting in each node the number of calls to the most frequent opcodes</a:t>
            </a:r>
            <a:endParaRPr/>
          </a:p>
          <a:p>
            <a:pPr marL="457200" lvl="0" indent="-317500" algn="l" rtl="0">
              <a:spcBef>
                <a:spcPts val="0"/>
              </a:spcBef>
              <a:spcAft>
                <a:spcPts val="0"/>
              </a:spcAft>
              <a:buSzPts val="1400"/>
              <a:buChar char="●"/>
            </a:pPr>
            <a:r>
              <a:rPr lang="en"/>
              <a:t>The initial node embeddings of each node consists of a 27 sized array where each position consists of the number of times the ith opcode is called for the corresponding node</a:t>
            </a:r>
            <a:endParaRPr/>
          </a:p>
          <a:p>
            <a:pPr marL="457200" lvl="0" indent="-317500" algn="l" rtl="0">
              <a:spcBef>
                <a:spcPts val="0"/>
              </a:spcBef>
              <a:spcAft>
                <a:spcPts val="0"/>
              </a:spcAft>
              <a:buSzPts val="1400"/>
              <a:buChar char="●"/>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f3ca984169_0_1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f3ca98416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a6b12845a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2a6b12845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 properties which can be exploited</a:t>
            </a:r>
            <a:endParaRPr dirty="0"/>
          </a:p>
          <a:p>
            <a:pPr marL="0" lvl="0" indent="0" algn="l" rtl="0">
              <a:spcBef>
                <a:spcPts val="0"/>
              </a:spcBef>
              <a:spcAft>
                <a:spcPts val="0"/>
              </a:spcAft>
              <a:buNone/>
            </a:pPr>
            <a:r>
              <a:rPr lang="en" dirty="0"/>
              <a:t>Explainable ML on graph classification</a:t>
            </a:r>
            <a:endParaRPr dirty="0"/>
          </a:p>
          <a:p>
            <a:pPr marL="0" lvl="0" indent="0" algn="l" rtl="0">
              <a:spcBef>
                <a:spcPts val="0"/>
              </a:spcBef>
              <a:spcAft>
                <a:spcPts val="0"/>
              </a:spcAft>
              <a:buNone/>
            </a:pPr>
            <a:r>
              <a:rPr lang="en" dirty="0"/>
              <a:t>Using state of the art methods for graph binary classification.</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a6b12845a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a6b1284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properties which can be exploited</a:t>
            </a:r>
            <a:endParaRPr/>
          </a:p>
          <a:p>
            <a:pPr marL="0" lvl="0" indent="0" algn="l" rtl="0">
              <a:spcBef>
                <a:spcPts val="0"/>
              </a:spcBef>
              <a:spcAft>
                <a:spcPts val="0"/>
              </a:spcAft>
              <a:buNone/>
            </a:pPr>
            <a:r>
              <a:rPr lang="en"/>
              <a:t>Explainable ML on graph classification</a:t>
            </a:r>
            <a:endParaRPr/>
          </a:p>
          <a:p>
            <a:pPr marL="0" lvl="0" indent="0" algn="l" rtl="0">
              <a:spcBef>
                <a:spcPts val="0"/>
              </a:spcBef>
              <a:spcAft>
                <a:spcPts val="0"/>
              </a:spcAft>
              <a:buNone/>
            </a:pPr>
            <a:r>
              <a:rPr lang="en"/>
              <a:t>Using state of the art methods for graph binary classification.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https://github.com/JerryJohnThomas/OELP_Android_Malware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3ca984169_3_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3ca984169_3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3ca98416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3ca98416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rgbClr val="434343"/>
                </a:solidFill>
                <a:latin typeface="Roboto"/>
                <a:ea typeface="Roboto"/>
                <a:cs typeface="Roboto"/>
                <a:sym typeface="Roboto"/>
              </a:rPr>
              <a:t>* Shedu, Godless are some of the popular malware </a:t>
            </a:r>
          </a:p>
          <a:p>
            <a:pPr marL="0" lvl="0" indent="0" algn="l" rtl="0">
              <a:lnSpc>
                <a:spcPct val="115000"/>
              </a:lnSpc>
              <a:spcBef>
                <a:spcPts val="0"/>
              </a:spcBef>
              <a:spcAft>
                <a:spcPts val="1600"/>
              </a:spcAft>
              <a:buNone/>
            </a:pPr>
            <a:r>
              <a:rPr lang="en" sz="1000" dirty="0">
                <a:solidFill>
                  <a:srgbClr val="434343"/>
                </a:solidFill>
                <a:latin typeface="Roboto"/>
                <a:ea typeface="Roboto"/>
                <a:cs typeface="Roboto"/>
                <a:sym typeface="Roboto"/>
              </a:rPr>
              <a:t>* Shedunn can automatically root your device, leaving it open to a stream of adverts. It’s repackaged with legitimate apps to make it hard to catch, and it has been found pre-installed on a number of devices in the past</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 It’s difficult to remove it entirely, and that includes factory-resetting the device.</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 Godless Malware</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 The Godless virus can be found on apps in the Play Store</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 It’ll root your phone when the screen switches off, so you’ll probably have no way of knowing as it infects your device quietly and efficiently</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Android has more than 70% of the mobile OS market share since October 2016, </a:t>
            </a:r>
            <a:r>
              <a:rPr lang="en" sz="1000" dirty="0">
                <a:solidFill>
                  <a:schemeClr val="dk1"/>
                </a:solidFill>
              </a:rPr>
              <a:t>with 73.0% [1] of the smartphone market share in November 2021</a:t>
            </a:r>
            <a:br>
              <a:rPr lang="en" sz="1000" dirty="0">
                <a:solidFill>
                  <a:srgbClr val="434343"/>
                </a:solidFill>
                <a:latin typeface="Roboto"/>
                <a:ea typeface="Roboto"/>
                <a:cs typeface="Roboto"/>
                <a:sym typeface="Roboto"/>
              </a:rPr>
            </a:br>
            <a:r>
              <a:rPr lang="en" sz="1000" dirty="0">
                <a:solidFill>
                  <a:srgbClr val="434343"/>
                </a:solidFill>
                <a:latin typeface="Roboto"/>
                <a:ea typeface="Roboto"/>
                <a:cs typeface="Roboto"/>
                <a:sym typeface="Roboto"/>
              </a:rPr>
              <a:t>The open source feature of the Android environment as opposed to IOS has given it an extensive appeal for both developers and cybercriminals.</a:t>
            </a:r>
            <a:br>
              <a:rPr lang="en" sz="1000" dirty="0">
                <a:solidFill>
                  <a:srgbClr val="434343"/>
                </a:solidFill>
                <a:latin typeface="Roboto"/>
                <a:ea typeface="Roboto"/>
                <a:cs typeface="Roboto"/>
                <a:sym typeface="Roboto"/>
              </a:rPr>
            </a:br>
            <a:r>
              <a:rPr lang="en" sz="1000" dirty="0">
                <a:solidFill>
                  <a:schemeClr val="dk1"/>
                </a:solidFill>
              </a:rPr>
              <a:t>Android has become one of the primary targets of cyber-attacks.</a:t>
            </a:r>
            <a:br>
              <a:rPr lang="en" sz="1000" dirty="0">
                <a:solidFill>
                  <a:schemeClr val="dk1"/>
                </a:solidFill>
              </a:rPr>
            </a:b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3ca984169_0_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3ca98416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 Varying but never small</a:t>
            </a:r>
            <a:endParaRPr dirty="0"/>
          </a:p>
          <a:p>
            <a:pPr marL="0" lvl="0" indent="0" algn="l" rtl="0">
              <a:lnSpc>
                <a:spcPct val="115000"/>
              </a:lnSpc>
              <a:spcBef>
                <a:spcPts val="0"/>
              </a:spcBef>
              <a:spcAft>
                <a:spcPts val="0"/>
              </a:spcAft>
              <a:buClr>
                <a:schemeClr val="dk1"/>
              </a:buClr>
              <a:buSzPts val="1100"/>
              <a:buFont typeface="Arial"/>
              <a:buNone/>
            </a:pPr>
            <a:r>
              <a:rPr lang="en" dirty="0"/>
              <a:t>* android malware</a:t>
            </a:r>
            <a:endParaRPr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3ca98416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3ca9841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Malware stats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3ca98416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3ca98416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a6b12845a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a6b12845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3ca984169_1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3ca98416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3ca98416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3ca98416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Expensive</a:t>
            </a:r>
            <a:endParaRPr dirty="0"/>
          </a:p>
          <a:p>
            <a:pPr marL="457200" lvl="0" indent="-317500" algn="l" rtl="0">
              <a:spcBef>
                <a:spcPts val="0"/>
              </a:spcBef>
              <a:spcAft>
                <a:spcPts val="0"/>
              </a:spcAft>
              <a:buSzPts val="1400"/>
              <a:buChar char="●"/>
            </a:pPr>
            <a:r>
              <a:rPr lang="en" dirty="0"/>
              <a:t>previous deep learning-based malware detection approaches commonly require very high cost for using them because they use a combination of multiple features to achieve the high accuracy</a:t>
            </a:r>
            <a:endParaRPr dirty="0"/>
          </a:p>
          <a:p>
            <a:pPr marL="457200" lvl="0" indent="-317500" algn="l" rtl="0">
              <a:spcBef>
                <a:spcPts val="0"/>
              </a:spcBef>
              <a:spcAft>
                <a:spcPts val="0"/>
              </a:spcAft>
              <a:buSzPts val="1400"/>
              <a:buChar char="●"/>
            </a:pPr>
            <a:r>
              <a:rPr lang="en" dirty="0"/>
              <a:t>Eg (CNN) requires enormous amount of memory for classifying data </a:t>
            </a:r>
            <a:endParaRPr dirty="0"/>
          </a:p>
          <a:p>
            <a:pPr marL="457200" lvl="0" indent="-317500" algn="l" rtl="0">
              <a:spcBef>
                <a:spcPts val="0"/>
              </a:spcBef>
              <a:spcAft>
                <a:spcPts val="0"/>
              </a:spcAft>
              <a:buSzPts val="1400"/>
              <a:buChar char="●"/>
            </a:pPr>
            <a:r>
              <a:rPr lang="en" dirty="0"/>
              <a:t>previously methods could achieve very high accuracy, it is unlikely to employ them on our mobile devices of which computing resources are limited or personal computers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Feature Selection.</a:t>
            </a:r>
            <a:endParaRPr dirty="0"/>
          </a:p>
          <a:p>
            <a:pPr marL="457200" lvl="0" indent="-317500" algn="l" rtl="0">
              <a:spcBef>
                <a:spcPts val="0"/>
              </a:spcBef>
              <a:spcAft>
                <a:spcPts val="0"/>
              </a:spcAft>
              <a:buSzPts val="1400"/>
              <a:buChar char="●"/>
            </a:pPr>
            <a:r>
              <a:rPr lang="en" dirty="0"/>
              <a:t>Since an app can have many features from JavaCode, byte code, Program graph, app meta data, call graph , permissions filterent intent, system call and so much more it could hard to find the optimal combination of features selection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Coming to the problems of the specific existing solutions in place, </a:t>
            </a:r>
            <a:endParaRPr dirty="0"/>
          </a:p>
          <a:p>
            <a:pPr marL="457200" lvl="0" indent="-317500" algn="l" rtl="0">
              <a:spcBef>
                <a:spcPts val="0"/>
              </a:spcBef>
              <a:spcAft>
                <a:spcPts val="0"/>
              </a:spcAft>
              <a:buSzPts val="1400"/>
              <a:buChar char="●"/>
            </a:pPr>
            <a:r>
              <a:rPr lang="en" dirty="0"/>
              <a:t>Mamadroid uses markov chains generated from call graphs, it uses lot of memory and markov chains are not the best encodings available for an APK</a:t>
            </a:r>
            <a:endParaRPr dirty="0"/>
          </a:p>
          <a:p>
            <a:pPr marL="457200" lvl="0" indent="-317500" algn="l" rtl="0">
              <a:spcBef>
                <a:spcPts val="0"/>
              </a:spcBef>
              <a:spcAft>
                <a:spcPts val="0"/>
              </a:spcAft>
              <a:buSzPts val="1400"/>
              <a:buChar char="●"/>
            </a:pPr>
            <a:r>
              <a:rPr lang="en" dirty="0"/>
              <a:t>Mapas converts the graph structure into </a:t>
            </a:r>
            <a:r>
              <a:rPr lang="en" dirty="0">
                <a:solidFill>
                  <a:schemeClr val="dk1"/>
                </a:solidFill>
              </a:rPr>
              <a:t>non graph structure to be fed as input to the CNN model. </a:t>
            </a:r>
            <a:endParaRPr dirty="0"/>
          </a:p>
          <a:p>
            <a:pPr marL="457200" lvl="0" indent="-317500" algn="l" rtl="0">
              <a:lnSpc>
                <a:spcPct val="115000"/>
              </a:lnSpc>
              <a:spcBef>
                <a:spcPts val="0"/>
              </a:spcBef>
              <a:spcAft>
                <a:spcPts val="0"/>
              </a:spcAft>
              <a:buSzPts val="1400"/>
              <a:buChar char="●"/>
            </a:pPr>
            <a:r>
              <a:rPr lang="en" dirty="0"/>
              <a:t>This results in a Large feature loss of graph structure.  The call graph is one of the most important features, on converting it to other forms for ML many of the features are often lost or overlooked.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securelist.com/mobile-malware-evolution-2021/10587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796000" y="1048900"/>
            <a:ext cx="713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Android Malware Detection</a:t>
            </a:r>
            <a:endParaRPr dirty="0"/>
          </a:p>
          <a:p>
            <a:pPr marL="0" lvl="0" indent="0" algn="l" rtl="0">
              <a:spcBef>
                <a:spcPts val="0"/>
              </a:spcBef>
              <a:spcAft>
                <a:spcPts val="0"/>
              </a:spcAft>
              <a:buNone/>
            </a:pPr>
            <a:r>
              <a:rPr lang="en" sz="2000" dirty="0"/>
              <a:t>OELP Final Report Presentation</a:t>
            </a:r>
            <a:endParaRPr sz="20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2"/>
          <p:cNvSpPr txBox="1"/>
          <p:nvPr/>
        </p:nvSpPr>
        <p:spPr>
          <a:xfrm>
            <a:off x="5383200" y="4020675"/>
            <a:ext cx="3760800" cy="815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800">
                <a:solidFill>
                  <a:schemeClr val="dk1"/>
                </a:solidFill>
                <a:latin typeface="Karla"/>
                <a:ea typeface="Karla"/>
                <a:cs typeface="Karla"/>
                <a:sym typeface="Karla"/>
              </a:rPr>
              <a:t>Joel Sam Mathew   111901026</a:t>
            </a:r>
            <a:endParaRPr sz="1800">
              <a:solidFill>
                <a:schemeClr val="dk1"/>
              </a:solidFill>
              <a:latin typeface="Karla"/>
              <a:ea typeface="Karla"/>
              <a:cs typeface="Karla"/>
              <a:sym typeface="Karla"/>
            </a:endParaRPr>
          </a:p>
          <a:p>
            <a:pPr marL="0" lvl="0" indent="0" algn="l" rtl="0">
              <a:spcBef>
                <a:spcPts val="600"/>
              </a:spcBef>
              <a:spcAft>
                <a:spcPts val="0"/>
              </a:spcAft>
              <a:buNone/>
            </a:pPr>
            <a:r>
              <a:rPr lang="en" sz="1800">
                <a:solidFill>
                  <a:schemeClr val="dk1"/>
                </a:solidFill>
                <a:latin typeface="Karla"/>
                <a:ea typeface="Karla"/>
                <a:cs typeface="Karla"/>
                <a:sym typeface="Karla"/>
              </a:rPr>
              <a:t>Jerry John Thomas 111901055</a:t>
            </a:r>
            <a:endParaRPr sz="1200">
              <a:latin typeface="Karla"/>
              <a:ea typeface="Karla"/>
              <a:cs typeface="Karla"/>
              <a:sym typeface="Karla"/>
            </a:endParaRPr>
          </a:p>
        </p:txBody>
      </p:sp>
      <p:sp>
        <p:nvSpPr>
          <p:cNvPr id="82" name="Google Shape;82;p12"/>
          <p:cNvSpPr txBox="1"/>
          <p:nvPr/>
        </p:nvSpPr>
        <p:spPr>
          <a:xfrm>
            <a:off x="796000" y="4106400"/>
            <a:ext cx="3760800" cy="4770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900">
                <a:solidFill>
                  <a:schemeClr val="dk1"/>
                </a:solidFill>
                <a:latin typeface="Karla"/>
                <a:ea typeface="Karla"/>
                <a:cs typeface="Karla"/>
                <a:sym typeface="Karla"/>
              </a:rPr>
              <a:t>Dr. Vivek Chaturvedi</a:t>
            </a:r>
            <a:endParaRPr sz="1900">
              <a:solidFill>
                <a:schemeClr val="dk1"/>
              </a:solidFill>
              <a:highlight>
                <a:schemeClr val="lt1"/>
              </a:highlight>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Features used</a:t>
            </a:r>
            <a:endParaRPr/>
          </a:p>
        </p:txBody>
      </p:sp>
      <p:sp>
        <p:nvSpPr>
          <p:cNvPr id="302" name="Google Shape;302;p21"/>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API call graphs and permissions were shown to the best features to train on.</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We have only extracted API call graphs, other methods use permissions and some combinations of other parameters</a:t>
            </a:r>
            <a:endParaRPr/>
          </a:p>
        </p:txBody>
      </p:sp>
      <p:sp>
        <p:nvSpPr>
          <p:cNvPr id="303" name="Google Shape;303;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Graph Neural Networks</a:t>
            </a:r>
            <a:endParaRPr/>
          </a:p>
        </p:txBody>
      </p:sp>
      <p:sp>
        <p:nvSpPr>
          <p:cNvPr id="309" name="Google Shape;309;p22"/>
          <p:cNvSpPr txBox="1">
            <a:spLocks noGrp="1"/>
          </p:cNvSpPr>
          <p:nvPr>
            <p:ph type="body" idx="1"/>
          </p:nvPr>
        </p:nvSpPr>
        <p:spPr>
          <a:xfrm>
            <a:off x="924550" y="1616475"/>
            <a:ext cx="7502700" cy="3112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CNN does not work well on graphs because of no spatial locality. </a:t>
            </a:r>
            <a:endParaRPr sz="2200"/>
          </a:p>
          <a:p>
            <a:pPr marL="457200" lvl="0" indent="0" algn="l" rtl="0">
              <a:spcBef>
                <a:spcPts val="600"/>
              </a:spcBef>
              <a:spcAft>
                <a:spcPts val="0"/>
              </a:spcAft>
              <a:buNone/>
            </a:pPr>
            <a:endParaRPr sz="2200"/>
          </a:p>
          <a:p>
            <a:pPr marL="457200" lvl="0" indent="-368300" algn="l" rtl="0">
              <a:spcBef>
                <a:spcPts val="600"/>
              </a:spcBef>
              <a:spcAft>
                <a:spcPts val="0"/>
              </a:spcAft>
              <a:buSzPts val="2200"/>
              <a:buChar char="●"/>
            </a:pPr>
            <a:r>
              <a:rPr lang="en" sz="2200"/>
              <a:t>GNNs provide an easy way to do node-level, edge-level, and graph-level prediction tasks.</a:t>
            </a:r>
            <a:endParaRPr sz="2200"/>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10" name="Google Shape;310;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Explainable AI</a:t>
            </a:r>
            <a:endParaRPr/>
          </a:p>
        </p:txBody>
      </p:sp>
      <p:sp>
        <p:nvSpPr>
          <p:cNvPr id="316" name="Google Shape;316;p23"/>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Makes black box model more transparent.</a:t>
            </a:r>
            <a:endParaRPr/>
          </a:p>
          <a:p>
            <a:pPr marL="457200" lvl="0" indent="-381000" algn="l" rtl="0">
              <a:spcBef>
                <a:spcPts val="0"/>
              </a:spcBef>
              <a:spcAft>
                <a:spcPts val="0"/>
              </a:spcAft>
              <a:buSzPts val="2400"/>
              <a:buChar char="●"/>
            </a:pPr>
            <a:r>
              <a:rPr lang="en"/>
              <a:t>Insights into what was the most important feature </a:t>
            </a:r>
            <a:endParaRPr/>
          </a:p>
          <a:p>
            <a:pPr marL="457200" lvl="0" indent="-381000" algn="l" rtl="0">
              <a:spcBef>
                <a:spcPts val="0"/>
              </a:spcBef>
              <a:spcAft>
                <a:spcPts val="0"/>
              </a:spcAft>
              <a:buSzPts val="2400"/>
              <a:buChar char="●"/>
            </a:pPr>
            <a:r>
              <a:rPr lang="en"/>
              <a:t>CNN Gradcam</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17" name="Google Shape;317;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Proposed Process </a:t>
            </a:r>
            <a:endParaRPr/>
          </a:p>
        </p:txBody>
      </p:sp>
      <p:grpSp>
        <p:nvGrpSpPr>
          <p:cNvPr id="323" name="Google Shape;323;p24"/>
          <p:cNvGrpSpPr/>
          <p:nvPr/>
        </p:nvGrpSpPr>
        <p:grpSpPr>
          <a:xfrm>
            <a:off x="916458" y="1019750"/>
            <a:ext cx="214625" cy="214625"/>
            <a:chOff x="2594050" y="1631825"/>
            <a:chExt cx="439625" cy="439625"/>
          </a:xfrm>
        </p:grpSpPr>
        <p:sp>
          <p:nvSpPr>
            <p:cNvPr id="324" name="Google Shape;324;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4"/>
          <p:cNvSpPr/>
          <p:nvPr/>
        </p:nvSpPr>
        <p:spPr>
          <a:xfrm>
            <a:off x="432800" y="1909425"/>
            <a:ext cx="2156100" cy="2057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Make an Advanced High Computation Model</a:t>
            </a:r>
            <a:endParaRPr b="1">
              <a:latin typeface="Lora"/>
              <a:ea typeface="Lora"/>
              <a:cs typeface="Lora"/>
              <a:sym typeface="Lora"/>
            </a:endParaRPr>
          </a:p>
        </p:txBody>
      </p:sp>
      <p:cxnSp>
        <p:nvCxnSpPr>
          <p:cNvPr id="329" name="Google Shape;329;p24"/>
          <p:cNvCxnSpPr/>
          <p:nvPr/>
        </p:nvCxnSpPr>
        <p:spPr>
          <a:xfrm>
            <a:off x="2651200" y="2895600"/>
            <a:ext cx="925800" cy="0"/>
          </a:xfrm>
          <a:prstGeom prst="straightConnector1">
            <a:avLst/>
          </a:prstGeom>
          <a:noFill/>
          <a:ln w="38100" cap="flat" cmpd="sng">
            <a:solidFill>
              <a:schemeClr val="accent1"/>
            </a:solidFill>
            <a:prstDash val="solid"/>
            <a:round/>
            <a:headEnd type="none" w="sm" len="sm"/>
            <a:tailEnd type="triangle" w="sm" len="sm"/>
          </a:ln>
        </p:spPr>
      </p:cxnSp>
      <p:cxnSp>
        <p:nvCxnSpPr>
          <p:cNvPr id="330" name="Google Shape;330;p24"/>
          <p:cNvCxnSpPr/>
          <p:nvPr/>
        </p:nvCxnSpPr>
        <p:spPr>
          <a:xfrm>
            <a:off x="5719258" y="2895600"/>
            <a:ext cx="925800" cy="0"/>
          </a:xfrm>
          <a:prstGeom prst="straightConnector1">
            <a:avLst/>
          </a:prstGeom>
          <a:noFill/>
          <a:ln w="38100" cap="flat" cmpd="sng">
            <a:solidFill>
              <a:schemeClr val="accent1"/>
            </a:solidFill>
            <a:prstDash val="solid"/>
            <a:round/>
            <a:headEnd type="none" w="sm" len="sm"/>
            <a:tailEnd type="triangle" w="sm" len="sm"/>
          </a:ln>
        </p:spPr>
      </p:cxnSp>
      <p:sp>
        <p:nvSpPr>
          <p:cNvPr id="331" name="Google Shape;331;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32" name="Google Shape;332;p24"/>
          <p:cNvSpPr/>
          <p:nvPr/>
        </p:nvSpPr>
        <p:spPr>
          <a:xfrm>
            <a:off x="3557000" y="1833225"/>
            <a:ext cx="2156100" cy="2057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Find what features are making the ML Model to make such a decision</a:t>
            </a:r>
            <a:endParaRPr b="1">
              <a:latin typeface="Lora"/>
              <a:ea typeface="Lora"/>
              <a:cs typeface="Lora"/>
              <a:sym typeface="Lora"/>
            </a:endParaRPr>
          </a:p>
        </p:txBody>
      </p:sp>
      <p:sp>
        <p:nvSpPr>
          <p:cNvPr id="333" name="Google Shape;333;p24"/>
          <p:cNvSpPr/>
          <p:nvPr/>
        </p:nvSpPr>
        <p:spPr>
          <a:xfrm>
            <a:off x="6681200" y="1833225"/>
            <a:ext cx="2156100" cy="2057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Use those features to make a low computation </a:t>
            </a:r>
            <a:r>
              <a:rPr lang="en" b="1">
                <a:solidFill>
                  <a:schemeClr val="dk1"/>
                </a:solidFill>
                <a:latin typeface="Lora"/>
                <a:ea typeface="Lora"/>
                <a:cs typeface="Lora"/>
                <a:sym typeface="Lora"/>
              </a:rPr>
              <a:t>similarity </a:t>
            </a:r>
            <a:r>
              <a:rPr lang="en" b="1">
                <a:latin typeface="Lora"/>
                <a:ea typeface="Lora"/>
                <a:cs typeface="Lora"/>
                <a:sym typeface="Lora"/>
              </a:rPr>
              <a:t>model</a:t>
            </a:r>
            <a:endParaRPr b="1">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5"/>
          <p:cNvSpPr txBox="1">
            <a:spLocks noGrp="1"/>
          </p:cNvSpPr>
          <p:nvPr>
            <p:ph type="body" idx="1"/>
          </p:nvPr>
        </p:nvSpPr>
        <p:spPr>
          <a:xfrm>
            <a:off x="990300" y="157762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Dataset: 546 benign + 815 malicious</a:t>
            </a:r>
            <a:endParaRPr/>
          </a:p>
          <a:p>
            <a:pPr marL="457200" lvl="0" indent="-381000" algn="l" rtl="0">
              <a:spcBef>
                <a:spcPts val="0"/>
              </a:spcBef>
              <a:spcAft>
                <a:spcPts val="0"/>
              </a:spcAft>
              <a:buSzPts val="2400"/>
              <a:buChar char="●"/>
            </a:pPr>
            <a:r>
              <a:rPr lang="en"/>
              <a:t>Node embeddings</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39" name="Google Shape;339;p2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a:t>
            </a:r>
            <a:endParaRPr/>
          </a:p>
        </p:txBody>
      </p:sp>
      <p:sp>
        <p:nvSpPr>
          <p:cNvPr id="340" name="Google Shape;340;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6"/>
          <p:cNvSpPr txBox="1">
            <a:spLocks noGrp="1"/>
          </p:cNvSpPr>
          <p:nvPr>
            <p:ph type="body" idx="1"/>
          </p:nvPr>
        </p:nvSpPr>
        <p:spPr>
          <a:xfrm>
            <a:off x="990300" y="1200500"/>
            <a:ext cx="6225600" cy="38943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050">
                <a:latin typeface="Courier New"/>
                <a:ea typeface="Courier New"/>
                <a:cs typeface="Courier New"/>
                <a:sym typeface="Courier New"/>
              </a:rPr>
              <a:t>GraphGNNModel(</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(GNN): GNNModel(</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(layers): ModuleList(</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(0): GraphConv(27, 256)</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(1): ReLU(inplace=True)</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(2): Dropout(p=0.0, inplace=False)</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(3): GraphConv(256, 256)</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(4): ReLU(inplace=True)</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(5): Dropout(p=0.0, inplace=False)</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(6): GraphConv(256, 256)</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(head): Sequential(</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(0): Dropout(p=0.5, inplace=False)</a:t>
            </a:r>
            <a:endParaRPr sz="1050">
              <a:latin typeface="Courier New"/>
              <a:ea typeface="Courier New"/>
              <a:cs typeface="Courier New"/>
              <a:sym typeface="Courier New"/>
            </a:endParaRPr>
          </a:p>
          <a:p>
            <a:pPr marL="457200" lvl="0" indent="0" algn="l" rtl="0">
              <a:spcBef>
                <a:spcPts val="600"/>
              </a:spcBef>
              <a:spcAft>
                <a:spcPts val="0"/>
              </a:spcAft>
              <a:buNone/>
            </a:pPr>
            <a:r>
              <a:rPr lang="en" sz="1050">
                <a:latin typeface="Courier New"/>
                <a:ea typeface="Courier New"/>
                <a:cs typeface="Courier New"/>
                <a:sym typeface="Courier New"/>
              </a:rPr>
              <a:t>    (1): Linear(in_features=256, out_features=1, bias=True)</a:t>
            </a:r>
            <a:endParaRPr sz="1050">
              <a:latin typeface="Courier New"/>
              <a:ea typeface="Courier New"/>
              <a:cs typeface="Courier New"/>
              <a:sym typeface="Courier New"/>
            </a:endParaRPr>
          </a:p>
          <a:p>
            <a:pPr marL="0" lvl="0" indent="457200" algn="l" rtl="0">
              <a:spcBef>
                <a:spcPts val="600"/>
              </a:spcBef>
              <a:spcAft>
                <a:spcPts val="0"/>
              </a:spcAft>
              <a:buNone/>
            </a:pPr>
            <a:r>
              <a:rPr lang="en" sz="1050">
                <a:latin typeface="Courier New"/>
                <a:ea typeface="Courier New"/>
                <a:cs typeface="Courier New"/>
                <a:sym typeface="Courier New"/>
              </a:rPr>
              <a:t>))</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46" name="Google Shape;346;p2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a:t>
            </a:r>
            <a:endParaRPr/>
          </a:p>
        </p:txBody>
      </p:sp>
      <p:sp>
        <p:nvSpPr>
          <p:cNvPr id="347" name="Google Shape;347;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48" name="Google Shape;348;p26"/>
          <p:cNvSpPr/>
          <p:nvPr/>
        </p:nvSpPr>
        <p:spPr>
          <a:xfrm>
            <a:off x="6428075" y="1668375"/>
            <a:ext cx="2070900" cy="1998300"/>
          </a:xfrm>
          <a:prstGeom prst="ellipse">
            <a:avLst/>
          </a:prstGeom>
          <a:solidFill>
            <a:srgbClr val="FFCD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Quattrocento Sans"/>
                <a:ea typeface="Quattrocento Sans"/>
                <a:cs typeface="Quattrocento Sans"/>
                <a:sym typeface="Quattrocento Sans"/>
              </a:rPr>
              <a:t>Model attained an accuracy of 92.5%</a:t>
            </a:r>
            <a:endParaRPr sz="1900" b="1">
              <a:solidFill>
                <a:schemeClr val="lt1"/>
              </a:solidFill>
              <a:latin typeface="Quattrocento Sans"/>
              <a:ea typeface="Quattrocento Sans"/>
              <a:cs typeface="Quattrocento Sans"/>
              <a:sym typeface="Quattrocento Sans"/>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7"/>
          <p:cNvSpPr txBox="1">
            <a:spLocks noGrp="1"/>
          </p:cNvSpPr>
          <p:nvPr>
            <p:ph type="body" idx="1"/>
          </p:nvPr>
        </p:nvSpPr>
        <p:spPr>
          <a:xfrm>
            <a:off x="990300" y="157762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The explainability part of the proposed framework is still under active development</a:t>
            </a:r>
            <a:endParaRPr/>
          </a:p>
          <a:p>
            <a:pPr marL="457200" lvl="0" indent="-381000" algn="l" rtl="0">
              <a:spcBef>
                <a:spcPts val="0"/>
              </a:spcBef>
              <a:spcAft>
                <a:spcPts val="0"/>
              </a:spcAft>
              <a:buSzPts val="2400"/>
              <a:buChar char="●"/>
            </a:pPr>
            <a:r>
              <a:rPr lang="en"/>
              <a:t>Static Analysis fails for obfuscation issues</a:t>
            </a:r>
            <a:endParaRPr/>
          </a:p>
          <a:p>
            <a:pPr marL="457200" lvl="0" indent="-381000" algn="l" rtl="0">
              <a:spcBef>
                <a:spcPts val="0"/>
              </a:spcBef>
              <a:spcAft>
                <a:spcPts val="0"/>
              </a:spcAft>
              <a:buSzPts val="2400"/>
              <a:buChar char="●"/>
            </a:pPr>
            <a:r>
              <a:rPr lang="en"/>
              <a:t>APK Embedding</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54" name="Google Shape;354;p2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Scope and limitations </a:t>
            </a:r>
            <a:endParaRPr/>
          </a:p>
        </p:txBody>
      </p:sp>
      <p:sp>
        <p:nvSpPr>
          <p:cNvPr id="355" name="Google Shape;355;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Work</a:t>
            </a:r>
            <a:endParaRPr/>
          </a:p>
        </p:txBody>
      </p:sp>
      <p:sp>
        <p:nvSpPr>
          <p:cNvPr id="361" name="Google Shape;361;p28"/>
          <p:cNvSpPr txBox="1">
            <a:spLocks noGrp="1"/>
          </p:cNvSpPr>
          <p:nvPr>
            <p:ph type="body" idx="1"/>
          </p:nvPr>
        </p:nvSpPr>
        <p:spPr>
          <a:xfrm>
            <a:off x="990300" y="157762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Extend XAI</a:t>
            </a:r>
            <a:endParaRPr/>
          </a:p>
          <a:p>
            <a:pPr marL="457200" lvl="0" indent="-381000" algn="l" rtl="0">
              <a:spcBef>
                <a:spcPts val="0"/>
              </a:spcBef>
              <a:spcAft>
                <a:spcPts val="0"/>
              </a:spcAft>
              <a:buSzPts val="2400"/>
              <a:buChar char="●"/>
            </a:pPr>
            <a:r>
              <a:rPr lang="en"/>
              <a:t>Different Datasets</a:t>
            </a:r>
            <a:endParaRPr/>
          </a:p>
          <a:p>
            <a:pPr marL="457200" lvl="0" indent="-381000" algn="l" rtl="0">
              <a:spcBef>
                <a:spcPts val="0"/>
              </a:spcBef>
              <a:spcAft>
                <a:spcPts val="0"/>
              </a:spcAft>
              <a:buSzPts val="2400"/>
              <a:buChar char="●"/>
            </a:pPr>
            <a:r>
              <a:rPr lang="en"/>
              <a:t>Look into other Explainable ML approaches</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457200" lvl="0" indent="0" algn="l" rtl="0">
              <a:spcBef>
                <a:spcPts val="600"/>
              </a:spcBef>
              <a:spcAft>
                <a:spcPts val="0"/>
              </a:spcAft>
              <a:buNone/>
            </a:pPr>
            <a:endParaRPr/>
          </a:p>
        </p:txBody>
      </p:sp>
      <p:sp>
        <p:nvSpPr>
          <p:cNvPr id="362" name="Google Shape;362;p2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cxnSp>
        <p:nvCxnSpPr>
          <p:cNvPr id="367" name="Google Shape;367;p29"/>
          <p:cNvCxnSpPr/>
          <p:nvPr/>
        </p:nvCxnSpPr>
        <p:spPr>
          <a:xfrm>
            <a:off x="-1517550" y="2571750"/>
            <a:ext cx="2397300" cy="0"/>
          </a:xfrm>
          <a:prstGeom prst="straightConnector1">
            <a:avLst/>
          </a:prstGeom>
          <a:noFill/>
          <a:ln w="9525" cap="flat" cmpd="sng">
            <a:solidFill>
              <a:srgbClr val="CCCCCC"/>
            </a:solidFill>
            <a:prstDash val="solid"/>
            <a:round/>
            <a:headEnd type="none" w="med" len="med"/>
            <a:tailEnd type="none" w="med" len="med"/>
          </a:ln>
        </p:spPr>
      </p:cxnSp>
      <p:sp>
        <p:nvSpPr>
          <p:cNvPr id="368" name="Google Shape;368;p29"/>
          <p:cNvSpPr txBox="1">
            <a:spLocks noGrp="1"/>
          </p:cNvSpPr>
          <p:nvPr>
            <p:ph type="ctrTitle" idx="4294967295"/>
          </p:nvPr>
        </p:nvSpPr>
        <p:spPr>
          <a:xfrm>
            <a:off x="2371625" y="18833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69" name="Google Shape;369;p29"/>
          <p:cNvCxnSpPr/>
          <p:nvPr/>
        </p:nvCxnSpPr>
        <p:spPr>
          <a:xfrm>
            <a:off x="5666000" y="2495550"/>
            <a:ext cx="3554100" cy="0"/>
          </a:xfrm>
          <a:prstGeom prst="straightConnector1">
            <a:avLst/>
          </a:prstGeom>
          <a:noFill/>
          <a:ln w="9525" cap="flat" cmpd="sng">
            <a:solidFill>
              <a:srgbClr val="CCCCCC"/>
            </a:solidFill>
            <a:prstDash val="solid"/>
            <a:round/>
            <a:headEnd type="none" w="med" len="med"/>
            <a:tailEnd type="none" w="med" len="med"/>
          </a:ln>
        </p:spPr>
      </p:cxnSp>
      <p:sp>
        <p:nvSpPr>
          <p:cNvPr id="370" name="Google Shape;370;p29"/>
          <p:cNvSpPr/>
          <p:nvPr/>
        </p:nvSpPr>
        <p:spPr>
          <a:xfrm>
            <a:off x="902975" y="1970988"/>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9"/>
          <p:cNvGrpSpPr/>
          <p:nvPr/>
        </p:nvGrpSpPr>
        <p:grpSpPr>
          <a:xfrm>
            <a:off x="1185638" y="2257234"/>
            <a:ext cx="505722" cy="475767"/>
            <a:chOff x="5972700" y="2330200"/>
            <a:chExt cx="411625" cy="387275"/>
          </a:xfrm>
        </p:grpSpPr>
        <p:sp>
          <p:nvSpPr>
            <p:cNvPr id="372" name="Google Shape;372;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1" name="TextBox 10">
            <a:extLst>
              <a:ext uri="{FF2B5EF4-FFF2-40B4-BE49-F238E27FC236}">
                <a16:creationId xmlns:a16="http://schemas.microsoft.com/office/drawing/2014/main" id="{4AFF97DD-2B8C-6A47-7668-0F2E91BD0717}"/>
              </a:ext>
            </a:extLst>
          </p:cNvPr>
          <p:cNvSpPr txBox="1"/>
          <p:nvPr/>
        </p:nvSpPr>
        <p:spPr>
          <a:xfrm>
            <a:off x="6622256" y="4866501"/>
            <a:ext cx="2300287" cy="276999"/>
          </a:xfrm>
          <a:prstGeom prst="rect">
            <a:avLst/>
          </a:prstGeom>
          <a:noFill/>
        </p:spPr>
        <p:txBody>
          <a:bodyPr wrap="square" rtlCol="0">
            <a:spAutoFit/>
          </a:bodyPr>
          <a:lstStyle/>
          <a:p>
            <a:r>
              <a:rPr lang="en-IN" sz="600" dirty="0"/>
              <a:t>https://github.com/JerryJohnThomas/OELP_Android_Malware</a:t>
            </a:r>
          </a:p>
          <a:p>
            <a:endParaRPr lang="en-IN"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381250" y="896100"/>
            <a:ext cx="44052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Journey to the Problem Statement</a:t>
            </a:r>
            <a:endParaRPr/>
          </a:p>
        </p:txBody>
      </p:sp>
      <p:sp>
        <p:nvSpPr>
          <p:cNvPr id="88" name="Google Shape;88;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9" name="Google Shape;89;p13"/>
          <p:cNvGrpSpPr/>
          <p:nvPr/>
        </p:nvGrpSpPr>
        <p:grpSpPr>
          <a:xfrm>
            <a:off x="916458" y="1019750"/>
            <a:ext cx="214625" cy="214625"/>
            <a:chOff x="2594050" y="1631825"/>
            <a:chExt cx="439625" cy="439625"/>
          </a:xfrm>
        </p:grpSpPr>
        <p:sp>
          <p:nvSpPr>
            <p:cNvPr id="90" name="Google Shape;90;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3"/>
          <p:cNvSpPr txBox="1">
            <a:spLocks noGrp="1"/>
          </p:cNvSpPr>
          <p:nvPr>
            <p:ph type="sldNum" idx="12"/>
          </p:nvPr>
        </p:nvSpPr>
        <p:spPr>
          <a:xfrm>
            <a:off x="8314627" y="49784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95" name="Google Shape;95;p13"/>
          <p:cNvGrpSpPr/>
          <p:nvPr/>
        </p:nvGrpSpPr>
        <p:grpSpPr>
          <a:xfrm>
            <a:off x="1442950" y="1518807"/>
            <a:ext cx="4874137" cy="3853295"/>
            <a:chOff x="1595350" y="1290207"/>
            <a:chExt cx="4874137" cy="3853295"/>
          </a:xfrm>
        </p:grpSpPr>
        <p:sp>
          <p:nvSpPr>
            <p:cNvPr id="96" name="Google Shape;96;p13"/>
            <p:cNvSpPr/>
            <p:nvPr/>
          </p:nvSpPr>
          <p:spPr>
            <a:xfrm>
              <a:off x="1595350" y="1290207"/>
              <a:ext cx="4874137" cy="3853295"/>
            </a:xfrm>
            <a:custGeom>
              <a:avLst/>
              <a:gdLst/>
              <a:ahLst/>
              <a:cxnLst/>
              <a:rect l="l" t="t" r="r" b="b"/>
              <a:pathLst>
                <a:path w="174904" h="138272" extrusionOk="0">
                  <a:moveTo>
                    <a:pt x="124203" y="0"/>
                  </a:moveTo>
                  <a:cubicBezTo>
                    <a:pt x="122858" y="0"/>
                    <a:pt x="121513" y="166"/>
                    <a:pt x="120206" y="504"/>
                  </a:cubicBezTo>
                  <a:cubicBezTo>
                    <a:pt x="116051" y="1552"/>
                    <a:pt x="112407" y="4302"/>
                    <a:pt x="110252" y="8005"/>
                  </a:cubicBezTo>
                  <a:cubicBezTo>
                    <a:pt x="108074" y="11696"/>
                    <a:pt x="107454" y="16221"/>
                    <a:pt x="108562" y="20352"/>
                  </a:cubicBezTo>
                  <a:cubicBezTo>
                    <a:pt x="109098" y="22424"/>
                    <a:pt x="110074" y="24376"/>
                    <a:pt x="111372" y="26055"/>
                  </a:cubicBezTo>
                  <a:lnTo>
                    <a:pt x="111479" y="26222"/>
                  </a:lnTo>
                  <a:lnTo>
                    <a:pt x="111538" y="26293"/>
                  </a:lnTo>
                  <a:lnTo>
                    <a:pt x="111586" y="26353"/>
                  </a:lnTo>
                  <a:lnTo>
                    <a:pt x="111776" y="26591"/>
                  </a:lnTo>
                  <a:lnTo>
                    <a:pt x="112146" y="27055"/>
                  </a:lnTo>
                  <a:lnTo>
                    <a:pt x="112896" y="27996"/>
                  </a:lnTo>
                  <a:lnTo>
                    <a:pt x="114384" y="29877"/>
                  </a:lnTo>
                  <a:lnTo>
                    <a:pt x="120361" y="37378"/>
                  </a:lnTo>
                  <a:lnTo>
                    <a:pt x="132303" y="52392"/>
                  </a:lnTo>
                  <a:lnTo>
                    <a:pt x="138280" y="59905"/>
                  </a:lnTo>
                  <a:lnTo>
                    <a:pt x="141268" y="63655"/>
                  </a:lnTo>
                  <a:cubicBezTo>
                    <a:pt x="141554" y="64012"/>
                    <a:pt x="141661" y="64179"/>
                    <a:pt x="141828" y="64417"/>
                  </a:cubicBezTo>
                  <a:cubicBezTo>
                    <a:pt x="141899" y="64524"/>
                    <a:pt x="141995" y="64631"/>
                    <a:pt x="142066" y="64750"/>
                  </a:cubicBezTo>
                  <a:lnTo>
                    <a:pt x="142256" y="65096"/>
                  </a:lnTo>
                  <a:cubicBezTo>
                    <a:pt x="142328" y="65215"/>
                    <a:pt x="142399" y="65334"/>
                    <a:pt x="142459" y="65453"/>
                  </a:cubicBezTo>
                  <a:lnTo>
                    <a:pt x="142626" y="65822"/>
                  </a:lnTo>
                  <a:lnTo>
                    <a:pt x="142792" y="66191"/>
                  </a:lnTo>
                  <a:lnTo>
                    <a:pt x="142911" y="66572"/>
                  </a:lnTo>
                  <a:cubicBezTo>
                    <a:pt x="143602" y="68608"/>
                    <a:pt x="143459" y="70942"/>
                    <a:pt x="142530" y="72882"/>
                  </a:cubicBezTo>
                  <a:cubicBezTo>
                    <a:pt x="142066" y="73859"/>
                    <a:pt x="141411" y="74740"/>
                    <a:pt x="140613" y="75466"/>
                  </a:cubicBezTo>
                  <a:lnTo>
                    <a:pt x="140316" y="75740"/>
                  </a:lnTo>
                  <a:lnTo>
                    <a:pt x="140161" y="75883"/>
                  </a:lnTo>
                  <a:lnTo>
                    <a:pt x="139923" y="76061"/>
                  </a:lnTo>
                  <a:lnTo>
                    <a:pt x="139458" y="76442"/>
                  </a:lnTo>
                  <a:lnTo>
                    <a:pt x="139399" y="76490"/>
                  </a:lnTo>
                  <a:lnTo>
                    <a:pt x="139363" y="76514"/>
                  </a:lnTo>
                  <a:lnTo>
                    <a:pt x="139280" y="76573"/>
                  </a:lnTo>
                  <a:lnTo>
                    <a:pt x="139113" y="76692"/>
                  </a:lnTo>
                  <a:cubicBezTo>
                    <a:pt x="138887" y="76847"/>
                    <a:pt x="138673" y="77026"/>
                    <a:pt x="138435" y="77133"/>
                  </a:cubicBezTo>
                  <a:cubicBezTo>
                    <a:pt x="138196" y="77264"/>
                    <a:pt x="137970" y="77431"/>
                    <a:pt x="137720" y="77514"/>
                  </a:cubicBezTo>
                  <a:cubicBezTo>
                    <a:pt x="136605" y="78048"/>
                    <a:pt x="135364" y="78318"/>
                    <a:pt x="134119" y="78318"/>
                  </a:cubicBezTo>
                  <a:cubicBezTo>
                    <a:pt x="133197" y="78318"/>
                    <a:pt x="132274" y="78170"/>
                    <a:pt x="131398" y="77871"/>
                  </a:cubicBezTo>
                  <a:cubicBezTo>
                    <a:pt x="130374" y="77526"/>
                    <a:pt x="129422" y="76990"/>
                    <a:pt x="128612" y="76288"/>
                  </a:cubicBezTo>
                  <a:cubicBezTo>
                    <a:pt x="128421" y="76097"/>
                    <a:pt x="128207" y="75918"/>
                    <a:pt x="128017" y="75728"/>
                  </a:cubicBezTo>
                  <a:cubicBezTo>
                    <a:pt x="127838" y="75514"/>
                    <a:pt x="127671" y="75323"/>
                    <a:pt x="127469" y="75109"/>
                  </a:cubicBezTo>
                  <a:lnTo>
                    <a:pt x="125981" y="73240"/>
                  </a:lnTo>
                  <a:lnTo>
                    <a:pt x="114039" y="58226"/>
                  </a:lnTo>
                  <a:lnTo>
                    <a:pt x="102085" y="43212"/>
                  </a:lnTo>
                  <a:lnTo>
                    <a:pt x="99108" y="39462"/>
                  </a:lnTo>
                  <a:lnTo>
                    <a:pt x="98358" y="38521"/>
                  </a:lnTo>
                  <a:lnTo>
                    <a:pt x="97989" y="38045"/>
                  </a:lnTo>
                  <a:lnTo>
                    <a:pt x="97799" y="37819"/>
                  </a:lnTo>
                  <a:lnTo>
                    <a:pt x="97751" y="37759"/>
                  </a:lnTo>
                  <a:lnTo>
                    <a:pt x="97691" y="37688"/>
                  </a:lnTo>
                  <a:lnTo>
                    <a:pt x="97560" y="37533"/>
                  </a:lnTo>
                  <a:cubicBezTo>
                    <a:pt x="97203" y="37140"/>
                    <a:pt x="96870" y="36735"/>
                    <a:pt x="96501" y="36354"/>
                  </a:cubicBezTo>
                  <a:cubicBezTo>
                    <a:pt x="96108" y="35997"/>
                    <a:pt x="95727" y="35628"/>
                    <a:pt x="95322" y="35282"/>
                  </a:cubicBezTo>
                  <a:cubicBezTo>
                    <a:pt x="93691" y="33937"/>
                    <a:pt x="91786" y="32901"/>
                    <a:pt x="89774" y="32270"/>
                  </a:cubicBezTo>
                  <a:cubicBezTo>
                    <a:pt x="88158" y="31754"/>
                    <a:pt x="86462" y="31493"/>
                    <a:pt x="84765" y="31493"/>
                  </a:cubicBezTo>
                  <a:cubicBezTo>
                    <a:pt x="84386" y="31493"/>
                    <a:pt x="84008" y="31506"/>
                    <a:pt x="83630" y="31532"/>
                  </a:cubicBezTo>
                  <a:cubicBezTo>
                    <a:pt x="83594" y="31520"/>
                    <a:pt x="83547" y="31520"/>
                    <a:pt x="83511" y="31520"/>
                  </a:cubicBezTo>
                  <a:cubicBezTo>
                    <a:pt x="83440" y="31520"/>
                    <a:pt x="83368" y="31532"/>
                    <a:pt x="83309" y="31568"/>
                  </a:cubicBezTo>
                  <a:cubicBezTo>
                    <a:pt x="81261" y="31734"/>
                    <a:pt x="79249" y="32294"/>
                    <a:pt x="77415" y="33211"/>
                  </a:cubicBezTo>
                  <a:cubicBezTo>
                    <a:pt x="75510" y="34163"/>
                    <a:pt x="73819" y="35461"/>
                    <a:pt x="72402" y="37033"/>
                  </a:cubicBezTo>
                  <a:cubicBezTo>
                    <a:pt x="70986" y="38616"/>
                    <a:pt x="69878" y="40474"/>
                    <a:pt x="69164" y="42462"/>
                  </a:cubicBezTo>
                  <a:cubicBezTo>
                    <a:pt x="68450" y="44450"/>
                    <a:pt x="68116" y="46570"/>
                    <a:pt x="68188" y="48689"/>
                  </a:cubicBezTo>
                  <a:cubicBezTo>
                    <a:pt x="68271" y="50796"/>
                    <a:pt x="68747" y="52904"/>
                    <a:pt x="69616" y="54833"/>
                  </a:cubicBezTo>
                  <a:lnTo>
                    <a:pt x="69938" y="55559"/>
                  </a:lnTo>
                  <a:lnTo>
                    <a:pt x="70331" y="56249"/>
                  </a:lnTo>
                  <a:lnTo>
                    <a:pt x="70724" y="56940"/>
                  </a:lnTo>
                  <a:cubicBezTo>
                    <a:pt x="70867" y="57166"/>
                    <a:pt x="71021" y="57380"/>
                    <a:pt x="71176" y="57595"/>
                  </a:cubicBezTo>
                  <a:lnTo>
                    <a:pt x="71640" y="58238"/>
                  </a:lnTo>
                  <a:lnTo>
                    <a:pt x="71760" y="58392"/>
                  </a:lnTo>
                  <a:lnTo>
                    <a:pt x="71855" y="58512"/>
                  </a:lnTo>
                  <a:lnTo>
                    <a:pt x="72033" y="58750"/>
                  </a:lnTo>
                  <a:lnTo>
                    <a:pt x="72783" y="59690"/>
                  </a:lnTo>
                  <a:lnTo>
                    <a:pt x="78737" y="67203"/>
                  </a:lnTo>
                  <a:lnTo>
                    <a:pt x="90667" y="82241"/>
                  </a:lnTo>
                  <a:lnTo>
                    <a:pt x="96620" y="89753"/>
                  </a:lnTo>
                  <a:lnTo>
                    <a:pt x="99596" y="93516"/>
                  </a:lnTo>
                  <a:lnTo>
                    <a:pt x="101097" y="95397"/>
                  </a:lnTo>
                  <a:lnTo>
                    <a:pt x="101466" y="95861"/>
                  </a:lnTo>
                  <a:lnTo>
                    <a:pt x="101692" y="96195"/>
                  </a:lnTo>
                  <a:lnTo>
                    <a:pt x="101930" y="96528"/>
                  </a:lnTo>
                  <a:cubicBezTo>
                    <a:pt x="102013" y="96635"/>
                    <a:pt x="102073" y="96766"/>
                    <a:pt x="102132" y="96873"/>
                  </a:cubicBezTo>
                  <a:cubicBezTo>
                    <a:pt x="103240" y="98731"/>
                    <a:pt x="103561" y="101017"/>
                    <a:pt x="103049" y="103136"/>
                  </a:cubicBezTo>
                  <a:cubicBezTo>
                    <a:pt x="102537" y="105243"/>
                    <a:pt x="101204" y="107101"/>
                    <a:pt x="99370" y="108280"/>
                  </a:cubicBezTo>
                  <a:cubicBezTo>
                    <a:pt x="98017" y="109146"/>
                    <a:pt x="96414" y="109599"/>
                    <a:pt x="94806" y="109599"/>
                  </a:cubicBezTo>
                  <a:cubicBezTo>
                    <a:pt x="94249" y="109599"/>
                    <a:pt x="93691" y="109545"/>
                    <a:pt x="93143" y="109434"/>
                  </a:cubicBezTo>
                  <a:cubicBezTo>
                    <a:pt x="92084" y="109220"/>
                    <a:pt x="91060" y="108803"/>
                    <a:pt x="90167" y="108208"/>
                  </a:cubicBezTo>
                  <a:cubicBezTo>
                    <a:pt x="90048" y="108149"/>
                    <a:pt x="89940" y="108053"/>
                    <a:pt x="89833" y="107970"/>
                  </a:cubicBezTo>
                  <a:lnTo>
                    <a:pt x="89512" y="107732"/>
                  </a:lnTo>
                  <a:cubicBezTo>
                    <a:pt x="89405" y="107660"/>
                    <a:pt x="89309" y="107553"/>
                    <a:pt x="89214" y="107470"/>
                  </a:cubicBezTo>
                  <a:lnTo>
                    <a:pt x="88916" y="107196"/>
                  </a:lnTo>
                  <a:lnTo>
                    <a:pt x="88762" y="107053"/>
                  </a:lnTo>
                  <a:lnTo>
                    <a:pt x="88631" y="106898"/>
                  </a:lnTo>
                  <a:lnTo>
                    <a:pt x="88357" y="106589"/>
                  </a:lnTo>
                  <a:lnTo>
                    <a:pt x="88226" y="106446"/>
                  </a:lnTo>
                  <a:lnTo>
                    <a:pt x="88190" y="106410"/>
                  </a:lnTo>
                  <a:lnTo>
                    <a:pt x="88143" y="106351"/>
                  </a:lnTo>
                  <a:lnTo>
                    <a:pt x="88047" y="106232"/>
                  </a:lnTo>
                  <a:lnTo>
                    <a:pt x="87678" y="105755"/>
                  </a:lnTo>
                  <a:lnTo>
                    <a:pt x="81701" y="98254"/>
                  </a:lnTo>
                  <a:lnTo>
                    <a:pt x="80213" y="96373"/>
                  </a:lnTo>
                  <a:lnTo>
                    <a:pt x="79832" y="95909"/>
                  </a:lnTo>
                  <a:lnTo>
                    <a:pt x="79653" y="95671"/>
                  </a:lnTo>
                  <a:lnTo>
                    <a:pt x="79391" y="95385"/>
                  </a:lnTo>
                  <a:lnTo>
                    <a:pt x="78868" y="94778"/>
                  </a:lnTo>
                  <a:cubicBezTo>
                    <a:pt x="78689" y="94587"/>
                    <a:pt x="78522" y="94385"/>
                    <a:pt x="78320" y="94206"/>
                  </a:cubicBezTo>
                  <a:cubicBezTo>
                    <a:pt x="76808" y="92706"/>
                    <a:pt x="74986" y="91504"/>
                    <a:pt x="72998" y="90706"/>
                  </a:cubicBezTo>
                  <a:cubicBezTo>
                    <a:pt x="71076" y="89942"/>
                    <a:pt x="69009" y="89538"/>
                    <a:pt x="66937" y="89538"/>
                  </a:cubicBezTo>
                  <a:cubicBezTo>
                    <a:pt x="66877" y="89538"/>
                    <a:pt x="66818" y="89538"/>
                    <a:pt x="66759" y="89539"/>
                  </a:cubicBezTo>
                  <a:cubicBezTo>
                    <a:pt x="64628" y="89563"/>
                    <a:pt x="62496" y="90003"/>
                    <a:pt x="60544" y="90849"/>
                  </a:cubicBezTo>
                  <a:cubicBezTo>
                    <a:pt x="60056" y="91075"/>
                    <a:pt x="59556" y="91277"/>
                    <a:pt x="59103" y="91563"/>
                  </a:cubicBezTo>
                  <a:cubicBezTo>
                    <a:pt x="58639" y="91825"/>
                    <a:pt x="58175" y="92075"/>
                    <a:pt x="57746" y="92397"/>
                  </a:cubicBezTo>
                  <a:lnTo>
                    <a:pt x="57103" y="92861"/>
                  </a:lnTo>
                  <a:lnTo>
                    <a:pt x="56936" y="92980"/>
                  </a:lnTo>
                  <a:cubicBezTo>
                    <a:pt x="56889" y="93028"/>
                    <a:pt x="56829" y="93063"/>
                    <a:pt x="56793" y="93087"/>
                  </a:cubicBezTo>
                  <a:lnTo>
                    <a:pt x="56555" y="93278"/>
                  </a:lnTo>
                  <a:lnTo>
                    <a:pt x="55615" y="94028"/>
                  </a:lnTo>
                  <a:lnTo>
                    <a:pt x="51864" y="97016"/>
                  </a:lnTo>
                  <a:lnTo>
                    <a:pt x="36850" y="108958"/>
                  </a:lnTo>
                  <a:lnTo>
                    <a:pt x="1" y="138271"/>
                  </a:lnTo>
                  <a:lnTo>
                    <a:pt x="13062" y="138271"/>
                  </a:lnTo>
                  <a:lnTo>
                    <a:pt x="41911" y="115304"/>
                  </a:lnTo>
                  <a:lnTo>
                    <a:pt x="56924" y="103362"/>
                  </a:lnTo>
                  <a:lnTo>
                    <a:pt x="60675" y="100374"/>
                  </a:lnTo>
                  <a:lnTo>
                    <a:pt x="61615" y="99636"/>
                  </a:lnTo>
                  <a:lnTo>
                    <a:pt x="61854" y="99445"/>
                  </a:lnTo>
                  <a:cubicBezTo>
                    <a:pt x="61889" y="99409"/>
                    <a:pt x="61913" y="99386"/>
                    <a:pt x="61949" y="99374"/>
                  </a:cubicBezTo>
                  <a:lnTo>
                    <a:pt x="62032" y="99314"/>
                  </a:lnTo>
                  <a:lnTo>
                    <a:pt x="62354" y="99088"/>
                  </a:lnTo>
                  <a:cubicBezTo>
                    <a:pt x="62568" y="98909"/>
                    <a:pt x="62806" y="98802"/>
                    <a:pt x="63032" y="98659"/>
                  </a:cubicBezTo>
                  <a:cubicBezTo>
                    <a:pt x="63258" y="98516"/>
                    <a:pt x="63509" y="98421"/>
                    <a:pt x="63747" y="98314"/>
                  </a:cubicBezTo>
                  <a:cubicBezTo>
                    <a:pt x="64745" y="97879"/>
                    <a:pt x="65841" y="97662"/>
                    <a:pt x="66940" y="97662"/>
                  </a:cubicBezTo>
                  <a:cubicBezTo>
                    <a:pt x="67976" y="97662"/>
                    <a:pt x="69014" y="97855"/>
                    <a:pt x="69974" y="98243"/>
                  </a:cubicBezTo>
                  <a:cubicBezTo>
                    <a:pt x="70962" y="98635"/>
                    <a:pt x="71855" y="99231"/>
                    <a:pt x="72617" y="99981"/>
                  </a:cubicBezTo>
                  <a:cubicBezTo>
                    <a:pt x="72724" y="100064"/>
                    <a:pt x="72795" y="100171"/>
                    <a:pt x="72891" y="100267"/>
                  </a:cubicBezTo>
                  <a:lnTo>
                    <a:pt x="73153" y="100576"/>
                  </a:lnTo>
                  <a:cubicBezTo>
                    <a:pt x="73200" y="100624"/>
                    <a:pt x="73236" y="100660"/>
                    <a:pt x="73295" y="100731"/>
                  </a:cubicBezTo>
                  <a:lnTo>
                    <a:pt x="73486" y="100969"/>
                  </a:lnTo>
                  <a:lnTo>
                    <a:pt x="73855" y="101433"/>
                  </a:lnTo>
                  <a:lnTo>
                    <a:pt x="75355" y="103315"/>
                  </a:lnTo>
                  <a:lnTo>
                    <a:pt x="81320" y="110816"/>
                  </a:lnTo>
                  <a:lnTo>
                    <a:pt x="81701" y="111280"/>
                  </a:lnTo>
                  <a:lnTo>
                    <a:pt x="81785" y="111399"/>
                  </a:lnTo>
                  <a:lnTo>
                    <a:pt x="81832" y="111459"/>
                  </a:lnTo>
                  <a:lnTo>
                    <a:pt x="81904" y="111542"/>
                  </a:lnTo>
                  <a:lnTo>
                    <a:pt x="82166" y="111840"/>
                  </a:lnTo>
                  <a:lnTo>
                    <a:pt x="82689" y="112423"/>
                  </a:lnTo>
                  <a:lnTo>
                    <a:pt x="82951" y="112721"/>
                  </a:lnTo>
                  <a:lnTo>
                    <a:pt x="83237" y="112994"/>
                  </a:lnTo>
                  <a:lnTo>
                    <a:pt x="83821" y="113530"/>
                  </a:lnTo>
                  <a:cubicBezTo>
                    <a:pt x="84011" y="113721"/>
                    <a:pt x="84202" y="113899"/>
                    <a:pt x="84428" y="114054"/>
                  </a:cubicBezTo>
                  <a:lnTo>
                    <a:pt x="85059" y="114530"/>
                  </a:lnTo>
                  <a:cubicBezTo>
                    <a:pt x="85273" y="114685"/>
                    <a:pt x="85476" y="114852"/>
                    <a:pt x="85702" y="114995"/>
                  </a:cubicBezTo>
                  <a:cubicBezTo>
                    <a:pt x="87476" y="116161"/>
                    <a:pt x="89476" y="116971"/>
                    <a:pt x="91548" y="117388"/>
                  </a:cubicBezTo>
                  <a:cubicBezTo>
                    <a:pt x="92629" y="117605"/>
                    <a:pt x="93730" y="117716"/>
                    <a:pt x="94832" y="117716"/>
                  </a:cubicBezTo>
                  <a:cubicBezTo>
                    <a:pt x="95841" y="117716"/>
                    <a:pt x="96850" y="117623"/>
                    <a:pt x="97846" y="117435"/>
                  </a:cubicBezTo>
                  <a:cubicBezTo>
                    <a:pt x="99930" y="117054"/>
                    <a:pt x="101954" y="116269"/>
                    <a:pt x="103728" y="115126"/>
                  </a:cubicBezTo>
                  <a:cubicBezTo>
                    <a:pt x="105502" y="113983"/>
                    <a:pt x="107073" y="112506"/>
                    <a:pt x="108300" y="110780"/>
                  </a:cubicBezTo>
                  <a:cubicBezTo>
                    <a:pt x="109538" y="109065"/>
                    <a:pt x="110431" y="107101"/>
                    <a:pt x="110931" y="105041"/>
                  </a:cubicBezTo>
                  <a:cubicBezTo>
                    <a:pt x="111431" y="102993"/>
                    <a:pt x="111538" y="100850"/>
                    <a:pt x="111229" y="98755"/>
                  </a:cubicBezTo>
                  <a:cubicBezTo>
                    <a:pt x="110931" y="96659"/>
                    <a:pt x="110217" y="94611"/>
                    <a:pt x="109157" y="92790"/>
                  </a:cubicBezTo>
                  <a:cubicBezTo>
                    <a:pt x="109014" y="92563"/>
                    <a:pt x="108895" y="92325"/>
                    <a:pt x="108752" y="92111"/>
                  </a:cubicBezTo>
                  <a:lnTo>
                    <a:pt x="108288" y="91456"/>
                  </a:lnTo>
                  <a:lnTo>
                    <a:pt x="107824" y="90825"/>
                  </a:lnTo>
                  <a:lnTo>
                    <a:pt x="107454" y="90349"/>
                  </a:lnTo>
                  <a:lnTo>
                    <a:pt x="105966" y="88468"/>
                  </a:lnTo>
                  <a:lnTo>
                    <a:pt x="102990" y="84705"/>
                  </a:lnTo>
                  <a:lnTo>
                    <a:pt x="97025" y="77192"/>
                  </a:lnTo>
                  <a:lnTo>
                    <a:pt x="85106" y="62155"/>
                  </a:lnTo>
                  <a:lnTo>
                    <a:pt x="79141" y="54642"/>
                  </a:lnTo>
                  <a:lnTo>
                    <a:pt x="78403" y="53701"/>
                  </a:lnTo>
                  <a:lnTo>
                    <a:pt x="78213" y="53475"/>
                  </a:lnTo>
                  <a:lnTo>
                    <a:pt x="78117" y="53356"/>
                  </a:lnTo>
                  <a:lnTo>
                    <a:pt x="78058" y="53273"/>
                  </a:lnTo>
                  <a:lnTo>
                    <a:pt x="77832" y="52939"/>
                  </a:lnTo>
                  <a:cubicBezTo>
                    <a:pt x="77748" y="52820"/>
                    <a:pt x="77665" y="52725"/>
                    <a:pt x="77594" y="52606"/>
                  </a:cubicBezTo>
                  <a:lnTo>
                    <a:pt x="77391" y="52249"/>
                  </a:lnTo>
                  <a:lnTo>
                    <a:pt x="77189" y="51904"/>
                  </a:lnTo>
                  <a:lnTo>
                    <a:pt x="77034" y="51534"/>
                  </a:lnTo>
                  <a:cubicBezTo>
                    <a:pt x="76593" y="50546"/>
                    <a:pt x="76343" y="49475"/>
                    <a:pt x="76308" y="48403"/>
                  </a:cubicBezTo>
                  <a:cubicBezTo>
                    <a:pt x="76224" y="46236"/>
                    <a:pt x="77010" y="44045"/>
                    <a:pt x="78451" y="42450"/>
                  </a:cubicBezTo>
                  <a:cubicBezTo>
                    <a:pt x="79165" y="41652"/>
                    <a:pt x="80058" y="40974"/>
                    <a:pt x="81011" y="40486"/>
                  </a:cubicBezTo>
                  <a:cubicBezTo>
                    <a:pt x="81975" y="40009"/>
                    <a:pt x="83035" y="39724"/>
                    <a:pt x="84118" y="39640"/>
                  </a:cubicBezTo>
                  <a:cubicBezTo>
                    <a:pt x="84331" y="39624"/>
                    <a:pt x="84544" y="39616"/>
                    <a:pt x="84757" y="39616"/>
                  </a:cubicBezTo>
                  <a:cubicBezTo>
                    <a:pt x="86715" y="39616"/>
                    <a:pt x="88662" y="40300"/>
                    <a:pt x="90155" y="41545"/>
                  </a:cubicBezTo>
                  <a:cubicBezTo>
                    <a:pt x="90357" y="41724"/>
                    <a:pt x="90548" y="41914"/>
                    <a:pt x="90750" y="42093"/>
                  </a:cubicBezTo>
                  <a:cubicBezTo>
                    <a:pt x="90941" y="42283"/>
                    <a:pt x="91107" y="42498"/>
                    <a:pt x="91298" y="42700"/>
                  </a:cubicBezTo>
                  <a:lnTo>
                    <a:pt x="91369" y="42771"/>
                  </a:lnTo>
                  <a:lnTo>
                    <a:pt x="91393" y="42807"/>
                  </a:lnTo>
                  <a:lnTo>
                    <a:pt x="91441" y="42867"/>
                  </a:lnTo>
                  <a:lnTo>
                    <a:pt x="91631" y="43105"/>
                  </a:lnTo>
                  <a:lnTo>
                    <a:pt x="92000" y="43569"/>
                  </a:lnTo>
                  <a:lnTo>
                    <a:pt x="92750" y="44510"/>
                  </a:lnTo>
                  <a:lnTo>
                    <a:pt x="95739" y="48260"/>
                  </a:lnTo>
                  <a:lnTo>
                    <a:pt x="107681" y="63274"/>
                  </a:lnTo>
                  <a:lnTo>
                    <a:pt x="119635" y="78288"/>
                  </a:lnTo>
                  <a:lnTo>
                    <a:pt x="121123" y="80169"/>
                  </a:lnTo>
                  <a:cubicBezTo>
                    <a:pt x="121456" y="80562"/>
                    <a:pt x="121813" y="80967"/>
                    <a:pt x="122159" y="81348"/>
                  </a:cubicBezTo>
                  <a:cubicBezTo>
                    <a:pt x="122528" y="81729"/>
                    <a:pt x="122933" y="82086"/>
                    <a:pt x="123314" y="82443"/>
                  </a:cubicBezTo>
                  <a:cubicBezTo>
                    <a:pt x="124921" y="83824"/>
                    <a:pt x="126802" y="84896"/>
                    <a:pt x="128802" y="85562"/>
                  </a:cubicBezTo>
                  <a:cubicBezTo>
                    <a:pt x="130518" y="86141"/>
                    <a:pt x="132320" y="86434"/>
                    <a:pt x="134120" y="86434"/>
                  </a:cubicBezTo>
                  <a:cubicBezTo>
                    <a:pt x="134431" y="86434"/>
                    <a:pt x="134743" y="86425"/>
                    <a:pt x="135053" y="86408"/>
                  </a:cubicBezTo>
                  <a:cubicBezTo>
                    <a:pt x="137161" y="86301"/>
                    <a:pt x="139256" y="85765"/>
                    <a:pt x="141173" y="84860"/>
                  </a:cubicBezTo>
                  <a:cubicBezTo>
                    <a:pt x="141661" y="84658"/>
                    <a:pt x="142114" y="84384"/>
                    <a:pt x="142578" y="84122"/>
                  </a:cubicBezTo>
                  <a:cubicBezTo>
                    <a:pt x="143042" y="83872"/>
                    <a:pt x="143471" y="83550"/>
                    <a:pt x="143900" y="83241"/>
                  </a:cubicBezTo>
                  <a:lnTo>
                    <a:pt x="144221" y="83015"/>
                  </a:lnTo>
                  <a:lnTo>
                    <a:pt x="144376" y="82895"/>
                  </a:lnTo>
                  <a:lnTo>
                    <a:pt x="144459" y="82836"/>
                  </a:lnTo>
                  <a:lnTo>
                    <a:pt x="144519" y="82788"/>
                  </a:lnTo>
                  <a:lnTo>
                    <a:pt x="144983" y="82419"/>
                  </a:lnTo>
                  <a:lnTo>
                    <a:pt x="145221" y="82229"/>
                  </a:lnTo>
                  <a:lnTo>
                    <a:pt x="145519" y="81967"/>
                  </a:lnTo>
                  <a:lnTo>
                    <a:pt x="146114" y="81455"/>
                  </a:lnTo>
                  <a:cubicBezTo>
                    <a:pt x="147674" y="80026"/>
                    <a:pt x="148960" y="78288"/>
                    <a:pt x="149865" y="76371"/>
                  </a:cubicBezTo>
                  <a:cubicBezTo>
                    <a:pt x="151686" y="72549"/>
                    <a:pt x="151972" y="68037"/>
                    <a:pt x="150615" y="64012"/>
                  </a:cubicBezTo>
                  <a:lnTo>
                    <a:pt x="150365" y="63250"/>
                  </a:lnTo>
                  <a:lnTo>
                    <a:pt x="150043" y="62524"/>
                  </a:lnTo>
                  <a:lnTo>
                    <a:pt x="149710" y="61798"/>
                  </a:lnTo>
                  <a:cubicBezTo>
                    <a:pt x="149591" y="61571"/>
                    <a:pt x="149460" y="61345"/>
                    <a:pt x="149329" y="61107"/>
                  </a:cubicBezTo>
                  <a:lnTo>
                    <a:pt x="148936" y="60417"/>
                  </a:lnTo>
                  <a:cubicBezTo>
                    <a:pt x="148805" y="60190"/>
                    <a:pt x="148638" y="59988"/>
                    <a:pt x="148483" y="59774"/>
                  </a:cubicBezTo>
                  <a:cubicBezTo>
                    <a:pt x="148186" y="59345"/>
                    <a:pt x="147840" y="58869"/>
                    <a:pt x="147614" y="58607"/>
                  </a:cubicBezTo>
                  <a:lnTo>
                    <a:pt x="144638" y="54844"/>
                  </a:lnTo>
                  <a:lnTo>
                    <a:pt x="138661" y="47343"/>
                  </a:lnTo>
                  <a:lnTo>
                    <a:pt x="126719" y="32330"/>
                  </a:lnTo>
                  <a:lnTo>
                    <a:pt x="120742" y="24817"/>
                  </a:lnTo>
                  <a:lnTo>
                    <a:pt x="119254" y="22948"/>
                  </a:lnTo>
                  <a:lnTo>
                    <a:pt x="118503" y="22007"/>
                  </a:lnTo>
                  <a:lnTo>
                    <a:pt x="118134" y="21543"/>
                  </a:lnTo>
                  <a:lnTo>
                    <a:pt x="117944" y="21305"/>
                  </a:lnTo>
                  <a:lnTo>
                    <a:pt x="117896" y="21245"/>
                  </a:lnTo>
                  <a:lnTo>
                    <a:pt x="117861" y="21197"/>
                  </a:lnTo>
                  <a:lnTo>
                    <a:pt x="117813" y="21114"/>
                  </a:lnTo>
                  <a:cubicBezTo>
                    <a:pt x="117158" y="20269"/>
                    <a:pt x="116682" y="19304"/>
                    <a:pt x="116408" y="18280"/>
                  </a:cubicBezTo>
                  <a:cubicBezTo>
                    <a:pt x="115860" y="16221"/>
                    <a:pt x="116170" y="13935"/>
                    <a:pt x="117253" y="12113"/>
                  </a:cubicBezTo>
                  <a:cubicBezTo>
                    <a:pt x="118313" y="10291"/>
                    <a:pt x="120170" y="8874"/>
                    <a:pt x="122218" y="8363"/>
                  </a:cubicBezTo>
                  <a:cubicBezTo>
                    <a:pt x="122859" y="8200"/>
                    <a:pt x="123521" y="8120"/>
                    <a:pt x="124184" y="8120"/>
                  </a:cubicBezTo>
                  <a:cubicBezTo>
                    <a:pt x="125654" y="8120"/>
                    <a:pt x="127127" y="8513"/>
                    <a:pt x="128374" y="9267"/>
                  </a:cubicBezTo>
                  <a:lnTo>
                    <a:pt x="128719" y="9470"/>
                  </a:lnTo>
                  <a:cubicBezTo>
                    <a:pt x="128826" y="9529"/>
                    <a:pt x="128921" y="9625"/>
                    <a:pt x="129029" y="9708"/>
                  </a:cubicBezTo>
                  <a:lnTo>
                    <a:pt x="129350" y="9946"/>
                  </a:lnTo>
                  <a:cubicBezTo>
                    <a:pt x="129457" y="10017"/>
                    <a:pt x="129552" y="10125"/>
                    <a:pt x="129648" y="10208"/>
                  </a:cubicBezTo>
                  <a:lnTo>
                    <a:pt x="129945" y="10482"/>
                  </a:lnTo>
                  <a:cubicBezTo>
                    <a:pt x="130053" y="10565"/>
                    <a:pt x="130124" y="10672"/>
                    <a:pt x="130207" y="10779"/>
                  </a:cubicBezTo>
                  <a:lnTo>
                    <a:pt x="130481" y="11077"/>
                  </a:lnTo>
                  <a:lnTo>
                    <a:pt x="130553" y="11149"/>
                  </a:lnTo>
                  <a:cubicBezTo>
                    <a:pt x="130565" y="11172"/>
                    <a:pt x="130612" y="11220"/>
                    <a:pt x="130636" y="11256"/>
                  </a:cubicBezTo>
                  <a:lnTo>
                    <a:pt x="130826" y="11494"/>
                  </a:lnTo>
                  <a:lnTo>
                    <a:pt x="133815" y="15244"/>
                  </a:lnTo>
                  <a:lnTo>
                    <a:pt x="139780" y="22757"/>
                  </a:lnTo>
                  <a:lnTo>
                    <a:pt x="141280" y="24626"/>
                  </a:lnTo>
                  <a:lnTo>
                    <a:pt x="142018" y="25567"/>
                  </a:lnTo>
                  <a:lnTo>
                    <a:pt x="142114" y="25686"/>
                  </a:lnTo>
                  <a:lnTo>
                    <a:pt x="142245" y="25841"/>
                  </a:lnTo>
                  <a:lnTo>
                    <a:pt x="142518" y="26150"/>
                  </a:lnTo>
                  <a:lnTo>
                    <a:pt x="143066" y="26758"/>
                  </a:lnTo>
                  <a:cubicBezTo>
                    <a:pt x="144590" y="28353"/>
                    <a:pt x="146495" y="29579"/>
                    <a:pt x="148555" y="30341"/>
                  </a:cubicBezTo>
                  <a:cubicBezTo>
                    <a:pt x="150210" y="30954"/>
                    <a:pt x="151974" y="31282"/>
                    <a:pt x="153746" y="31282"/>
                  </a:cubicBezTo>
                  <a:cubicBezTo>
                    <a:pt x="154178" y="31282"/>
                    <a:pt x="154611" y="31262"/>
                    <a:pt x="155044" y="31222"/>
                  </a:cubicBezTo>
                  <a:cubicBezTo>
                    <a:pt x="157235" y="31020"/>
                    <a:pt x="159390" y="30329"/>
                    <a:pt x="161271" y="29198"/>
                  </a:cubicBezTo>
                  <a:cubicBezTo>
                    <a:pt x="161759" y="28936"/>
                    <a:pt x="162199" y="28603"/>
                    <a:pt x="162640" y="28282"/>
                  </a:cubicBezTo>
                  <a:lnTo>
                    <a:pt x="162961" y="28043"/>
                  </a:lnTo>
                  <a:lnTo>
                    <a:pt x="163200" y="27865"/>
                  </a:lnTo>
                  <a:lnTo>
                    <a:pt x="163676" y="27484"/>
                  </a:lnTo>
                  <a:lnTo>
                    <a:pt x="165545" y="25996"/>
                  </a:lnTo>
                  <a:lnTo>
                    <a:pt x="169296" y="23007"/>
                  </a:lnTo>
                  <a:lnTo>
                    <a:pt x="170212" y="24162"/>
                  </a:lnTo>
                  <a:lnTo>
                    <a:pt x="171272" y="25496"/>
                  </a:lnTo>
                  <a:lnTo>
                    <a:pt x="174903" y="13363"/>
                  </a:lnTo>
                  <a:lnTo>
                    <a:pt x="174903" y="13363"/>
                  </a:lnTo>
                  <a:lnTo>
                    <a:pt x="162271" y="14173"/>
                  </a:lnTo>
                  <a:lnTo>
                    <a:pt x="162783" y="14816"/>
                  </a:lnTo>
                  <a:lnTo>
                    <a:pt x="163331" y="15506"/>
                  </a:lnTo>
                  <a:lnTo>
                    <a:pt x="163842" y="16149"/>
                  </a:lnTo>
                  <a:lnTo>
                    <a:pt x="164247" y="16649"/>
                  </a:lnTo>
                  <a:lnTo>
                    <a:pt x="160497" y="19638"/>
                  </a:lnTo>
                  <a:lnTo>
                    <a:pt x="158616" y="21138"/>
                  </a:lnTo>
                  <a:lnTo>
                    <a:pt x="158151" y="21507"/>
                  </a:lnTo>
                  <a:lnTo>
                    <a:pt x="157913" y="21697"/>
                  </a:lnTo>
                  <a:cubicBezTo>
                    <a:pt x="157842" y="21745"/>
                    <a:pt x="157806" y="21769"/>
                    <a:pt x="157746" y="21805"/>
                  </a:cubicBezTo>
                  <a:cubicBezTo>
                    <a:pt x="157544" y="21948"/>
                    <a:pt x="157354" y="22114"/>
                    <a:pt x="157127" y="22221"/>
                  </a:cubicBezTo>
                  <a:cubicBezTo>
                    <a:pt x="156270" y="22733"/>
                    <a:pt x="155318" y="23043"/>
                    <a:pt x="154317" y="23138"/>
                  </a:cubicBezTo>
                  <a:cubicBezTo>
                    <a:pt x="154125" y="23157"/>
                    <a:pt x="153931" y="23166"/>
                    <a:pt x="153737" y="23166"/>
                  </a:cubicBezTo>
                  <a:cubicBezTo>
                    <a:pt x="152937" y="23166"/>
                    <a:pt x="152134" y="23011"/>
                    <a:pt x="151377" y="22733"/>
                  </a:cubicBezTo>
                  <a:cubicBezTo>
                    <a:pt x="150448" y="22388"/>
                    <a:pt x="149591" y="21852"/>
                    <a:pt x="148912" y="21126"/>
                  </a:cubicBezTo>
                  <a:lnTo>
                    <a:pt x="148662" y="20840"/>
                  </a:lnTo>
                  <a:lnTo>
                    <a:pt x="148531" y="20697"/>
                  </a:lnTo>
                  <a:cubicBezTo>
                    <a:pt x="148507" y="20674"/>
                    <a:pt x="148495" y="20662"/>
                    <a:pt x="148472" y="20626"/>
                  </a:cubicBezTo>
                  <a:lnTo>
                    <a:pt x="148376" y="20507"/>
                  </a:lnTo>
                  <a:lnTo>
                    <a:pt x="147626" y="19566"/>
                  </a:lnTo>
                  <a:lnTo>
                    <a:pt x="146138" y="17697"/>
                  </a:lnTo>
                  <a:lnTo>
                    <a:pt x="140161" y="10184"/>
                  </a:lnTo>
                  <a:lnTo>
                    <a:pt x="137172" y="6434"/>
                  </a:lnTo>
                  <a:lnTo>
                    <a:pt x="136994" y="6196"/>
                  </a:lnTo>
                  <a:cubicBezTo>
                    <a:pt x="136958" y="6160"/>
                    <a:pt x="136934" y="6124"/>
                    <a:pt x="136887" y="6077"/>
                  </a:cubicBezTo>
                  <a:lnTo>
                    <a:pt x="136756" y="5922"/>
                  </a:lnTo>
                  <a:lnTo>
                    <a:pt x="136232" y="5326"/>
                  </a:lnTo>
                  <a:cubicBezTo>
                    <a:pt x="136053" y="5136"/>
                    <a:pt x="135887" y="4922"/>
                    <a:pt x="135684" y="4743"/>
                  </a:cubicBezTo>
                  <a:lnTo>
                    <a:pt x="135101" y="4195"/>
                  </a:lnTo>
                  <a:cubicBezTo>
                    <a:pt x="134910" y="4017"/>
                    <a:pt x="134720" y="3826"/>
                    <a:pt x="134505" y="3671"/>
                  </a:cubicBezTo>
                  <a:lnTo>
                    <a:pt x="133863" y="3183"/>
                  </a:lnTo>
                  <a:cubicBezTo>
                    <a:pt x="133648" y="3029"/>
                    <a:pt x="133446" y="2850"/>
                    <a:pt x="133220" y="2707"/>
                  </a:cubicBezTo>
                  <a:lnTo>
                    <a:pt x="132541" y="2290"/>
                  </a:lnTo>
                  <a:cubicBezTo>
                    <a:pt x="130031" y="783"/>
                    <a:pt x="127119" y="0"/>
                    <a:pt x="12420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3"/>
            <p:cNvGrpSpPr/>
            <p:nvPr/>
          </p:nvGrpSpPr>
          <p:grpSpPr>
            <a:xfrm>
              <a:off x="1806690" y="1389189"/>
              <a:ext cx="4502713" cy="3725654"/>
              <a:chOff x="2346303" y="1389189"/>
              <a:chExt cx="4502713" cy="3725654"/>
            </a:xfrm>
          </p:grpSpPr>
          <p:sp>
            <p:nvSpPr>
              <p:cNvPr id="98" name="Google Shape;98;p13"/>
              <p:cNvSpPr/>
              <p:nvPr/>
            </p:nvSpPr>
            <p:spPr>
              <a:xfrm>
                <a:off x="5565644" y="2271083"/>
                <a:ext cx="46149" cy="58076"/>
              </a:xfrm>
              <a:custGeom>
                <a:avLst/>
                <a:gdLst/>
                <a:ahLst/>
                <a:cxnLst/>
                <a:rect l="l" t="t" r="r" b="b"/>
                <a:pathLst>
                  <a:path w="1656" h="2084" extrusionOk="0">
                    <a:moveTo>
                      <a:pt x="0" y="0"/>
                    </a:moveTo>
                    <a:lnTo>
                      <a:pt x="1655" y="20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518522" y="2212006"/>
                <a:ext cx="46483" cy="58104"/>
              </a:xfrm>
              <a:custGeom>
                <a:avLst/>
                <a:gdLst/>
                <a:ahLst/>
                <a:cxnLst/>
                <a:rect l="l" t="t" r="r" b="b"/>
                <a:pathLst>
                  <a:path w="1668" h="2085" extrusionOk="0">
                    <a:moveTo>
                      <a:pt x="1" y="1"/>
                    </a:moveTo>
                    <a:lnTo>
                      <a:pt x="1667" y="2084"/>
                    </a:lnTo>
                    <a:lnTo>
                      <a:pt x="1667" y="20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476718" y="4996685"/>
                <a:ext cx="0" cy="28"/>
              </a:xfrm>
              <a:custGeom>
                <a:avLst/>
                <a:gdLst/>
                <a:ahLst/>
                <a:cxnLst/>
                <a:rect l="l" t="t" r="r" b="b"/>
                <a:pathLst>
                  <a:path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051681" y="3888849"/>
                <a:ext cx="148367" cy="81317"/>
              </a:xfrm>
              <a:custGeom>
                <a:avLst/>
                <a:gdLst/>
                <a:ahLst/>
                <a:cxnLst/>
                <a:rect l="l" t="t" r="r" b="b"/>
                <a:pathLst>
                  <a:path w="5324" h="2918" extrusionOk="0">
                    <a:moveTo>
                      <a:pt x="168" y="1"/>
                    </a:moveTo>
                    <a:lnTo>
                      <a:pt x="1" y="1025"/>
                    </a:lnTo>
                    <a:cubicBezTo>
                      <a:pt x="215" y="1061"/>
                      <a:pt x="430" y="1072"/>
                      <a:pt x="632" y="1132"/>
                    </a:cubicBezTo>
                    <a:lnTo>
                      <a:pt x="1251" y="1299"/>
                    </a:lnTo>
                    <a:cubicBezTo>
                      <a:pt x="1680" y="1382"/>
                      <a:pt x="2073" y="1561"/>
                      <a:pt x="2477" y="1703"/>
                    </a:cubicBezTo>
                    <a:cubicBezTo>
                      <a:pt x="2680" y="1775"/>
                      <a:pt x="2870" y="1870"/>
                      <a:pt x="3061" y="1965"/>
                    </a:cubicBezTo>
                    <a:lnTo>
                      <a:pt x="3632" y="2239"/>
                    </a:lnTo>
                    <a:cubicBezTo>
                      <a:pt x="4001" y="2465"/>
                      <a:pt x="4371" y="2680"/>
                      <a:pt x="4728" y="2918"/>
                    </a:cubicBezTo>
                    <a:lnTo>
                      <a:pt x="5323" y="2061"/>
                    </a:lnTo>
                    <a:cubicBezTo>
                      <a:pt x="4930" y="1811"/>
                      <a:pt x="4537" y="1573"/>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6180436" y="3034516"/>
                <a:ext cx="73682" cy="149676"/>
              </a:xfrm>
              <a:custGeom>
                <a:avLst/>
                <a:gdLst/>
                <a:ahLst/>
                <a:cxnLst/>
                <a:rect l="l" t="t" r="r" b="b"/>
                <a:pathLst>
                  <a:path w="2644" h="5371" extrusionOk="0">
                    <a:moveTo>
                      <a:pt x="882" y="0"/>
                    </a:moveTo>
                    <a:lnTo>
                      <a:pt x="0" y="524"/>
                    </a:lnTo>
                    <a:lnTo>
                      <a:pt x="322" y="1084"/>
                    </a:lnTo>
                    <a:cubicBezTo>
                      <a:pt x="429" y="1262"/>
                      <a:pt x="501" y="1477"/>
                      <a:pt x="596" y="1667"/>
                    </a:cubicBezTo>
                    <a:lnTo>
                      <a:pt x="858" y="2251"/>
                    </a:lnTo>
                    <a:cubicBezTo>
                      <a:pt x="929" y="2453"/>
                      <a:pt x="989" y="2655"/>
                      <a:pt x="1060" y="2858"/>
                    </a:cubicBezTo>
                    <a:cubicBezTo>
                      <a:pt x="1132" y="3060"/>
                      <a:pt x="1203" y="3263"/>
                      <a:pt x="1263" y="3477"/>
                    </a:cubicBezTo>
                    <a:lnTo>
                      <a:pt x="1405" y="4096"/>
                    </a:lnTo>
                    <a:cubicBezTo>
                      <a:pt x="1513" y="4513"/>
                      <a:pt x="1560" y="4941"/>
                      <a:pt x="1608" y="5370"/>
                    </a:cubicBezTo>
                    <a:lnTo>
                      <a:pt x="2644" y="5263"/>
                    </a:lnTo>
                    <a:cubicBezTo>
                      <a:pt x="2584" y="4799"/>
                      <a:pt x="2537" y="4334"/>
                      <a:pt x="2417" y="3882"/>
                    </a:cubicBezTo>
                    <a:lnTo>
                      <a:pt x="2263" y="3203"/>
                    </a:lnTo>
                    <a:cubicBezTo>
                      <a:pt x="2203" y="2977"/>
                      <a:pt x="2120" y="2751"/>
                      <a:pt x="2048" y="2536"/>
                    </a:cubicBezTo>
                    <a:cubicBezTo>
                      <a:pt x="1977" y="2310"/>
                      <a:pt x="1905" y="2084"/>
                      <a:pt x="1822" y="1870"/>
                    </a:cubicBezTo>
                    <a:lnTo>
                      <a:pt x="1536" y="1227"/>
                    </a:lnTo>
                    <a:cubicBezTo>
                      <a:pt x="1429" y="1024"/>
                      <a:pt x="1358" y="798"/>
                      <a:pt x="1239" y="596"/>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351963" y="1985060"/>
                <a:ext cx="115817" cy="135074"/>
              </a:xfrm>
              <a:custGeom>
                <a:avLst/>
                <a:gdLst/>
                <a:ahLst/>
                <a:cxnLst/>
                <a:rect l="l" t="t" r="r" b="b"/>
                <a:pathLst>
                  <a:path w="4156" h="4847" extrusionOk="0">
                    <a:moveTo>
                      <a:pt x="810" y="1"/>
                    </a:moveTo>
                    <a:lnTo>
                      <a:pt x="1" y="644"/>
                    </a:lnTo>
                    <a:lnTo>
                      <a:pt x="3346"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684746" y="2403115"/>
                <a:ext cx="115817" cy="135408"/>
              </a:xfrm>
              <a:custGeom>
                <a:avLst/>
                <a:gdLst/>
                <a:ahLst/>
                <a:cxnLst/>
                <a:rect l="l" t="t" r="r" b="b"/>
                <a:pathLst>
                  <a:path w="4156" h="4859" extrusionOk="0">
                    <a:moveTo>
                      <a:pt x="810" y="1"/>
                    </a:moveTo>
                    <a:lnTo>
                      <a:pt x="1"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17528" y="2821504"/>
                <a:ext cx="115817" cy="135408"/>
              </a:xfrm>
              <a:custGeom>
                <a:avLst/>
                <a:gdLst/>
                <a:ahLst/>
                <a:cxnLst/>
                <a:rect l="l" t="t" r="r" b="b"/>
                <a:pathLst>
                  <a:path w="4156" h="4859" extrusionOk="0">
                    <a:moveTo>
                      <a:pt x="822" y="1"/>
                    </a:moveTo>
                    <a:lnTo>
                      <a:pt x="1" y="644"/>
                    </a:lnTo>
                    <a:lnTo>
                      <a:pt x="3346" y="4858"/>
                    </a:lnTo>
                    <a:lnTo>
                      <a:pt x="4156" y="420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332066" y="3124748"/>
                <a:ext cx="115817" cy="135074"/>
              </a:xfrm>
              <a:custGeom>
                <a:avLst/>
                <a:gdLst/>
                <a:ahLst/>
                <a:cxnLst/>
                <a:rect l="l" t="t" r="r" b="b"/>
                <a:pathLst>
                  <a:path w="4156" h="4847" extrusionOk="0">
                    <a:moveTo>
                      <a:pt x="810" y="1"/>
                    </a:moveTo>
                    <a:lnTo>
                      <a:pt x="0" y="644"/>
                    </a:lnTo>
                    <a:lnTo>
                      <a:pt x="3346"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4998949" y="2706387"/>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57" y="1037"/>
                      <a:pt x="3925" y="1037"/>
                    </a:cubicBezTo>
                    <a:cubicBezTo>
                      <a:pt x="3986" y="1037"/>
                      <a:pt x="4047"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84"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4525162" y="3234570"/>
                <a:ext cx="115817" cy="135074"/>
              </a:xfrm>
              <a:custGeom>
                <a:avLst/>
                <a:gdLst/>
                <a:ahLst/>
                <a:cxnLst/>
                <a:rect l="l" t="t" r="r" b="b"/>
                <a:pathLst>
                  <a:path w="4156" h="4847" extrusionOk="0">
                    <a:moveTo>
                      <a:pt x="810" y="1"/>
                    </a:moveTo>
                    <a:lnTo>
                      <a:pt x="0" y="644"/>
                    </a:lnTo>
                    <a:lnTo>
                      <a:pt x="3334"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857276" y="3653628"/>
                <a:ext cx="115817" cy="135074"/>
              </a:xfrm>
              <a:custGeom>
                <a:avLst/>
                <a:gdLst/>
                <a:ahLst/>
                <a:cxnLst/>
                <a:rect l="l" t="t" r="r" b="b"/>
                <a:pathLst>
                  <a:path w="4156" h="4847"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49"/>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264359" y="4030857"/>
                <a:ext cx="115845" cy="135408"/>
              </a:xfrm>
              <a:custGeom>
                <a:avLst/>
                <a:gdLst/>
                <a:ahLst/>
                <a:cxnLst/>
                <a:rect l="l" t="t" r="r" b="b"/>
                <a:pathLst>
                  <a:path w="4157" h="4859" extrusionOk="0">
                    <a:moveTo>
                      <a:pt x="811" y="1"/>
                    </a:moveTo>
                    <a:lnTo>
                      <a:pt x="1" y="656"/>
                    </a:lnTo>
                    <a:lnTo>
                      <a:pt x="3347" y="4858"/>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051681" y="3888849"/>
                <a:ext cx="148367" cy="81317"/>
              </a:xfrm>
              <a:custGeom>
                <a:avLst/>
                <a:gdLst/>
                <a:ahLst/>
                <a:cxnLst/>
                <a:rect l="l" t="t" r="r" b="b"/>
                <a:pathLst>
                  <a:path w="5324" h="2918" extrusionOk="0">
                    <a:moveTo>
                      <a:pt x="168" y="1"/>
                    </a:moveTo>
                    <a:lnTo>
                      <a:pt x="1" y="1013"/>
                    </a:lnTo>
                    <a:cubicBezTo>
                      <a:pt x="215" y="1061"/>
                      <a:pt x="430" y="1072"/>
                      <a:pt x="632" y="1132"/>
                    </a:cubicBezTo>
                    <a:lnTo>
                      <a:pt x="1251" y="1299"/>
                    </a:lnTo>
                    <a:cubicBezTo>
                      <a:pt x="1680" y="1382"/>
                      <a:pt x="2073" y="1561"/>
                      <a:pt x="2477" y="1703"/>
                    </a:cubicBezTo>
                    <a:cubicBezTo>
                      <a:pt x="2680" y="1763"/>
                      <a:pt x="2870" y="1870"/>
                      <a:pt x="3061" y="1965"/>
                    </a:cubicBezTo>
                    <a:lnTo>
                      <a:pt x="3632" y="2239"/>
                    </a:lnTo>
                    <a:cubicBezTo>
                      <a:pt x="4001" y="2465"/>
                      <a:pt x="4371" y="2680"/>
                      <a:pt x="4728" y="2918"/>
                    </a:cubicBezTo>
                    <a:lnTo>
                      <a:pt x="5323" y="2061"/>
                    </a:lnTo>
                    <a:cubicBezTo>
                      <a:pt x="4930" y="1811"/>
                      <a:pt x="4537" y="1561"/>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373186" y="4190449"/>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954797" y="4523567"/>
                <a:ext cx="135074" cy="115817"/>
              </a:xfrm>
              <a:custGeom>
                <a:avLst/>
                <a:gdLst/>
                <a:ahLst/>
                <a:cxnLst/>
                <a:rect l="l" t="t" r="r" b="b"/>
                <a:pathLst>
                  <a:path w="4847" h="4156" extrusionOk="0">
                    <a:moveTo>
                      <a:pt x="4204" y="0"/>
                    </a:moveTo>
                    <a:lnTo>
                      <a:pt x="1" y="3334"/>
                    </a:lnTo>
                    <a:lnTo>
                      <a:pt x="644" y="4156"/>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954491" y="4523567"/>
                <a:ext cx="135046" cy="115817"/>
              </a:xfrm>
              <a:custGeom>
                <a:avLst/>
                <a:gdLst/>
                <a:ahLst/>
                <a:cxnLst/>
                <a:rect l="l" t="t" r="r" b="b"/>
                <a:pathLst>
                  <a:path w="4846" h="4156" extrusionOk="0">
                    <a:moveTo>
                      <a:pt x="4203" y="0"/>
                    </a:moveTo>
                    <a:lnTo>
                      <a:pt x="0" y="3346"/>
                    </a:lnTo>
                    <a:lnTo>
                      <a:pt x="643" y="4156"/>
                    </a:lnTo>
                    <a:lnTo>
                      <a:pt x="4846" y="810"/>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163824" y="4357008"/>
                <a:ext cx="135074" cy="115817"/>
              </a:xfrm>
              <a:custGeom>
                <a:avLst/>
                <a:gdLst/>
                <a:ahLst/>
                <a:cxnLst/>
                <a:rect l="l" t="t" r="r" b="b"/>
                <a:pathLst>
                  <a:path w="4847" h="4156" extrusionOk="0">
                    <a:moveTo>
                      <a:pt x="4204" y="1"/>
                    </a:moveTo>
                    <a:lnTo>
                      <a:pt x="2096" y="1679"/>
                    </a:lnTo>
                    <a:lnTo>
                      <a:pt x="1" y="3346"/>
                    </a:lnTo>
                    <a:lnTo>
                      <a:pt x="644" y="4156"/>
                    </a:lnTo>
                    <a:lnTo>
                      <a:pt x="2751" y="2489"/>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372851" y="4190784"/>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2346303" y="4999026"/>
                <a:ext cx="135074" cy="115817"/>
              </a:xfrm>
              <a:custGeom>
                <a:avLst/>
                <a:gdLst/>
                <a:ahLst/>
                <a:cxnLst/>
                <a:rect l="l" t="t" r="r" b="b"/>
                <a:pathLst>
                  <a:path w="4847" h="4156" extrusionOk="0">
                    <a:moveTo>
                      <a:pt x="4204" y="0"/>
                    </a:moveTo>
                    <a:lnTo>
                      <a:pt x="1" y="3346"/>
                    </a:lnTo>
                    <a:lnTo>
                      <a:pt x="644" y="4155"/>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555664" y="4832468"/>
                <a:ext cx="135074" cy="115817"/>
              </a:xfrm>
              <a:custGeom>
                <a:avLst/>
                <a:gdLst/>
                <a:ahLst/>
                <a:cxnLst/>
                <a:rect l="l" t="t" r="r" b="b"/>
                <a:pathLst>
                  <a:path w="4847" h="4156" extrusionOk="0">
                    <a:moveTo>
                      <a:pt x="4204" y="0"/>
                    </a:moveTo>
                    <a:lnTo>
                      <a:pt x="2096" y="1679"/>
                    </a:lnTo>
                    <a:lnTo>
                      <a:pt x="1" y="3346"/>
                    </a:lnTo>
                    <a:lnTo>
                      <a:pt x="644" y="4155"/>
                    </a:lnTo>
                    <a:lnTo>
                      <a:pt x="2739" y="2489"/>
                    </a:lnTo>
                    <a:lnTo>
                      <a:pt x="4847" y="822"/>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764691" y="4666243"/>
                <a:ext cx="135074" cy="115817"/>
              </a:xfrm>
              <a:custGeom>
                <a:avLst/>
                <a:gdLst/>
                <a:ahLst/>
                <a:cxnLst/>
                <a:rect l="l" t="t" r="r" b="b"/>
                <a:pathLst>
                  <a:path w="4847" h="4156" extrusionOk="0">
                    <a:moveTo>
                      <a:pt x="4204" y="0"/>
                    </a:moveTo>
                    <a:lnTo>
                      <a:pt x="1" y="3346"/>
                    </a:lnTo>
                    <a:lnTo>
                      <a:pt x="644" y="4155"/>
                    </a:lnTo>
                    <a:lnTo>
                      <a:pt x="4846"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264024" y="4031192"/>
                <a:ext cx="115845" cy="135074"/>
              </a:xfrm>
              <a:custGeom>
                <a:avLst/>
                <a:gdLst/>
                <a:ahLst/>
                <a:cxnLst/>
                <a:rect l="l" t="t" r="r" b="b"/>
                <a:pathLst>
                  <a:path w="4157" h="4847" extrusionOk="0">
                    <a:moveTo>
                      <a:pt x="811" y="1"/>
                    </a:moveTo>
                    <a:lnTo>
                      <a:pt x="1" y="644"/>
                    </a:lnTo>
                    <a:lnTo>
                      <a:pt x="3347" y="4846"/>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37"/>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857276" y="3653293"/>
                <a:ext cx="115483" cy="135408"/>
              </a:xfrm>
              <a:custGeom>
                <a:avLst/>
                <a:gdLst/>
                <a:ahLst/>
                <a:cxnLst/>
                <a:rect l="l" t="t" r="r" b="b"/>
                <a:pathLst>
                  <a:path w="4144" h="4859" extrusionOk="0">
                    <a:moveTo>
                      <a:pt x="810" y="0"/>
                    </a:moveTo>
                    <a:lnTo>
                      <a:pt x="0" y="643"/>
                    </a:lnTo>
                    <a:lnTo>
                      <a:pt x="3334" y="4858"/>
                    </a:lnTo>
                    <a:lnTo>
                      <a:pt x="4144" y="4215"/>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4524828" y="3234570"/>
                <a:ext cx="115817" cy="135074"/>
              </a:xfrm>
              <a:custGeom>
                <a:avLst/>
                <a:gdLst/>
                <a:ahLst/>
                <a:cxnLst/>
                <a:rect l="l" t="t" r="r" b="b"/>
                <a:pathLst>
                  <a:path w="4156" h="4847" extrusionOk="0">
                    <a:moveTo>
                      <a:pt x="822" y="1"/>
                    </a:moveTo>
                    <a:lnTo>
                      <a:pt x="0" y="644"/>
                    </a:lnTo>
                    <a:lnTo>
                      <a:pt x="3346" y="4847"/>
                    </a:lnTo>
                    <a:lnTo>
                      <a:pt x="4156" y="4204"/>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66" y="1037"/>
                      <a:pt x="3929" y="1037"/>
                    </a:cubicBezTo>
                    <a:cubicBezTo>
                      <a:pt x="3989" y="1037"/>
                      <a:pt x="4049"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72"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4998615" y="2706721"/>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470404" y="2296302"/>
                <a:ext cx="28" cy="0"/>
              </a:xfrm>
              <a:custGeom>
                <a:avLst/>
                <a:gdLst/>
                <a:ahLst/>
                <a:cxnLst/>
                <a:rect l="l" t="t" r="r" b="b"/>
                <a:pathLst>
                  <a:path w="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470404" y="2296302"/>
                <a:ext cx="28" cy="0"/>
              </a:xfrm>
              <a:custGeom>
                <a:avLst/>
                <a:gdLst/>
                <a:ahLst/>
                <a:cxnLst/>
                <a:rect l="l" t="t" r="r" b="b"/>
                <a:pathLst>
                  <a:path w="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5331398" y="3124748"/>
                <a:ext cx="115817" cy="135408"/>
              </a:xfrm>
              <a:custGeom>
                <a:avLst/>
                <a:gdLst/>
                <a:ahLst/>
                <a:cxnLst/>
                <a:rect l="l" t="t" r="r" b="b"/>
                <a:pathLst>
                  <a:path w="4156" h="4859" extrusionOk="0">
                    <a:moveTo>
                      <a:pt x="810" y="1"/>
                    </a:moveTo>
                    <a:lnTo>
                      <a:pt x="0"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6180436" y="3034181"/>
                <a:ext cx="73682" cy="150011"/>
              </a:xfrm>
              <a:custGeom>
                <a:avLst/>
                <a:gdLst/>
                <a:ahLst/>
                <a:cxnLst/>
                <a:rect l="l" t="t" r="r" b="b"/>
                <a:pathLst>
                  <a:path w="2644" h="5383" extrusionOk="0">
                    <a:moveTo>
                      <a:pt x="882" y="0"/>
                    </a:moveTo>
                    <a:lnTo>
                      <a:pt x="0" y="536"/>
                    </a:lnTo>
                    <a:lnTo>
                      <a:pt x="322" y="1096"/>
                    </a:lnTo>
                    <a:cubicBezTo>
                      <a:pt x="429" y="1274"/>
                      <a:pt x="501" y="1489"/>
                      <a:pt x="596" y="1679"/>
                    </a:cubicBezTo>
                    <a:lnTo>
                      <a:pt x="858" y="2263"/>
                    </a:lnTo>
                    <a:cubicBezTo>
                      <a:pt x="929" y="2465"/>
                      <a:pt x="989" y="2667"/>
                      <a:pt x="1060" y="2870"/>
                    </a:cubicBezTo>
                    <a:cubicBezTo>
                      <a:pt x="1132" y="3072"/>
                      <a:pt x="1203" y="3275"/>
                      <a:pt x="1263" y="3489"/>
                    </a:cubicBezTo>
                    <a:lnTo>
                      <a:pt x="1405" y="4108"/>
                    </a:lnTo>
                    <a:cubicBezTo>
                      <a:pt x="1513" y="4525"/>
                      <a:pt x="1560" y="4953"/>
                      <a:pt x="1608" y="5382"/>
                    </a:cubicBezTo>
                    <a:lnTo>
                      <a:pt x="2644" y="5275"/>
                    </a:lnTo>
                    <a:cubicBezTo>
                      <a:pt x="2584" y="4811"/>
                      <a:pt x="2537" y="4346"/>
                      <a:pt x="2417" y="3894"/>
                    </a:cubicBezTo>
                    <a:lnTo>
                      <a:pt x="2263" y="3215"/>
                    </a:lnTo>
                    <a:cubicBezTo>
                      <a:pt x="2203" y="2989"/>
                      <a:pt x="2120" y="2763"/>
                      <a:pt x="2048" y="2548"/>
                    </a:cubicBezTo>
                    <a:cubicBezTo>
                      <a:pt x="1977" y="2322"/>
                      <a:pt x="1905" y="2096"/>
                      <a:pt x="1822" y="1882"/>
                    </a:cubicBezTo>
                    <a:lnTo>
                      <a:pt x="1536" y="1239"/>
                    </a:lnTo>
                    <a:cubicBezTo>
                      <a:pt x="1429" y="1036"/>
                      <a:pt x="1358" y="810"/>
                      <a:pt x="1239" y="608"/>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6017863" y="2821169"/>
                <a:ext cx="115817" cy="135074"/>
              </a:xfrm>
              <a:custGeom>
                <a:avLst/>
                <a:gdLst/>
                <a:ahLst/>
                <a:cxnLst/>
                <a:rect l="l" t="t" r="r" b="b"/>
                <a:pathLst>
                  <a:path w="4156" h="4847" extrusionOk="0">
                    <a:moveTo>
                      <a:pt x="810" y="1"/>
                    </a:moveTo>
                    <a:lnTo>
                      <a:pt x="0" y="644"/>
                    </a:lnTo>
                    <a:lnTo>
                      <a:pt x="3346" y="4846"/>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685415" y="2403115"/>
                <a:ext cx="115817" cy="135074"/>
              </a:xfrm>
              <a:custGeom>
                <a:avLst/>
                <a:gdLst/>
                <a:ahLst/>
                <a:cxnLst/>
                <a:rect l="l" t="t" r="r" b="b"/>
                <a:pathLst>
                  <a:path w="4156" h="4847" extrusionOk="0">
                    <a:moveTo>
                      <a:pt x="810" y="1"/>
                    </a:moveTo>
                    <a:lnTo>
                      <a:pt x="0" y="644"/>
                    </a:lnTo>
                    <a:lnTo>
                      <a:pt x="3334"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352298" y="1984419"/>
                <a:ext cx="115817" cy="135380"/>
              </a:xfrm>
              <a:custGeom>
                <a:avLst/>
                <a:gdLst/>
                <a:ahLst/>
                <a:cxnLst/>
                <a:rect l="l" t="t" r="r" b="b"/>
                <a:pathLst>
                  <a:path w="4156" h="4858" extrusionOk="0">
                    <a:moveTo>
                      <a:pt x="810" y="0"/>
                    </a:moveTo>
                    <a:lnTo>
                      <a:pt x="0" y="655"/>
                    </a:lnTo>
                    <a:lnTo>
                      <a:pt x="3346" y="4858"/>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6013544" y="3539152"/>
                <a:ext cx="28" cy="362"/>
              </a:xfrm>
              <a:custGeom>
                <a:avLst/>
                <a:gdLst/>
                <a:ahLst/>
                <a:cxnLst/>
                <a:rect l="l" t="t" r="r" b="b"/>
                <a:pathLst>
                  <a:path w="1" h="13" extrusionOk="0">
                    <a:moveTo>
                      <a:pt x="1" y="1"/>
                    </a:moveTo>
                    <a:lnTo>
                      <a:pt x="1" y="1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6025833" y="3565709"/>
                <a:ext cx="1003" cy="1672"/>
              </a:xfrm>
              <a:custGeom>
                <a:avLst/>
                <a:gdLst/>
                <a:ahLst/>
                <a:cxnLst/>
                <a:rect l="l" t="t" r="r" b="b"/>
                <a:pathLst>
                  <a:path w="36" h="60" extrusionOk="0">
                    <a:moveTo>
                      <a:pt x="36" y="6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567288" y="3391180"/>
                <a:ext cx="1700" cy="1366"/>
              </a:xfrm>
              <a:custGeom>
                <a:avLst/>
                <a:gdLst/>
                <a:ahLst/>
                <a:cxnLst/>
                <a:rect l="l" t="t" r="r" b="b"/>
                <a:pathLst>
                  <a:path w="61" h="49" extrusionOk="0">
                    <a:moveTo>
                      <a:pt x="60" y="1"/>
                    </a:moveTo>
                    <a:lnTo>
                      <a:pt x="1"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6713608" y="1785006"/>
                <a:ext cx="135408" cy="115817"/>
              </a:xfrm>
              <a:custGeom>
                <a:avLst/>
                <a:gdLst/>
                <a:ahLst/>
                <a:cxnLst/>
                <a:rect l="l" t="t" r="r" b="b"/>
                <a:pathLst>
                  <a:path w="4859" h="4156" extrusionOk="0">
                    <a:moveTo>
                      <a:pt x="4204" y="1"/>
                    </a:moveTo>
                    <a:lnTo>
                      <a:pt x="2108" y="1667"/>
                    </a:lnTo>
                    <a:lnTo>
                      <a:pt x="1" y="3346"/>
                    </a:lnTo>
                    <a:lnTo>
                      <a:pt x="644" y="4156"/>
                    </a:lnTo>
                    <a:lnTo>
                      <a:pt x="2751" y="2477"/>
                    </a:lnTo>
                    <a:lnTo>
                      <a:pt x="4859"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238510" y="1983751"/>
                <a:ext cx="148673" cy="77667"/>
              </a:xfrm>
              <a:custGeom>
                <a:avLst/>
                <a:gdLst/>
                <a:ahLst/>
                <a:cxnLst/>
                <a:rect l="l" t="t" r="r" b="b"/>
                <a:pathLst>
                  <a:path w="5335" h="2787" extrusionOk="0">
                    <a:moveTo>
                      <a:pt x="595" y="0"/>
                    </a:moveTo>
                    <a:lnTo>
                      <a:pt x="0" y="846"/>
                    </a:lnTo>
                    <a:cubicBezTo>
                      <a:pt x="191" y="989"/>
                      <a:pt x="393" y="1096"/>
                      <a:pt x="595" y="1227"/>
                    </a:cubicBezTo>
                    <a:cubicBezTo>
                      <a:pt x="798" y="1334"/>
                      <a:pt x="988" y="1477"/>
                      <a:pt x="1203" y="1572"/>
                    </a:cubicBezTo>
                    <a:cubicBezTo>
                      <a:pt x="1631" y="1774"/>
                      <a:pt x="2048" y="1989"/>
                      <a:pt x="2488" y="2143"/>
                    </a:cubicBezTo>
                    <a:cubicBezTo>
                      <a:pt x="3370" y="2489"/>
                      <a:pt x="4298" y="2667"/>
                      <a:pt x="5227" y="2786"/>
                    </a:cubicBezTo>
                    <a:lnTo>
                      <a:pt x="5334" y="1762"/>
                    </a:lnTo>
                    <a:cubicBezTo>
                      <a:pt x="4489" y="1643"/>
                      <a:pt x="3643" y="1489"/>
                      <a:pt x="2858" y="1167"/>
                    </a:cubicBezTo>
                    <a:cubicBezTo>
                      <a:pt x="2441" y="1036"/>
                      <a:pt x="2072" y="834"/>
                      <a:pt x="1679" y="655"/>
                    </a:cubicBezTo>
                    <a:cubicBezTo>
                      <a:pt x="1488" y="572"/>
                      <a:pt x="1310" y="441"/>
                      <a:pt x="1131" y="334"/>
                    </a:cubicBezTo>
                    <a:cubicBezTo>
                      <a:pt x="953" y="215"/>
                      <a:pt x="762" y="119"/>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5893439" y="1576982"/>
                <a:ext cx="115817" cy="135074"/>
              </a:xfrm>
              <a:custGeom>
                <a:avLst/>
                <a:gdLst/>
                <a:ahLst/>
                <a:cxnLst/>
                <a:rect l="l" t="t" r="r" b="b"/>
                <a:pathLst>
                  <a:path w="4156" h="4847" extrusionOk="0">
                    <a:moveTo>
                      <a:pt x="810" y="0"/>
                    </a:moveTo>
                    <a:lnTo>
                      <a:pt x="1" y="643"/>
                    </a:lnTo>
                    <a:lnTo>
                      <a:pt x="1667" y="2751"/>
                    </a:lnTo>
                    <a:lnTo>
                      <a:pt x="3346" y="4846"/>
                    </a:lnTo>
                    <a:lnTo>
                      <a:pt x="4156" y="4203"/>
                    </a:lnTo>
                    <a:lnTo>
                      <a:pt x="2477" y="2108"/>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435256" y="1389189"/>
                <a:ext cx="150652" cy="63733"/>
              </a:xfrm>
              <a:custGeom>
                <a:avLst/>
                <a:gdLst/>
                <a:ahLst/>
                <a:cxnLst/>
                <a:rect l="l" t="t" r="r" b="b"/>
                <a:pathLst>
                  <a:path w="5406" h="2287" extrusionOk="0">
                    <a:moveTo>
                      <a:pt x="5382" y="0"/>
                    </a:moveTo>
                    <a:cubicBezTo>
                      <a:pt x="5144" y="12"/>
                      <a:pt x="4917" y="0"/>
                      <a:pt x="4679" y="24"/>
                    </a:cubicBezTo>
                    <a:lnTo>
                      <a:pt x="3989" y="108"/>
                    </a:lnTo>
                    <a:cubicBezTo>
                      <a:pt x="3524" y="155"/>
                      <a:pt x="3072" y="286"/>
                      <a:pt x="2608" y="381"/>
                    </a:cubicBezTo>
                    <a:cubicBezTo>
                      <a:pt x="2381" y="429"/>
                      <a:pt x="2167" y="500"/>
                      <a:pt x="1941" y="572"/>
                    </a:cubicBezTo>
                    <a:lnTo>
                      <a:pt x="1274" y="798"/>
                    </a:lnTo>
                    <a:cubicBezTo>
                      <a:pt x="845" y="965"/>
                      <a:pt x="417" y="1167"/>
                      <a:pt x="0" y="1358"/>
                    </a:cubicBezTo>
                    <a:lnTo>
                      <a:pt x="464" y="2286"/>
                    </a:lnTo>
                    <a:cubicBezTo>
                      <a:pt x="857" y="2108"/>
                      <a:pt x="1250" y="1929"/>
                      <a:pt x="1643" y="1763"/>
                    </a:cubicBezTo>
                    <a:lnTo>
                      <a:pt x="2250" y="1560"/>
                    </a:lnTo>
                    <a:cubicBezTo>
                      <a:pt x="2453" y="1501"/>
                      <a:pt x="2655" y="1429"/>
                      <a:pt x="2869" y="1382"/>
                    </a:cubicBezTo>
                    <a:cubicBezTo>
                      <a:pt x="3286" y="1298"/>
                      <a:pt x="3703" y="1179"/>
                      <a:pt x="4132" y="1143"/>
                    </a:cubicBezTo>
                    <a:lnTo>
                      <a:pt x="4763" y="1060"/>
                    </a:lnTo>
                    <a:cubicBezTo>
                      <a:pt x="4977" y="1036"/>
                      <a:pt x="5191" y="1036"/>
                      <a:pt x="5405" y="1036"/>
                    </a:cubicBezTo>
                    <a:lnTo>
                      <a:pt x="5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6059997" y="1786009"/>
                <a:ext cx="115817" cy="135074"/>
              </a:xfrm>
              <a:custGeom>
                <a:avLst/>
                <a:gdLst/>
                <a:ahLst/>
                <a:cxnLst/>
                <a:rect l="l" t="t" r="r" b="b"/>
                <a:pathLst>
                  <a:path w="4156" h="4847" extrusionOk="0">
                    <a:moveTo>
                      <a:pt x="810" y="0"/>
                    </a:moveTo>
                    <a:lnTo>
                      <a:pt x="1"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5211962" y="2992047"/>
                <a:ext cx="28" cy="28"/>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222233" y="4403796"/>
                <a:ext cx="697" cy="697"/>
              </a:xfrm>
              <a:custGeom>
                <a:avLst/>
                <a:gdLst/>
                <a:ahLst/>
                <a:cxnLst/>
                <a:rect l="l" t="t" r="r" b="b"/>
                <a:pathLst>
                  <a:path w="25" h="25" extrusionOk="0">
                    <a:moveTo>
                      <a:pt x="0" y="0"/>
                    </a:moveTo>
                    <a:lnTo>
                      <a:pt x="24" y="24"/>
                    </a:lnTo>
                    <a:lnTo>
                      <a:pt x="24"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240151" y="4426033"/>
                <a:ext cx="362" cy="334"/>
              </a:xfrm>
              <a:custGeom>
                <a:avLst/>
                <a:gdLst/>
                <a:ahLst/>
                <a:cxnLst/>
                <a:rect l="l" t="t" r="r" b="b"/>
                <a:pathLst>
                  <a:path w="13" h="12" extrusionOk="0">
                    <a:moveTo>
                      <a:pt x="0" y="0"/>
                    </a:moveTo>
                    <a:lnTo>
                      <a:pt x="12" y="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240151" y="4426033"/>
                <a:ext cx="362" cy="334"/>
              </a:xfrm>
              <a:custGeom>
                <a:avLst/>
                <a:gdLst/>
                <a:ahLst/>
                <a:cxnLst/>
                <a:rect l="l" t="t" r="r" b="b"/>
                <a:pathLst>
                  <a:path w="13" h="12" fill="none" extrusionOk="0">
                    <a:moveTo>
                      <a:pt x="0" y="0"/>
                    </a:moveTo>
                    <a:lnTo>
                      <a:pt x="12"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99274" y="4298934"/>
                <a:ext cx="697" cy="362"/>
              </a:xfrm>
              <a:custGeom>
                <a:avLst/>
                <a:gdLst/>
                <a:ahLst/>
                <a:cxnLst/>
                <a:rect l="l" t="t" r="r" b="b"/>
                <a:pathLst>
                  <a:path w="25" h="13" extrusionOk="0">
                    <a:moveTo>
                      <a:pt x="24"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499274" y="4298934"/>
                <a:ext cx="697" cy="362"/>
              </a:xfrm>
              <a:custGeom>
                <a:avLst/>
                <a:gdLst/>
                <a:ahLst/>
                <a:cxnLst/>
                <a:rect l="l" t="t" r="r" b="b"/>
                <a:pathLst>
                  <a:path w="25" h="13" fill="none" extrusionOk="0">
                    <a:moveTo>
                      <a:pt x="24"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468426" y="2267432"/>
                <a:ext cx="28" cy="362"/>
              </a:xfrm>
              <a:custGeom>
                <a:avLst/>
                <a:gdLst/>
                <a:ahLst/>
                <a:cxnLst/>
                <a:rect l="l" t="t" r="r" b="b"/>
                <a:pathLst>
                  <a:path w="1" h="13" extrusionOk="0">
                    <a:moveTo>
                      <a:pt x="0" y="1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468426" y="2267432"/>
                <a:ext cx="28" cy="362"/>
              </a:xfrm>
              <a:custGeom>
                <a:avLst/>
                <a:gdLst/>
                <a:ahLst/>
                <a:cxnLst/>
                <a:rect l="l" t="t" r="r" b="b"/>
                <a:pathLst>
                  <a:path w="1" h="13" fill="none" extrusionOk="0">
                    <a:moveTo>
                      <a:pt x="0" y="12"/>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4901054" y="2555740"/>
                <a:ext cx="697" cy="362"/>
              </a:xfrm>
              <a:custGeom>
                <a:avLst/>
                <a:gdLst/>
                <a:ahLst/>
                <a:cxnLst/>
                <a:rect l="l" t="t" r="r" b="b"/>
                <a:pathLst>
                  <a:path w="25" h="13" extrusionOk="0">
                    <a:moveTo>
                      <a:pt x="25"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4901054" y="2555740"/>
                <a:ext cx="697" cy="362"/>
              </a:xfrm>
              <a:custGeom>
                <a:avLst/>
                <a:gdLst/>
                <a:ahLst/>
                <a:cxnLst/>
                <a:rect l="l" t="t" r="r" b="b"/>
                <a:pathLst>
                  <a:path w="25" h="13" fill="none" extrusionOk="0">
                    <a:moveTo>
                      <a:pt x="25"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059663" y="1786344"/>
                <a:ext cx="115817" cy="135046"/>
              </a:xfrm>
              <a:custGeom>
                <a:avLst/>
                <a:gdLst/>
                <a:ahLst/>
                <a:cxnLst/>
                <a:rect l="l" t="t" r="r" b="b"/>
                <a:pathLst>
                  <a:path w="4156" h="4846" extrusionOk="0">
                    <a:moveTo>
                      <a:pt x="810" y="0"/>
                    </a:moveTo>
                    <a:lnTo>
                      <a:pt x="1" y="643"/>
                    </a:lnTo>
                    <a:lnTo>
                      <a:pt x="3334"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6238510" y="1983416"/>
                <a:ext cx="148673" cy="78001"/>
              </a:xfrm>
              <a:custGeom>
                <a:avLst/>
                <a:gdLst/>
                <a:ahLst/>
                <a:cxnLst/>
                <a:rect l="l" t="t" r="r" b="b"/>
                <a:pathLst>
                  <a:path w="5335" h="2799" extrusionOk="0">
                    <a:moveTo>
                      <a:pt x="595" y="0"/>
                    </a:moveTo>
                    <a:lnTo>
                      <a:pt x="0" y="858"/>
                    </a:lnTo>
                    <a:cubicBezTo>
                      <a:pt x="191" y="1001"/>
                      <a:pt x="393" y="1108"/>
                      <a:pt x="595" y="1239"/>
                    </a:cubicBezTo>
                    <a:cubicBezTo>
                      <a:pt x="798" y="1346"/>
                      <a:pt x="988" y="1489"/>
                      <a:pt x="1203" y="1584"/>
                    </a:cubicBezTo>
                    <a:cubicBezTo>
                      <a:pt x="1631" y="1786"/>
                      <a:pt x="2048" y="2001"/>
                      <a:pt x="2488" y="2155"/>
                    </a:cubicBezTo>
                    <a:cubicBezTo>
                      <a:pt x="3370" y="2501"/>
                      <a:pt x="4298" y="2679"/>
                      <a:pt x="5227" y="2798"/>
                    </a:cubicBezTo>
                    <a:lnTo>
                      <a:pt x="5334" y="1774"/>
                    </a:lnTo>
                    <a:cubicBezTo>
                      <a:pt x="4489" y="1655"/>
                      <a:pt x="3643" y="1501"/>
                      <a:pt x="2858" y="1179"/>
                    </a:cubicBezTo>
                    <a:cubicBezTo>
                      <a:pt x="2441" y="1048"/>
                      <a:pt x="2072" y="846"/>
                      <a:pt x="1679" y="667"/>
                    </a:cubicBezTo>
                    <a:cubicBezTo>
                      <a:pt x="1488" y="584"/>
                      <a:pt x="1310" y="453"/>
                      <a:pt x="1131" y="346"/>
                    </a:cubicBezTo>
                    <a:cubicBezTo>
                      <a:pt x="953" y="227"/>
                      <a:pt x="762" y="131"/>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5507905" y="1399806"/>
                <a:ext cx="362" cy="362"/>
              </a:xfrm>
              <a:custGeom>
                <a:avLst/>
                <a:gdLst/>
                <a:ahLst/>
                <a:cxnLst/>
                <a:rect l="l" t="t" r="r" b="b"/>
                <a:pathLst>
                  <a:path w="13" h="13" extrusionOk="0">
                    <a:moveTo>
                      <a:pt x="12" y="12"/>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5515206" y="1427339"/>
                <a:ext cx="28" cy="362"/>
              </a:xfrm>
              <a:custGeom>
                <a:avLst/>
                <a:gdLst/>
                <a:ahLst/>
                <a:cxnLst/>
                <a:rect l="l" t="t" r="r" b="b"/>
                <a:pathLst>
                  <a:path w="1" h="13" extrusionOk="0">
                    <a:moveTo>
                      <a:pt x="0" y="1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5515206" y="1427339"/>
                <a:ext cx="28" cy="362"/>
              </a:xfrm>
              <a:custGeom>
                <a:avLst/>
                <a:gdLst/>
                <a:ahLst/>
                <a:cxnLst/>
                <a:rect l="l" t="t" r="r" b="b"/>
                <a:pathLst>
                  <a:path w="1" h="13" fill="none" extrusionOk="0">
                    <a:moveTo>
                      <a:pt x="0" y="13"/>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5243144" y="1754158"/>
                <a:ext cx="65043" cy="150652"/>
              </a:xfrm>
              <a:custGeom>
                <a:avLst/>
                <a:gdLst/>
                <a:ahLst/>
                <a:cxnLst/>
                <a:rect l="l" t="t" r="r" b="b"/>
                <a:pathLst>
                  <a:path w="2334" h="5406" extrusionOk="0">
                    <a:moveTo>
                      <a:pt x="1036" y="0"/>
                    </a:moveTo>
                    <a:lnTo>
                      <a:pt x="0" y="36"/>
                    </a:lnTo>
                    <a:cubicBezTo>
                      <a:pt x="24" y="965"/>
                      <a:pt x="179" y="1893"/>
                      <a:pt x="405" y="2798"/>
                    </a:cubicBezTo>
                    <a:cubicBezTo>
                      <a:pt x="524" y="3251"/>
                      <a:pt x="691" y="3691"/>
                      <a:pt x="834" y="4132"/>
                    </a:cubicBezTo>
                    <a:cubicBezTo>
                      <a:pt x="1024" y="4560"/>
                      <a:pt x="1203" y="4989"/>
                      <a:pt x="1417" y="5406"/>
                    </a:cubicBezTo>
                    <a:lnTo>
                      <a:pt x="2334" y="4929"/>
                    </a:lnTo>
                    <a:cubicBezTo>
                      <a:pt x="2132" y="4548"/>
                      <a:pt x="1977" y="4144"/>
                      <a:pt x="1798" y="3763"/>
                    </a:cubicBezTo>
                    <a:cubicBezTo>
                      <a:pt x="1667" y="3346"/>
                      <a:pt x="1512" y="2953"/>
                      <a:pt x="1405" y="2536"/>
                    </a:cubicBezTo>
                    <a:cubicBezTo>
                      <a:pt x="1203" y="1703"/>
                      <a:pt x="1048" y="857"/>
                      <a:pt x="1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023166" y="3862989"/>
                <a:ext cx="98902" cy="142347"/>
              </a:xfrm>
              <a:custGeom>
                <a:avLst/>
                <a:gdLst/>
                <a:ahLst/>
                <a:cxnLst/>
                <a:rect l="l" t="t" r="r" b="b"/>
                <a:pathLst>
                  <a:path w="3549" h="5108" extrusionOk="0">
                    <a:moveTo>
                      <a:pt x="822" y="0"/>
                    </a:moveTo>
                    <a:lnTo>
                      <a:pt x="0" y="643"/>
                    </a:lnTo>
                    <a:cubicBezTo>
                      <a:pt x="286" y="988"/>
                      <a:pt x="572" y="1346"/>
                      <a:pt x="810" y="1691"/>
                    </a:cubicBezTo>
                    <a:lnTo>
                      <a:pt x="1179" y="2215"/>
                    </a:lnTo>
                    <a:cubicBezTo>
                      <a:pt x="1310" y="2381"/>
                      <a:pt x="1394" y="2572"/>
                      <a:pt x="1501" y="2751"/>
                    </a:cubicBezTo>
                    <a:cubicBezTo>
                      <a:pt x="1513" y="2751"/>
                      <a:pt x="1513" y="2762"/>
                      <a:pt x="1513" y="2774"/>
                    </a:cubicBezTo>
                    <a:cubicBezTo>
                      <a:pt x="1524" y="2786"/>
                      <a:pt x="1524" y="2798"/>
                      <a:pt x="1536" y="2798"/>
                    </a:cubicBezTo>
                    <a:lnTo>
                      <a:pt x="1834" y="3322"/>
                    </a:lnTo>
                    <a:cubicBezTo>
                      <a:pt x="1929" y="3513"/>
                      <a:pt x="2013" y="3715"/>
                      <a:pt x="2108" y="3917"/>
                    </a:cubicBezTo>
                    <a:cubicBezTo>
                      <a:pt x="2191" y="4108"/>
                      <a:pt x="2286" y="4298"/>
                      <a:pt x="2358" y="4501"/>
                    </a:cubicBezTo>
                    <a:lnTo>
                      <a:pt x="2560" y="5108"/>
                    </a:lnTo>
                    <a:lnTo>
                      <a:pt x="3549" y="4798"/>
                    </a:lnTo>
                    <a:lnTo>
                      <a:pt x="3334" y="4132"/>
                    </a:lnTo>
                    <a:cubicBezTo>
                      <a:pt x="3239" y="3917"/>
                      <a:pt x="3144" y="3703"/>
                      <a:pt x="3048" y="3489"/>
                    </a:cubicBezTo>
                    <a:cubicBezTo>
                      <a:pt x="2953" y="3274"/>
                      <a:pt x="2870" y="3060"/>
                      <a:pt x="2763" y="2858"/>
                    </a:cubicBezTo>
                    <a:lnTo>
                      <a:pt x="2417" y="2250"/>
                    </a:lnTo>
                    <a:cubicBezTo>
                      <a:pt x="2286" y="2048"/>
                      <a:pt x="2191" y="1834"/>
                      <a:pt x="2048" y="1643"/>
                    </a:cubicBezTo>
                    <a:lnTo>
                      <a:pt x="1644" y="1084"/>
                    </a:lnTo>
                    <a:cubicBezTo>
                      <a:pt x="1382" y="691"/>
                      <a:pt x="1096" y="345"/>
                      <a:pt x="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 name="Google Shape;207;p13"/>
          <p:cNvGrpSpPr/>
          <p:nvPr/>
        </p:nvGrpSpPr>
        <p:grpSpPr>
          <a:xfrm>
            <a:off x="5820868" y="1507179"/>
            <a:ext cx="2421855" cy="954683"/>
            <a:chOff x="4885218" y="895204"/>
            <a:chExt cx="2421855" cy="954683"/>
          </a:xfrm>
        </p:grpSpPr>
        <p:sp>
          <p:nvSpPr>
            <p:cNvPr id="208" name="Google Shape;208;p13"/>
            <p:cNvSpPr/>
            <p:nvPr/>
          </p:nvSpPr>
          <p:spPr>
            <a:xfrm>
              <a:off x="4885218" y="895204"/>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rgbClr val="869FB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05</a:t>
              </a:r>
              <a:endParaRPr sz="1600">
                <a:solidFill>
                  <a:srgbClr val="FFFFFF"/>
                </a:solidFill>
                <a:latin typeface="Fira Sans Extra Condensed"/>
                <a:ea typeface="Fira Sans Extra Condensed"/>
                <a:cs typeface="Fira Sans Extra Condensed"/>
                <a:sym typeface="Fira Sans Extra Condensed"/>
              </a:endParaRPr>
            </a:p>
          </p:txBody>
        </p:sp>
        <p:sp>
          <p:nvSpPr>
            <p:cNvPr id="209" name="Google Shape;209;p13"/>
            <p:cNvSpPr txBox="1"/>
            <p:nvPr/>
          </p:nvSpPr>
          <p:spPr>
            <a:xfrm>
              <a:off x="5422473" y="1420288"/>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Android </a:t>
              </a:r>
              <a:endParaRPr sz="1700">
                <a:solidFill>
                  <a:srgbClr val="434343"/>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Malware</a:t>
              </a:r>
              <a:endParaRPr sz="1700">
                <a:solidFill>
                  <a:srgbClr val="434343"/>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ctr"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7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10" name="Google Shape;210;p13"/>
          <p:cNvGrpSpPr/>
          <p:nvPr/>
        </p:nvGrpSpPr>
        <p:grpSpPr>
          <a:xfrm>
            <a:off x="5395393" y="2970879"/>
            <a:ext cx="2269369" cy="726246"/>
            <a:chOff x="5623993" y="2742279"/>
            <a:chExt cx="2269369" cy="726246"/>
          </a:xfrm>
        </p:grpSpPr>
        <p:sp>
          <p:nvSpPr>
            <p:cNvPr id="211" name="Google Shape;211;p13"/>
            <p:cNvSpPr txBox="1"/>
            <p:nvPr/>
          </p:nvSpPr>
          <p:spPr>
            <a:xfrm>
              <a:off x="6008763" y="3038925"/>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Static Analyser</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12" name="Google Shape;212;p13"/>
            <p:cNvSpPr/>
            <p:nvPr/>
          </p:nvSpPr>
          <p:spPr>
            <a:xfrm>
              <a:off x="5623993" y="2742279"/>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rgbClr val="EC3A3B"/>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04</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213" name="Google Shape;213;p13"/>
          <p:cNvGrpSpPr/>
          <p:nvPr/>
        </p:nvGrpSpPr>
        <p:grpSpPr>
          <a:xfrm>
            <a:off x="1441463" y="2059754"/>
            <a:ext cx="2269398" cy="726233"/>
            <a:chOff x="1670063" y="1831154"/>
            <a:chExt cx="2269398" cy="726233"/>
          </a:xfrm>
        </p:grpSpPr>
        <p:sp>
          <p:nvSpPr>
            <p:cNvPr id="214" name="Google Shape;214;p13"/>
            <p:cNvSpPr txBox="1"/>
            <p:nvPr/>
          </p:nvSpPr>
          <p:spPr>
            <a:xfrm>
              <a:off x="1670063" y="2127788"/>
              <a:ext cx="18846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Android Auto</a:t>
              </a:r>
              <a:endParaRPr>
                <a:solidFill>
                  <a:schemeClr val="dk1"/>
                </a:solidFill>
                <a:latin typeface="Quattrocento Sans"/>
                <a:ea typeface="Quattrocento Sans"/>
                <a:cs typeface="Quattrocento Sans"/>
                <a:sym typeface="Quattrocento Sans"/>
              </a:endParaRPr>
            </a:p>
            <a:p>
              <a:pPr marL="0" lvl="0" indent="0" algn="ctr"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r" rtl="0">
                <a:spcBef>
                  <a:spcPts val="0"/>
                </a:spcBef>
                <a:spcAft>
                  <a:spcPts val="0"/>
                </a:spcAft>
                <a:buNone/>
              </a:pP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15" name="Google Shape;215;p13"/>
            <p:cNvSpPr/>
            <p:nvPr/>
          </p:nvSpPr>
          <p:spPr>
            <a:xfrm>
              <a:off x="3580768" y="1831154"/>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rgbClr val="69E78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03</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216" name="Google Shape;216;p13"/>
          <p:cNvGrpSpPr/>
          <p:nvPr/>
        </p:nvGrpSpPr>
        <p:grpSpPr>
          <a:xfrm>
            <a:off x="4233193" y="4114504"/>
            <a:ext cx="2343544" cy="802433"/>
            <a:chOff x="4461793" y="3885904"/>
            <a:chExt cx="2343544" cy="802433"/>
          </a:xfrm>
        </p:grpSpPr>
        <p:sp>
          <p:nvSpPr>
            <p:cNvPr id="217" name="Google Shape;217;p13"/>
            <p:cNvSpPr txBox="1"/>
            <p:nvPr/>
          </p:nvSpPr>
          <p:spPr>
            <a:xfrm>
              <a:off x="4920738" y="4258738"/>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Vulnerability Analysis</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18" name="Google Shape;218;p13"/>
            <p:cNvSpPr/>
            <p:nvPr/>
          </p:nvSpPr>
          <p:spPr>
            <a:xfrm>
              <a:off x="4461793" y="3885904"/>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rgbClr val="FCBD2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02</a:t>
              </a:r>
              <a:endParaRPr sz="1600">
                <a:solidFill>
                  <a:srgbClr val="FFFFFF"/>
                </a:solidFill>
                <a:latin typeface="Fira Sans Extra Condensed"/>
                <a:ea typeface="Fira Sans Extra Condensed"/>
                <a:cs typeface="Fira Sans Extra Condensed"/>
                <a:sym typeface="Fira Sans Extra Condensed"/>
              </a:endParaRPr>
            </a:p>
          </p:txBody>
        </p:sp>
      </p:grpSp>
      <p:grpSp>
        <p:nvGrpSpPr>
          <p:cNvPr id="219" name="Google Shape;219;p13"/>
          <p:cNvGrpSpPr/>
          <p:nvPr/>
        </p:nvGrpSpPr>
        <p:grpSpPr>
          <a:xfrm>
            <a:off x="1394538" y="3629063"/>
            <a:ext cx="1889648" cy="437932"/>
            <a:chOff x="1623138" y="3400463"/>
            <a:chExt cx="1889648" cy="437932"/>
          </a:xfrm>
        </p:grpSpPr>
        <p:sp>
          <p:nvSpPr>
            <p:cNvPr id="220" name="Google Shape;220;p13"/>
            <p:cNvSpPr txBox="1"/>
            <p:nvPr/>
          </p:nvSpPr>
          <p:spPr>
            <a:xfrm>
              <a:off x="1623138" y="34004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Cyber</a:t>
              </a:r>
              <a:endParaRPr sz="1700">
                <a:solidFill>
                  <a:srgbClr val="434343"/>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Security</a:t>
              </a:r>
              <a:endParaRPr>
                <a:solidFill>
                  <a:schemeClr val="dk1"/>
                </a:solidFill>
                <a:latin typeface="Quattrocento Sans"/>
                <a:ea typeface="Quattrocento Sans"/>
                <a:cs typeface="Quattrocento Sans"/>
                <a:sym typeface="Quattrocento Sans"/>
              </a:endParaRPr>
            </a:p>
            <a:p>
              <a:pPr marL="0" lvl="0" indent="0" algn="r" rtl="0">
                <a:spcBef>
                  <a:spcPts val="0"/>
                </a:spcBef>
                <a:spcAft>
                  <a:spcPts val="0"/>
                </a:spcAft>
                <a:buNone/>
              </a:pP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21" name="Google Shape;221;p13"/>
            <p:cNvSpPr/>
            <p:nvPr/>
          </p:nvSpPr>
          <p:spPr>
            <a:xfrm>
              <a:off x="3154093" y="3408804"/>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rgbClr val="5EB2FC"/>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rgbClr val="FFFFFF"/>
                  </a:solidFill>
                  <a:latin typeface="Fira Sans Extra Condensed"/>
                  <a:ea typeface="Fira Sans Extra Condensed"/>
                  <a:cs typeface="Fira Sans Extra Condensed"/>
                  <a:sym typeface="Fira Sans Extra Condensed"/>
                </a:rPr>
                <a:t>01</a:t>
              </a:r>
              <a:endParaRPr sz="16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Shedun, Godless Malware</a:t>
            </a:r>
            <a:endParaRPr/>
          </a:p>
          <a:p>
            <a:pPr marL="457200" lvl="0" indent="-381000" algn="l" rtl="0">
              <a:lnSpc>
                <a:spcPct val="115000"/>
              </a:lnSpc>
              <a:spcBef>
                <a:spcPts val="0"/>
              </a:spcBef>
              <a:spcAft>
                <a:spcPts val="0"/>
              </a:spcAft>
              <a:buSzPts val="2400"/>
              <a:buChar char="●"/>
            </a:pPr>
            <a:r>
              <a:rPr lang="en"/>
              <a:t>Android has more than 70% of the mobile OS market share since October 2016.</a:t>
            </a:r>
            <a:endParaRPr/>
          </a:p>
          <a:p>
            <a:pPr marL="457200" lvl="0" indent="-381000" algn="l" rtl="0">
              <a:lnSpc>
                <a:spcPct val="115000"/>
              </a:lnSpc>
              <a:spcBef>
                <a:spcPts val="0"/>
              </a:spcBef>
              <a:spcAft>
                <a:spcPts val="0"/>
              </a:spcAft>
              <a:buSzPts val="2400"/>
              <a:buChar char="●"/>
            </a:pPr>
            <a:r>
              <a:rPr lang="en"/>
              <a:t>Open Source Feature of Android - Boon and a curse</a:t>
            </a:r>
            <a:endParaRPr/>
          </a:p>
        </p:txBody>
      </p:sp>
      <p:sp>
        <p:nvSpPr>
          <p:cNvPr id="227" name="Google Shape;227;p1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28" name="Google Shape;228;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fld id="{00000000-1234-1234-1234-123412341234}" type="slidenum">
              <a:rPr lang="en" sz="1400">
                <a:solidFill>
                  <a:srgbClr val="000000"/>
                </a:solidFill>
                <a:latin typeface="Quattrocento Sans"/>
                <a:ea typeface="Quattrocento Sans"/>
                <a:cs typeface="Quattrocento Sans"/>
                <a:sym typeface="Quattrocento Sans"/>
              </a:rPr>
              <a:t>4</a:t>
            </a:fld>
            <a:endParaRPr sz="1400">
              <a:solidFill>
                <a:srgbClr val="000000"/>
              </a:solidFill>
              <a:latin typeface="Quattrocento Sans"/>
              <a:ea typeface="Quattrocento Sans"/>
              <a:cs typeface="Quattrocento Sans"/>
              <a:sym typeface="Quattrocento Sans"/>
            </a:endParaRPr>
          </a:p>
        </p:txBody>
      </p:sp>
      <p:pic>
        <p:nvPicPr>
          <p:cNvPr id="234" name="Google Shape;234;p15"/>
          <p:cNvPicPr preferRelativeResize="0"/>
          <p:nvPr/>
        </p:nvPicPr>
        <p:blipFill>
          <a:blip r:embed="rId3">
            <a:alphaModFix/>
          </a:blip>
          <a:stretch>
            <a:fillRect/>
          </a:stretch>
        </p:blipFill>
        <p:spPr>
          <a:xfrm>
            <a:off x="1404925" y="195250"/>
            <a:ext cx="6334125" cy="4752975"/>
          </a:xfrm>
          <a:prstGeom prst="rect">
            <a:avLst/>
          </a:prstGeom>
          <a:noFill/>
          <a:ln>
            <a:noFill/>
          </a:ln>
        </p:spPr>
      </p:pic>
      <p:sp>
        <p:nvSpPr>
          <p:cNvPr id="235" name="Google Shape;235;p15"/>
          <p:cNvSpPr txBox="1"/>
          <p:nvPr/>
        </p:nvSpPr>
        <p:spPr>
          <a:xfrm>
            <a:off x="7112225" y="4788125"/>
            <a:ext cx="15942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100">
                <a:latin typeface="Quattrocento Sans"/>
                <a:ea typeface="Quattrocento Sans"/>
                <a:cs typeface="Quattrocento Sans"/>
                <a:sym typeface="Quattrocento Sans"/>
              </a:rPr>
              <a:t>src: </a:t>
            </a:r>
            <a:r>
              <a:rPr lang="en" sz="1100">
                <a:uFill>
                  <a:noFill/>
                </a:uFill>
                <a:latin typeface="Quattrocento Sans"/>
                <a:ea typeface="Quattrocento Sans"/>
                <a:cs typeface="Quattrocento Sans"/>
                <a:sym typeface="Quattrocento Sans"/>
                <a:hlinkClick r:id="rId4"/>
              </a:rPr>
              <a:t>Kaspersky</a:t>
            </a:r>
            <a:r>
              <a:rPr lang="en" sz="1100">
                <a:latin typeface="Quattrocento Sans"/>
                <a:ea typeface="Quattrocento Sans"/>
                <a:cs typeface="Quattrocento Sans"/>
                <a:sym typeface="Quattrocento Sans"/>
              </a:rPr>
              <a:t> Reports</a:t>
            </a:r>
            <a:endParaRPr sz="11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India is 5th </a:t>
            </a:r>
            <a:endParaRPr sz="4800"/>
          </a:p>
        </p:txBody>
      </p:sp>
      <p:sp>
        <p:nvSpPr>
          <p:cNvPr id="241" name="Google Shape;241;p16"/>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In terms of infectious mobile malware attacks in the world</a:t>
            </a:r>
            <a:endParaRPr sz="1800"/>
          </a:p>
        </p:txBody>
      </p:sp>
      <p:sp>
        <p:nvSpPr>
          <p:cNvPr id="242" name="Google Shape;242;p16"/>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highlight>
                  <a:schemeClr val="accent1"/>
                </a:highlight>
              </a:rPr>
              <a:t>500%</a:t>
            </a:r>
            <a:endParaRPr sz="4800" dirty="0">
              <a:highlight>
                <a:schemeClr val="accent1"/>
              </a:highlight>
            </a:endParaRPr>
          </a:p>
        </p:txBody>
      </p:sp>
      <p:sp>
        <p:nvSpPr>
          <p:cNvPr id="243" name="Google Shape;243;p16"/>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Increase in the first few months of 2022</a:t>
            </a:r>
            <a:endParaRPr sz="1800"/>
          </a:p>
        </p:txBody>
      </p:sp>
      <p:sp>
        <p:nvSpPr>
          <p:cNvPr id="244" name="Google Shape;244;p16"/>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4,50,000</a:t>
            </a:r>
            <a:endParaRPr sz="4800" dirty="0"/>
          </a:p>
        </p:txBody>
      </p:sp>
      <p:sp>
        <p:nvSpPr>
          <p:cNvPr id="245" name="Google Shape;245;p16"/>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New malware’s are detected every day</a:t>
            </a:r>
            <a:endParaRPr sz="1800"/>
          </a:p>
        </p:txBody>
      </p:sp>
      <p:grpSp>
        <p:nvGrpSpPr>
          <p:cNvPr id="246" name="Google Shape;246;p16"/>
          <p:cNvGrpSpPr/>
          <p:nvPr/>
        </p:nvGrpSpPr>
        <p:grpSpPr>
          <a:xfrm>
            <a:off x="4433048" y="4413425"/>
            <a:ext cx="277859" cy="201655"/>
            <a:chOff x="3932350" y="3714775"/>
            <a:chExt cx="439650" cy="319075"/>
          </a:xfrm>
        </p:grpSpPr>
        <p:sp>
          <p:nvSpPr>
            <p:cNvPr id="247" name="Google Shape;247;p1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53" name="Google Shape;253;p16"/>
          <p:cNvSpPr txBox="1"/>
          <p:nvPr/>
        </p:nvSpPr>
        <p:spPr>
          <a:xfrm>
            <a:off x="7180521" y="4741375"/>
            <a:ext cx="2021104"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sz="1000" dirty="0">
              <a:latin typeface="Quattrocento Sans"/>
              <a:ea typeface="Quattrocento Sans"/>
              <a:cs typeface="Quattrocento Sans"/>
              <a:sym typeface="Quattrocento Sans"/>
            </a:endParaRPr>
          </a:p>
          <a:p>
            <a:pPr marL="0" lvl="0" indent="0" algn="l" rtl="0">
              <a:spcBef>
                <a:spcPts val="0"/>
              </a:spcBef>
              <a:spcAft>
                <a:spcPts val="0"/>
              </a:spcAft>
              <a:buNone/>
            </a:pPr>
            <a:r>
              <a:rPr lang="en" sz="1000" dirty="0">
                <a:latin typeface="Quattrocento Sans"/>
                <a:ea typeface="Quattrocento Sans"/>
                <a:cs typeface="Quattrocento Sans"/>
                <a:sym typeface="Quattrocento Sans"/>
              </a:rPr>
              <a:t>src: </a:t>
            </a:r>
            <a:r>
              <a:rPr lang="en-IN" sz="1000" dirty="0">
                <a:latin typeface="Quattrocento Sans"/>
                <a:ea typeface="Quattrocento Sans"/>
                <a:cs typeface="Quattrocento Sans"/>
                <a:sym typeface="Quattrocento Sans"/>
              </a:rPr>
              <a:t>A</a:t>
            </a:r>
            <a:r>
              <a:rPr lang="en" sz="1000" dirty="0">
                <a:latin typeface="Quattrocento Sans"/>
                <a:ea typeface="Quattrocento Sans"/>
                <a:cs typeface="Quattrocento Sans"/>
                <a:sym typeface="Quattrocento Sans"/>
              </a:rPr>
              <a:t>v-test, ProofPoint Research</a:t>
            </a:r>
            <a:endParaRPr sz="1000" dirty="0">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1381250" y="896100"/>
            <a:ext cx="35142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259" name="Google Shape;259;p17"/>
          <p:cNvSpPr txBox="1">
            <a:spLocks noGrp="1"/>
          </p:cNvSpPr>
          <p:nvPr>
            <p:ph type="body" idx="1"/>
          </p:nvPr>
        </p:nvSpPr>
        <p:spPr>
          <a:xfrm>
            <a:off x="1228850" y="1560300"/>
            <a:ext cx="7241400" cy="3122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dirty="0">
                <a:highlight>
                  <a:schemeClr val="lt1"/>
                </a:highlight>
              </a:rPr>
              <a:t>With the rise of Android as the most popular mobile OS platform, we aim to make a low computation model for android malware classification with high accuracy so as to reduce the cost for detecting them so that it can be run on any resource constrained device and protect the target devices. </a:t>
            </a:r>
            <a:endParaRPr dirty="0">
              <a:highlight>
                <a:schemeClr val="lt1"/>
              </a:highlight>
            </a:endParaRPr>
          </a:p>
          <a:p>
            <a:pPr marL="457200" lvl="0" indent="0" algn="l" rtl="0">
              <a:spcBef>
                <a:spcPts val="600"/>
              </a:spcBef>
              <a:spcAft>
                <a:spcPts val="0"/>
              </a:spcAft>
              <a:buNone/>
            </a:pPr>
            <a:endParaRPr dirty="0">
              <a:highlight>
                <a:schemeClr val="lt1"/>
              </a:highlight>
            </a:endParaRPr>
          </a:p>
          <a:p>
            <a:pPr marL="0" lvl="0" indent="0" algn="l" rtl="0">
              <a:spcBef>
                <a:spcPts val="600"/>
              </a:spcBef>
              <a:spcAft>
                <a:spcPts val="0"/>
              </a:spcAft>
              <a:buNone/>
            </a:pPr>
            <a:endParaRPr b="1" dirty="0">
              <a:highlight>
                <a:schemeClr val="accent1"/>
              </a:highlight>
            </a:endParaRPr>
          </a:p>
        </p:txBody>
      </p:sp>
      <p:grpSp>
        <p:nvGrpSpPr>
          <p:cNvPr id="260" name="Google Shape;260;p17"/>
          <p:cNvGrpSpPr/>
          <p:nvPr/>
        </p:nvGrpSpPr>
        <p:grpSpPr>
          <a:xfrm>
            <a:off x="916458" y="1019750"/>
            <a:ext cx="214625" cy="214625"/>
            <a:chOff x="2594050" y="1631825"/>
            <a:chExt cx="439625" cy="439625"/>
          </a:xfrm>
        </p:grpSpPr>
        <p:sp>
          <p:nvSpPr>
            <p:cNvPr id="261" name="Google Shape;261;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1381250" y="896100"/>
            <a:ext cx="35142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Existing solutions	</a:t>
            </a:r>
            <a:endParaRPr/>
          </a:p>
        </p:txBody>
      </p:sp>
      <p:sp>
        <p:nvSpPr>
          <p:cNvPr id="271" name="Google Shape;271;p18"/>
          <p:cNvSpPr txBox="1">
            <a:spLocks noGrp="1"/>
          </p:cNvSpPr>
          <p:nvPr>
            <p:ph type="body" idx="1"/>
          </p:nvPr>
        </p:nvSpPr>
        <p:spPr>
          <a:xfrm>
            <a:off x="1228850" y="1560300"/>
            <a:ext cx="7241400" cy="3122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highlight>
                  <a:schemeClr val="lt1"/>
                </a:highlight>
              </a:rPr>
              <a:t>In today’s digital world most of the anti-malware tools are signature based which is ineffective to detect advanced unknown malware</a:t>
            </a:r>
            <a:endParaRPr>
              <a:highlight>
                <a:schemeClr val="lt1"/>
              </a:highlight>
            </a:endParaRPr>
          </a:p>
          <a:p>
            <a:pPr marL="457200" marR="0" lvl="0" indent="-342900" algn="l" rtl="0">
              <a:lnSpc>
                <a:spcPct val="100000"/>
              </a:lnSpc>
              <a:spcBef>
                <a:spcPts val="0"/>
              </a:spcBef>
              <a:spcAft>
                <a:spcPts val="0"/>
              </a:spcAft>
              <a:buSzPts val="1800"/>
              <a:buChar char="◉"/>
            </a:pPr>
            <a:r>
              <a:rPr lang="en">
                <a:highlight>
                  <a:schemeClr val="lt1"/>
                </a:highlight>
              </a:rPr>
              <a:t>Existing research suggests that machine learning is an effective and promising way to detect Android malware. </a:t>
            </a:r>
            <a:endParaRPr>
              <a:highlight>
                <a:schemeClr val="lt1"/>
              </a:highlight>
            </a:endParaRPr>
          </a:p>
          <a:p>
            <a:pPr marL="457200" marR="0" lvl="0" indent="-342900" algn="l" rtl="0">
              <a:lnSpc>
                <a:spcPct val="100000"/>
              </a:lnSpc>
              <a:spcBef>
                <a:spcPts val="0"/>
              </a:spcBef>
              <a:spcAft>
                <a:spcPts val="0"/>
              </a:spcAft>
              <a:buSzPts val="1800"/>
              <a:buChar char="◉"/>
            </a:pPr>
            <a:r>
              <a:rPr lang="en">
                <a:highlight>
                  <a:schemeClr val="lt1"/>
                </a:highlight>
              </a:rPr>
              <a:t>Mamadroid </a:t>
            </a:r>
            <a:endParaRPr>
              <a:highlight>
                <a:schemeClr val="lt1"/>
              </a:highlight>
            </a:endParaRPr>
          </a:p>
          <a:p>
            <a:pPr marL="457200" marR="0" lvl="0" indent="-342900" algn="l" rtl="0">
              <a:lnSpc>
                <a:spcPct val="100000"/>
              </a:lnSpc>
              <a:spcBef>
                <a:spcPts val="0"/>
              </a:spcBef>
              <a:spcAft>
                <a:spcPts val="0"/>
              </a:spcAft>
              <a:buSzPts val="1800"/>
              <a:buChar char="◉"/>
            </a:pPr>
            <a:r>
              <a:rPr lang="en">
                <a:highlight>
                  <a:schemeClr val="lt1"/>
                </a:highlight>
              </a:rPr>
              <a:t>Mapas</a:t>
            </a:r>
            <a:endParaRPr>
              <a:highlight>
                <a:schemeClr val="lt1"/>
              </a:highlight>
            </a:endParaRPr>
          </a:p>
          <a:p>
            <a:pPr marL="457200" lvl="0" indent="0" algn="l" rtl="0">
              <a:spcBef>
                <a:spcPts val="600"/>
              </a:spcBef>
              <a:spcAft>
                <a:spcPts val="0"/>
              </a:spcAft>
              <a:buNone/>
            </a:pPr>
            <a:endParaRPr>
              <a:highlight>
                <a:schemeClr val="lt1"/>
              </a:highlight>
            </a:endParaRPr>
          </a:p>
          <a:p>
            <a:pPr marL="0" lvl="0" indent="0" algn="l" rtl="0">
              <a:spcBef>
                <a:spcPts val="600"/>
              </a:spcBef>
              <a:spcAft>
                <a:spcPts val="0"/>
              </a:spcAft>
              <a:buNone/>
            </a:pPr>
            <a:endParaRPr b="1">
              <a:highlight>
                <a:schemeClr val="accent1"/>
              </a:highlight>
            </a:endParaRPr>
          </a:p>
        </p:txBody>
      </p:sp>
      <p:grpSp>
        <p:nvGrpSpPr>
          <p:cNvPr id="272" name="Google Shape;272;p18"/>
          <p:cNvGrpSpPr/>
          <p:nvPr/>
        </p:nvGrpSpPr>
        <p:grpSpPr>
          <a:xfrm>
            <a:off x="916458" y="1019750"/>
            <a:ext cx="214625" cy="214625"/>
            <a:chOff x="2594050" y="1631825"/>
            <a:chExt cx="439625" cy="439625"/>
          </a:xfrm>
        </p:grpSpPr>
        <p:sp>
          <p:nvSpPr>
            <p:cNvPr id="273" name="Google Shape;273;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Existing solutions	</a:t>
            </a:r>
            <a:endParaRPr/>
          </a:p>
        </p:txBody>
      </p:sp>
      <p:sp>
        <p:nvSpPr>
          <p:cNvPr id="283" name="Google Shape;283;p19"/>
          <p:cNvSpPr txBox="1">
            <a:spLocks noGrp="1"/>
          </p:cNvSpPr>
          <p:nvPr>
            <p:ph type="body" idx="1"/>
          </p:nvPr>
        </p:nvSpPr>
        <p:spPr>
          <a:xfrm>
            <a:off x="1131075" y="1331700"/>
            <a:ext cx="7677600" cy="3616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highlight>
                  <a:schemeClr val="lt1"/>
                </a:highlight>
              </a:rPr>
              <a:t>Due to its efficiency and accuracy, deep learning based malware detection for Android has grown more relevant in recent years.</a:t>
            </a:r>
            <a:endParaRPr>
              <a:highlight>
                <a:schemeClr val="lt1"/>
              </a:highlight>
            </a:endParaRPr>
          </a:p>
          <a:p>
            <a:pPr marL="457200" lvl="0" indent="0" algn="l" rtl="0">
              <a:spcBef>
                <a:spcPts val="600"/>
              </a:spcBef>
              <a:spcAft>
                <a:spcPts val="0"/>
              </a:spcAft>
              <a:buNone/>
            </a:pPr>
            <a:endParaRPr>
              <a:highlight>
                <a:schemeClr val="lt1"/>
              </a:highlight>
            </a:endParaRPr>
          </a:p>
          <a:p>
            <a:pPr marL="457200" lvl="0" indent="-342900" algn="l" rtl="0">
              <a:spcBef>
                <a:spcPts val="600"/>
              </a:spcBef>
              <a:spcAft>
                <a:spcPts val="0"/>
              </a:spcAft>
              <a:buSzPts val="1800"/>
              <a:buChar char="◉"/>
            </a:pPr>
            <a:r>
              <a:rPr lang="en">
                <a:highlight>
                  <a:schemeClr val="lt1"/>
                </a:highlight>
              </a:rPr>
              <a:t>Some state of the art solutions of machine learning malware detection are DL-Droid, MaMaDroid, EveDroid, MAPAS.</a:t>
            </a:r>
            <a:endParaRPr>
              <a:highlight>
                <a:schemeClr val="lt1"/>
              </a:highlight>
            </a:endParaRPr>
          </a:p>
          <a:p>
            <a:pPr marL="457200" lvl="0" indent="0" algn="l" rtl="0">
              <a:spcBef>
                <a:spcPts val="600"/>
              </a:spcBef>
              <a:spcAft>
                <a:spcPts val="0"/>
              </a:spcAft>
              <a:buNone/>
            </a:pPr>
            <a:endParaRPr>
              <a:highlight>
                <a:schemeClr val="lt1"/>
              </a:highlight>
            </a:endParaRPr>
          </a:p>
          <a:p>
            <a:pPr marL="457200" lvl="0" indent="-342900" algn="l" rtl="0">
              <a:spcBef>
                <a:spcPts val="600"/>
              </a:spcBef>
              <a:spcAft>
                <a:spcPts val="0"/>
              </a:spcAft>
              <a:buSzPts val="1800"/>
              <a:buChar char="◉"/>
            </a:pPr>
            <a:r>
              <a:rPr lang="en">
                <a:highlight>
                  <a:schemeClr val="lt1"/>
                </a:highlight>
              </a:rPr>
              <a:t>The features used in training the model discussed in the papers of these models are:</a:t>
            </a:r>
            <a:endParaRPr>
              <a:highlight>
                <a:schemeClr val="lt1"/>
              </a:highlight>
            </a:endParaRPr>
          </a:p>
          <a:p>
            <a:pPr marL="457200" lvl="0" indent="0" algn="l" rtl="0">
              <a:spcBef>
                <a:spcPts val="600"/>
              </a:spcBef>
              <a:spcAft>
                <a:spcPts val="0"/>
              </a:spcAft>
              <a:buNone/>
            </a:pPr>
            <a:endParaRPr>
              <a:highlight>
                <a:schemeClr val="lt1"/>
              </a:highlight>
            </a:endParaRPr>
          </a:p>
          <a:p>
            <a:pPr marL="457200" lvl="0" indent="-342900" algn="l" rtl="0">
              <a:spcBef>
                <a:spcPts val="600"/>
              </a:spcBef>
              <a:spcAft>
                <a:spcPts val="0"/>
              </a:spcAft>
              <a:buSzPts val="1800"/>
              <a:buChar char="◉"/>
            </a:pPr>
            <a:r>
              <a:rPr lang="en">
                <a:highlight>
                  <a:schemeClr val="lt1"/>
                </a:highlight>
              </a:rPr>
              <a:t>Permissions combination, Intent Filters, API Calls etc.</a:t>
            </a:r>
            <a:endParaRPr>
              <a:highlight>
                <a:schemeClr val="lt1"/>
              </a:highlight>
            </a:endParaRPr>
          </a:p>
          <a:p>
            <a:pPr marL="0" lvl="0" indent="0" algn="l" rtl="0">
              <a:spcBef>
                <a:spcPts val="600"/>
              </a:spcBef>
              <a:spcAft>
                <a:spcPts val="0"/>
              </a:spcAft>
              <a:buNone/>
            </a:pPr>
            <a:endParaRPr b="1">
              <a:highlight>
                <a:schemeClr val="accent1"/>
              </a:highlight>
            </a:endParaRPr>
          </a:p>
          <a:p>
            <a:pPr marL="0" lvl="0" indent="0" algn="l" rtl="0">
              <a:spcBef>
                <a:spcPts val="600"/>
              </a:spcBef>
              <a:spcAft>
                <a:spcPts val="0"/>
              </a:spcAft>
              <a:buNone/>
            </a:pPr>
            <a:endParaRPr b="1">
              <a:highlight>
                <a:schemeClr val="accent1"/>
              </a:highlight>
            </a:endParaRPr>
          </a:p>
        </p:txBody>
      </p:sp>
      <p:grpSp>
        <p:nvGrpSpPr>
          <p:cNvPr id="284" name="Google Shape;284;p19"/>
          <p:cNvGrpSpPr/>
          <p:nvPr/>
        </p:nvGrpSpPr>
        <p:grpSpPr>
          <a:xfrm>
            <a:off x="916458" y="1019750"/>
            <a:ext cx="214625" cy="214625"/>
            <a:chOff x="2594050" y="1631825"/>
            <a:chExt cx="439625" cy="439625"/>
          </a:xfrm>
        </p:grpSpPr>
        <p:sp>
          <p:nvSpPr>
            <p:cNvPr id="285" name="Google Shape;285;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0"/>
          <p:cNvSpPr txBox="1">
            <a:spLocks noGrp="1"/>
          </p:cNvSpPr>
          <p:nvPr>
            <p:ph type="title"/>
          </p:nvPr>
        </p:nvSpPr>
        <p:spPr>
          <a:xfrm>
            <a:off x="1381250" y="896100"/>
            <a:ext cx="4019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Observed Problems </a:t>
            </a:r>
            <a:endParaRPr sz="2100"/>
          </a:p>
        </p:txBody>
      </p:sp>
      <p:sp>
        <p:nvSpPr>
          <p:cNvPr id="295" name="Google Shape;295;p20"/>
          <p:cNvSpPr txBox="1">
            <a:spLocks noGrp="1"/>
          </p:cNvSpPr>
          <p:nvPr>
            <p:ph type="body" idx="1"/>
          </p:nvPr>
        </p:nvSpPr>
        <p:spPr>
          <a:xfrm>
            <a:off x="1381250" y="1637645"/>
            <a:ext cx="6809700" cy="3112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a:t>Computationally Expensive</a:t>
            </a:r>
            <a:endParaRPr>
              <a:solidFill>
                <a:srgbClr val="434343"/>
              </a:solidFill>
              <a:latin typeface="Roboto"/>
              <a:ea typeface="Roboto"/>
              <a:cs typeface="Roboto"/>
              <a:sym typeface="Roboto"/>
            </a:endParaRPr>
          </a:p>
          <a:p>
            <a:pPr marL="457200" lvl="0" indent="-381000" algn="l" rtl="0">
              <a:lnSpc>
                <a:spcPct val="115000"/>
              </a:lnSpc>
              <a:spcBef>
                <a:spcPts val="0"/>
              </a:spcBef>
              <a:spcAft>
                <a:spcPts val="0"/>
              </a:spcAft>
              <a:buSzPts val="2400"/>
              <a:buChar char="●"/>
            </a:pPr>
            <a:r>
              <a:rPr lang="en"/>
              <a:t>Coarse-grained feature selection</a:t>
            </a:r>
            <a:endParaRPr/>
          </a:p>
          <a:p>
            <a:pPr marL="457200" lvl="0" indent="-381000" algn="l" rtl="0">
              <a:lnSpc>
                <a:spcPct val="115000"/>
              </a:lnSpc>
              <a:spcBef>
                <a:spcPts val="0"/>
              </a:spcBef>
              <a:spcAft>
                <a:spcPts val="0"/>
              </a:spcAft>
              <a:buSzPts val="2400"/>
              <a:buChar char="●"/>
            </a:pPr>
            <a:r>
              <a:rPr lang="en"/>
              <a:t>Larger feature loss of graph structure</a:t>
            </a:r>
            <a:endParaRPr/>
          </a:p>
          <a:p>
            <a:pPr marL="457200" lvl="0" indent="0" algn="l" rtl="0">
              <a:lnSpc>
                <a:spcPct val="115000"/>
              </a:lnSpc>
              <a:spcBef>
                <a:spcPts val="1600"/>
              </a:spcBef>
              <a:spcAft>
                <a:spcPts val="0"/>
              </a:spcAft>
              <a:buNone/>
            </a:pPr>
            <a:endParaRPr>
              <a:solidFill>
                <a:srgbClr val="434343"/>
              </a:solidFill>
              <a:latin typeface="Roboto"/>
              <a:ea typeface="Roboto"/>
              <a:cs typeface="Roboto"/>
              <a:sym typeface="Roboto"/>
            </a:endParaRPr>
          </a:p>
          <a:p>
            <a:pPr marL="0" lvl="0" indent="0" algn="l" rtl="0">
              <a:lnSpc>
                <a:spcPct val="115000"/>
              </a:lnSpc>
              <a:spcBef>
                <a:spcPts val="1600"/>
              </a:spcBef>
              <a:spcAft>
                <a:spcPts val="0"/>
              </a:spcAft>
              <a:buClr>
                <a:schemeClr val="dk1"/>
              </a:buClr>
              <a:buSzPts val="1100"/>
              <a:buFont typeface="Arial"/>
              <a:buNone/>
            </a:pPr>
            <a:endParaRPr>
              <a:solidFill>
                <a:srgbClr val="434343"/>
              </a:solidFill>
              <a:latin typeface="Roboto"/>
              <a:ea typeface="Roboto"/>
              <a:cs typeface="Roboto"/>
              <a:sym typeface="Roboto"/>
            </a:endParaRPr>
          </a:p>
          <a:p>
            <a:pPr marL="0" lvl="0" indent="0" algn="l" rtl="0">
              <a:lnSpc>
                <a:spcPct val="115000"/>
              </a:lnSpc>
              <a:spcBef>
                <a:spcPts val="1600"/>
              </a:spcBef>
              <a:spcAft>
                <a:spcPts val="0"/>
              </a:spcAft>
              <a:buClr>
                <a:schemeClr val="dk1"/>
              </a:buClr>
              <a:buSzPts val="1100"/>
              <a:buFont typeface="Arial"/>
              <a:buNone/>
            </a:pPr>
            <a:endParaRPr>
              <a:solidFill>
                <a:srgbClr val="434343"/>
              </a:solidFill>
              <a:latin typeface="Roboto"/>
              <a:ea typeface="Roboto"/>
              <a:cs typeface="Roboto"/>
              <a:sym typeface="Roboto"/>
            </a:endParaRPr>
          </a:p>
          <a:p>
            <a:pPr marL="0" lvl="0" indent="0" algn="l" rtl="0">
              <a:spcBef>
                <a:spcPts val="1600"/>
              </a:spcBef>
              <a:spcAft>
                <a:spcPts val="0"/>
              </a:spcAft>
              <a:buNone/>
            </a:pPr>
            <a:endParaRPr/>
          </a:p>
        </p:txBody>
      </p:sp>
      <p:sp>
        <p:nvSpPr>
          <p:cNvPr id="296" name="Google Shape;296;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1393</Words>
  <Application>Microsoft Office PowerPoint</Application>
  <PresentationFormat>On-screen Show (16:9)</PresentationFormat>
  <Paragraphs>161</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Quattrocento Sans</vt:lpstr>
      <vt:lpstr>Arial</vt:lpstr>
      <vt:lpstr>Fira Sans Extra Condensed Medium</vt:lpstr>
      <vt:lpstr>Lora</vt:lpstr>
      <vt:lpstr>Karla</vt:lpstr>
      <vt:lpstr>Roboto</vt:lpstr>
      <vt:lpstr>Courier New</vt:lpstr>
      <vt:lpstr>Fira Sans Extra Condensed</vt:lpstr>
      <vt:lpstr>Viola template</vt:lpstr>
      <vt:lpstr>Android Malware Detection OELP Final Report Presentation</vt:lpstr>
      <vt:lpstr>Journey to the Problem Statement</vt:lpstr>
      <vt:lpstr>Introduction</vt:lpstr>
      <vt:lpstr>PowerPoint Presentation</vt:lpstr>
      <vt:lpstr>India is 5th </vt:lpstr>
      <vt:lpstr>Problem Statement</vt:lpstr>
      <vt:lpstr>Existing solutions </vt:lpstr>
      <vt:lpstr>Existing solutions </vt:lpstr>
      <vt:lpstr>Observed Problems </vt:lpstr>
      <vt:lpstr>Features used</vt:lpstr>
      <vt:lpstr>Graph Neural Networks</vt:lpstr>
      <vt:lpstr>Explainable AI</vt:lpstr>
      <vt:lpstr>Our Proposed Process </vt:lpstr>
      <vt:lpstr>Model</vt:lpstr>
      <vt:lpstr>Model</vt:lpstr>
      <vt:lpstr>Scope and limitations </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Detection OELP Final Report Presentation</dc:title>
  <cp:lastModifiedBy>jerichothomason@gmail.com</cp:lastModifiedBy>
  <cp:revision>3</cp:revision>
  <dcterms:modified xsi:type="dcterms:W3CDTF">2022-05-18T12:25:50Z</dcterms:modified>
</cp:coreProperties>
</file>