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6" r:id="rId2"/>
    <p:sldId id="268" r:id="rId3"/>
    <p:sldId id="269" r:id="rId4"/>
    <p:sldId id="270" r:id="rId5"/>
    <p:sldId id="257" r:id="rId6"/>
    <p:sldId id="286" r:id="rId7"/>
    <p:sldId id="272" r:id="rId8"/>
    <p:sldId id="278" r:id="rId9"/>
    <p:sldId id="258" r:id="rId10"/>
    <p:sldId id="279" r:id="rId11"/>
    <p:sldId id="259" r:id="rId12"/>
    <p:sldId id="276" r:id="rId13"/>
    <p:sldId id="261" r:id="rId14"/>
    <p:sldId id="273" r:id="rId15"/>
    <p:sldId id="274" r:id="rId16"/>
    <p:sldId id="262" r:id="rId17"/>
    <p:sldId id="283" r:id="rId18"/>
    <p:sldId id="263" r:id="rId19"/>
    <p:sldId id="284" r:id="rId20"/>
    <p:sldId id="264" r:id="rId21"/>
    <p:sldId id="285" r:id="rId22"/>
    <p:sldId id="271" r:id="rId23"/>
    <p:sldId id="287" r:id="rId24"/>
  </p:sldIdLst>
  <p:sldSz cx="12192000" cy="6858000"/>
  <p:notesSz cx="6797675" cy="9926638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B7"/>
    <a:srgbClr val="FEFAF7"/>
    <a:srgbClr val="FF529A"/>
    <a:srgbClr val="7EFB75"/>
    <a:srgbClr val="E9FF59"/>
    <a:srgbClr val="46C0ED"/>
    <a:srgbClr val="45BFEB"/>
    <a:srgbClr val="1398C7"/>
    <a:srgbClr val="FE4F97"/>
    <a:srgbClr val="7FF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264" autoAdjust="0"/>
  </p:normalViewPr>
  <p:slideViewPr>
    <p:cSldViewPr snapToGrid="0" showGuides="1">
      <p:cViewPr varScale="1">
        <p:scale>
          <a:sx n="69" d="100"/>
          <a:sy n="69" d="100"/>
        </p:scale>
        <p:origin x="528" y="3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33F1-1A2A-44BA-909A-16CBB628A7C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CF5B-3305-4D7B-B734-20538377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5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80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9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4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3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29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5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41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8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07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2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03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9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1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3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0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CF5B-3305-4D7B-B734-20538377EB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7BF0-0AC9-45BB-A598-63798194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141-2FBA-4F1B-A501-4BD7FF23F11D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389A-6652-4CBD-BB56-261C12D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46E3-60FA-4465-BEEE-A6B1E9F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879B-8DA0-483D-AE44-8AF63F1F6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2C6F23-17DC-4FE8-9EC9-2AE9CFFC9E98}"/>
              </a:ext>
            </a:extLst>
          </p:cNvPr>
          <p:cNvGrpSpPr/>
          <p:nvPr userDrawn="1"/>
        </p:nvGrpSpPr>
        <p:grpSpPr>
          <a:xfrm>
            <a:off x="182880" y="157940"/>
            <a:ext cx="990600" cy="421640"/>
            <a:chOff x="157480" y="196850"/>
            <a:chExt cx="990600" cy="421640"/>
          </a:xfrm>
          <a:solidFill>
            <a:srgbClr val="46C0ED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BA9D5B-878B-4340-8B5C-067BB25EE88F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8AECDF02-C93E-4102-B856-CC559812357F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E7B2BB-7877-42DA-A58C-C04A8ED72047}"/>
              </a:ext>
            </a:extLst>
          </p:cNvPr>
          <p:cNvGrpSpPr/>
          <p:nvPr userDrawn="1"/>
        </p:nvGrpSpPr>
        <p:grpSpPr>
          <a:xfrm>
            <a:off x="1325880" y="157940"/>
            <a:ext cx="990600" cy="421640"/>
            <a:chOff x="157480" y="196850"/>
            <a:chExt cx="990600" cy="421640"/>
          </a:xfrm>
          <a:solidFill>
            <a:srgbClr val="7FFE7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6E8871-66FB-42FC-96A3-BB6156F86C34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잘린 위쪽 모서리 12">
              <a:extLst>
                <a:ext uri="{FF2B5EF4-FFF2-40B4-BE49-F238E27FC236}">
                  <a16:creationId xmlns:a16="http://schemas.microsoft.com/office/drawing/2014/main" id="{40ED55CC-C27D-4170-B511-6486673337FC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AAC099-F322-4710-8769-23584388B009}"/>
              </a:ext>
            </a:extLst>
          </p:cNvPr>
          <p:cNvGrpSpPr/>
          <p:nvPr userDrawn="1"/>
        </p:nvGrpSpPr>
        <p:grpSpPr>
          <a:xfrm>
            <a:off x="2468880" y="157940"/>
            <a:ext cx="990600" cy="421640"/>
            <a:chOff x="157480" y="196850"/>
            <a:chExt cx="990600" cy="421640"/>
          </a:xfrm>
          <a:solidFill>
            <a:srgbClr val="E9FF5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3E77C6-5A23-40D3-B85B-D1CE51C80261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위쪽 모서리 15">
              <a:extLst>
                <a:ext uri="{FF2B5EF4-FFF2-40B4-BE49-F238E27FC236}">
                  <a16:creationId xmlns:a16="http://schemas.microsoft.com/office/drawing/2014/main" id="{9B5E7E7D-6EB9-4A7C-90A5-CC4490B9B99F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3CC31B-E746-46B9-87CE-86A8AE46D1E9}"/>
              </a:ext>
            </a:extLst>
          </p:cNvPr>
          <p:cNvGrpSpPr/>
          <p:nvPr userDrawn="1"/>
        </p:nvGrpSpPr>
        <p:grpSpPr>
          <a:xfrm>
            <a:off x="3611880" y="157940"/>
            <a:ext cx="990600" cy="421640"/>
            <a:chOff x="157480" y="196850"/>
            <a:chExt cx="990600" cy="421640"/>
          </a:xfrm>
          <a:solidFill>
            <a:srgbClr val="FF529A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3CF9952-849C-468F-BA32-6F8465A40377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잘린 위쪽 모서리 18">
              <a:extLst>
                <a:ext uri="{FF2B5EF4-FFF2-40B4-BE49-F238E27FC236}">
                  <a16:creationId xmlns:a16="http://schemas.microsoft.com/office/drawing/2014/main" id="{C58A0A0D-113E-460C-9BC4-45037F0A3B02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DEB9D-8BD4-44B1-B5E9-7CD2D94E7108}"/>
              </a:ext>
            </a:extLst>
          </p:cNvPr>
          <p:cNvSpPr/>
          <p:nvPr userDrawn="1"/>
        </p:nvSpPr>
        <p:spPr>
          <a:xfrm>
            <a:off x="102482" y="579580"/>
            <a:ext cx="11987037" cy="613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FB50D92A-9201-4B3A-A4E5-94CDA4B617EB}"/>
              </a:ext>
            </a:extLst>
          </p:cNvPr>
          <p:cNvSpPr txBox="1">
            <a:spLocks/>
          </p:cNvSpPr>
          <p:nvPr userDrawn="1"/>
        </p:nvSpPr>
        <p:spPr>
          <a:xfrm>
            <a:off x="9256776" y="627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EBF67-40BA-45CF-BA06-D8D381198342}" type="slidenum">
              <a:rPr lang="ko-KR" altLang="en-US" sz="1100" kern="1200" spc="-15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/>
              <a:t>‹#›</a:t>
            </a:fld>
            <a:endParaRPr lang="ko-KR" altLang="en-US" sz="1100" kern="1200" spc="-15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3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2A55C-5F77-4562-B5A4-1ACEC906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9E26CC-C670-4BB5-B1D2-2524E8BE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228-4EC6-4E90-B7A6-3764FB46A056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1A9782-31A8-4DD1-849F-B263F73B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F02E7-62D5-4078-AB1F-073FA01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869C3-E43D-4362-B241-1CB32A27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C3-3A9C-45E2-AF00-2774007CD0C8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50998F-A1DB-46A0-BD38-04922743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6079E-A8FE-49F9-BAC2-1F575FA5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87A06-1DF2-45D6-BBDA-A4714C29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65A44-3FEC-44D3-BCEE-8906E834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1A3B4-FEAF-4796-A8E4-A555F770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C67E7-2EC6-4FC0-BAF2-899E55BD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20FF-68BD-4FE8-9A86-760D4B29AF15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1880C-E521-4207-B875-D9D3C2AB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4C2A6-2975-4664-BA8D-D31D257B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789C-B4F3-48D4-A2C9-DE6B50FF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55703E-9434-44B6-9444-520A48F99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9D905-DD71-4637-A677-8546434B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D83E0-5134-4BB1-A5F7-B2ABC6F6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0196-A01A-471B-9E08-C87AEECBABB9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71246-139D-4B65-B0DA-D6DC1B27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96D39-D289-4255-AA26-AE9535A2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6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BC602-0FBB-4507-B7E7-1F598F90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3CB27-D9BA-4BD5-97D9-3965B115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0927E-5208-4D1B-A93D-2485D27B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436-5FC3-4F6B-88C0-9742333CC51B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A58A7-F776-45C1-9609-0A5A581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077C7-4F97-4AAB-BA04-84221428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5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F8F64-E9D2-496B-8248-931F42C0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659E0-0C20-470E-B99A-AA64001A1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8034E-91ED-40DC-8B84-DFE6F200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2982-DD98-4598-82B5-F8376D69FD80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D71E-9449-4EFA-9234-48ECDE56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21C51-E7F7-4FDB-A374-95E75B6A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7BF0-0AC9-45BB-A598-63798194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B2CB-AAD1-4B52-B23A-EEEB5B3386AA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389A-6652-4CBD-BB56-261C12D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46E3-60FA-4465-BEEE-A6B1E9F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879B-8DA0-483D-AE44-8AF63F1F6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2C6F23-17DC-4FE8-9EC9-2AE9CFFC9E98}"/>
              </a:ext>
            </a:extLst>
          </p:cNvPr>
          <p:cNvGrpSpPr/>
          <p:nvPr userDrawn="1"/>
        </p:nvGrpSpPr>
        <p:grpSpPr>
          <a:xfrm>
            <a:off x="182880" y="157940"/>
            <a:ext cx="2312670" cy="421640"/>
            <a:chOff x="157480" y="196850"/>
            <a:chExt cx="990600" cy="421640"/>
          </a:xfrm>
          <a:solidFill>
            <a:srgbClr val="46C0ED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BA9D5B-878B-4340-8B5C-067BB25EE88F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8AECDF02-C93E-4102-B856-CC559812357F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DEB9D-8BD4-44B1-B5E9-7CD2D94E7108}"/>
              </a:ext>
            </a:extLst>
          </p:cNvPr>
          <p:cNvSpPr/>
          <p:nvPr userDrawn="1"/>
        </p:nvSpPr>
        <p:spPr>
          <a:xfrm>
            <a:off x="102482" y="579580"/>
            <a:ext cx="11987037" cy="613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73CA5-CAAB-4FFF-B811-FCCF94F0C007}"/>
              </a:ext>
            </a:extLst>
          </p:cNvPr>
          <p:cNvSpPr txBox="1"/>
          <p:nvPr userDrawn="1"/>
        </p:nvSpPr>
        <p:spPr>
          <a:xfrm>
            <a:off x="182879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설계 절차 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C852371-D0C2-4F11-923D-584AF666F7AC}"/>
              </a:ext>
            </a:extLst>
          </p:cNvPr>
          <p:cNvSpPr txBox="1">
            <a:spLocks/>
          </p:cNvSpPr>
          <p:nvPr userDrawn="1"/>
        </p:nvSpPr>
        <p:spPr>
          <a:xfrm>
            <a:off x="9256776" y="627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EBF67-40BA-45CF-BA06-D8D381198342}" type="slidenum">
              <a:rPr lang="ko-KR" altLang="en-US" sz="1100" kern="1200" spc="-15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/>
              <a:t>‹#›</a:t>
            </a:fld>
            <a:endParaRPr lang="ko-KR" altLang="en-US" sz="1100" kern="1200" spc="-15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0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7BF0-0AC9-45BB-A598-63798194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679-B76F-4D2E-ADAE-86492A789AF6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389A-6652-4CBD-BB56-261C12D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46E3-60FA-4465-BEEE-A6B1E9F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879B-8DA0-483D-AE44-8AF63F1F6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E7B2BB-7877-42DA-A58C-C04A8ED72047}"/>
              </a:ext>
            </a:extLst>
          </p:cNvPr>
          <p:cNvGrpSpPr/>
          <p:nvPr userDrawn="1"/>
        </p:nvGrpSpPr>
        <p:grpSpPr>
          <a:xfrm>
            <a:off x="1325880" y="157940"/>
            <a:ext cx="2541270" cy="421640"/>
            <a:chOff x="157480" y="196850"/>
            <a:chExt cx="990600" cy="421640"/>
          </a:xfrm>
          <a:solidFill>
            <a:srgbClr val="7FFE7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6E8871-66FB-42FC-96A3-BB6156F86C34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잘린 위쪽 모서리 12">
              <a:extLst>
                <a:ext uri="{FF2B5EF4-FFF2-40B4-BE49-F238E27FC236}">
                  <a16:creationId xmlns:a16="http://schemas.microsoft.com/office/drawing/2014/main" id="{40ED55CC-C27D-4170-B511-6486673337FC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DEB9D-8BD4-44B1-B5E9-7CD2D94E7108}"/>
              </a:ext>
            </a:extLst>
          </p:cNvPr>
          <p:cNvSpPr/>
          <p:nvPr userDrawn="1"/>
        </p:nvSpPr>
        <p:spPr>
          <a:xfrm>
            <a:off x="102482" y="579580"/>
            <a:ext cx="11987037" cy="613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A930C-4CC0-40D0-B66B-B8C70F8BEB55}"/>
              </a:ext>
            </a:extLst>
          </p:cNvPr>
          <p:cNvSpPr txBox="1"/>
          <p:nvPr userDrawn="1"/>
        </p:nvSpPr>
        <p:spPr>
          <a:xfrm>
            <a:off x="1297304" y="225791"/>
            <a:ext cx="2569846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전체 논리 </a:t>
            </a:r>
            <a:r>
              <a:rPr lang="en-US" altLang="ko-KR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설계서 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3BF2B44-D7F3-46E3-BE18-F6B20CE8D374}"/>
              </a:ext>
            </a:extLst>
          </p:cNvPr>
          <p:cNvSpPr txBox="1">
            <a:spLocks/>
          </p:cNvSpPr>
          <p:nvPr userDrawn="1"/>
        </p:nvSpPr>
        <p:spPr>
          <a:xfrm>
            <a:off x="9256776" y="627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EBF67-40BA-45CF-BA06-D8D381198342}" type="slidenum">
              <a:rPr lang="ko-KR" altLang="en-US" sz="1100" kern="1200" spc="-15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/>
              <a:t>‹#›</a:t>
            </a:fld>
            <a:endParaRPr lang="ko-KR" altLang="en-US" sz="1100" kern="1200" spc="-15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62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7BF0-0AC9-45BB-A598-63798194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4BFD-A16C-4739-B5E6-7BC5FF4A2DC4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389A-6652-4CBD-BB56-261C12D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46E3-60FA-4465-BEEE-A6B1E9F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879B-8DA0-483D-AE44-8AF63F1F6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AAC099-F322-4710-8769-23584388B009}"/>
              </a:ext>
            </a:extLst>
          </p:cNvPr>
          <p:cNvGrpSpPr/>
          <p:nvPr userDrawn="1"/>
        </p:nvGrpSpPr>
        <p:grpSpPr>
          <a:xfrm>
            <a:off x="2468879" y="157940"/>
            <a:ext cx="2331721" cy="421640"/>
            <a:chOff x="157480" y="196850"/>
            <a:chExt cx="990600" cy="421640"/>
          </a:xfrm>
          <a:solidFill>
            <a:srgbClr val="E9FF59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3E77C6-5A23-40D3-B85B-D1CE51C80261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위쪽 모서리 15">
              <a:extLst>
                <a:ext uri="{FF2B5EF4-FFF2-40B4-BE49-F238E27FC236}">
                  <a16:creationId xmlns:a16="http://schemas.microsoft.com/office/drawing/2014/main" id="{9B5E7E7D-6EB9-4A7C-90A5-CC4490B9B99F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DEB9D-8BD4-44B1-B5E9-7CD2D94E7108}"/>
              </a:ext>
            </a:extLst>
          </p:cNvPr>
          <p:cNvSpPr/>
          <p:nvPr userDrawn="1"/>
        </p:nvSpPr>
        <p:spPr>
          <a:xfrm>
            <a:off x="102482" y="579580"/>
            <a:ext cx="11987037" cy="613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CD5C7-0137-4A59-880E-12500E960692}"/>
              </a:ext>
            </a:extLst>
          </p:cNvPr>
          <p:cNvSpPr txBox="1"/>
          <p:nvPr userDrawn="1"/>
        </p:nvSpPr>
        <p:spPr>
          <a:xfrm>
            <a:off x="24582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세부 설명 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C496E11-3F9A-4D92-BDB4-921EC2135815}"/>
              </a:ext>
            </a:extLst>
          </p:cNvPr>
          <p:cNvSpPr txBox="1">
            <a:spLocks/>
          </p:cNvSpPr>
          <p:nvPr userDrawn="1"/>
        </p:nvSpPr>
        <p:spPr>
          <a:xfrm>
            <a:off x="9256776" y="627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EBF67-40BA-45CF-BA06-D8D381198342}" type="slidenum">
              <a:rPr lang="ko-KR" altLang="en-US" sz="1100" kern="1200" spc="-15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/>
              <a:t>‹#›</a:t>
            </a:fld>
            <a:endParaRPr lang="ko-KR" altLang="en-US" sz="1100" kern="1200" spc="-15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6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57BF0-0AC9-45BB-A598-63798194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35EA-9051-497F-ACD1-1056E545DC1A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389A-6652-4CBD-BB56-261C12D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46E3-60FA-4465-BEEE-A6B1E9F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8879B-8DA0-483D-AE44-8AF63F1F6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3CC31B-E746-46B9-87CE-86A8AE46D1E9}"/>
              </a:ext>
            </a:extLst>
          </p:cNvPr>
          <p:cNvGrpSpPr/>
          <p:nvPr userDrawn="1"/>
        </p:nvGrpSpPr>
        <p:grpSpPr>
          <a:xfrm>
            <a:off x="3611880" y="157940"/>
            <a:ext cx="2907453" cy="421640"/>
            <a:chOff x="157480" y="196850"/>
            <a:chExt cx="990600" cy="421640"/>
          </a:xfrm>
          <a:solidFill>
            <a:srgbClr val="FF529A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3CF9952-849C-468F-BA32-6F8465A40377}"/>
                </a:ext>
              </a:extLst>
            </p:cNvPr>
            <p:cNvSpPr/>
            <p:nvPr/>
          </p:nvSpPr>
          <p:spPr>
            <a:xfrm>
              <a:off x="157480" y="336550"/>
              <a:ext cx="990600" cy="281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잘린 위쪽 모서리 18">
              <a:extLst>
                <a:ext uri="{FF2B5EF4-FFF2-40B4-BE49-F238E27FC236}">
                  <a16:creationId xmlns:a16="http://schemas.microsoft.com/office/drawing/2014/main" id="{C58A0A0D-113E-460C-9BC4-45037F0A3B02}"/>
                </a:ext>
              </a:extLst>
            </p:cNvPr>
            <p:cNvSpPr/>
            <p:nvPr/>
          </p:nvSpPr>
          <p:spPr>
            <a:xfrm>
              <a:off x="157480" y="196850"/>
              <a:ext cx="990600" cy="139700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DEB9D-8BD4-44B1-B5E9-7CD2D94E7108}"/>
              </a:ext>
            </a:extLst>
          </p:cNvPr>
          <p:cNvSpPr/>
          <p:nvPr userDrawn="1"/>
        </p:nvSpPr>
        <p:spPr>
          <a:xfrm>
            <a:off x="102482" y="579580"/>
            <a:ext cx="11987037" cy="613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7D55D-1119-41AA-94E8-D8627CD51584}"/>
              </a:ext>
            </a:extLst>
          </p:cNvPr>
          <p:cNvSpPr txBox="1"/>
          <p:nvPr userDrawn="1"/>
        </p:nvSpPr>
        <p:spPr>
          <a:xfrm>
            <a:off x="3592829" y="225791"/>
            <a:ext cx="2985771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설계 참조 출처 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BA88058-CF03-4011-AA7B-A834755D1A0B}"/>
              </a:ext>
            </a:extLst>
          </p:cNvPr>
          <p:cNvSpPr txBox="1">
            <a:spLocks/>
          </p:cNvSpPr>
          <p:nvPr userDrawn="1"/>
        </p:nvSpPr>
        <p:spPr>
          <a:xfrm>
            <a:off x="9256776" y="627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EBF67-40BA-45CF-BA06-D8D381198342}" type="slidenum">
              <a:rPr lang="ko-KR" altLang="en-US" sz="1100" kern="1200" spc="-150" smtClean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/>
              <a:t>‹#›</a:t>
            </a:fld>
            <a:endParaRPr lang="ko-KR" altLang="en-US" sz="1100" kern="1200" spc="-15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3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8647-230A-403F-9670-5515FFC5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2F3DD-B47C-480E-9521-A5CD639C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5FEEE-3525-4B9E-80DB-D2255815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A929-7DF5-438E-BE6A-E2F623DFBB26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0EDCB-65A5-42E5-AA6E-DA07A88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FFAD1-4B8F-4D9A-9C8C-99958ABA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0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253B-3A5E-41FC-85D5-D4997322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00E86-44C9-4403-83D1-B68622A6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67BEE-A335-4798-867A-A6104A83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987-0356-4FE5-B62E-8CDD0CC7C8FC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A58C9-D77D-4C4F-B27D-0739D537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741C9-2C39-43EF-BE83-2979D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33C73-E27B-44A3-9B86-DA15B904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9E6B4-5711-4B69-8C72-44204811A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078F2-F7D1-4EBD-B140-45D35EE3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FFC3-961B-4548-806A-6BE9FE48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8DB-7455-4BD6-8D96-C029D42324E0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4D28D-32BC-4320-8505-92AB6BC7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2C1F8-D158-4B04-9CE1-55FFE271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7535A-69F3-4186-9DDF-071DE4AB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44D04-783A-4707-899F-67468709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6831A-7A0F-4A55-8C7B-089A5B17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64195-F463-42C6-A8D2-25231F73B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9D4A5-097C-4752-B086-1FE77B0A2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0DBCA-1C29-414C-8299-0C1074BB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EBB-030C-4151-BC13-4F48BF1F8756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7057ED-2DCF-4311-BFBA-0BF0BF35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C76B8A-D96E-46D7-89FB-B6D69BD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64A08-FDC3-4950-B479-7F1EBDA8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BA453-EB93-47C8-A1CB-00A8BAAF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9B10-0226-490B-B5EA-6A9A9A3E3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C911-01E8-4260-8B6F-E82BE7C8E5E7}" type="datetime1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A30F0-97CF-4203-9AAD-946EDFF27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152D2-8CF4-4E51-A7A3-F7296E59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BF67-40BA-45CF-BA06-D8D38119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66" r:id="rId4"/>
    <p:sldLayoutId id="2147483665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sktom.oracle.com/pls/asktom/f?p=100:1000" TargetMode="External"/><Relationship Id="rId3" Type="http://schemas.openxmlformats.org/officeDocument/2006/relationships/hyperlink" Target="http://www.dator.co.kr/bmonthly/931261" TargetMode="External"/><Relationship Id="rId7" Type="http://schemas.openxmlformats.org/officeDocument/2006/relationships/hyperlink" Target="https://prezi.com/xghm1_jw6wvq/presentation/?webgl=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dbguide.net/db.db?cmd=list&amp;movePage=6&amp;search=&amp;boardConfigUid=58&amp;categoryUid=285&amp;search=&amp;boardStep=0&amp;boardSummary=&amp;searchWord=" TargetMode="External"/><Relationship Id="rId5" Type="http://schemas.openxmlformats.org/officeDocument/2006/relationships/hyperlink" Target="https://www.youtube.com/watch?v=zB4dkiEEsKE" TargetMode="External"/><Relationship Id="rId4" Type="http://schemas.openxmlformats.org/officeDocument/2006/relationships/hyperlink" Target="https://prezi.com/5aw_k9lqyh5o/presentation/" TargetMode="External"/><Relationship Id="rId9" Type="http://schemas.openxmlformats.org/officeDocument/2006/relationships/hyperlink" Target="http://www.yes24.com/24/goods/5938475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E5067B-B51F-491E-8CBC-1628E8940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119479"/>
            <a:ext cx="9845040" cy="26124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EF7FFD-A3AB-4FC7-AA61-92B77A12FEED}"/>
              </a:ext>
            </a:extLst>
          </p:cNvPr>
          <p:cNvSpPr/>
          <p:nvPr/>
        </p:nvSpPr>
        <p:spPr>
          <a:xfrm>
            <a:off x="102482" y="579580"/>
            <a:ext cx="11987036" cy="369227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7E9DEA-7DDD-4017-9283-EBADAD19DA68}"/>
              </a:ext>
            </a:extLst>
          </p:cNvPr>
          <p:cNvGrpSpPr/>
          <p:nvPr/>
        </p:nvGrpSpPr>
        <p:grpSpPr>
          <a:xfrm>
            <a:off x="3370758" y="4738616"/>
            <a:ext cx="8718760" cy="1494687"/>
            <a:chOff x="1736620" y="2784168"/>
            <a:chExt cx="8718760" cy="14946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B0A35A-DE3F-4CC0-9F0E-AF94B65BCC34}"/>
                </a:ext>
              </a:extLst>
            </p:cNvPr>
            <p:cNvSpPr txBox="1"/>
            <p:nvPr/>
          </p:nvSpPr>
          <p:spPr>
            <a:xfrm>
              <a:off x="1736620" y="3365320"/>
              <a:ext cx="8718760" cy="3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z="3200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차세대 정보시스템 데이터 이행을 위한 논리 </a:t>
              </a:r>
              <a:r>
                <a:rPr lang="en-US" altLang="ko-KR" sz="3200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3200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E4849E-1A51-4A7A-9EAB-B207B5E22F04}"/>
                </a:ext>
              </a:extLst>
            </p:cNvPr>
            <p:cNvSpPr txBox="1"/>
            <p:nvPr/>
          </p:nvSpPr>
          <p:spPr>
            <a:xfrm>
              <a:off x="1736620" y="2784168"/>
              <a:ext cx="305587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2018 DA</a:t>
              </a:r>
              <a:r>
                <a:rPr lang="ko-KR" altLang="en-US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설계공모대전 학생부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6CF2DD-9E4B-4CFC-BF71-E60A1D5EE9DB}"/>
                </a:ext>
              </a:extLst>
            </p:cNvPr>
            <p:cNvSpPr txBox="1"/>
            <p:nvPr/>
          </p:nvSpPr>
          <p:spPr>
            <a:xfrm>
              <a:off x="8043395" y="3930042"/>
              <a:ext cx="229592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 </a:t>
              </a:r>
              <a:r>
                <a:rPr lang="en-US" altLang="ko-KR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GSM </a:t>
              </a:r>
              <a:r>
                <a:rPr lang="ko-KR" altLang="en-US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문건우</a:t>
              </a:r>
              <a:r>
                <a:rPr lang="en-US" altLang="ko-KR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pc="-150" dirty="0">
                  <a:ln>
                    <a:solidFill>
                      <a:sysClr val="windowText" lastClr="000000">
                        <a:alpha val="40000"/>
                      </a:sysClr>
                    </a:solidFill>
                  </a:ln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권영인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8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6F8E8F-6387-4F06-9ABF-8551734E18FB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14269C-8914-4005-AFB4-127A27F4BDDC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D4B86-3091-4940-BE32-D9CA3C5CF92C}"/>
              </a:ext>
            </a:extLst>
          </p:cNvPr>
          <p:cNvSpPr txBox="1"/>
          <p:nvPr/>
        </p:nvSpPr>
        <p:spPr>
          <a:xfrm>
            <a:off x="317359" y="4733249"/>
            <a:ext cx="543408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이를 해소한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컬럼그룹구성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F2E71-E536-4B4A-8E67-32F87544E261}"/>
              </a:ext>
            </a:extLst>
          </p:cNvPr>
          <p:cNvSpPr txBox="1"/>
          <p:nvPr/>
        </p:nvSpPr>
        <p:spPr>
          <a:xfrm>
            <a:off x="317359" y="5382645"/>
            <a:ext cx="524776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코드셋을 가지는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비코드성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컬럼으로 구분한다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D8D76-D2F3-4FC5-B989-FF8E032C51CA}"/>
              </a:ext>
            </a:extLst>
          </p:cNvPr>
          <p:cNvSpPr txBox="1"/>
          <p:nvPr/>
        </p:nvSpPr>
        <p:spPr>
          <a:xfrm>
            <a:off x="317359" y="5775560"/>
            <a:ext cx="6624031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변경이력을 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컬럼유효시작일자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컬럼유효종료일자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식별자로 추가한다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60B754-2BFD-4C65-9117-A36F1EF101B6}"/>
              </a:ext>
            </a:extLst>
          </p:cNvPr>
          <p:cNvSpPr txBox="1"/>
          <p:nvPr/>
        </p:nvSpPr>
        <p:spPr>
          <a:xfrm>
            <a:off x="6308051" y="4733249"/>
            <a:ext cx="848797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이를 해소한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테이블구성컬럼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9540B-EBD7-4BC5-9B55-8EC74973D2CE}"/>
              </a:ext>
            </a:extLst>
          </p:cNvPr>
          <p:cNvSpPr txBox="1"/>
          <p:nvPr/>
        </p:nvSpPr>
        <p:spPr>
          <a:xfrm>
            <a:off x="6308051" y="5311208"/>
            <a:ext cx="848797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테이블구성컬럼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참조되는 컬럼은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그룹컬럼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인지 개별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인지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구분을 위해 이 두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엔터티와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배타관계를 갖는다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448C2-4B54-4325-AFFC-72A44E5ADC87}"/>
              </a:ext>
            </a:extLst>
          </p:cNvPr>
          <p:cNvSpPr txBox="1"/>
          <p:nvPr/>
        </p:nvSpPr>
        <p:spPr>
          <a:xfrm>
            <a:off x="6308051" y="5889166"/>
            <a:ext cx="6624031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테이블구성컬럼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이력과 함께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통합테이블이력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변경이력을 관리한다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10DA01-45DF-40D0-A947-B25B3BC71AEC}"/>
              </a:ext>
            </a:extLst>
          </p:cNvPr>
          <p:cNvGrpSpPr/>
          <p:nvPr/>
        </p:nvGrpSpPr>
        <p:grpSpPr>
          <a:xfrm>
            <a:off x="1138365" y="787922"/>
            <a:ext cx="9915270" cy="3382636"/>
            <a:chOff x="45010" y="772988"/>
            <a:chExt cx="9915270" cy="338263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6EBDB76-EB62-4B89-8BE1-27D9DBFA3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3"/>
            <a:stretch/>
          </p:blipFill>
          <p:spPr>
            <a:xfrm>
              <a:off x="2231721" y="782998"/>
              <a:ext cx="7728559" cy="337262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731B443-126A-4EAD-9B2E-0C2EBF4F1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37" b="71062"/>
            <a:stretch/>
          </p:blipFill>
          <p:spPr>
            <a:xfrm>
              <a:off x="45010" y="772988"/>
              <a:ext cx="2186710" cy="992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50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BBB41-7904-4E89-9E1E-F2FB9FD0DAA2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EA067-771A-497C-B043-BD562C28A227}"/>
              </a:ext>
            </a:extLst>
          </p:cNvPr>
          <p:cNvSpPr txBox="1"/>
          <p:nvPr/>
        </p:nvSpPr>
        <p:spPr>
          <a:xfrm>
            <a:off x="6157208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538AB-DB08-458F-9DB3-1DD413EBC7D4}"/>
              </a:ext>
            </a:extLst>
          </p:cNvPr>
          <p:cNvSpPr txBox="1"/>
          <p:nvPr/>
        </p:nvSpPr>
        <p:spPr>
          <a:xfrm>
            <a:off x="6141731" y="1175527"/>
            <a:ext cx="5570447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 및 목표 시스템의 코드 정보는 코드그룹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코드로 유일하게 식별할 수 있는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통합 코드 집합으로 전제한다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A3070-AEFD-4BC6-BC84-A3F9E701621E}"/>
              </a:ext>
            </a:extLst>
          </p:cNvPr>
          <p:cNvSpPr txBox="1"/>
          <p:nvPr/>
        </p:nvSpPr>
        <p:spPr>
          <a:xfrm>
            <a:off x="6141731" y="1780209"/>
            <a:ext cx="5907814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 매핑을 위해 사전에 현행 시스템의 코드 데이터를 수집하여 코드그룹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코드명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코드설명 등의 항목으로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통합해둘 필요가 있으며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 시스템에서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사용할 코드에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대해서도 미리 코드 데이터를 동일한 항목으로 구성하여 사용한다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BCB56-E252-474D-91D8-323BF9997576}"/>
              </a:ext>
            </a:extLst>
          </p:cNvPr>
          <p:cNvSpPr txBox="1"/>
          <p:nvPr/>
        </p:nvSpPr>
        <p:spPr>
          <a:xfrm>
            <a:off x="6141731" y="2693193"/>
            <a:ext cx="605764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 및 목표 컬럼 중에는 동일한 코드그룹을 사용하는 컬럼들이 다수 존재하기 때문에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이들이 어떤 코드그룹의 코드셋을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지를 컬럼 정보에 추가로 정의한다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05AD60-7967-4945-A97C-FF6EC6E86448}"/>
              </a:ext>
            </a:extLst>
          </p:cNvPr>
          <p:cNvSpPr txBox="1"/>
          <p:nvPr/>
        </p:nvSpPr>
        <p:spPr>
          <a:xfrm>
            <a:off x="6157208" y="398848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DCBD4-73BE-4B2B-B83A-42994DD9C530}"/>
              </a:ext>
            </a:extLst>
          </p:cNvPr>
          <p:cNvSpPr txBox="1"/>
          <p:nvPr/>
        </p:nvSpPr>
        <p:spPr>
          <a:xfrm>
            <a:off x="6141731" y="4436879"/>
            <a:ext cx="590779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통합코드테이블로부터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30A4E-6E66-4186-B2CF-C451A5CDD2B1}"/>
              </a:ext>
            </a:extLst>
          </p:cNvPr>
          <p:cNvSpPr txBox="1"/>
          <p:nvPr/>
        </p:nvSpPr>
        <p:spPr>
          <a:xfrm>
            <a:off x="6141731" y="4885270"/>
            <a:ext cx="577232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코드셋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소속코드그룹으로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97744-80B6-4E73-B5F2-8FA72ADAF0C6}"/>
              </a:ext>
            </a:extLst>
          </p:cNvPr>
          <p:cNvSpPr txBox="1"/>
          <p:nvPr/>
        </p:nvSpPr>
        <p:spPr>
          <a:xfrm>
            <a:off x="6141731" y="5333661"/>
            <a:ext cx="728786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코드셋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해소하여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코드셋구성코드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E2104-2BF7-4946-A910-9CCBB59D9457}"/>
              </a:ext>
            </a:extLst>
          </p:cNvPr>
          <p:cNvSpPr txBox="1"/>
          <p:nvPr/>
        </p:nvSpPr>
        <p:spPr>
          <a:xfrm>
            <a:off x="6141731" y="5782052"/>
            <a:ext cx="493325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코드셋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컬럼과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사용코드셋으로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481F1-436B-424B-B916-3B037600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4" y="1578009"/>
            <a:ext cx="3876114" cy="39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2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BBB41-7904-4E89-9E1E-F2FB9FD0DAA2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spc="-15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1F44B-D93E-4252-B2C0-2B8349829197}"/>
              </a:ext>
            </a:extLst>
          </p:cNvPr>
          <p:cNvSpPr txBox="1"/>
          <p:nvPr/>
        </p:nvSpPr>
        <p:spPr>
          <a:xfrm>
            <a:off x="6157208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D072E-5779-46BF-AD0F-FF163E3B2761}"/>
              </a:ext>
            </a:extLst>
          </p:cNvPr>
          <p:cNvSpPr txBox="1"/>
          <p:nvPr/>
        </p:nvSpPr>
        <p:spPr>
          <a:xfrm>
            <a:off x="6141731" y="1175527"/>
            <a:ext cx="5570447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매핑정보는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현행 시스템에서 사용하고 있는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코드그룹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코드가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목표 시스템의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어떤 코드그룹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코드로 변환되는지를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정의한 것이다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299AB-089B-4122-9B77-A95ED4CCA21E}"/>
              </a:ext>
            </a:extLst>
          </p:cNvPr>
          <p:cNvSpPr txBox="1"/>
          <p:nvPr/>
        </p:nvSpPr>
        <p:spPr>
          <a:xfrm>
            <a:off x="6141731" y="1806120"/>
            <a:ext cx="5907814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 매핑에서 하나의 현행 코드가 복수의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 코드로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분할되는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경우는 없고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복수의 현행 코드가 목표 시스템의 특정 코드로 변환되는 반대의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존재할 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있다고 정의한다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2B8EA-0E4F-469B-80C7-E3846EF26994}"/>
              </a:ext>
            </a:extLst>
          </p:cNvPr>
          <p:cNvSpPr txBox="1"/>
          <p:nvPr/>
        </p:nvSpPr>
        <p:spPr>
          <a:xfrm>
            <a:off x="6141731" y="2693193"/>
            <a:ext cx="605764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경우는 현행 코드가 목표 코드에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대해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변환된다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C04AA-4F96-48DD-8DF3-018714CCBF9E}"/>
              </a:ext>
            </a:extLst>
          </p:cNvPr>
          <p:cNvSpPr txBox="1"/>
          <p:nvPr/>
        </p:nvSpPr>
        <p:spPr>
          <a:xfrm>
            <a:off x="6141731" y="4436879"/>
            <a:ext cx="5907793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신구코드그룹매핑정보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코드그룹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현행코드그룹으로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가지고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목표코드그룹으로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1:1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E6B5E6-08D1-4623-A413-FA8CCCD37A9E}"/>
              </a:ext>
            </a:extLst>
          </p:cNvPr>
          <p:cNvSpPr txBox="1"/>
          <p:nvPr/>
        </p:nvSpPr>
        <p:spPr>
          <a:xfrm>
            <a:off x="6141731" y="5057569"/>
            <a:ext cx="577232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신구코드그룹매핑정보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매핑기준으로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815EA-D576-417E-BEE7-5097B6041BD0}"/>
              </a:ext>
            </a:extLst>
          </p:cNvPr>
          <p:cNvSpPr txBox="1"/>
          <p:nvPr/>
        </p:nvSpPr>
        <p:spPr>
          <a:xfrm>
            <a:off x="6157208" y="5421778"/>
            <a:ext cx="60576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현행코드로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1:M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가지고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목표코드로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1:1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DE20C-6747-4170-9CD5-1A60A626697B}"/>
              </a:ext>
            </a:extLst>
          </p:cNvPr>
          <p:cNvSpPr txBox="1"/>
          <p:nvPr/>
        </p:nvSpPr>
        <p:spPr>
          <a:xfrm>
            <a:off x="6157208" y="6063500"/>
            <a:ext cx="5892316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코드매핑정보순번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추가하여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식별한다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42C6086-7872-4564-8D34-83764AC0A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4" y="1578009"/>
            <a:ext cx="3876114" cy="395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52898-EAEB-49C9-9693-8A1FD34F761B}"/>
              </a:ext>
            </a:extLst>
          </p:cNvPr>
          <p:cNvSpPr txBox="1"/>
          <p:nvPr/>
        </p:nvSpPr>
        <p:spPr>
          <a:xfrm>
            <a:off x="6157208" y="398848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026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F89A8-3591-4785-B0FA-A53A588E8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14" b="30639"/>
          <a:stretch/>
        </p:blipFill>
        <p:spPr>
          <a:xfrm>
            <a:off x="2291034" y="1452600"/>
            <a:ext cx="1609182" cy="395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00CFE-D9D9-43C5-B9AB-9B4E9265B628}"/>
              </a:ext>
            </a:extLst>
          </p:cNvPr>
          <p:cNvSpPr txBox="1"/>
          <p:nvPr/>
        </p:nvSpPr>
        <p:spPr>
          <a:xfrm>
            <a:off x="4947496" y="225791"/>
            <a:ext cx="6139604" cy="34881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D0720-903E-4542-9930-CA2B32D57A90}"/>
              </a:ext>
            </a:extLst>
          </p:cNvPr>
          <p:cNvSpPr txBox="1"/>
          <p:nvPr/>
        </p:nvSpPr>
        <p:spPr>
          <a:xfrm>
            <a:off x="6157208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2B6260-BF27-4DC1-A292-42517F4AE29C}"/>
              </a:ext>
            </a:extLst>
          </p:cNvPr>
          <p:cNvSpPr txBox="1"/>
          <p:nvPr/>
        </p:nvSpPr>
        <p:spPr>
          <a:xfrm>
            <a:off x="6141731" y="1175527"/>
            <a:ext cx="5570447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이행을 위해 관리해야 하는 수많은 정보에 대해 작성자 또는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검증자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등을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확인하기 위해 사용자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정보를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EA6D5-C465-401A-860B-2FB08C103D0D}"/>
              </a:ext>
            </a:extLst>
          </p:cNvPr>
          <p:cNvSpPr txBox="1"/>
          <p:nvPr/>
        </p:nvSpPr>
        <p:spPr>
          <a:xfrm>
            <a:off x="6141731" y="1806120"/>
            <a:ext cx="590781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우리 직원이거나 고객사의 직원일 수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4418A-569E-46FD-B8B1-AC525EAB7CDD}"/>
              </a:ext>
            </a:extLst>
          </p:cNvPr>
          <p:cNvSpPr txBox="1"/>
          <p:nvPr/>
        </p:nvSpPr>
        <p:spPr>
          <a:xfrm>
            <a:off x="6141731" y="2176363"/>
            <a:ext cx="605764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사용자에 대해 소속사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및 부서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연락전화번호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직급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담당업무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등의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함께 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부여하여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45B45-8350-4437-9BC4-F581056D1CFF}"/>
              </a:ext>
            </a:extLst>
          </p:cNvPr>
          <p:cNvSpPr txBox="1"/>
          <p:nvPr/>
        </p:nvSpPr>
        <p:spPr>
          <a:xfrm>
            <a:off x="6141731" y="4436879"/>
            <a:ext cx="590779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소속사에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따라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자사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고객사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구분한다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124ED-0845-40AF-AB39-AB20059F4AF6}"/>
              </a:ext>
            </a:extLst>
          </p:cNvPr>
          <p:cNvSpPr txBox="1"/>
          <p:nvPr/>
        </p:nvSpPr>
        <p:spPr>
          <a:xfrm>
            <a:off x="6141731" y="4825028"/>
            <a:ext cx="577232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서브타입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고객사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고객사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엔터티와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소속고객사로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갖는다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3DE23-E476-4005-8B1D-926DE97D7402}"/>
              </a:ext>
            </a:extLst>
          </p:cNvPr>
          <p:cNvSpPr txBox="1"/>
          <p:nvPr/>
        </p:nvSpPr>
        <p:spPr>
          <a:xfrm>
            <a:off x="6157208" y="398848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982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F00CFE-D9D9-43C5-B9AB-9B4E9265B628}"/>
              </a:ext>
            </a:extLst>
          </p:cNvPr>
          <p:cNvSpPr txBox="1"/>
          <p:nvPr/>
        </p:nvSpPr>
        <p:spPr>
          <a:xfrm>
            <a:off x="4947496" y="225791"/>
            <a:ext cx="6139604" cy="34881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spc="-15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F388A7-D3AA-48B9-9E61-B262FE4A0822}"/>
              </a:ext>
            </a:extLst>
          </p:cNvPr>
          <p:cNvGrpSpPr>
            <a:grpSpLocks noChangeAspect="1"/>
          </p:cNvGrpSpPr>
          <p:nvPr/>
        </p:nvGrpSpPr>
        <p:grpSpPr>
          <a:xfrm>
            <a:off x="226659" y="1427480"/>
            <a:ext cx="5740032" cy="4003040"/>
            <a:chOff x="2118960" y="731520"/>
            <a:chExt cx="7813525" cy="54490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0F89A8-3591-4785-B0FA-A53A588E8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05" t="56216" r="56178" b="30639"/>
            <a:stretch/>
          </p:blipFill>
          <p:spPr>
            <a:xfrm>
              <a:off x="3661831" y="3794761"/>
              <a:ext cx="1623484" cy="7162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DF4BF74-D984-4A90-A919-1FF2AE426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714" b="30639"/>
            <a:stretch/>
          </p:blipFill>
          <p:spPr>
            <a:xfrm>
              <a:off x="2118960" y="731520"/>
              <a:ext cx="1538640" cy="37795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680DFA3-749C-4F23-A5CB-C8CA63A2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69"/>
            <a:stretch/>
          </p:blipFill>
          <p:spPr>
            <a:xfrm>
              <a:off x="5284885" y="731520"/>
              <a:ext cx="4647600" cy="544907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E67B6F-2410-4632-A92D-A000DA6C0E00}"/>
                </a:ext>
              </a:extLst>
            </p:cNvPr>
            <p:cNvSpPr/>
            <p:nvPr/>
          </p:nvSpPr>
          <p:spPr>
            <a:xfrm>
              <a:off x="5288280" y="731520"/>
              <a:ext cx="1051560" cy="2136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19448F-29A4-41E6-9F2E-9CD330BF7E04}"/>
              </a:ext>
            </a:extLst>
          </p:cNvPr>
          <p:cNvSpPr txBox="1"/>
          <p:nvPr/>
        </p:nvSpPr>
        <p:spPr>
          <a:xfrm>
            <a:off x="6154668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21389-8399-4C6D-8954-A296DAE02DC1}"/>
              </a:ext>
            </a:extLst>
          </p:cNvPr>
          <p:cNvSpPr txBox="1"/>
          <p:nvPr/>
        </p:nvSpPr>
        <p:spPr>
          <a:xfrm>
            <a:off x="6139428" y="1175527"/>
            <a:ext cx="5681133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이행을 위해 현행 데이터 구조와 목표 데이터 구조 간의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매핑정의가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선행되어야 하는데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이를 위해 테이블 각각에 대한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 정보를 관리해야 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7E6E-8783-4DF6-B4FA-38791BD696E5}"/>
              </a:ext>
            </a:extLst>
          </p:cNvPr>
          <p:cNvSpPr txBox="1"/>
          <p:nvPr/>
        </p:nvSpPr>
        <p:spPr>
          <a:xfrm>
            <a:off x="6139427" y="1818309"/>
            <a:ext cx="613960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매핑 정보는 각각의 목표 테이블에 대해 어떤 현행 테이블의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이행할 것인지를 정의한 것이다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DB48A-63C8-433E-B77D-81FF8C8553C1}"/>
              </a:ext>
            </a:extLst>
          </p:cNvPr>
          <p:cNvSpPr txBox="1"/>
          <p:nvPr/>
        </p:nvSpPr>
        <p:spPr>
          <a:xfrm>
            <a:off x="6139427" y="2477293"/>
            <a:ext cx="613960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보통 하나의 목표 테이블은 하나의 현행 테이블과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매핑되거나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복수의 현행 테이블과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 될 수 있고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현행 테이블은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복수의 목표 테이블에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매핑될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수 있다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D176D-F3BF-43C4-8B27-EA3E923B0ACB}"/>
              </a:ext>
            </a:extLst>
          </p:cNvPr>
          <p:cNvSpPr txBox="1"/>
          <p:nvPr/>
        </p:nvSpPr>
        <p:spPr>
          <a:xfrm>
            <a:off x="6139426" y="3107916"/>
            <a:ext cx="6139604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테이블 매핑 정보에 대해 작성자와 작성일자를 관리해야 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정보 수집에서 변경 사항을 반영해야 하는 테이블에 대해서는 기존의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매핑정보에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대한 유효종료일자를 수집일자의 하루 전 날짜로 변경하고 새로운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 정보를 구성하여 다시 저장한다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91318-12AF-4315-AA9E-09FBD2772379}"/>
              </a:ext>
            </a:extLst>
          </p:cNvPr>
          <p:cNvSpPr txBox="1"/>
          <p:nvPr/>
        </p:nvSpPr>
        <p:spPr>
          <a:xfrm>
            <a:off x="6154668" y="4276554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A4E23-B5EA-4D43-BFC1-5E8305DAB697}"/>
              </a:ext>
            </a:extLst>
          </p:cNvPr>
          <p:cNvSpPr txBox="1"/>
          <p:nvPr/>
        </p:nvSpPr>
        <p:spPr>
          <a:xfrm>
            <a:off x="6139426" y="4724945"/>
            <a:ext cx="568113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데이터 이행을 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참조하여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1318A-522B-4D76-BB31-E5D174CD9EF9}"/>
              </a:ext>
            </a:extLst>
          </p:cNvPr>
          <p:cNvSpPr txBox="1"/>
          <p:nvPr/>
        </p:nvSpPr>
        <p:spPr>
          <a:xfrm>
            <a:off x="6139426" y="5393127"/>
            <a:ext cx="613960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테이블매핑정보작성자로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1D38F-6EF5-4822-9E0F-0DBF76E0CDEA}"/>
              </a:ext>
            </a:extLst>
          </p:cNvPr>
          <p:cNvSpPr txBox="1"/>
          <p:nvPr/>
        </p:nvSpPr>
        <p:spPr>
          <a:xfrm>
            <a:off x="6139426" y="5772711"/>
            <a:ext cx="613960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변경 이력을 관리하기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테이블매핑정보이력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테이블매핑유효시작일자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테이블매핑유효종료일자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식별자로 선정한다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9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F248377-5992-45AF-B97B-A87F7F0CABDE}"/>
              </a:ext>
            </a:extLst>
          </p:cNvPr>
          <p:cNvGrpSpPr/>
          <p:nvPr/>
        </p:nvGrpSpPr>
        <p:grpSpPr>
          <a:xfrm>
            <a:off x="241300" y="2105277"/>
            <a:ext cx="5715000" cy="2647446"/>
            <a:chOff x="2578100" y="731521"/>
            <a:chExt cx="9308500" cy="43121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0F89A8-3591-4785-B0FA-A53A588E8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4" b="20865"/>
            <a:stretch/>
          </p:blipFill>
          <p:spPr>
            <a:xfrm>
              <a:off x="2578100" y="731521"/>
              <a:ext cx="9308500" cy="431211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9A2278-E786-4960-8AB4-5B95C3568484}"/>
                </a:ext>
              </a:extLst>
            </p:cNvPr>
            <p:cNvSpPr/>
            <p:nvPr/>
          </p:nvSpPr>
          <p:spPr>
            <a:xfrm>
              <a:off x="2578100" y="3638350"/>
              <a:ext cx="7374422" cy="1401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E06839-4F59-48FA-9C79-80A341EFA71D}"/>
                </a:ext>
              </a:extLst>
            </p:cNvPr>
            <p:cNvSpPr/>
            <p:nvPr/>
          </p:nvSpPr>
          <p:spPr>
            <a:xfrm>
              <a:off x="8335879" y="2698431"/>
              <a:ext cx="1414914" cy="1722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ADFCD3-6495-4674-9121-B8B951338611}"/>
              </a:ext>
            </a:extLst>
          </p:cNvPr>
          <p:cNvSpPr txBox="1"/>
          <p:nvPr/>
        </p:nvSpPr>
        <p:spPr>
          <a:xfrm>
            <a:off x="4947496" y="225791"/>
            <a:ext cx="6139604" cy="34881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2000" spc="-15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목표테이블선후관계관리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C304A-6D2E-4511-A299-E58468AD4F85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8A8BB-F414-4CDB-A7AD-D999EA914AAA}"/>
              </a:ext>
            </a:extLst>
          </p:cNvPr>
          <p:cNvSpPr txBox="1"/>
          <p:nvPr/>
        </p:nvSpPr>
        <p:spPr>
          <a:xfrm>
            <a:off x="6140268" y="1175527"/>
            <a:ext cx="56664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목표테이블로 현행테이블의 데이터를 이행할 때는 데이터의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선후 관계 때문에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데이터 생성 순서를 고려해야한다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7B84A-EB3B-4637-8960-AB925B883D9B}"/>
              </a:ext>
            </a:extLst>
          </p:cNvPr>
          <p:cNvSpPr txBox="1"/>
          <p:nvPr/>
        </p:nvSpPr>
        <p:spPr>
          <a:xfrm>
            <a:off x="6140268" y="1792909"/>
            <a:ext cx="5666492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목표 테이블에 대해 이보다 먼저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이행해야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 테이블은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하나 이상일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어떤 경우에는 복수의 목표 테이블이 하나의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 테이블을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선이행한 후에 이행되어야 하는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경우도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E7BE0-63DC-4711-86D9-62EC7DE91954}"/>
              </a:ext>
            </a:extLst>
          </p:cNvPr>
          <p:cNvSpPr txBox="1"/>
          <p:nvPr/>
        </p:nvSpPr>
        <p:spPr>
          <a:xfrm>
            <a:off x="6140268" y="2655093"/>
            <a:ext cx="5666492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이행의 선후 관계는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참조무결성을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보장하기 위한 측면에서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매우 중요하기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때문에 세밀하게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관리되어야 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정보를 수집하여 변경된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부분이 있을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경우 해당 테이블이 관련된 이행 순서에도 영향이 있는지를 따져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변경 내용을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반영해야 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4786B-EBE5-4495-801D-4A100E2E8953}"/>
              </a:ext>
            </a:extLst>
          </p:cNvPr>
          <p:cNvSpPr txBox="1"/>
          <p:nvPr/>
        </p:nvSpPr>
        <p:spPr>
          <a:xfrm>
            <a:off x="6140268" y="3755616"/>
            <a:ext cx="5666492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이행 선후 관계를 변경할 때는 해당 테이블과 관련된 데이터만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변경 처리하며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기존 데이터에 대한 유효종료일자를 수집일자의 하루 전 날짜로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변경하고 새로 저장할 이행 선후 관계 데이터에 대해 수집일자를 유효시작일자로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유효종료일자는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9999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일로 하여 저장한다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ABD5A-BB21-483C-9DC5-C0E57E4E9A7C}"/>
              </a:ext>
            </a:extLst>
          </p:cNvPr>
          <p:cNvSpPr txBox="1"/>
          <p:nvPr/>
        </p:nvSpPr>
        <p:spPr>
          <a:xfrm>
            <a:off x="6157203" y="496720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852E7-DEFD-4C60-99E6-8CE7F6663872}"/>
              </a:ext>
            </a:extLst>
          </p:cNvPr>
          <p:cNvSpPr txBox="1"/>
          <p:nvPr/>
        </p:nvSpPr>
        <p:spPr>
          <a:xfrm>
            <a:off x="6140268" y="5415599"/>
            <a:ext cx="566649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목표정보시스템의 테이블 생성순서를 관리하기 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순환관계를 해소한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목표테이블선후관계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EA9A0-D722-410E-807F-AFA31F9179F1}"/>
              </a:ext>
            </a:extLst>
          </p:cNvPr>
          <p:cNvSpPr txBox="1"/>
          <p:nvPr/>
        </p:nvSpPr>
        <p:spPr>
          <a:xfrm>
            <a:off x="6140268" y="6015789"/>
            <a:ext cx="566649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목표테이블선후관계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변경이력을 관리하기 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목표테이블선후관계유효시작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목표테이블선후관계유효종료일자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식별자로 선정한다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29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B4CA4E-FD00-4AF9-9E82-9F4FFE6BF658}"/>
              </a:ext>
            </a:extLst>
          </p:cNvPr>
          <p:cNvGrpSpPr/>
          <p:nvPr/>
        </p:nvGrpSpPr>
        <p:grpSpPr>
          <a:xfrm>
            <a:off x="235250" y="2238852"/>
            <a:ext cx="5722511" cy="2498247"/>
            <a:chOff x="1711512" y="2743158"/>
            <a:chExt cx="9113033" cy="397843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D1545A-92F2-4820-BE9A-38E97B6AB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6"/>
            <a:stretch/>
          </p:blipFill>
          <p:spPr>
            <a:xfrm>
              <a:off x="4797549" y="2743690"/>
              <a:ext cx="6026996" cy="397789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D1A7A8D-52FB-42C0-9398-0D48DBB7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3" r="61991"/>
            <a:stretch/>
          </p:blipFill>
          <p:spPr>
            <a:xfrm>
              <a:off x="3940208" y="2743158"/>
              <a:ext cx="856649" cy="397789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1FEF419-A91A-4464-9EC8-8EBB1D01F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726"/>
            <a:stretch/>
          </p:blipFill>
          <p:spPr>
            <a:xfrm>
              <a:off x="1711512" y="2743158"/>
              <a:ext cx="2228004" cy="397789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1F8867-3F63-43B8-AEC9-98017481EFD7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2000" spc="-15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C326-50B6-4109-8E5E-5EC81FCF810B}"/>
              </a:ext>
            </a:extLst>
          </p:cNvPr>
          <p:cNvSpPr txBox="1"/>
          <p:nvPr/>
        </p:nvSpPr>
        <p:spPr>
          <a:xfrm>
            <a:off x="6137247" y="1175527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매핑 정보와 함께 현행 및 목표 테이블의 컬럼들 간에 대해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상세한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매핑 정보를 추가로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관리해야 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796D-59AE-43AF-8D71-8E4A08DB09BB}"/>
              </a:ext>
            </a:extLst>
          </p:cNvPr>
          <p:cNvSpPr txBox="1"/>
          <p:nvPr/>
        </p:nvSpPr>
        <p:spPr>
          <a:xfrm>
            <a:off x="6137246" y="1910292"/>
            <a:ext cx="5672542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목표 테이블의 컬럼에 대해 현행 컬럼의 매핑은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해당하는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매핑 정보에 정의된 현행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테이블로 한정되며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목표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컬럼에 대해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하나의 현행 컬럼이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매핑되거나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서로 다른 현행 테이블의 컬럼이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복수로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매핑될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수도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2CBBB-EB2C-4461-9173-E9DA313E0277}"/>
              </a:ext>
            </a:extLst>
          </p:cNvPr>
          <p:cNvSpPr txBox="1"/>
          <p:nvPr/>
        </p:nvSpPr>
        <p:spPr>
          <a:xfrm>
            <a:off x="6137246" y="3136986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매핑은 단순이행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변환이행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치환이행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매핑변환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상수값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매핑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방법이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136BE-A0FE-4A03-B0F3-A35E487C4ED1}"/>
              </a:ext>
            </a:extLst>
          </p:cNvPr>
          <p:cNvSpPr txBox="1"/>
          <p:nvPr/>
        </p:nvSpPr>
        <p:spPr>
          <a:xfrm>
            <a:off x="6137246" y="3871751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 변환의 경우 신구 코드 매핑 테이블을 생성하여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 테이블과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조인 처리를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통해 처리한다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BDA7-EFB4-42DF-B825-9795D7340A39}"/>
              </a:ext>
            </a:extLst>
          </p:cNvPr>
          <p:cNvSpPr txBox="1"/>
          <p:nvPr/>
        </p:nvSpPr>
        <p:spPr>
          <a:xfrm>
            <a:off x="6137245" y="4606516"/>
            <a:ext cx="5672542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변환유형을 구분하는 것은 컬럼 매핑 정보에서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중요한 사항이며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변환유형에 따라 필요한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매핑규칙을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추가로 정의하기 위한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매핑규칙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속성이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관리되어야 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089F1-E3EB-469A-A92C-5035F62B860C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0076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1F8867-3F63-43B8-AEC9-98017481EFD7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2000" spc="-150" dirty="0" err="1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C326-50B6-4109-8E5E-5EC81FCF810B}"/>
              </a:ext>
            </a:extLst>
          </p:cNvPr>
          <p:cNvSpPr txBox="1"/>
          <p:nvPr/>
        </p:nvSpPr>
        <p:spPr>
          <a:xfrm>
            <a:off x="6137247" y="1175527"/>
            <a:ext cx="567254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796D-59AE-43AF-8D71-8E4A08DB09BB}"/>
              </a:ext>
            </a:extLst>
          </p:cNvPr>
          <p:cNvSpPr txBox="1"/>
          <p:nvPr/>
        </p:nvSpPr>
        <p:spPr>
          <a:xfrm>
            <a:off x="6137246" y="1634239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현행컬럼으로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1:M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선택관계를 가지고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목표컬럼으로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필수관계를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2CBBB-EB2C-4461-9173-E9DA313E0277}"/>
              </a:ext>
            </a:extLst>
          </p:cNvPr>
          <p:cNvSpPr txBox="1"/>
          <p:nvPr/>
        </p:nvSpPr>
        <p:spPr>
          <a:xfrm>
            <a:off x="6137246" y="2370463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변환이행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상수값매핑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치환이행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컬럼매핑규칙속성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컬럼매핑규칙속성으로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136BE-A0FE-4A03-B0F3-A35E487C4ED1}"/>
              </a:ext>
            </a:extLst>
          </p:cNvPr>
          <p:cNvSpPr txBox="1"/>
          <p:nvPr/>
        </p:nvSpPr>
        <p:spPr>
          <a:xfrm>
            <a:off x="6137246" y="3106687"/>
            <a:ext cx="5672542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변경이력을 관리하기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컬럼매핑정보이력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(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컬럼매핑유효시작일자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컬럼매핑유효종료일자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식별자로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BDA7-EFB4-42DF-B825-9795D7340A39}"/>
              </a:ext>
            </a:extLst>
          </p:cNvPr>
          <p:cNvSpPr txBox="1"/>
          <p:nvPr/>
        </p:nvSpPr>
        <p:spPr>
          <a:xfrm>
            <a:off x="6137245" y="4078362"/>
            <a:ext cx="56725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매핑변환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신구코드그룹매핑정보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엔터티와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신구코드매핑정보로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85DF1A-0657-48EC-91C1-E9ECE2F3922A}"/>
              </a:ext>
            </a:extLst>
          </p:cNvPr>
          <p:cNvGrpSpPr/>
          <p:nvPr/>
        </p:nvGrpSpPr>
        <p:grpSpPr>
          <a:xfrm>
            <a:off x="235250" y="2238852"/>
            <a:ext cx="5722511" cy="2498247"/>
            <a:chOff x="1711512" y="2743158"/>
            <a:chExt cx="9113033" cy="397843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5668897-A699-4BAC-970A-2A69BD60E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6"/>
            <a:stretch/>
          </p:blipFill>
          <p:spPr>
            <a:xfrm>
              <a:off x="4797549" y="2743690"/>
              <a:ext cx="6026996" cy="397789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C790A2D-1267-42FE-91BD-32743AFEC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3" r="61991"/>
            <a:stretch/>
          </p:blipFill>
          <p:spPr>
            <a:xfrm>
              <a:off x="3940208" y="2743158"/>
              <a:ext cx="856649" cy="397789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D4BF941-498F-4123-8861-CC0631627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726"/>
            <a:stretch/>
          </p:blipFill>
          <p:spPr>
            <a:xfrm>
              <a:off x="1711512" y="2743158"/>
              <a:ext cx="2228004" cy="39778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1356EB-FC2D-419D-82CC-784DCA86318D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390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5C3431-C394-40BE-83A3-B9ED184D7C5E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24BA-FE1E-4371-A167-0797FAB2F11C}"/>
              </a:ext>
            </a:extLst>
          </p:cNvPr>
          <p:cNvGrpSpPr/>
          <p:nvPr/>
        </p:nvGrpSpPr>
        <p:grpSpPr>
          <a:xfrm>
            <a:off x="184149" y="1940700"/>
            <a:ext cx="5780961" cy="2910699"/>
            <a:chOff x="184150" y="761999"/>
            <a:chExt cx="9750921" cy="49095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716FC9-46C6-411C-9C81-5E4916B0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0843" b="44132"/>
            <a:stretch/>
          </p:blipFill>
          <p:spPr>
            <a:xfrm>
              <a:off x="184150" y="761999"/>
              <a:ext cx="1060450" cy="274108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9608AC-0CB3-46D8-93F4-8B8CCEBED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1" r="61101"/>
            <a:stretch/>
          </p:blipFill>
          <p:spPr>
            <a:xfrm>
              <a:off x="1244167" y="761999"/>
              <a:ext cx="2685449" cy="490647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836514-FA06-4865-9AF7-F92DBA6AE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8" r="27957"/>
            <a:stretch/>
          </p:blipFill>
          <p:spPr>
            <a:xfrm>
              <a:off x="3930482" y="763171"/>
              <a:ext cx="3594268" cy="490647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5EE0D2-5E3F-480F-A38B-E2CAE9460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2" t="89927" r="16119"/>
            <a:stretch/>
          </p:blipFill>
          <p:spPr>
            <a:xfrm>
              <a:off x="7524750" y="5177336"/>
              <a:ext cx="1374614" cy="4942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9C31D5-C946-48D6-B76F-C7D8E479A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32" r="20308" b="37453"/>
            <a:stretch/>
          </p:blipFill>
          <p:spPr>
            <a:xfrm>
              <a:off x="7524750" y="762000"/>
              <a:ext cx="516467" cy="30688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D81EB5-EFD0-4D24-A709-C5795AA97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47" t="24097" b="37453"/>
            <a:stretch/>
          </p:blipFill>
          <p:spPr>
            <a:xfrm>
              <a:off x="8041217" y="1944303"/>
              <a:ext cx="1893854" cy="188655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20756C-AC0F-47DA-9572-85B0DA472034}"/>
              </a:ext>
            </a:extLst>
          </p:cNvPr>
          <p:cNvSpPr txBox="1"/>
          <p:nvPr/>
        </p:nvSpPr>
        <p:spPr>
          <a:xfrm>
            <a:off x="6137247" y="1175527"/>
            <a:ext cx="5628392" cy="8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실제 데이터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이행은 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매핑정보를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참조하여 각각의 목표 테이블로 현행 데이터를 이행하는 스크립트를 작성하여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수행하게 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다양한 언어로 작성될 수 있으나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편의상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문장으로 한정한다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28227-DE8A-4663-8AB8-39D6FBBEC704}"/>
              </a:ext>
            </a:extLst>
          </p:cNvPr>
          <p:cNvSpPr txBox="1"/>
          <p:nvPr/>
        </p:nvSpPr>
        <p:spPr>
          <a:xfrm>
            <a:off x="6137247" y="2062025"/>
            <a:ext cx="562839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테이블 매핑 정보를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작성하는데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경우에는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테이블 매핑 정보에 대해 하나 이상의 스크립트가 수행될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수도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287CE-8383-49B6-AD6A-CB42AB074795}"/>
              </a:ext>
            </a:extLst>
          </p:cNvPr>
          <p:cNvSpPr txBox="1"/>
          <p:nvPr/>
        </p:nvSpPr>
        <p:spPr>
          <a:xfrm>
            <a:off x="6137246" y="2692043"/>
            <a:ext cx="56283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매핑 정보로부터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자동생성되거나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직접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작성하게 되고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작성된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부여하여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25A77-7C42-4AB1-834E-80B740324EBC}"/>
              </a:ext>
            </a:extLst>
          </p:cNvPr>
          <p:cNvSpPr txBox="1"/>
          <p:nvPr/>
        </p:nvSpPr>
        <p:spPr>
          <a:xfrm>
            <a:off x="6137244" y="3343092"/>
            <a:ext cx="562839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언제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누가 작성했는지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그리고 이상 유무를 언제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누가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검증했는지에 대한 정보와 함께 해당 스크립트의 소스코드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까지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1E432-CE15-424B-8540-35A289C9523A}"/>
              </a:ext>
            </a:extLst>
          </p:cNvPr>
          <p:cNvSpPr txBox="1"/>
          <p:nvPr/>
        </p:nvSpPr>
        <p:spPr>
          <a:xfrm>
            <a:off x="6137242" y="4603127"/>
            <a:ext cx="562839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이행 처리를 위한 것 외에 이행 결과를 검증하기 위한 검증 스크립트도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함께 작성된다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2FCB3-B1AF-4281-A738-553440DE24E7}"/>
              </a:ext>
            </a:extLst>
          </p:cNvPr>
          <p:cNvSpPr txBox="1"/>
          <p:nvPr/>
        </p:nvSpPr>
        <p:spPr>
          <a:xfrm>
            <a:off x="6137246" y="3973110"/>
            <a:ext cx="5628390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이행스크립트 또한 테이블 정보 변경 시 변경될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있으며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원하는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시점에서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유효한 스크립트를 찾아낼 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있도록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0B8AB-E140-495A-92A1-F51B63DDB9C7}"/>
              </a:ext>
            </a:extLst>
          </p:cNvPr>
          <p:cNvSpPr txBox="1"/>
          <p:nvPr/>
        </p:nvSpPr>
        <p:spPr>
          <a:xfrm>
            <a:off x="6137245" y="5254174"/>
            <a:ext cx="562838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보통 이행 스크립트가 실행되면 이 결과의 정확성을 검증하기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 스크립트가 뒤이어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쌍으로 실행된다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15DA4-399E-4FCD-B16B-4F16CC0A9F89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598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5C3431-C394-40BE-83A3-B9ED184D7C5E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24BA-FE1E-4371-A167-0797FAB2F11C}"/>
              </a:ext>
            </a:extLst>
          </p:cNvPr>
          <p:cNvGrpSpPr/>
          <p:nvPr/>
        </p:nvGrpSpPr>
        <p:grpSpPr>
          <a:xfrm>
            <a:off x="184149" y="1940700"/>
            <a:ext cx="5780961" cy="2910699"/>
            <a:chOff x="184150" y="761999"/>
            <a:chExt cx="9750921" cy="49095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716FC9-46C6-411C-9C81-5E4916B0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0843" b="44132"/>
            <a:stretch/>
          </p:blipFill>
          <p:spPr>
            <a:xfrm>
              <a:off x="184150" y="761999"/>
              <a:ext cx="1060450" cy="274108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9608AC-0CB3-46D8-93F4-8B8CCEBED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1" r="61101"/>
            <a:stretch/>
          </p:blipFill>
          <p:spPr>
            <a:xfrm>
              <a:off x="1244167" y="761999"/>
              <a:ext cx="2685449" cy="490647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836514-FA06-4865-9AF7-F92DBA6AE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8" r="27957"/>
            <a:stretch/>
          </p:blipFill>
          <p:spPr>
            <a:xfrm>
              <a:off x="3930482" y="763171"/>
              <a:ext cx="3594268" cy="490647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5EE0D2-5E3F-480F-A38B-E2CAE9460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2" t="89927" r="16119"/>
            <a:stretch/>
          </p:blipFill>
          <p:spPr>
            <a:xfrm>
              <a:off x="7524750" y="5177336"/>
              <a:ext cx="1374614" cy="4942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9C31D5-C946-48D6-B76F-C7D8E479A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32" r="20308" b="37453"/>
            <a:stretch/>
          </p:blipFill>
          <p:spPr>
            <a:xfrm>
              <a:off x="7524750" y="762000"/>
              <a:ext cx="516467" cy="30688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D81EB5-EFD0-4D24-A709-C5795AA97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47" t="24097" b="37453"/>
            <a:stretch/>
          </p:blipFill>
          <p:spPr>
            <a:xfrm>
              <a:off x="8041217" y="1944303"/>
              <a:ext cx="1893854" cy="188655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20756C-AC0F-47DA-9572-85B0DA472034}"/>
              </a:ext>
            </a:extLst>
          </p:cNvPr>
          <p:cNvSpPr txBox="1"/>
          <p:nvPr/>
        </p:nvSpPr>
        <p:spPr>
          <a:xfrm>
            <a:off x="6137248" y="1175527"/>
            <a:ext cx="600255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28227-DE8A-4663-8AB8-39D6FBBEC704}"/>
              </a:ext>
            </a:extLst>
          </p:cNvPr>
          <p:cNvSpPr txBox="1"/>
          <p:nvPr/>
        </p:nvSpPr>
        <p:spPr>
          <a:xfrm>
            <a:off x="6137248" y="1659829"/>
            <a:ext cx="576202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때에 따라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컬럼매핑정보로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287CE-8383-49B6-AD6A-CB42AB074795}"/>
              </a:ext>
            </a:extLst>
          </p:cNvPr>
          <p:cNvSpPr txBox="1"/>
          <p:nvPr/>
        </p:nvSpPr>
        <p:spPr>
          <a:xfrm>
            <a:off x="6137247" y="2144131"/>
            <a:ext cx="651447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스크립트 작성자로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1:M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선택관계를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25A77-7C42-4AB1-834E-80B740324EBC}"/>
              </a:ext>
            </a:extLst>
          </p:cNvPr>
          <p:cNvSpPr txBox="1"/>
          <p:nvPr/>
        </p:nvSpPr>
        <p:spPr>
          <a:xfrm>
            <a:off x="6137245" y="3112735"/>
            <a:ext cx="5762025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변경이력을 관리하기 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스크립트이력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(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스크립트유효시작일자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스크립트유효종료일자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식별자로 하여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1E432-CE15-424B-8540-35A289C9523A}"/>
              </a:ext>
            </a:extLst>
          </p:cNvPr>
          <p:cNvSpPr txBox="1"/>
          <p:nvPr/>
        </p:nvSpPr>
        <p:spPr>
          <a:xfrm>
            <a:off x="6137243" y="4615334"/>
            <a:ext cx="576202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스크립트이상유무검증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내용을 통합하여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이상스크립트내용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2FCB3-B1AF-4281-A738-553440DE24E7}"/>
              </a:ext>
            </a:extLst>
          </p:cNvPr>
          <p:cNvSpPr txBox="1"/>
          <p:nvPr/>
        </p:nvSpPr>
        <p:spPr>
          <a:xfrm>
            <a:off x="6137247" y="3853518"/>
            <a:ext cx="576202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해소한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스크립트이상유무검증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07BEC-4761-451B-99EA-BAC53A136B4F}"/>
              </a:ext>
            </a:extLst>
          </p:cNvPr>
          <p:cNvSpPr txBox="1"/>
          <p:nvPr/>
        </p:nvSpPr>
        <p:spPr>
          <a:xfrm>
            <a:off x="6137243" y="2628433"/>
            <a:ext cx="576202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스크립트와 이행결과로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41922-57E3-4718-8E4E-5B05890E8A2B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35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F24F16-2117-4C8D-B4FB-8F6979532854}"/>
              </a:ext>
            </a:extLst>
          </p:cNvPr>
          <p:cNvSpPr txBox="1"/>
          <p:nvPr/>
        </p:nvSpPr>
        <p:spPr>
          <a:xfrm>
            <a:off x="637540" y="1114676"/>
            <a:ext cx="1937768" cy="38318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3200" spc="-150">
                <a:ln>
                  <a:solidFill>
                    <a:sysClr val="windowText" lastClr="000000">
                      <a:alpha val="40000"/>
                    </a:sys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3200" spc="-150" dirty="0">
              <a:ln>
                <a:solidFill>
                  <a:sysClr val="windowText" lastClr="000000">
                    <a:alpha val="40000"/>
                  </a:sysClr>
                </a:solidFill>
              </a:ln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EA8A20-422F-4F66-B6FE-7145F59A8B22}"/>
              </a:ext>
            </a:extLst>
          </p:cNvPr>
          <p:cNvGrpSpPr/>
          <p:nvPr/>
        </p:nvGrpSpPr>
        <p:grpSpPr>
          <a:xfrm>
            <a:off x="777240" y="2248762"/>
            <a:ext cx="5197984" cy="3604335"/>
            <a:chOff x="777240" y="2003597"/>
            <a:chExt cx="5197984" cy="36043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1B1354-19AA-48DA-AA06-BDE66F1ADFF3}"/>
                </a:ext>
              </a:extLst>
            </p:cNvPr>
            <p:cNvSpPr txBox="1"/>
            <p:nvPr/>
          </p:nvSpPr>
          <p:spPr>
            <a:xfrm>
              <a:off x="1606424" y="2003597"/>
              <a:ext cx="4368800" cy="359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 절차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25266B-C760-425A-B0B5-9774C36781F0}"/>
                </a:ext>
              </a:extLst>
            </p:cNvPr>
            <p:cNvSpPr txBox="1"/>
            <p:nvPr/>
          </p:nvSpPr>
          <p:spPr>
            <a:xfrm>
              <a:off x="1606424" y="3011281"/>
              <a:ext cx="4368800" cy="359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논리 </a:t>
              </a:r>
              <a:r>
                <a:rPr lang="en-US" altLang="ko-KR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D7E6F-9A6E-4623-AF02-ED876B445DF4}"/>
                </a:ext>
              </a:extLst>
            </p:cNvPr>
            <p:cNvSpPr txBox="1"/>
            <p:nvPr/>
          </p:nvSpPr>
          <p:spPr>
            <a:xfrm>
              <a:off x="1606424" y="4025571"/>
              <a:ext cx="4368800" cy="359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설명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836622-152C-44D1-96F5-12DE72B85A30}"/>
                </a:ext>
              </a:extLst>
            </p:cNvPr>
            <p:cNvSpPr txBox="1"/>
            <p:nvPr/>
          </p:nvSpPr>
          <p:spPr>
            <a:xfrm>
              <a:off x="1606424" y="5039861"/>
              <a:ext cx="4368800" cy="359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24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 참조 출처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560354D-F82D-406E-87D2-2CDE83BEFC52}"/>
                </a:ext>
              </a:extLst>
            </p:cNvPr>
            <p:cNvGrpSpPr/>
            <p:nvPr/>
          </p:nvGrpSpPr>
          <p:grpSpPr>
            <a:xfrm>
              <a:off x="777240" y="2152454"/>
              <a:ext cx="464185" cy="432426"/>
              <a:chOff x="777240" y="2152454"/>
              <a:chExt cx="464185" cy="43242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88C80B-8CC0-446B-AB7C-BA74C1A40DD4}"/>
                  </a:ext>
                </a:extLst>
              </p:cNvPr>
              <p:cNvSpPr txBox="1"/>
              <p:nvPr/>
            </p:nvSpPr>
            <p:spPr>
              <a:xfrm>
                <a:off x="777240" y="2152454"/>
                <a:ext cx="458893" cy="43242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950"/>
                  </a:lnSpc>
                </a:pPr>
                <a:r>
                  <a:rPr lang="en-US" altLang="ko-KR" sz="4400" b="1" spc="-150" dirty="0">
                    <a:ln>
                      <a:solidFill>
                        <a:schemeClr val="tx1">
                          <a:alpha val="4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4400" b="1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10A42CD-0EA5-45F1-AAAC-CEE860A62992}"/>
                  </a:ext>
                </a:extLst>
              </p:cNvPr>
              <p:cNvGrpSpPr/>
              <p:nvPr/>
            </p:nvGrpSpPr>
            <p:grpSpPr>
              <a:xfrm rot="1189714">
                <a:off x="860425" y="2190554"/>
                <a:ext cx="381000" cy="349446"/>
                <a:chOff x="860425" y="2152454"/>
                <a:chExt cx="381000" cy="349446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4ED1A167-8D55-466A-BDF9-E85ED9E8769F}"/>
                    </a:ext>
                  </a:extLst>
                </p:cNvPr>
                <p:cNvCxnSpPr/>
                <p:nvPr/>
              </p:nvCxnSpPr>
              <p:spPr>
                <a:xfrm flipV="1">
                  <a:off x="863600" y="2152454"/>
                  <a:ext cx="372533" cy="345213"/>
                </a:xfrm>
                <a:prstGeom prst="line">
                  <a:avLst/>
                </a:prstGeom>
                <a:ln w="19050">
                  <a:solidFill>
                    <a:srgbClr val="46C0ED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C7373E6A-D7E4-4EAB-9E15-1D7AFBA4F0B1}"/>
                    </a:ext>
                  </a:extLst>
                </p:cNvPr>
                <p:cNvSpPr/>
                <p:nvPr/>
              </p:nvSpPr>
              <p:spPr>
                <a:xfrm>
                  <a:off x="860425" y="2152650"/>
                  <a:ext cx="381000" cy="349250"/>
                </a:xfrm>
                <a:custGeom>
                  <a:avLst/>
                  <a:gdLst>
                    <a:gd name="connsiteX0" fmla="*/ 381000 w 381000"/>
                    <a:gd name="connsiteY0" fmla="*/ 0 h 349250"/>
                    <a:gd name="connsiteX1" fmla="*/ 0 w 381000"/>
                    <a:gd name="connsiteY1" fmla="*/ 349250 h 349250"/>
                    <a:gd name="connsiteX2" fmla="*/ 371475 w 381000"/>
                    <a:gd name="connsiteY2" fmla="*/ 349250 h 349250"/>
                    <a:gd name="connsiteX3" fmla="*/ 381000 w 381000"/>
                    <a:gd name="connsiteY3" fmla="*/ 0 h 34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0" h="349250">
                      <a:moveTo>
                        <a:pt x="381000" y="0"/>
                      </a:moveTo>
                      <a:lnTo>
                        <a:pt x="0" y="349250"/>
                      </a:lnTo>
                      <a:lnTo>
                        <a:pt x="371475" y="349250"/>
                      </a:lnTo>
                      <a:lnTo>
                        <a:pt x="381000" y="0"/>
                      </a:lnTo>
                      <a:close/>
                    </a:path>
                  </a:pathLst>
                </a:custGeom>
                <a:solidFill>
                  <a:srgbClr val="FEFA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6CE4CC1-86F0-4DA5-A0FE-E37EEEFBE969}"/>
                </a:ext>
              </a:extLst>
            </p:cNvPr>
            <p:cNvGrpSpPr/>
            <p:nvPr/>
          </p:nvGrpSpPr>
          <p:grpSpPr>
            <a:xfrm>
              <a:off x="777240" y="4167822"/>
              <a:ext cx="464185" cy="432426"/>
              <a:chOff x="3876040" y="2787454"/>
              <a:chExt cx="464185" cy="43242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2A9366-A811-4249-B49E-478AF4A7DDD3}"/>
                  </a:ext>
                </a:extLst>
              </p:cNvPr>
              <p:cNvSpPr txBox="1"/>
              <p:nvPr/>
            </p:nvSpPr>
            <p:spPr>
              <a:xfrm>
                <a:off x="3876040" y="2787454"/>
                <a:ext cx="458893" cy="43242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950"/>
                  </a:lnSpc>
                </a:pPr>
                <a:r>
                  <a:rPr lang="en-US" altLang="ko-KR" sz="4400" b="1" spc="-150" dirty="0">
                    <a:ln>
                      <a:solidFill>
                        <a:schemeClr val="tx1">
                          <a:alpha val="4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4400" b="1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F4152308-55F9-41AA-80A3-32729E13A7B2}"/>
                  </a:ext>
                </a:extLst>
              </p:cNvPr>
              <p:cNvGrpSpPr/>
              <p:nvPr/>
            </p:nvGrpSpPr>
            <p:grpSpPr>
              <a:xfrm rot="1189714">
                <a:off x="3959225" y="2825554"/>
                <a:ext cx="381000" cy="349446"/>
                <a:chOff x="860425" y="2152454"/>
                <a:chExt cx="381000" cy="349446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10E8118A-4A58-4B67-9F96-F9AA30956D86}"/>
                    </a:ext>
                  </a:extLst>
                </p:cNvPr>
                <p:cNvCxnSpPr/>
                <p:nvPr/>
              </p:nvCxnSpPr>
              <p:spPr>
                <a:xfrm flipV="1">
                  <a:off x="863600" y="2152454"/>
                  <a:ext cx="372533" cy="345213"/>
                </a:xfrm>
                <a:prstGeom prst="line">
                  <a:avLst/>
                </a:prstGeom>
                <a:ln w="19050">
                  <a:solidFill>
                    <a:srgbClr val="E9FF59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E3D79B19-ADB5-46E1-AE15-026C0AF81640}"/>
                    </a:ext>
                  </a:extLst>
                </p:cNvPr>
                <p:cNvSpPr/>
                <p:nvPr/>
              </p:nvSpPr>
              <p:spPr>
                <a:xfrm>
                  <a:off x="860425" y="2152650"/>
                  <a:ext cx="381000" cy="349250"/>
                </a:xfrm>
                <a:custGeom>
                  <a:avLst/>
                  <a:gdLst>
                    <a:gd name="connsiteX0" fmla="*/ 381000 w 381000"/>
                    <a:gd name="connsiteY0" fmla="*/ 0 h 349250"/>
                    <a:gd name="connsiteX1" fmla="*/ 0 w 381000"/>
                    <a:gd name="connsiteY1" fmla="*/ 349250 h 349250"/>
                    <a:gd name="connsiteX2" fmla="*/ 371475 w 381000"/>
                    <a:gd name="connsiteY2" fmla="*/ 349250 h 349250"/>
                    <a:gd name="connsiteX3" fmla="*/ 381000 w 381000"/>
                    <a:gd name="connsiteY3" fmla="*/ 0 h 34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0" h="349250">
                      <a:moveTo>
                        <a:pt x="381000" y="0"/>
                      </a:moveTo>
                      <a:lnTo>
                        <a:pt x="0" y="349250"/>
                      </a:lnTo>
                      <a:lnTo>
                        <a:pt x="371475" y="349250"/>
                      </a:lnTo>
                      <a:lnTo>
                        <a:pt x="381000" y="0"/>
                      </a:lnTo>
                      <a:close/>
                    </a:path>
                  </a:pathLst>
                </a:custGeom>
                <a:solidFill>
                  <a:srgbClr val="FEFA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B5F66B0-A70E-4DCD-92DF-0FB9286AF10D}"/>
                </a:ext>
              </a:extLst>
            </p:cNvPr>
            <p:cNvGrpSpPr/>
            <p:nvPr/>
          </p:nvGrpSpPr>
          <p:grpSpPr>
            <a:xfrm>
              <a:off x="777240" y="3160138"/>
              <a:ext cx="464185" cy="432426"/>
              <a:chOff x="5063911" y="2787455"/>
              <a:chExt cx="464185" cy="43242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4CF8B2-817B-4C12-BF6A-456A5529156D}"/>
                  </a:ext>
                </a:extLst>
              </p:cNvPr>
              <p:cNvSpPr txBox="1"/>
              <p:nvPr/>
            </p:nvSpPr>
            <p:spPr>
              <a:xfrm>
                <a:off x="5063911" y="2787455"/>
                <a:ext cx="458893" cy="43242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950"/>
                  </a:lnSpc>
                </a:pPr>
                <a:r>
                  <a:rPr lang="en-US" altLang="ko-KR" sz="4400" b="1" spc="-150" dirty="0">
                    <a:ln>
                      <a:solidFill>
                        <a:schemeClr val="tx1">
                          <a:alpha val="4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4400" b="1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F599E0B-36D1-4DE5-A9CA-762B7E767E37}"/>
                  </a:ext>
                </a:extLst>
              </p:cNvPr>
              <p:cNvGrpSpPr/>
              <p:nvPr/>
            </p:nvGrpSpPr>
            <p:grpSpPr>
              <a:xfrm rot="1189714">
                <a:off x="5147096" y="2825555"/>
                <a:ext cx="381000" cy="349446"/>
                <a:chOff x="860425" y="2152454"/>
                <a:chExt cx="381000" cy="349446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FB1B529D-58FC-49C1-A67F-473DEE194AA5}"/>
                    </a:ext>
                  </a:extLst>
                </p:cNvPr>
                <p:cNvCxnSpPr/>
                <p:nvPr/>
              </p:nvCxnSpPr>
              <p:spPr>
                <a:xfrm flipV="1">
                  <a:off x="863600" y="2152454"/>
                  <a:ext cx="372533" cy="345213"/>
                </a:xfrm>
                <a:prstGeom prst="line">
                  <a:avLst/>
                </a:prstGeom>
                <a:ln w="19050">
                  <a:solidFill>
                    <a:srgbClr val="7EFB75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A6D7AAFF-8160-48EB-B3CC-2FAC4D0A1D10}"/>
                    </a:ext>
                  </a:extLst>
                </p:cNvPr>
                <p:cNvSpPr/>
                <p:nvPr/>
              </p:nvSpPr>
              <p:spPr>
                <a:xfrm>
                  <a:off x="860425" y="2152650"/>
                  <a:ext cx="381000" cy="349250"/>
                </a:xfrm>
                <a:custGeom>
                  <a:avLst/>
                  <a:gdLst>
                    <a:gd name="connsiteX0" fmla="*/ 381000 w 381000"/>
                    <a:gd name="connsiteY0" fmla="*/ 0 h 349250"/>
                    <a:gd name="connsiteX1" fmla="*/ 0 w 381000"/>
                    <a:gd name="connsiteY1" fmla="*/ 349250 h 349250"/>
                    <a:gd name="connsiteX2" fmla="*/ 371475 w 381000"/>
                    <a:gd name="connsiteY2" fmla="*/ 349250 h 349250"/>
                    <a:gd name="connsiteX3" fmla="*/ 381000 w 381000"/>
                    <a:gd name="connsiteY3" fmla="*/ 0 h 34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0" h="349250">
                      <a:moveTo>
                        <a:pt x="381000" y="0"/>
                      </a:moveTo>
                      <a:lnTo>
                        <a:pt x="0" y="349250"/>
                      </a:lnTo>
                      <a:lnTo>
                        <a:pt x="371475" y="349250"/>
                      </a:lnTo>
                      <a:lnTo>
                        <a:pt x="381000" y="0"/>
                      </a:lnTo>
                      <a:close/>
                    </a:path>
                  </a:pathLst>
                </a:custGeom>
                <a:solidFill>
                  <a:srgbClr val="FEFA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AE35321-5183-4185-8846-0BB4390D5C3D}"/>
                </a:ext>
              </a:extLst>
            </p:cNvPr>
            <p:cNvGrpSpPr/>
            <p:nvPr/>
          </p:nvGrpSpPr>
          <p:grpSpPr>
            <a:xfrm>
              <a:off x="777240" y="5175506"/>
              <a:ext cx="464185" cy="432426"/>
              <a:chOff x="6157040" y="3040919"/>
              <a:chExt cx="464185" cy="43242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50505-058E-4A3E-86F7-469C989F2EC0}"/>
                  </a:ext>
                </a:extLst>
              </p:cNvPr>
              <p:cNvSpPr txBox="1"/>
              <p:nvPr/>
            </p:nvSpPr>
            <p:spPr>
              <a:xfrm>
                <a:off x="6157040" y="3040919"/>
                <a:ext cx="458893" cy="43242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950"/>
                  </a:lnSpc>
                </a:pPr>
                <a:r>
                  <a:rPr lang="en-US" altLang="ko-KR" sz="4400" b="1" spc="-150" dirty="0">
                    <a:ln>
                      <a:solidFill>
                        <a:schemeClr val="tx1">
                          <a:alpha val="4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4400" b="1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D8CBAC8-3D5F-4E05-A107-AEE7CAF3B133}"/>
                  </a:ext>
                </a:extLst>
              </p:cNvPr>
              <p:cNvGrpSpPr/>
              <p:nvPr/>
            </p:nvGrpSpPr>
            <p:grpSpPr>
              <a:xfrm rot="1189714">
                <a:off x="6240225" y="3079019"/>
                <a:ext cx="381000" cy="349446"/>
                <a:chOff x="860425" y="2152454"/>
                <a:chExt cx="381000" cy="349446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FF06BBF8-D089-4E45-9238-4A6BF9680B69}"/>
                    </a:ext>
                  </a:extLst>
                </p:cNvPr>
                <p:cNvCxnSpPr/>
                <p:nvPr/>
              </p:nvCxnSpPr>
              <p:spPr>
                <a:xfrm flipV="1">
                  <a:off x="863600" y="2152454"/>
                  <a:ext cx="372533" cy="345213"/>
                </a:xfrm>
                <a:prstGeom prst="line">
                  <a:avLst/>
                </a:prstGeom>
                <a:ln w="19050">
                  <a:solidFill>
                    <a:srgbClr val="FF529A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D11B7C17-8AA8-4398-8EDB-8877671409B2}"/>
                    </a:ext>
                  </a:extLst>
                </p:cNvPr>
                <p:cNvSpPr/>
                <p:nvPr/>
              </p:nvSpPr>
              <p:spPr>
                <a:xfrm>
                  <a:off x="860425" y="2152650"/>
                  <a:ext cx="381000" cy="349250"/>
                </a:xfrm>
                <a:custGeom>
                  <a:avLst/>
                  <a:gdLst>
                    <a:gd name="connsiteX0" fmla="*/ 381000 w 381000"/>
                    <a:gd name="connsiteY0" fmla="*/ 0 h 349250"/>
                    <a:gd name="connsiteX1" fmla="*/ 0 w 381000"/>
                    <a:gd name="connsiteY1" fmla="*/ 349250 h 349250"/>
                    <a:gd name="connsiteX2" fmla="*/ 371475 w 381000"/>
                    <a:gd name="connsiteY2" fmla="*/ 349250 h 349250"/>
                    <a:gd name="connsiteX3" fmla="*/ 381000 w 381000"/>
                    <a:gd name="connsiteY3" fmla="*/ 0 h 34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0" h="349250">
                      <a:moveTo>
                        <a:pt x="381000" y="0"/>
                      </a:moveTo>
                      <a:lnTo>
                        <a:pt x="0" y="349250"/>
                      </a:lnTo>
                      <a:lnTo>
                        <a:pt x="371475" y="349250"/>
                      </a:lnTo>
                      <a:lnTo>
                        <a:pt x="381000" y="0"/>
                      </a:lnTo>
                      <a:close/>
                    </a:path>
                  </a:pathLst>
                </a:custGeom>
                <a:solidFill>
                  <a:srgbClr val="FEFA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287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FEB52F-4762-4DB8-AD0E-E22CD0381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5" y="1936684"/>
            <a:ext cx="5715575" cy="3733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7FF10-3DAB-4447-BF9F-D3F7EE69E6DD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11. JOB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28210-6818-4AD1-9F3F-226FADBB9B78}"/>
              </a:ext>
            </a:extLst>
          </p:cNvPr>
          <p:cNvSpPr txBox="1"/>
          <p:nvPr/>
        </p:nvSpPr>
        <p:spPr>
          <a:xfrm>
            <a:off x="6137247" y="1175527"/>
            <a:ext cx="562839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이행의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등록하여 관리한다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B72A8-824F-42F1-AC65-579F75A5F4A4}"/>
              </a:ext>
            </a:extLst>
          </p:cNvPr>
          <p:cNvSpPr txBox="1"/>
          <p:nvPr/>
        </p:nvSpPr>
        <p:spPr>
          <a:xfrm>
            <a:off x="6137247" y="1499852"/>
            <a:ext cx="56283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여러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개의 이행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 스크립트를 실행 순서에 따라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묶어서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 번의 실행 단위로 일괄 처리하는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것을 의미한다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2317F-1766-4A2A-9934-C65BB360B941}"/>
              </a:ext>
            </a:extLst>
          </p:cNvPr>
          <p:cNvSpPr txBox="1"/>
          <p:nvPr/>
        </p:nvSpPr>
        <p:spPr>
          <a:xfrm>
            <a:off x="6137246" y="2101689"/>
            <a:ext cx="562839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묶는 스크립트는 이행 대상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전체일수도 있고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일부일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수도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F0404-E018-40D7-BA4D-4AC52768B1C2}"/>
              </a:ext>
            </a:extLst>
          </p:cNvPr>
          <p:cNvSpPr txBox="1"/>
          <p:nvPr/>
        </p:nvSpPr>
        <p:spPr>
          <a:xfrm>
            <a:off x="6137244" y="2426014"/>
            <a:ext cx="562839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실행시키고자 하는 스크립트들을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묶어서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등록한 후 즉시 실행할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수도 있고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시점에 예약 실행을 하도록 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수도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7A2B7-3201-47D5-AF3E-96A80532D43C}"/>
              </a:ext>
            </a:extLst>
          </p:cNvPr>
          <p:cNvSpPr txBox="1"/>
          <p:nvPr/>
        </p:nvSpPr>
        <p:spPr>
          <a:xfrm>
            <a:off x="6137242" y="3587626"/>
            <a:ext cx="562839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실행된 결과가 성공인지 실패인지의 실행 상태도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관리해야 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C1EF9-DE45-4B89-A481-9815BD8DFEA7}"/>
              </a:ext>
            </a:extLst>
          </p:cNvPr>
          <p:cNvSpPr txBox="1"/>
          <p:nvPr/>
        </p:nvSpPr>
        <p:spPr>
          <a:xfrm>
            <a:off x="6137246" y="3006820"/>
            <a:ext cx="5628390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관리를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단위로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부여하여 식별하고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누가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언제 등록했는지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언제 실행하는지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언제 끝났는지를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관리해야 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2E1C7-4E38-4F68-90CE-411496C66A77}"/>
              </a:ext>
            </a:extLst>
          </p:cNvPr>
          <p:cNvSpPr txBox="1"/>
          <p:nvPr/>
        </p:nvSpPr>
        <p:spPr>
          <a:xfrm>
            <a:off x="6137245" y="3911951"/>
            <a:ext cx="571557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속한 스크립트 단위로도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상세한 실행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종료시점과 실행 상태를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기록해야 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EC4E0-30B6-4471-AE2C-2015F54160E2}"/>
              </a:ext>
            </a:extLst>
          </p:cNvPr>
          <p:cNvSpPr txBox="1"/>
          <p:nvPr/>
        </p:nvSpPr>
        <p:spPr>
          <a:xfrm>
            <a:off x="6137246" y="4236276"/>
            <a:ext cx="6119827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속한 스크립트들 중 하나라도 실패하게 되면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실패로 기록된다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FFCA2-E585-4F50-91FE-B1D40BC03B52}"/>
              </a:ext>
            </a:extLst>
          </p:cNvPr>
          <p:cNvSpPr txBox="1"/>
          <p:nvPr/>
        </p:nvSpPr>
        <p:spPr>
          <a:xfrm>
            <a:off x="6137247" y="4560601"/>
            <a:ext cx="56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 스크립트는 이상 없이 실행이 종료되면 검증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결과를 기록하는데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이행 건수나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금액 컬럼의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합계등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사전에 정의된 검증 유형에 따라 확인된 값을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기록하여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종료된 후 검증결과를 확인함으로써 목표한 이행이 잘 처리되었는지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확인하는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수단으로 활용한다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5737B-42B9-4D6C-B809-4B9BCDFE7924}"/>
              </a:ext>
            </a:extLst>
          </p:cNvPr>
          <p:cNvSpPr txBox="1"/>
          <p:nvPr/>
        </p:nvSpPr>
        <p:spPr>
          <a:xfrm>
            <a:off x="6137246" y="5511251"/>
            <a:ext cx="5628392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스크립트가 실패한 경우에는 실패한 원인을 알 수 있도록 에러코드와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에러가 발생한 시점 및 발생 위치 등의 정보를 관리하며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경우에 따라서 하나의 스크립트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실패시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복수의 에러코드와 에러 메시지가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발생할 수도 있다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C72FD-F142-4D09-804E-259C72C0F8B6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6389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FEB52F-4762-4DB8-AD0E-E22CD0381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5" y="1936684"/>
            <a:ext cx="5715575" cy="3733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7FF10-3DAB-4447-BF9F-D3F7EE69E6DD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11. JOB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28210-6818-4AD1-9F3F-226FADBB9B78}"/>
              </a:ext>
            </a:extLst>
          </p:cNvPr>
          <p:cNvSpPr txBox="1"/>
          <p:nvPr/>
        </p:nvSpPr>
        <p:spPr>
          <a:xfrm>
            <a:off x="6137248" y="1175527"/>
            <a:ext cx="562839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[JOB]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해소한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[JOB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B72A8-824F-42F1-AC65-579F75A5F4A4}"/>
              </a:ext>
            </a:extLst>
          </p:cNvPr>
          <p:cNvSpPr txBox="1"/>
          <p:nvPr/>
        </p:nvSpPr>
        <p:spPr>
          <a:xfrm>
            <a:off x="6137248" y="1780369"/>
            <a:ext cx="56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[JOB]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실행결과와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실행결과를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실행결과종합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A1072-BC1F-444E-9616-03905BF2EB3B}"/>
              </a:ext>
            </a:extLst>
          </p:cNvPr>
          <p:cNvSpPr txBox="1"/>
          <p:nvPr/>
        </p:nvSpPr>
        <p:spPr>
          <a:xfrm>
            <a:off x="6137247" y="2580649"/>
            <a:ext cx="56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실행결과종합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엔터티는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[JOB]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실행으로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필수관계를 가지며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1:M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선택관계를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EED39-ED34-4D1E-8DA9-3BC0A6E1E94D}"/>
              </a:ext>
            </a:extLst>
          </p:cNvPr>
          <p:cNvSpPr txBox="1"/>
          <p:nvPr/>
        </p:nvSpPr>
        <p:spPr>
          <a:xfrm>
            <a:off x="6137247" y="3380929"/>
            <a:ext cx="56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 검증스크립트가 성공한 경우 결과 기록을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검증결과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C1335-FD6F-4AF1-A238-57C62E6364FB}"/>
              </a:ext>
            </a:extLst>
          </p:cNvPr>
          <p:cNvSpPr txBox="1"/>
          <p:nvPr/>
        </p:nvSpPr>
        <p:spPr>
          <a:xfrm>
            <a:off x="6137247" y="4181210"/>
            <a:ext cx="56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[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구성스크립트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 임의의 스크립트가 실패한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경우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스크립트에러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M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:M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해소하여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실패스크립트에러목록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10CD-BDF1-43A3-916D-3CB0F1820500}"/>
              </a:ext>
            </a:extLst>
          </p:cNvPr>
          <p:cNvSpPr txBox="1"/>
          <p:nvPr/>
        </p:nvSpPr>
        <p:spPr>
          <a:xfrm>
            <a:off x="6157203" y="727136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2202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9060744-D9E7-4316-9508-90F9B4094D0F}"/>
              </a:ext>
            </a:extLst>
          </p:cNvPr>
          <p:cNvGrpSpPr/>
          <p:nvPr/>
        </p:nvGrpSpPr>
        <p:grpSpPr>
          <a:xfrm>
            <a:off x="340338" y="1163484"/>
            <a:ext cx="4933253" cy="2521512"/>
            <a:chOff x="340338" y="1163484"/>
            <a:chExt cx="4933253" cy="25215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F65684-501A-48B9-8ACE-370802FBF862}"/>
                </a:ext>
              </a:extLst>
            </p:cNvPr>
            <p:cNvSpPr txBox="1"/>
            <p:nvPr/>
          </p:nvSpPr>
          <p:spPr>
            <a:xfrm>
              <a:off x="340338" y="1163484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이행 업무 이해를 위한 자료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D716B8-32E9-4EC8-8DB1-E02E235EB213}"/>
                </a:ext>
              </a:extLst>
            </p:cNvPr>
            <p:cNvSpPr txBox="1"/>
            <p:nvPr/>
          </p:nvSpPr>
          <p:spPr>
            <a:xfrm>
              <a:off x="340338" y="1561851"/>
              <a:ext cx="4933253" cy="212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엔코아리포트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“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이행을 위한 실전 방안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(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hlinkClick r:id="rId3"/>
                </a:rPr>
                <a:t>http://www.dator.co.kr/bmonthly/931261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)</a:t>
              </a:r>
            </a:p>
            <a:p>
              <a:pPr algn="just">
                <a:lnSpc>
                  <a:spcPts val="1950"/>
                </a:lnSpc>
              </a:pP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한종식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이행 방법론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이행은 어떻게 하나요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? 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sz="140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https://prezi.com/5aw_k9lqyh5o/presentation/</a:t>
              </a:r>
              <a:r>
                <a:rPr lang="en-US" altLang="ko-KR" sz="140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just">
                <a:lnSpc>
                  <a:spcPts val="1950"/>
                </a:lnSpc>
              </a:pPr>
              <a:endParaRPr lang="en-US" altLang="ko-KR" sz="140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엔코아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반드시 성공해야 하는 데이터 이행 전략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https://www.youtube.com/watch?v=zB4dkiEEsKE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8ACF52-58BA-4F9B-9872-E631A2C461CB}"/>
              </a:ext>
            </a:extLst>
          </p:cNvPr>
          <p:cNvGrpSpPr/>
          <p:nvPr/>
        </p:nvGrpSpPr>
        <p:grpSpPr>
          <a:xfrm>
            <a:off x="340338" y="3944784"/>
            <a:ext cx="5158762" cy="2265032"/>
            <a:chOff x="340338" y="3944784"/>
            <a:chExt cx="5158762" cy="22650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372810-BCBA-4BB6-B898-76223DB17C17}"/>
                </a:ext>
              </a:extLst>
            </p:cNvPr>
            <p:cNvSpPr txBox="1"/>
            <p:nvPr/>
          </p:nvSpPr>
          <p:spPr>
            <a:xfrm>
              <a:off x="340338" y="3944784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각종 매핑과 스크립트</a:t>
              </a: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이해를 위한 자료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B36D8-70E0-4E48-B721-AFEB53ECE937}"/>
                </a:ext>
              </a:extLst>
            </p:cNvPr>
            <p:cNvSpPr txBox="1"/>
            <p:nvPr/>
          </p:nvSpPr>
          <p:spPr>
            <a:xfrm>
              <a:off x="340338" y="4343151"/>
              <a:ext cx="5158762" cy="186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dbguide.net , “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관리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 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http://www.dbguide.net/db.db?cmd=list&amp;movePage=6&amp;search=&amp;boardConfigUid=58&amp;categoryUid=285&amp;search=&amp;boardStep=0&amp;boardSummary=&amp;searchWord=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just">
                <a:lnSpc>
                  <a:spcPts val="1950"/>
                </a:lnSpc>
              </a:pP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윤여두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이행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https://prezi.com/xghm1_jw6wvq/presentation/?webgl=0</a:t>
              </a:r>
              <a:r>
                <a:rPr lang="en-US" altLang="ko-KR" sz="140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095AD2-19B2-4DB8-B39A-F579129B2758}"/>
              </a:ext>
            </a:extLst>
          </p:cNvPr>
          <p:cNvGrpSpPr/>
          <p:nvPr/>
        </p:nvGrpSpPr>
        <p:grpSpPr>
          <a:xfrm>
            <a:off x="6420009" y="1163484"/>
            <a:ext cx="4933253" cy="982630"/>
            <a:chOff x="340338" y="1163484"/>
            <a:chExt cx="4933253" cy="9826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B4DE4-F6DA-450D-ABAA-F583221A2C4F}"/>
                </a:ext>
              </a:extLst>
            </p:cNvPr>
            <p:cNvSpPr txBox="1"/>
            <p:nvPr/>
          </p:nvSpPr>
          <p:spPr>
            <a:xfrm>
              <a:off x="340338" y="1163484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 이해를 위한 자료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8BE033-5687-4083-9401-40D23E79581F}"/>
                </a:ext>
              </a:extLst>
            </p:cNvPr>
            <p:cNvSpPr txBox="1"/>
            <p:nvPr/>
          </p:nvSpPr>
          <p:spPr>
            <a:xfrm>
              <a:off x="340338" y="1561851"/>
              <a:ext cx="4933253" cy="58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Oracle, “ Ask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TOM 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https://asktom.oracle.com/pls/asktom/f?p=100:1000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A5BF5F-0A3D-4C5E-B547-2C17B4C2BCBC}"/>
              </a:ext>
            </a:extLst>
          </p:cNvPr>
          <p:cNvGrpSpPr/>
          <p:nvPr/>
        </p:nvGrpSpPr>
        <p:grpSpPr>
          <a:xfrm>
            <a:off x="6420008" y="2343916"/>
            <a:ext cx="4933253" cy="2029583"/>
            <a:chOff x="340338" y="1163484"/>
            <a:chExt cx="4933253" cy="20295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8F303F-C4F7-4421-A59F-CA71BB83E047}"/>
                </a:ext>
              </a:extLst>
            </p:cNvPr>
            <p:cNvSpPr txBox="1"/>
            <p:nvPr/>
          </p:nvSpPr>
          <p:spPr>
            <a:xfrm>
              <a:off x="340338" y="1163484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설계를 위한 참고 서적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BC76-FB0F-40B4-B0A6-C6F9F855B29D}"/>
                </a:ext>
              </a:extLst>
            </p:cNvPr>
            <p:cNvSpPr txBox="1"/>
            <p:nvPr/>
          </p:nvSpPr>
          <p:spPr>
            <a:xfrm>
              <a:off x="340338" y="1561851"/>
              <a:ext cx="493325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김기창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관계형 데이터 모델링 노트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(</a:t>
              </a:r>
              <a:r>
                <a:rPr lang="en-US" altLang="ko-KR" sz="1400" dirty="0">
                  <a:ln>
                    <a:solidFill>
                      <a:srgbClr val="055EB7">
                        <a:alpha val="5000"/>
                      </a:srgbClr>
                    </a:solidFill>
                  </a:ln>
                  <a:solidFill>
                    <a:srgbClr val="055EB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http://www.yes24.com/24/goods/59384753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just">
                <a:lnSpc>
                  <a:spcPts val="1950"/>
                </a:lnSpc>
              </a:pP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한국데이터진흥원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데이터아키텍처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전문가 가이드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”</a:t>
              </a:r>
            </a:p>
            <a:p>
              <a:pPr algn="just">
                <a:lnSpc>
                  <a:spcPts val="1950"/>
                </a:lnSpc>
              </a:pP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한국데이터진흥원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 SQL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전문가 가이드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02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2B13B4-CD8E-42DE-8FAD-C37B91AECD2F}"/>
              </a:ext>
            </a:extLst>
          </p:cNvPr>
          <p:cNvSpPr txBox="1"/>
          <p:nvPr/>
        </p:nvSpPr>
        <p:spPr>
          <a:xfrm>
            <a:off x="4403400" y="3383415"/>
            <a:ext cx="3385201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ko-KR" altLang="en-US" sz="5400" spc="-150" dirty="0">
                <a:ln>
                  <a:solidFill>
                    <a:sysClr val="windowText" lastClr="000000">
                      <a:alpha val="40000"/>
                    </a:sys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22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64F1DD-ABEA-4F25-A2BF-D682C06E7BB0}"/>
              </a:ext>
            </a:extLst>
          </p:cNvPr>
          <p:cNvGrpSpPr/>
          <p:nvPr/>
        </p:nvGrpSpPr>
        <p:grpSpPr>
          <a:xfrm>
            <a:off x="253732" y="1163484"/>
            <a:ext cx="5121459" cy="656105"/>
            <a:chOff x="253732" y="1163484"/>
            <a:chExt cx="5121459" cy="6561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51CF8D-5876-492F-B6C6-1A40CDC4E901}"/>
                </a:ext>
              </a:extLst>
            </p:cNvPr>
            <p:cNvSpPr txBox="1"/>
            <p:nvPr/>
          </p:nvSpPr>
          <p:spPr>
            <a:xfrm>
              <a:off x="253732" y="1163484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1.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정보 요구사항 문제 읽기 및 이해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06696-A7B7-4BBA-957E-624C1CEE21A4}"/>
                </a:ext>
              </a:extLst>
            </p:cNvPr>
            <p:cNvSpPr txBox="1"/>
            <p:nvPr/>
          </p:nvSpPr>
          <p:spPr>
            <a:xfrm>
              <a:off x="441938" y="1485651"/>
              <a:ext cx="4933253" cy="33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요구사항 문제 해결을 위한 관련 자료 탐색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3F9D95-F83F-45FE-8DB1-81852F76CAED}"/>
              </a:ext>
            </a:extLst>
          </p:cNvPr>
          <p:cNvSpPr txBox="1"/>
          <p:nvPr/>
        </p:nvSpPr>
        <p:spPr>
          <a:xfrm>
            <a:off x="253731" y="1938822"/>
            <a:ext cx="4933253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요구사항 분석서 초안 작성</a:t>
            </a:r>
            <a:endParaRPr lang="en-US" altLang="ko-KR" spc="-150" dirty="0">
              <a:ln>
                <a:solidFill>
                  <a:schemeClr val="tx1">
                    <a:alpha val="1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8A75F-1DC7-483A-B33E-2AA02F8065C2}"/>
              </a:ext>
            </a:extLst>
          </p:cNvPr>
          <p:cNvSpPr txBox="1"/>
          <p:nvPr/>
        </p:nvSpPr>
        <p:spPr>
          <a:xfrm>
            <a:off x="441937" y="2261777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지문 분석과 탐색 자료를 바탕으로 요구사항 분석서 작성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B4CB79-3298-426D-8ACD-4CA62ADDA326}"/>
              </a:ext>
            </a:extLst>
          </p:cNvPr>
          <p:cNvGrpSpPr/>
          <p:nvPr/>
        </p:nvGrpSpPr>
        <p:grpSpPr>
          <a:xfrm>
            <a:off x="253730" y="2714948"/>
            <a:ext cx="5121459" cy="1004269"/>
            <a:chOff x="253730" y="2733662"/>
            <a:chExt cx="5121459" cy="10042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F9CB64-0F1A-4E3D-AA70-7EF76CD425B6}"/>
                </a:ext>
              </a:extLst>
            </p:cNvPr>
            <p:cNvSpPr txBox="1"/>
            <p:nvPr/>
          </p:nvSpPr>
          <p:spPr>
            <a:xfrm>
              <a:off x="253730" y="2733662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작성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9906AD-C27E-46CC-8D18-DB5DDC1B80CE}"/>
                </a:ext>
              </a:extLst>
            </p:cNvPr>
            <p:cNvSpPr txBox="1"/>
            <p:nvPr/>
          </p:nvSpPr>
          <p:spPr>
            <a:xfrm>
              <a:off x="441936" y="3058717"/>
              <a:ext cx="4933253" cy="33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분석서를 바탕으로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 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275DF-BB24-4D97-99B5-0E3E286F05C7}"/>
                </a:ext>
              </a:extLst>
            </p:cNvPr>
            <p:cNvSpPr txBox="1"/>
            <p:nvPr/>
          </p:nvSpPr>
          <p:spPr>
            <a:xfrm>
              <a:off x="441935" y="3403993"/>
              <a:ext cx="4933253" cy="33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외의 추가적인 자료를 통한 상세한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작성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897C6-D317-4B24-8CDF-1E5C4CAD3F72}"/>
              </a:ext>
            </a:extLst>
          </p:cNvPr>
          <p:cNvGrpSpPr/>
          <p:nvPr/>
        </p:nvGrpSpPr>
        <p:grpSpPr>
          <a:xfrm>
            <a:off x="253729" y="3838451"/>
            <a:ext cx="5309673" cy="731325"/>
            <a:chOff x="253729" y="3772283"/>
            <a:chExt cx="5309673" cy="7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4F18A3-F305-4EC3-A7E6-865102EF79D8}"/>
                </a:ext>
              </a:extLst>
            </p:cNvPr>
            <p:cNvSpPr txBox="1"/>
            <p:nvPr/>
          </p:nvSpPr>
          <p:spPr>
            <a:xfrm>
              <a:off x="253729" y="3772283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4.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요구사항 분석서 완성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87403-16AD-4224-8F0C-FABD88B76277}"/>
                </a:ext>
              </a:extLst>
            </p:cNvPr>
            <p:cNvSpPr txBox="1"/>
            <p:nvPr/>
          </p:nvSpPr>
          <p:spPr>
            <a:xfrm>
              <a:off x="441934" y="4175826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작성을 통해 추가된 사항을 고려하여 요구사항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분석서 완성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31E7F7-1EE5-4244-8E87-30207B16714C}"/>
              </a:ext>
            </a:extLst>
          </p:cNvPr>
          <p:cNvGrpSpPr/>
          <p:nvPr/>
        </p:nvGrpSpPr>
        <p:grpSpPr>
          <a:xfrm>
            <a:off x="253728" y="4689010"/>
            <a:ext cx="5309674" cy="1399206"/>
            <a:chOff x="253728" y="4689010"/>
            <a:chExt cx="5309674" cy="13992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3A7C87-1B43-4146-BCC0-EAE88E38AB55}"/>
                </a:ext>
              </a:extLst>
            </p:cNvPr>
            <p:cNvSpPr txBox="1"/>
            <p:nvPr/>
          </p:nvSpPr>
          <p:spPr>
            <a:xfrm>
              <a:off x="253728" y="4689010"/>
              <a:ext cx="493325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5.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검토 및 정리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6B7B9F-0461-4C39-86A2-81AAC252D7D3}"/>
                </a:ext>
              </a:extLst>
            </p:cNvPr>
            <p:cNvSpPr txBox="1"/>
            <p:nvPr/>
          </p:nvSpPr>
          <p:spPr>
            <a:xfrm>
              <a:off x="441934" y="5092168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수정된 요구사항 분석서를 바탕으로 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 검토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7EF103-E8DD-47A0-9322-2499AE51010E}"/>
                </a:ext>
              </a:extLst>
            </p:cNvPr>
            <p:cNvSpPr txBox="1"/>
            <p:nvPr/>
          </p:nvSpPr>
          <p:spPr>
            <a:xfrm>
              <a:off x="441934" y="5426458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검토는 </a:t>
              </a:r>
              <a:r>
                <a:rPr lang="ko-KR" altLang="en-US" sz="1400" spc="-15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엔터티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검토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관계 검토</a:t>
              </a:r>
              <a:r>
                <a:rPr lang="en-US" altLang="ko-KR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</a:t>
              </a:r>
              <a:r>
                <a:rPr lang="en-US" altLang="ko-KR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검토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정규화를 적용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AE2D5F-0962-4203-9090-14EA8D97EA3F}"/>
                </a:ext>
              </a:extLst>
            </p:cNvPr>
            <p:cNvSpPr txBox="1"/>
            <p:nvPr/>
          </p:nvSpPr>
          <p:spPr>
            <a:xfrm>
              <a:off x="441934" y="5760434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논리 </a:t>
              </a: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설계서의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엔터티와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spc="-150" dirty="0" err="1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관계선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등을 재배치 및 </a:t>
              </a:r>
              <a:r>
                <a:rPr lang="ko-KR" altLang="en-US" sz="1400" spc="-15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정리 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0E6583-7CD4-49B7-AFCC-7880C2DDEF32}"/>
              </a:ext>
            </a:extLst>
          </p:cNvPr>
          <p:cNvSpPr txBox="1"/>
          <p:nvPr/>
        </p:nvSpPr>
        <p:spPr>
          <a:xfrm>
            <a:off x="6465788" y="1163484"/>
            <a:ext cx="53096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설계서와 요구사항 분석서의 상관분석 및 보완</a:t>
            </a:r>
            <a:endParaRPr lang="en-US" altLang="ko-KR" spc="-150" dirty="0">
              <a:ln>
                <a:solidFill>
                  <a:schemeClr val="tx1">
                    <a:alpha val="1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1940-E7EA-413B-BDF1-711916AC1D5A}"/>
              </a:ext>
            </a:extLst>
          </p:cNvPr>
          <p:cNvSpPr txBox="1"/>
          <p:nvPr/>
        </p:nvSpPr>
        <p:spPr>
          <a:xfrm>
            <a:off x="6465788" y="3360578"/>
            <a:ext cx="53096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설계서에 데이터 표준 정의서 적용</a:t>
            </a:r>
            <a:endParaRPr lang="en-US" altLang="ko-KR" spc="-150" dirty="0">
              <a:ln>
                <a:solidFill>
                  <a:schemeClr val="tx1">
                    <a:alpha val="1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CDD9FF-AF8E-4ACB-872B-315DC679B327}"/>
              </a:ext>
            </a:extLst>
          </p:cNvPr>
          <p:cNvGrpSpPr/>
          <p:nvPr/>
        </p:nvGrpSpPr>
        <p:grpSpPr>
          <a:xfrm>
            <a:off x="6465788" y="1938822"/>
            <a:ext cx="5309674" cy="989629"/>
            <a:chOff x="6465788" y="1938822"/>
            <a:chExt cx="5309674" cy="98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2420E-E6E7-457C-9FEC-877CBE70E53E}"/>
                </a:ext>
              </a:extLst>
            </p:cNvPr>
            <p:cNvSpPr txBox="1"/>
            <p:nvPr/>
          </p:nvSpPr>
          <p:spPr>
            <a:xfrm>
              <a:off x="6465788" y="1938822"/>
              <a:ext cx="530967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7. </a:t>
              </a:r>
              <a:r>
                <a:rPr lang="ko-KR" altLang="en-US" spc="-150" dirty="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표준 정의서 작성</a:t>
              </a:r>
              <a:endParaRPr lang="en-US" altLang="ko-KR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CC83B5-F412-4DCF-9759-3A9E05F90F74}"/>
                </a:ext>
              </a:extLst>
            </p:cNvPr>
            <p:cNvSpPr txBox="1"/>
            <p:nvPr/>
          </p:nvSpPr>
          <p:spPr>
            <a:xfrm>
              <a:off x="6653994" y="2261777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표준화 기본원칙 정의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162A4A-AD76-4773-A7D5-5ED337BD7579}"/>
                </a:ext>
              </a:extLst>
            </p:cNvPr>
            <p:cNvSpPr txBox="1"/>
            <p:nvPr/>
          </p:nvSpPr>
          <p:spPr>
            <a:xfrm>
              <a:off x="6653994" y="2600669"/>
              <a:ext cx="5121468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950"/>
                </a:lnSpc>
              </a:pPr>
              <a:r>
                <a:rPr lang="en-US" altLang="ko-KR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  </a:t>
              </a:r>
              <a:r>
                <a:rPr lang="ko-KR" altLang="en-US" sz="1400" spc="-150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표준 정의</a:t>
              </a:r>
              <a:endPara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0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438A52-EC03-4442-AC4F-72A8FB806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1" y="746760"/>
            <a:ext cx="7822899" cy="58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395622-A37A-440B-956A-751C54606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8" y="777240"/>
            <a:ext cx="10928265" cy="3394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ACE99-A692-4015-BC8C-C85A9567097F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B33D6-B08F-4A94-9592-0ABC8DF892AB}"/>
              </a:ext>
            </a:extLst>
          </p:cNvPr>
          <p:cNvSpPr txBox="1"/>
          <p:nvPr/>
        </p:nvSpPr>
        <p:spPr>
          <a:xfrm>
            <a:off x="317360" y="4733249"/>
            <a:ext cx="5006480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정보시스템은 현행시스템과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목표시스템으로 나뉜다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485F-E52C-43AE-ACF9-27088A2622CB}"/>
              </a:ext>
            </a:extLst>
          </p:cNvPr>
          <p:cNvSpPr txBox="1"/>
          <p:nvPr/>
        </p:nvSpPr>
        <p:spPr>
          <a:xfrm>
            <a:off x="317360" y="5181640"/>
            <a:ext cx="10333707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시스템 운영 시 대부분의 고객사는 서버와 시스템이 일대일로 운영되지만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임의의 고객사는 분산환경으로 구성한다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0B8DD-8B72-4D73-A4A1-8BF041DF81D7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E4EB6-A82E-4507-9904-A353D1EDAB76}"/>
              </a:ext>
            </a:extLst>
          </p:cNvPr>
          <p:cNvSpPr txBox="1"/>
          <p:nvPr/>
        </p:nvSpPr>
        <p:spPr>
          <a:xfrm>
            <a:off x="317359" y="5630031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시스템 범위 내에는 다수의 스키마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구성이 존재한다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E20E5-F4ED-4DFE-B3C9-23B508597BA9}"/>
              </a:ext>
            </a:extLst>
          </p:cNvPr>
          <p:cNvSpPr txBox="1"/>
          <p:nvPr/>
        </p:nvSpPr>
        <p:spPr>
          <a:xfrm>
            <a:off x="317359" y="6078422"/>
            <a:ext cx="10418374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관계형 데이터베이스에 저장되어 있는 정형 데이터를 비롯하여 일부 비정형 데이터와 수기데이터까지 포함될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1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C0B8DD-8B72-4D73-A4A1-8BF041DF81D7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9AC88-BAD2-4DB1-A445-6AEF4BFD8893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66E1D9-9FE1-4B14-B7F2-25A9D6BF31D6}"/>
              </a:ext>
            </a:extLst>
          </p:cNvPr>
          <p:cNvSpPr txBox="1"/>
          <p:nvPr/>
        </p:nvSpPr>
        <p:spPr>
          <a:xfrm>
            <a:off x="317359" y="4733249"/>
            <a:ext cx="5247761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고객사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소유 고객사로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964A0-4F91-423C-981A-07A0721F77DC}"/>
              </a:ext>
            </a:extLst>
          </p:cNvPr>
          <p:cNvSpPr txBox="1"/>
          <p:nvPr/>
        </p:nvSpPr>
        <p:spPr>
          <a:xfrm>
            <a:off x="317359" y="5283279"/>
            <a:ext cx="5247761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대상에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따라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현행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구분한다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9A119-D7F3-47DC-B06E-11F84F0E0BE4}"/>
              </a:ext>
            </a:extLst>
          </p:cNvPr>
          <p:cNvSpPr txBox="1"/>
          <p:nvPr/>
        </p:nvSpPr>
        <p:spPr>
          <a:xfrm>
            <a:off x="317359" y="5833310"/>
            <a:ext cx="6624031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유형에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따라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기간계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],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구분한다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3A4D1-2C2A-4205-9104-A75C9EA6ECAD}"/>
              </a:ext>
            </a:extLst>
          </p:cNvPr>
          <p:cNvSpPr txBox="1"/>
          <p:nvPr/>
        </p:nvSpPr>
        <p:spPr>
          <a:xfrm>
            <a:off x="6308051" y="4733249"/>
            <a:ext cx="8487974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하위 구성으로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정보시스템구성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묶는다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62BE-1B80-45D8-AA88-D88FA65392A5}"/>
              </a:ext>
            </a:extLst>
          </p:cNvPr>
          <p:cNvSpPr txBox="1"/>
          <p:nvPr/>
        </p:nvSpPr>
        <p:spPr>
          <a:xfrm>
            <a:off x="6308051" y="5283279"/>
            <a:ext cx="8487974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정보시스템구성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계층적인 구조로 서로 관계를 가진다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EC75F12-43BD-41EC-9B9E-BC2F6A8D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8" y="777240"/>
            <a:ext cx="10928265" cy="33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6F8E8F-6387-4F06-9ABF-8551734E18FB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236AF3-2846-4BB5-890F-AE9F72EBE39D}"/>
              </a:ext>
            </a:extLst>
          </p:cNvPr>
          <p:cNvGrpSpPr/>
          <p:nvPr/>
        </p:nvGrpSpPr>
        <p:grpSpPr>
          <a:xfrm>
            <a:off x="1138365" y="787922"/>
            <a:ext cx="9915270" cy="3382636"/>
            <a:chOff x="45010" y="772988"/>
            <a:chExt cx="9915270" cy="338263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0223902-1BBB-44DC-BB75-3926B2915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3"/>
            <a:stretch/>
          </p:blipFill>
          <p:spPr>
            <a:xfrm>
              <a:off x="2231721" y="782998"/>
              <a:ext cx="7728559" cy="337262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E7A4BE0-EC9D-49D6-9DF5-CF13F19DF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37" b="71062"/>
            <a:stretch/>
          </p:blipFill>
          <p:spPr>
            <a:xfrm>
              <a:off x="45010" y="772988"/>
              <a:ext cx="2186710" cy="99275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41B7F6-06CA-4FDC-B580-1374A2663A7F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03FE3-4E94-4113-BF6C-44030BE2DC70}"/>
              </a:ext>
            </a:extLst>
          </p:cNvPr>
          <p:cNvSpPr txBox="1"/>
          <p:nvPr/>
        </p:nvSpPr>
        <p:spPr>
          <a:xfrm>
            <a:off x="317360" y="4733249"/>
            <a:ext cx="500648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다수의 스키마 구성으로 동일한 이름의 테이블이 여러 개 존재할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4DFEC-E5E1-43C1-8519-26BE4099D699}"/>
              </a:ext>
            </a:extLst>
          </p:cNvPr>
          <p:cNvSpPr txBox="1"/>
          <p:nvPr/>
        </p:nvSpPr>
        <p:spPr>
          <a:xfrm>
            <a:off x="317361" y="5132594"/>
            <a:ext cx="4731717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식별하려면 테이블명 외에도 서버가 위치한 지역명과 서버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just">
              <a:lnSpc>
                <a:spcPts val="1950"/>
              </a:lnSpc>
            </a:pP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해당 테이블이 생성되어 있는 스키마이름을 함께 알아야 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842C3-9086-4790-9C6F-FE8058FB8666}"/>
              </a:ext>
            </a:extLst>
          </p:cNvPr>
          <p:cNvSpPr txBox="1"/>
          <p:nvPr/>
        </p:nvSpPr>
        <p:spPr>
          <a:xfrm>
            <a:off x="317359" y="5788420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정보를 수집한 기준일자를 추가로 관리한다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74A27-1878-4BE9-85A7-4004813E2A07}"/>
              </a:ext>
            </a:extLst>
          </p:cNvPr>
          <p:cNvSpPr txBox="1"/>
          <p:nvPr/>
        </p:nvSpPr>
        <p:spPr>
          <a:xfrm>
            <a:off x="6308051" y="4733249"/>
            <a:ext cx="4933253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테이블은 업무 사정에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따라 추가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변경등이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발생하여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주기적으로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정보를 다시 수집하여 변경된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내용을 반영한다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5DA7CC-825F-494E-AD1F-E108C94DA83A}"/>
              </a:ext>
            </a:extLst>
          </p:cNvPr>
          <p:cNvSpPr txBox="1"/>
          <p:nvPr/>
        </p:nvSpPr>
        <p:spPr>
          <a:xfrm>
            <a:off x="6308051" y="5382919"/>
            <a:ext cx="6756540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언제라도 원하는 시점의 테이블 목록을 재구성할 수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있도록 해야한다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5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6F8E8F-6387-4F06-9ABF-8551734E18FB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B46A74-E5F4-40C5-BCBE-C7298CA7888E}"/>
              </a:ext>
            </a:extLst>
          </p:cNvPr>
          <p:cNvSpPr/>
          <p:nvPr/>
        </p:nvSpPr>
        <p:spPr>
          <a:xfrm>
            <a:off x="8090921" y="735033"/>
            <a:ext cx="1348535" cy="128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2B33D-9D8D-4B5E-BD40-870E7628C5DC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도출경위 검토 및 검증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60EC2-33A1-4A72-9BDF-971ED7BC556D}"/>
              </a:ext>
            </a:extLst>
          </p:cNvPr>
          <p:cNvSpPr txBox="1"/>
          <p:nvPr/>
        </p:nvSpPr>
        <p:spPr>
          <a:xfrm>
            <a:off x="317359" y="4733249"/>
            <a:ext cx="524776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정보시스템스키마로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관계를 가진다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B14EB-0E34-4655-BA72-997AB39662A3}"/>
              </a:ext>
            </a:extLst>
          </p:cNvPr>
          <p:cNvSpPr txBox="1"/>
          <p:nvPr/>
        </p:nvSpPr>
        <p:spPr>
          <a:xfrm>
            <a:off x="317359" y="5225412"/>
            <a:ext cx="524776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와 달리 독립적으로 </a:t>
            </a:r>
            <a:r>
              <a:rPr lang="ko-KR" altLang="en-US" sz="1400" spc="-15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엔터티를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AFA6D-23E0-4439-BC2E-23ABBA3EE079}"/>
              </a:ext>
            </a:extLst>
          </p:cNvPr>
          <p:cNvSpPr txBox="1"/>
          <p:nvPr/>
        </p:nvSpPr>
        <p:spPr>
          <a:xfrm>
            <a:off x="317359" y="5717576"/>
            <a:ext cx="772855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[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통합테이블이력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변경이력을 관리하기 위한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엔터티로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통합테이블이력순번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식별자로 추가한다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B01B4B-7011-4048-9BD0-E59E2993083D}"/>
              </a:ext>
            </a:extLst>
          </p:cNvPr>
          <p:cNvGrpSpPr/>
          <p:nvPr/>
        </p:nvGrpSpPr>
        <p:grpSpPr>
          <a:xfrm>
            <a:off x="1138365" y="787922"/>
            <a:ext cx="9915270" cy="3382636"/>
            <a:chOff x="45010" y="772988"/>
            <a:chExt cx="9915270" cy="338263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581C620-166A-46BE-BE4F-5D41C2B35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3"/>
            <a:stretch/>
          </p:blipFill>
          <p:spPr>
            <a:xfrm>
              <a:off x="2231721" y="782998"/>
              <a:ext cx="7728559" cy="337262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27B3F15-5913-4EFD-837A-5ED89F010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37" b="71062"/>
            <a:stretch/>
          </p:blipFill>
          <p:spPr>
            <a:xfrm>
              <a:off x="45010" y="772988"/>
              <a:ext cx="2186710" cy="992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07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6F8E8F-6387-4F06-9ABF-8551734E18FB}"/>
              </a:ext>
            </a:extLst>
          </p:cNvPr>
          <p:cNvSpPr txBox="1"/>
          <p:nvPr/>
        </p:nvSpPr>
        <p:spPr>
          <a:xfrm>
            <a:off x="4947496" y="225791"/>
            <a:ext cx="4368800" cy="359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spc="-150" dirty="0">
                <a:ln>
                  <a:solidFill>
                    <a:schemeClr val="tx1">
                      <a:alpha val="2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컬럼관리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47FD6-9433-4872-ABA1-CFD4F8F5357A}"/>
              </a:ext>
            </a:extLst>
          </p:cNvPr>
          <p:cNvGrpSpPr/>
          <p:nvPr/>
        </p:nvGrpSpPr>
        <p:grpSpPr>
          <a:xfrm>
            <a:off x="1138365" y="787922"/>
            <a:ext cx="9915270" cy="3382636"/>
            <a:chOff x="45010" y="772988"/>
            <a:chExt cx="9915270" cy="33826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0CACBF7-E508-451D-A979-3B9667DF8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3"/>
            <a:stretch/>
          </p:blipFill>
          <p:spPr>
            <a:xfrm>
              <a:off x="2231721" y="782998"/>
              <a:ext cx="7728559" cy="337262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291757-C11C-477E-B185-55D131D12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37" b="71062"/>
            <a:stretch/>
          </p:blipFill>
          <p:spPr>
            <a:xfrm>
              <a:off x="45010" y="772988"/>
              <a:ext cx="2186710" cy="99275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E225E1-A2F2-4BC6-BEDD-5C6A929528F4}"/>
              </a:ext>
            </a:extLst>
          </p:cNvPr>
          <p:cNvSpPr txBox="1"/>
          <p:nvPr/>
        </p:nvSpPr>
        <p:spPr>
          <a:xfrm>
            <a:off x="317360" y="4272158"/>
            <a:ext cx="4933253" cy="33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en-US" altLang="ko-KR" sz="1600" spc="-15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1727A-D9F6-4FC5-A689-7C545826530E}"/>
              </a:ext>
            </a:extLst>
          </p:cNvPr>
          <p:cNvSpPr txBox="1"/>
          <p:nvPr/>
        </p:nvSpPr>
        <p:spPr>
          <a:xfrm>
            <a:off x="317359" y="4733249"/>
            <a:ext cx="567262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컬럼이 추가되거나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컬럼의 데이터 타입이나 길이 등이 변경된 경우이고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또는 컬럼의 순서가 바뀌었을 때 테이블에 변경이 발생하였다고 정의한다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E5B3B-7800-4DEC-AFDB-0439B4FB5366}"/>
              </a:ext>
            </a:extLst>
          </p:cNvPr>
          <p:cNvSpPr txBox="1"/>
          <p:nvPr/>
        </p:nvSpPr>
        <p:spPr>
          <a:xfrm>
            <a:off x="317361" y="5381361"/>
            <a:ext cx="4731717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새로 수집된 컬럼들에 수집일자를 유효시작일자로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유효종료일자는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9999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일로 부여하여 새로 저장한다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5628C-5EC3-4AF5-AFB3-F5C2671F8BBF}"/>
              </a:ext>
            </a:extLst>
          </p:cNvPr>
          <p:cNvSpPr txBox="1"/>
          <p:nvPr/>
        </p:nvSpPr>
        <p:spPr>
          <a:xfrm>
            <a:off x="317359" y="6029473"/>
            <a:ext cx="5288311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테이블 정보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수집시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삭제된 테이블이 발견되면 해당 테이블의 컬럼들에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대해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유효종료일자를 수집일자 하루 전 날짜로 </a:t>
            </a:r>
            <a:r>
              <a:rPr lang="ko-KR" altLang="en-US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갱신 처리한다</a:t>
            </a:r>
            <a:r>
              <a:rPr lang="en-US" altLang="ko-KR" sz="1400" spc="-15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A6E2-E22F-459D-8707-0747D8C9A9DF}"/>
              </a:ext>
            </a:extLst>
          </p:cNvPr>
          <p:cNvSpPr txBox="1"/>
          <p:nvPr/>
        </p:nvSpPr>
        <p:spPr>
          <a:xfrm>
            <a:off x="6308051" y="4733249"/>
            <a:ext cx="5353862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어떤 컬럼은 여러 테이블에서 공통적으로 사용될 수 있고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때로는 여러 컬럼을 </a:t>
            </a:r>
            <a:endParaRPr lang="en-US" altLang="ko-KR" sz="1400" spc="-150" dirty="0">
              <a:ln>
                <a:solidFill>
                  <a:schemeClr val="tx1">
                    <a:alpha val="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spc="-150" dirty="0" err="1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그루핑하여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임의의 테이블에 해당 그룹의 컬럼들이 한꺼번에 반영될 수 있다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EA1FF-52D3-47BC-A497-8A0C8CD820BF}"/>
              </a:ext>
            </a:extLst>
          </p:cNvPr>
          <p:cNvSpPr txBox="1"/>
          <p:nvPr/>
        </p:nvSpPr>
        <p:spPr>
          <a:xfrm>
            <a:off x="6308051" y="5381361"/>
            <a:ext cx="675654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50"/>
              </a:lnSpc>
            </a:pP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컬럼들이 어떤 코드그룹의 코드셋을 사용하는지를 컬럼 정보에 추가로 정의한다</a:t>
            </a:r>
            <a:r>
              <a:rPr lang="en-US" altLang="ko-KR" sz="1400" spc="-150" dirty="0">
                <a:ln>
                  <a:solidFill>
                    <a:schemeClr val="tx1">
                      <a:alpha val="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8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2763</Words>
  <Application>Microsoft Office PowerPoint</Application>
  <PresentationFormat>와이드스크린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권영인</dc:creator>
  <cp:lastModifiedBy>권영인</cp:lastModifiedBy>
  <cp:revision>165</cp:revision>
  <cp:lastPrinted>2018-10-31T08:23:08Z</cp:lastPrinted>
  <dcterms:created xsi:type="dcterms:W3CDTF">2018-10-26T06:13:02Z</dcterms:created>
  <dcterms:modified xsi:type="dcterms:W3CDTF">2018-10-31T11:52:12Z</dcterms:modified>
</cp:coreProperties>
</file>