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2c654c6d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2c654c6d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2c654c6d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2c654c6d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2c654c6d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2c654c6d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2c654c6d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2c654c6d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2c654c6d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2c654c6d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c654c6d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c654c6d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2c654c6d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2c654c6d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2c654c6d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2c654c6d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2c654c6d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2c654c6d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2c654c6d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2c654c6d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2c654c6d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2c654c6d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2c654c6d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2c654c6d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2c654c6d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2c654c6d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2c654c6d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2c654c6d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2c654c6d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2c654c6d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2c654c6d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2c654c6d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2c654c6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2c654c6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what is supervised learning?</a:t>
            </a:r>
            <a:endParaRPr/>
          </a:p>
          <a:p>
            <a:pPr indent="0" lvl="0" marL="0" rtl="0" algn="l">
              <a:spcBef>
                <a:spcPts val="0"/>
              </a:spcBef>
              <a:spcAft>
                <a:spcPts val="0"/>
              </a:spcAft>
              <a:buNone/>
            </a:pPr>
            <a:r>
              <a:rPr lang="ko"/>
              <a:t>As i hope, you guys know about it already. There are three types of learning mechanism in ML</a:t>
            </a:r>
            <a:endParaRPr/>
          </a:p>
          <a:p>
            <a:pPr indent="0" lvl="0" marL="0" rtl="0" algn="l">
              <a:spcBef>
                <a:spcPts val="0"/>
              </a:spcBef>
              <a:spcAft>
                <a:spcPts val="0"/>
              </a:spcAft>
              <a:buNone/>
            </a:pPr>
            <a:r>
              <a:rPr lang="ko"/>
              <a:t>These are Supervised Learning, Unsupervised Learning, and Reinforcement Learning.</a:t>
            </a:r>
            <a:endParaRPr/>
          </a:p>
          <a:p>
            <a:pPr indent="0" lvl="0" marL="0" rtl="0" algn="l">
              <a:spcBef>
                <a:spcPts val="0"/>
              </a:spcBef>
              <a:spcAft>
                <a:spcPts val="0"/>
              </a:spcAft>
              <a:buNone/>
            </a:pPr>
            <a:r>
              <a:rPr lang="ko"/>
              <a:t>One of them is Supervised Learning that there has actual result value for prediction to minimize error between real value and predicted value. And it’s our topic of this chapter.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2c654c6d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2c654c6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In ML process, there are datas what we handle. target value what we said before is also data.</a:t>
            </a:r>
            <a:endParaRPr/>
          </a:p>
          <a:p>
            <a:pPr indent="0" lvl="0" marL="0" rtl="0" algn="l">
              <a:spcBef>
                <a:spcPts val="0"/>
              </a:spcBef>
              <a:spcAft>
                <a:spcPts val="0"/>
              </a:spcAft>
              <a:buNone/>
            </a:pPr>
            <a:r>
              <a:rPr lang="ko"/>
              <a:t>data seems like ‘Matrix’ what has row and column. row is individual point of data and column is variable what we will talk about. data type is defined per column(variable). what types of data are they?</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There are two type of variable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ko"/>
              <a:t> Qualitative variable</a:t>
            </a:r>
            <a:endParaRPr/>
          </a:p>
          <a:p>
            <a:pPr indent="0" lvl="0" marL="0" rtl="0" algn="l">
              <a:spcBef>
                <a:spcPts val="0"/>
              </a:spcBef>
              <a:spcAft>
                <a:spcPts val="0"/>
              </a:spcAft>
              <a:buNone/>
            </a:pPr>
            <a:r>
              <a:rPr lang="ko"/>
              <a:t>	</a:t>
            </a:r>
            <a:r>
              <a:rPr lang="ko">
                <a:solidFill>
                  <a:schemeClr val="dk1"/>
                </a:solidFill>
              </a:rPr>
              <a:t>Qualitative variable is no sequence each other and used like ‘class’. it says ‘categorical’ or ‘discrete’. sometimes qualitative variable represent to ‘dummy variable’ shape what spreads those column-wisely using binary value. But if it has order between class it’s called Ordered Categorical variable compared with previous non-order categorical variable. I think we couldn’t use dummy method cuz It would lose information about seqeunce. </a:t>
            </a:r>
            <a:endParaRPr/>
          </a:p>
          <a:p>
            <a:pPr indent="-298450" lvl="0" marL="457200" rtl="0" algn="l">
              <a:spcBef>
                <a:spcPts val="0"/>
              </a:spcBef>
              <a:spcAft>
                <a:spcPts val="0"/>
              </a:spcAft>
              <a:buSzPts val="1100"/>
              <a:buAutoNum type="arabicPeriod"/>
            </a:pPr>
            <a:r>
              <a:rPr lang="ko"/>
              <a:t> Quantitative variable</a:t>
            </a:r>
            <a:endParaRPr/>
          </a:p>
          <a:p>
            <a:pPr indent="0" lvl="0" marL="0" rtl="0" algn="l">
              <a:spcBef>
                <a:spcPts val="0"/>
              </a:spcBef>
              <a:spcAft>
                <a:spcPts val="0"/>
              </a:spcAft>
              <a:buNone/>
            </a:pPr>
            <a:r>
              <a:rPr lang="ko"/>
              <a:t>	Quantitative variable has discrete and continuous value what doesn’t seem like simple class(Qualitative variable).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2c654c6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2c654c6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In supervised learning what I said before, there are two problem definition.</a:t>
            </a:r>
            <a:endParaRPr/>
          </a:p>
          <a:p>
            <a:pPr indent="0" lvl="0" marL="0" rtl="0" algn="l">
              <a:spcBef>
                <a:spcPts val="0"/>
              </a:spcBef>
              <a:spcAft>
                <a:spcPts val="0"/>
              </a:spcAft>
              <a:buNone/>
            </a:pPr>
            <a:r>
              <a:rPr lang="ko"/>
              <a:t>There are Classification and Regression problem by dividing output variable data type</a:t>
            </a:r>
            <a:endParaRPr/>
          </a:p>
          <a:p>
            <a:pPr indent="-298450" lvl="0" marL="457200" rtl="0" algn="l">
              <a:spcBef>
                <a:spcPts val="0"/>
              </a:spcBef>
              <a:spcAft>
                <a:spcPts val="0"/>
              </a:spcAft>
              <a:buSzPts val="1100"/>
              <a:buChar char="●"/>
            </a:pPr>
            <a:r>
              <a:rPr lang="ko"/>
              <a:t>Classification has ‘Qualitative target variable’</a:t>
            </a:r>
            <a:endParaRPr/>
          </a:p>
          <a:p>
            <a:pPr indent="-298450" lvl="0" marL="457200" rtl="0" algn="l">
              <a:spcBef>
                <a:spcPts val="0"/>
              </a:spcBef>
              <a:spcAft>
                <a:spcPts val="0"/>
              </a:spcAft>
              <a:buSzPts val="1100"/>
              <a:buChar char="●"/>
            </a:pPr>
            <a:r>
              <a:rPr lang="ko"/>
              <a:t>Regression has ‘Quantitative target variable’</a:t>
            </a:r>
            <a:endParaRPr/>
          </a:p>
          <a:p>
            <a:pPr indent="0" lvl="0" marL="0" rtl="0" algn="l">
              <a:spcBef>
                <a:spcPts val="0"/>
              </a:spcBef>
              <a:spcAft>
                <a:spcPts val="0"/>
              </a:spcAft>
              <a:buNone/>
            </a:pPr>
            <a:r>
              <a:rPr lang="ko"/>
              <a:t>But whether there is classification or regression problem, we could take similar approach via ‘function approximation’. so huge difference is not occurred by problem definition.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2c654c6d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2c654c6d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linear model is drawing regression line to the most representatively through data. and it seems linear equation with sum of one intercept and many feature with weight. so it could represent equation 2.1 and if we thought them as matrix, intercept could represent </a:t>
            </a:r>
            <a:r>
              <a:rPr lang="ko">
                <a:solidFill>
                  <a:schemeClr val="dk1"/>
                </a:solidFill>
              </a:rPr>
              <a:t>intercept multiply with identity matrix like equation 2.2. and we call them betas after now</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what is the objective of linear regression? it is to find adequate intercept and weights(betas) for drawing optimal regression line on dataset. and how to find them?</a:t>
            </a:r>
            <a:endParaRPr/>
          </a:p>
          <a:p>
            <a:pPr indent="0" lvl="0" marL="0" rtl="0" algn="l">
              <a:spcBef>
                <a:spcPts val="0"/>
              </a:spcBef>
              <a:spcAft>
                <a:spcPts val="0"/>
              </a:spcAft>
              <a:buNone/>
            </a:pPr>
            <a:r>
              <a:rPr lang="ko"/>
              <a:t>There are many methods to find, however, We could use Residual Sum of Square(RSS) method for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89e4977a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89e4977a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There are many methods to find, however, We could use Residual Sum of Square(RSS) method for it.</a:t>
            </a:r>
            <a:endParaRPr/>
          </a:p>
          <a:p>
            <a:pPr indent="0" lvl="0" marL="0" rtl="0" algn="l">
              <a:spcBef>
                <a:spcPts val="0"/>
              </a:spcBef>
              <a:spcAft>
                <a:spcPts val="0"/>
              </a:spcAft>
              <a:buNone/>
            </a:pPr>
            <a:r>
              <a:rPr lang="ko"/>
              <a:t>equation 2.3 is RSS fomula to find optimal regression line. yi is actual value of data xi transpose beta is prediction value of data.</a:t>
            </a:r>
            <a:endParaRPr/>
          </a:p>
          <a:p>
            <a:pPr indent="0" lvl="0" marL="0" rtl="0" algn="l">
              <a:spcBef>
                <a:spcPts val="0"/>
              </a:spcBef>
              <a:spcAft>
                <a:spcPts val="0"/>
              </a:spcAft>
              <a:buNone/>
            </a:pPr>
            <a:r>
              <a:rPr lang="ko"/>
              <a:t>RSS could think find beta by reducing error between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we want to find optimal beta value in RSS equation. so we could think equation 2.3 as polynomial equation of beta. </a:t>
            </a:r>
            <a:endParaRPr/>
          </a:p>
          <a:p>
            <a:pPr indent="0" lvl="0" marL="0" rtl="0" algn="l">
              <a:spcBef>
                <a:spcPts val="0"/>
              </a:spcBef>
              <a:spcAft>
                <a:spcPts val="0"/>
              </a:spcAft>
              <a:buNone/>
            </a:pPr>
            <a:r>
              <a:rPr lang="ko"/>
              <a:t>and equation 2.3. can be represented by 2.4. as matrix, thus if we do partial derivative by beta of eq 2.4., equation -2X transpose (y-X beta)is derived.</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partial derivatve by beta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2c654c6d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2c654c6d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2c654c6d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2c654c6d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nvSpPr>
        <p:spPr>
          <a:xfrm>
            <a:off x="5930150" y="4661460"/>
            <a:ext cx="28053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ch2. Overview of Supervised Learning</a:t>
            </a:r>
            <a:endParaRPr sz="1200"/>
          </a:p>
        </p:txBody>
      </p:sp>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
        <p:nvSpPr>
          <p:cNvPr id="29" name="Google Shape;29;p6"/>
          <p:cNvSpPr txBox="1"/>
          <p:nvPr/>
        </p:nvSpPr>
        <p:spPr>
          <a:xfrm>
            <a:off x="5930150" y="4661460"/>
            <a:ext cx="28053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ch2. Overview of Supervised Learning</a:t>
            </a:r>
            <a:endParaRPr sz="1200"/>
          </a:p>
        </p:txBody>
      </p:sp>
      <p:sp>
        <p:nvSpPr>
          <p:cNvPr id="30" name="Google Shape;30;p6"/>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xt">
  <p:cSld name="TITLE_ONLY_1">
    <p:spTree>
      <p:nvGrpSpPr>
        <p:cNvPr id="31" name="Shape 31"/>
        <p:cNvGrpSpPr/>
        <p:nvPr/>
      </p:nvGrpSpPr>
      <p:grpSpPr>
        <a:xfrm>
          <a:off x="0" y="0"/>
          <a:ext cx="0" cy="0"/>
          <a:chOff x="0" y="0"/>
          <a:chExt cx="0" cy="0"/>
        </a:xfrm>
      </p:grpSpPr>
      <p:sp>
        <p:nvSpPr>
          <p:cNvPr id="32" name="Google Shape;32;p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
        <p:nvSpPr>
          <p:cNvPr id="34" name="Google Shape;34;p7"/>
          <p:cNvSpPr txBox="1"/>
          <p:nvPr/>
        </p:nvSpPr>
        <p:spPr>
          <a:xfrm>
            <a:off x="5930150" y="4661460"/>
            <a:ext cx="28053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ch2. Overview of Supervised Learning</a:t>
            </a:r>
            <a:endParaRPr sz="12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jp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4.jpg"/><Relationship Id="rId5" Type="http://schemas.openxmlformats.org/officeDocument/2006/relationships/image" Target="../media/image9.jpg"/><Relationship Id="rId6" Type="http://schemas.openxmlformats.org/officeDocument/2006/relationships/image" Target="../media/image5.jpg"/><Relationship Id="rId7"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439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4000"/>
              <a:t>Overview of Supervised Learning</a:t>
            </a:r>
            <a:endParaRPr sz="4000"/>
          </a:p>
        </p:txBody>
      </p:sp>
      <p:sp>
        <p:nvSpPr>
          <p:cNvPr id="62" name="Google Shape;62;p14"/>
          <p:cNvSpPr txBox="1"/>
          <p:nvPr>
            <p:ph idx="1" type="subTitle"/>
          </p:nvPr>
        </p:nvSpPr>
        <p:spPr>
          <a:xfrm>
            <a:off x="311700" y="30445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2300"/>
              <a:t>2021.01.04</a:t>
            </a:r>
            <a:endParaRPr sz="2300"/>
          </a:p>
          <a:p>
            <a:pPr indent="0" lvl="0" marL="0" rtl="0" algn="ctr">
              <a:spcBef>
                <a:spcPts val="0"/>
              </a:spcBef>
              <a:spcAft>
                <a:spcPts val="0"/>
              </a:spcAft>
              <a:buNone/>
            </a:pPr>
            <a:r>
              <a:rPr lang="ko" sz="2300"/>
              <a:t>Young-In Kwon</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a:t>
            </a:r>
            <a:r>
              <a:rPr lang="ko"/>
              <a:t>. Statistical Decision Theory</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37" name="Google Shape;137;p23"/>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Expected Prediction Error(EPE)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 Statistical Decision Theory</a:t>
            </a:r>
            <a:endParaRPr/>
          </a:p>
        </p:txBody>
      </p:sp>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44" name="Google Shape;144;p24"/>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NN Prediction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 Statistical Decision Theory</a:t>
            </a:r>
            <a:endParaRPr/>
          </a:p>
        </p:txBody>
      </p:sp>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51" name="Google Shape;151;p25"/>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Categorical Variable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a:t>
            </a:r>
            <a:r>
              <a:rPr lang="ko"/>
              <a:t>. Local Methods in High Dimensions</a:t>
            </a:r>
            <a:endParaRPr/>
          </a:p>
        </p:txBody>
      </p:sp>
      <p:sp>
        <p:nvSpPr>
          <p:cNvPr id="157" name="Google Shape;15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58" name="Google Shape;158;p26"/>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Curse of Dimensionality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164" name="Google Shape;16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65" name="Google Shape;165;p27"/>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171" name="Google Shape;17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72" name="Google Shape;172;p28"/>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a:t>
            </a:r>
            <a:r>
              <a:rPr lang="ko"/>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178" name="Google Shape;17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79" name="Google Shape;179;p29"/>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sampling density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a:t>
            </a:r>
            <a:r>
              <a:rPr lang="ko" sz="2000"/>
              <a:t>. Statistical Models, Supervised Learning and Function Approximation</a:t>
            </a:r>
            <a:endParaRPr sz="2000"/>
          </a:p>
        </p:txBody>
      </p:sp>
      <p:sp>
        <p:nvSpPr>
          <p:cNvPr id="185" name="Google Shape;18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86" name="Google Shape;186;p30"/>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Statistical Model from the Joint Distribution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 Statistical Models, Supervised Learning and Function Approximation</a:t>
            </a:r>
            <a:endParaRPr sz="2000"/>
          </a:p>
        </p:txBody>
      </p:sp>
      <p:sp>
        <p:nvSpPr>
          <p:cNvPr id="192" name="Google Shape;19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93" name="Google Shape;193;p31"/>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Supervised Learning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 Statistical Models, Supervised Learning and Function Approximation</a:t>
            </a:r>
            <a:endParaRPr sz="2000"/>
          </a:p>
        </p:txBody>
      </p:sp>
      <p:sp>
        <p:nvSpPr>
          <p:cNvPr id="199" name="Google Shape;199;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00" name="Google Shape;200;p32"/>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Function Approximation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Context</a:t>
            </a:r>
            <a:endParaRPr/>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69" name="Google Shape;69;p15"/>
          <p:cNvSpPr txBox="1"/>
          <p:nvPr>
            <p:ph type="title"/>
          </p:nvPr>
        </p:nvSpPr>
        <p:spPr>
          <a:xfrm>
            <a:off x="311700" y="1276200"/>
            <a:ext cx="8520600" cy="25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1. Introduction</a:t>
            </a:r>
            <a:endParaRPr sz="2000"/>
          </a:p>
          <a:p>
            <a:pPr indent="0" lvl="0" marL="0" rtl="0" algn="l">
              <a:spcBef>
                <a:spcPts val="0"/>
              </a:spcBef>
              <a:spcAft>
                <a:spcPts val="0"/>
              </a:spcAft>
              <a:buNone/>
            </a:pPr>
            <a:r>
              <a:rPr lang="ko" sz="2000"/>
              <a:t>2. Variable Types and Terminology</a:t>
            </a:r>
            <a:endParaRPr sz="2000"/>
          </a:p>
          <a:p>
            <a:pPr indent="0" lvl="0" marL="0" rtl="0" algn="l">
              <a:spcBef>
                <a:spcPts val="0"/>
              </a:spcBef>
              <a:spcAft>
                <a:spcPts val="0"/>
              </a:spcAft>
              <a:buNone/>
            </a:pPr>
            <a:r>
              <a:rPr lang="ko" sz="2000"/>
              <a:t>3. Two Simple Approaches to Prediction</a:t>
            </a:r>
            <a:endParaRPr sz="2000"/>
          </a:p>
          <a:p>
            <a:pPr indent="0" lvl="0" marL="0" rtl="0" algn="l">
              <a:spcBef>
                <a:spcPts val="0"/>
              </a:spcBef>
              <a:spcAft>
                <a:spcPts val="0"/>
              </a:spcAft>
              <a:buNone/>
            </a:pPr>
            <a:r>
              <a:rPr lang="ko" sz="2000"/>
              <a:t>4. Statistical Decision Theory</a:t>
            </a:r>
            <a:endParaRPr sz="2000"/>
          </a:p>
          <a:p>
            <a:pPr indent="0" lvl="0" marL="0" rtl="0" algn="l">
              <a:spcBef>
                <a:spcPts val="0"/>
              </a:spcBef>
              <a:spcAft>
                <a:spcPts val="0"/>
              </a:spcAft>
              <a:buNone/>
            </a:pPr>
            <a:r>
              <a:rPr lang="ko" sz="2000"/>
              <a:t>5. Local Methods in High Dimensions</a:t>
            </a:r>
            <a:endParaRPr sz="2000"/>
          </a:p>
          <a:p>
            <a:pPr indent="0" lvl="0" marL="0" rtl="0" algn="l">
              <a:spcBef>
                <a:spcPts val="0"/>
              </a:spcBef>
              <a:spcAft>
                <a:spcPts val="0"/>
              </a:spcAft>
              <a:buNone/>
            </a:pPr>
            <a:r>
              <a:rPr lang="ko" sz="2000"/>
              <a:t>6. Statistical  Models, Supervised Learning and Function Approximation</a:t>
            </a:r>
            <a:endParaRPr sz="2000"/>
          </a:p>
          <a:p>
            <a:pPr indent="0" lvl="0" marL="0" rtl="0" algn="l">
              <a:spcBef>
                <a:spcPts val="0"/>
              </a:spcBef>
              <a:spcAft>
                <a:spcPts val="0"/>
              </a:spcAft>
              <a:buNone/>
            </a:pPr>
            <a:r>
              <a:rPr lang="ko" sz="2000"/>
              <a:t>7. Structured Regression Models</a:t>
            </a:r>
            <a:endParaRPr sz="2000"/>
          </a:p>
          <a:p>
            <a:pPr indent="0" lvl="0" marL="0" rtl="0" algn="l">
              <a:spcBef>
                <a:spcPts val="0"/>
              </a:spcBef>
              <a:spcAft>
                <a:spcPts val="0"/>
              </a:spcAft>
              <a:buNone/>
            </a:pPr>
            <a:r>
              <a:rPr lang="ko" sz="2000"/>
              <a:t>8. Classes of Restricted Estimator</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7</a:t>
            </a:r>
            <a:r>
              <a:rPr lang="ko" sz="2000"/>
              <a:t>. Structured Regression Models</a:t>
            </a:r>
            <a:endParaRPr sz="2000"/>
          </a:p>
        </p:txBody>
      </p:sp>
      <p:sp>
        <p:nvSpPr>
          <p:cNvPr id="206" name="Google Shape;20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8</a:t>
            </a:r>
            <a:r>
              <a:rPr lang="ko" sz="2000"/>
              <a:t>. Classes of Restricted Estimator</a:t>
            </a:r>
            <a:endParaRPr sz="2000"/>
          </a:p>
        </p:txBody>
      </p:sp>
      <p:sp>
        <p:nvSpPr>
          <p:cNvPr id="212" name="Google Shape;21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13" name="Google Shape;213;p34"/>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Roughness Penalty and Bayesian Methods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8. Classes of Restricted Estimator</a:t>
            </a:r>
            <a:endParaRPr sz="2000"/>
          </a:p>
        </p:txBody>
      </p:sp>
      <p:sp>
        <p:nvSpPr>
          <p:cNvPr id="219" name="Google Shape;21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20" name="Google Shape;220;p35"/>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Kernel Methods and Local Regression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8. Classes of Restricted Estimator</a:t>
            </a:r>
            <a:endParaRPr sz="2000"/>
          </a:p>
        </p:txBody>
      </p:sp>
      <p:sp>
        <p:nvSpPr>
          <p:cNvPr id="226" name="Google Shape;226;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27" name="Google Shape;227;p36"/>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Basis Functions and Dictionary Methods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9</a:t>
            </a:r>
            <a:r>
              <a:rPr lang="ko" sz="2000"/>
              <a:t>. Model Selection and Bias-Variance Trade off</a:t>
            </a:r>
            <a:endParaRPr sz="2000"/>
          </a:p>
        </p:txBody>
      </p:sp>
      <p:sp>
        <p:nvSpPr>
          <p:cNvPr id="233" name="Google Shape;23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 Introduction</a:t>
            </a:r>
            <a:endParaRPr/>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76" name="Google Shape;76;p16"/>
          <p:cNvPicPr preferRelativeResize="0"/>
          <p:nvPr/>
        </p:nvPicPr>
        <p:blipFill>
          <a:blip r:embed="rId3">
            <a:alphaModFix/>
          </a:blip>
          <a:stretch>
            <a:fillRect/>
          </a:stretch>
        </p:blipFill>
        <p:spPr>
          <a:xfrm>
            <a:off x="2133600" y="742950"/>
            <a:ext cx="4876800" cy="365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 Variable Types and Terminology</a:t>
            </a:r>
            <a:endParaRPr/>
          </a:p>
        </p:txBody>
      </p:sp>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83" name="Google Shape;83;p17"/>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Type of Variables</a:t>
            </a:r>
            <a:endParaRPr/>
          </a:p>
        </p:txBody>
      </p:sp>
      <p:sp>
        <p:nvSpPr>
          <p:cNvPr id="84" name="Google Shape;84;p17"/>
          <p:cNvSpPr txBox="1"/>
          <p:nvPr/>
        </p:nvSpPr>
        <p:spPr>
          <a:xfrm>
            <a:off x="1902775" y="2190350"/>
            <a:ext cx="1721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000"/>
              <a:t>Qualitative Variable</a:t>
            </a:r>
            <a:endParaRPr sz="2000"/>
          </a:p>
        </p:txBody>
      </p:sp>
      <p:sp>
        <p:nvSpPr>
          <p:cNvPr id="85" name="Google Shape;85;p17"/>
          <p:cNvSpPr txBox="1"/>
          <p:nvPr/>
        </p:nvSpPr>
        <p:spPr>
          <a:xfrm>
            <a:off x="5593900" y="2190350"/>
            <a:ext cx="1865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000"/>
              <a:t>Quantitative </a:t>
            </a:r>
            <a:r>
              <a:rPr lang="ko" sz="2000"/>
              <a:t>Variable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 Variable Types and Terminology</a:t>
            </a:r>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92" name="Google Shape;92;p18"/>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Problem Definition by data type</a:t>
            </a:r>
            <a:endParaRPr/>
          </a:p>
        </p:txBody>
      </p:sp>
      <p:pic>
        <p:nvPicPr>
          <p:cNvPr id="93" name="Google Shape;93;p18"/>
          <p:cNvPicPr preferRelativeResize="0"/>
          <p:nvPr/>
        </p:nvPicPr>
        <p:blipFill>
          <a:blip r:embed="rId3">
            <a:alphaModFix/>
          </a:blip>
          <a:stretch>
            <a:fillRect/>
          </a:stretch>
        </p:blipFill>
        <p:spPr>
          <a:xfrm>
            <a:off x="1567175" y="1102600"/>
            <a:ext cx="6133659" cy="348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a:t>
            </a:r>
            <a:r>
              <a:rPr lang="ko"/>
              <a:t>. Two Simple Approaches to Prediction</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00" name="Google Shape;100;p19"/>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u="sng"/>
              <a:t>linear model</a:t>
            </a:r>
            <a:r>
              <a:rPr lang="ko"/>
              <a:t> and least squares</a:t>
            </a:r>
            <a:endParaRPr/>
          </a:p>
        </p:txBody>
      </p:sp>
      <p:pic>
        <p:nvPicPr>
          <p:cNvPr id="101" name="Google Shape;101;p19"/>
          <p:cNvPicPr preferRelativeResize="0"/>
          <p:nvPr/>
        </p:nvPicPr>
        <p:blipFill>
          <a:blip r:embed="rId3">
            <a:alphaModFix/>
          </a:blip>
          <a:stretch>
            <a:fillRect/>
          </a:stretch>
        </p:blipFill>
        <p:spPr>
          <a:xfrm>
            <a:off x="373700" y="1226625"/>
            <a:ext cx="4848699" cy="3208224"/>
          </a:xfrm>
          <a:prstGeom prst="rect">
            <a:avLst/>
          </a:prstGeom>
          <a:noFill/>
          <a:ln>
            <a:noFill/>
          </a:ln>
        </p:spPr>
      </p:pic>
      <p:pic>
        <p:nvPicPr>
          <p:cNvPr id="102" name="Google Shape;102;p19"/>
          <p:cNvPicPr preferRelativeResize="0"/>
          <p:nvPr/>
        </p:nvPicPr>
        <p:blipFill>
          <a:blip r:embed="rId4">
            <a:alphaModFix/>
          </a:blip>
          <a:stretch>
            <a:fillRect/>
          </a:stretch>
        </p:blipFill>
        <p:spPr>
          <a:xfrm>
            <a:off x="5638600" y="1923295"/>
            <a:ext cx="3093225" cy="530100"/>
          </a:xfrm>
          <a:prstGeom prst="rect">
            <a:avLst/>
          </a:prstGeom>
          <a:noFill/>
          <a:ln>
            <a:noFill/>
          </a:ln>
        </p:spPr>
      </p:pic>
      <p:pic>
        <p:nvPicPr>
          <p:cNvPr id="103" name="Google Shape;103;p19"/>
          <p:cNvPicPr preferRelativeResize="0"/>
          <p:nvPr/>
        </p:nvPicPr>
        <p:blipFill>
          <a:blip r:embed="rId5">
            <a:alphaModFix/>
          </a:blip>
          <a:stretch>
            <a:fillRect/>
          </a:stretch>
        </p:blipFill>
        <p:spPr>
          <a:xfrm>
            <a:off x="5638600" y="2703700"/>
            <a:ext cx="3093225" cy="2607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10" name="Google Shape;110;p20"/>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linear model and </a:t>
            </a:r>
            <a:r>
              <a:rPr lang="ko" u="sng"/>
              <a:t>least squares</a:t>
            </a:r>
            <a:endParaRPr u="sng"/>
          </a:p>
        </p:txBody>
      </p:sp>
      <p:pic>
        <p:nvPicPr>
          <p:cNvPr id="111" name="Google Shape;111;p20"/>
          <p:cNvPicPr preferRelativeResize="0"/>
          <p:nvPr/>
        </p:nvPicPr>
        <p:blipFill>
          <a:blip r:embed="rId3">
            <a:alphaModFix/>
          </a:blip>
          <a:stretch>
            <a:fillRect/>
          </a:stretch>
        </p:blipFill>
        <p:spPr>
          <a:xfrm>
            <a:off x="373700" y="1526101"/>
            <a:ext cx="4411000" cy="703096"/>
          </a:xfrm>
          <a:prstGeom prst="rect">
            <a:avLst/>
          </a:prstGeom>
          <a:noFill/>
          <a:ln>
            <a:noFill/>
          </a:ln>
        </p:spPr>
      </p:pic>
      <p:grpSp>
        <p:nvGrpSpPr>
          <p:cNvPr id="112" name="Google Shape;112;p20"/>
          <p:cNvGrpSpPr/>
          <p:nvPr/>
        </p:nvGrpSpPr>
        <p:grpSpPr>
          <a:xfrm>
            <a:off x="373700" y="2763050"/>
            <a:ext cx="4272501" cy="1309950"/>
            <a:chOff x="373700" y="2997375"/>
            <a:chExt cx="4272501" cy="1309950"/>
          </a:xfrm>
        </p:grpSpPr>
        <p:pic>
          <p:nvPicPr>
            <p:cNvPr id="113" name="Google Shape;113;p20"/>
            <p:cNvPicPr preferRelativeResize="0"/>
            <p:nvPr/>
          </p:nvPicPr>
          <p:blipFill>
            <a:blip r:embed="rId4">
              <a:alphaModFix/>
            </a:blip>
            <a:stretch>
              <a:fillRect/>
            </a:stretch>
          </p:blipFill>
          <p:spPr>
            <a:xfrm>
              <a:off x="373700" y="3913725"/>
              <a:ext cx="4253855" cy="393600"/>
            </a:xfrm>
            <a:prstGeom prst="rect">
              <a:avLst/>
            </a:prstGeom>
            <a:noFill/>
            <a:ln>
              <a:noFill/>
            </a:ln>
          </p:spPr>
        </p:pic>
        <p:pic>
          <p:nvPicPr>
            <p:cNvPr id="114" name="Google Shape;114;p20"/>
            <p:cNvPicPr preferRelativeResize="0"/>
            <p:nvPr/>
          </p:nvPicPr>
          <p:blipFill>
            <a:blip r:embed="rId5">
              <a:alphaModFix/>
            </a:blip>
            <a:stretch>
              <a:fillRect/>
            </a:stretch>
          </p:blipFill>
          <p:spPr>
            <a:xfrm>
              <a:off x="373700" y="2997375"/>
              <a:ext cx="4272500" cy="347525"/>
            </a:xfrm>
            <a:prstGeom prst="rect">
              <a:avLst/>
            </a:prstGeom>
            <a:noFill/>
            <a:ln>
              <a:noFill/>
            </a:ln>
          </p:spPr>
        </p:pic>
        <p:pic>
          <p:nvPicPr>
            <p:cNvPr id="115" name="Google Shape;115;p20"/>
            <p:cNvPicPr preferRelativeResize="0"/>
            <p:nvPr/>
          </p:nvPicPr>
          <p:blipFill>
            <a:blip r:embed="rId6">
              <a:alphaModFix/>
            </a:blip>
            <a:stretch>
              <a:fillRect/>
            </a:stretch>
          </p:blipFill>
          <p:spPr>
            <a:xfrm>
              <a:off x="373700" y="3461076"/>
              <a:ext cx="4272501" cy="336479"/>
            </a:xfrm>
            <a:prstGeom prst="rect">
              <a:avLst/>
            </a:prstGeom>
            <a:noFill/>
            <a:ln>
              <a:noFill/>
            </a:ln>
          </p:spPr>
        </p:pic>
      </p:grpSp>
      <p:pic>
        <p:nvPicPr>
          <p:cNvPr id="116" name="Google Shape;116;p20"/>
          <p:cNvPicPr preferRelativeResize="0"/>
          <p:nvPr/>
        </p:nvPicPr>
        <p:blipFill>
          <a:blip r:embed="rId7">
            <a:alphaModFix/>
          </a:blip>
          <a:stretch>
            <a:fillRect/>
          </a:stretch>
        </p:blipFill>
        <p:spPr>
          <a:xfrm>
            <a:off x="5491875" y="788813"/>
            <a:ext cx="3145226" cy="3659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23" name="Google Shape;123;p21"/>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k-nearest neighbor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29" name="Google Shape;12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30" name="Google Shape;130;p22"/>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comparison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