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k-nearest-neighbors-and-the-curse-of-dimensionality-7d64634015d9"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s.stackexchange.com/questions/206295/curse-of-dimensionality-why-is-it-a-problem-that-most-points-are-near-the-edge" TargetMode="External"/><Relationship Id="rId3" Type="http://schemas.openxmlformats.org/officeDocument/2006/relationships/hyperlink" Target="https://juanitorduz.github.io/exploring-the-curse-of-dimensionality-part-ii./"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atsgo.github.io/machine%20learning/2017/05/19/biasvar/" TargetMode="External"/><Relationship Id="rId3" Type="http://schemas.openxmlformats.org/officeDocument/2006/relationships/hyperlink" Target="https://www.youtube.com/watch?v=mZwszY3kQB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s.stackexchange.com/questions/144245/how-can-increasing-the-dimension-increase-the-variance-without-increasing-the-bi"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gonna talk about chapter 2, ‘Overview of Supervised Learning’.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2c654c6d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2c654c6d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Beyond the calculation of one point, take a comparison between two nn model by number of neightbors (k=15 and k=1).</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decision boundary of k=15 on the left seems better than linear model. </a:t>
            </a:r>
            <a:endParaRPr/>
          </a:p>
          <a:p>
            <a:pPr indent="0" lvl="0" marL="0" rtl="0" algn="l">
              <a:spcBef>
                <a:spcPts val="0"/>
              </a:spcBef>
              <a:spcAft>
                <a:spcPts val="0"/>
              </a:spcAft>
              <a:buNone/>
            </a:pPr>
            <a:r>
              <a:rPr lang="ko"/>
              <a:t>And the decision boundary of k=1 on the right seems that there is no misclassification and detail dividing about two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Then we could think, ‘choose k=1 always get correct answer without any misclassification!’. But That’s wrong.</a:t>
            </a:r>
            <a:endParaRPr/>
          </a:p>
          <a:p>
            <a:pPr indent="0" lvl="0" marL="0" rtl="0" algn="l">
              <a:spcBef>
                <a:spcPts val="0"/>
              </a:spcBef>
              <a:spcAft>
                <a:spcPts val="0"/>
              </a:spcAft>
              <a:buNone/>
            </a:pPr>
            <a:r>
              <a:rPr lang="ko"/>
              <a:t>There are some problems by selecting k=1, one of those is ‘over-fitting’ that will be described later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Then. what is the optimal value of k?</a:t>
            </a:r>
            <a:endParaRPr/>
          </a:p>
          <a:p>
            <a:pPr indent="0" lvl="0" marL="0" rtl="0" algn="l">
              <a:spcBef>
                <a:spcPts val="0"/>
              </a:spcBef>
              <a:spcAft>
                <a:spcPts val="0"/>
              </a:spcAft>
              <a:buNone/>
            </a:pPr>
            <a:r>
              <a:rPr lang="ko"/>
              <a:t>= makes N/k more than parameter p</a:t>
            </a:r>
            <a:r>
              <a:rPr lang="ko">
                <a:solidFill>
                  <a:schemeClr val="dk1"/>
                </a:solidFill>
              </a:rPr>
              <a:t>(the number of features)</a:t>
            </a:r>
            <a:r>
              <a:rPr lang="ko"/>
              <a:t> of linear model.</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a0f91eac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a0f91eac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When we compare or evaluate ML model, ‘Bias’ and ‘Variance’ is used for it.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detail definition of them will be discussed later.</a:t>
            </a:r>
            <a:endParaRPr/>
          </a:p>
          <a:p>
            <a:pPr indent="0" lvl="0" marL="0" rtl="0" algn="l">
              <a:spcBef>
                <a:spcPts val="0"/>
              </a:spcBef>
              <a:spcAft>
                <a:spcPts val="0"/>
              </a:spcAft>
              <a:buNone/>
            </a:pPr>
            <a:r>
              <a:rPr lang="ko"/>
              <a:t>Then, we could divide those into this figure.</a:t>
            </a:r>
            <a:endParaRPr/>
          </a:p>
          <a:p>
            <a:pPr indent="0" lvl="0" marL="0" rtl="0" algn="l">
              <a:spcBef>
                <a:spcPts val="0"/>
              </a:spcBef>
              <a:spcAft>
                <a:spcPts val="0"/>
              </a:spcAft>
              <a:buNone/>
            </a:pPr>
            <a:r>
              <a:rPr lang="ko"/>
              <a:t>Linear Model has strong assumption optimal decision boundary seems linear. </a:t>
            </a:r>
            <a:endParaRPr/>
          </a:p>
          <a:p>
            <a:pPr indent="0" lvl="0" marL="0" rtl="0" algn="l">
              <a:spcBef>
                <a:spcPts val="0"/>
              </a:spcBef>
              <a:spcAft>
                <a:spcPts val="0"/>
              </a:spcAft>
              <a:buNone/>
            </a:pPr>
            <a:r>
              <a:rPr lang="ko"/>
              <a:t>So, model has high bias and Low variance.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Nearest Neighbor has any strong assumption unlike linear model and it can adopt any situation. </a:t>
            </a:r>
            <a:endParaRPr/>
          </a:p>
          <a:p>
            <a:pPr indent="0" lvl="0" marL="0" rtl="0" algn="l">
              <a:spcBef>
                <a:spcPts val="0"/>
              </a:spcBef>
              <a:spcAft>
                <a:spcPts val="0"/>
              </a:spcAft>
              <a:buNone/>
            </a:pPr>
            <a:r>
              <a:rPr lang="ko"/>
              <a:t>But, the specific point of decision boundary is unstable.</a:t>
            </a:r>
            <a:endParaRPr/>
          </a:p>
          <a:p>
            <a:pPr indent="0" lvl="0" marL="0" rtl="0" algn="l">
              <a:spcBef>
                <a:spcPts val="0"/>
              </a:spcBef>
              <a:spcAft>
                <a:spcPts val="0"/>
              </a:spcAft>
              <a:buNone/>
            </a:pPr>
            <a:r>
              <a:rPr lang="ko"/>
              <a:t>So, </a:t>
            </a:r>
            <a:r>
              <a:rPr lang="ko">
                <a:solidFill>
                  <a:schemeClr val="dk1"/>
                </a:solidFill>
              </a:rPr>
              <a:t>model has low bias and Low variance.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2c654c6d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2c654c6d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have seen two representative ML models.</a:t>
            </a:r>
            <a:endParaRPr/>
          </a:p>
          <a:p>
            <a:pPr indent="0" lvl="0" marL="0" rtl="0" algn="l">
              <a:spcBef>
                <a:spcPts val="0"/>
              </a:spcBef>
              <a:spcAft>
                <a:spcPts val="0"/>
              </a:spcAft>
              <a:buNone/>
            </a:pPr>
            <a:r>
              <a:rPr lang="ko"/>
              <a:t>Then, how we could think that the prediction model is right?</a:t>
            </a:r>
            <a:endParaRPr/>
          </a:p>
          <a:p>
            <a:pPr indent="0" lvl="0" marL="0" rtl="0" algn="l">
              <a:spcBef>
                <a:spcPts val="0"/>
              </a:spcBef>
              <a:spcAft>
                <a:spcPts val="0"/>
              </a:spcAft>
              <a:buNone/>
            </a:pPr>
            <a:r>
              <a:rPr lang="ko"/>
              <a:t>For decision making, we need to take some approaches.</a:t>
            </a:r>
            <a:endParaRPr/>
          </a:p>
          <a:p>
            <a:pPr indent="0" lvl="0" marL="0" rtl="0" algn="l">
              <a:spcBef>
                <a:spcPts val="0"/>
              </a:spcBef>
              <a:spcAft>
                <a:spcPts val="0"/>
              </a:spcAft>
              <a:buNone/>
            </a:pPr>
            <a:r>
              <a:rPr lang="ko"/>
              <a:t>‘Statistical Decision Theory’ is one of those approaches.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First, it’s about quantitative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We define X is random input vector what has p column and Y is also random real value vector.</a:t>
            </a:r>
            <a:endParaRPr/>
          </a:p>
          <a:p>
            <a:pPr indent="0" lvl="0" marL="0" rtl="0" algn="l">
              <a:spcBef>
                <a:spcPts val="0"/>
              </a:spcBef>
              <a:spcAft>
                <a:spcPts val="0"/>
              </a:spcAft>
              <a:buNone/>
            </a:pPr>
            <a:r>
              <a:rPr lang="ko"/>
              <a:t>The objective is find function f(X) for predicting Y given X vectors.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For statistical decision making, taking a expectation of prediction errors it’s called EPE.</a:t>
            </a:r>
            <a:endParaRPr/>
          </a:p>
          <a:p>
            <a:pPr indent="0" lvl="0" marL="0" rtl="0" algn="l">
              <a:spcBef>
                <a:spcPts val="0"/>
              </a:spcBef>
              <a:spcAft>
                <a:spcPts val="0"/>
              </a:spcAft>
              <a:buNone/>
            </a:pPr>
            <a:r>
              <a:rPr lang="ko"/>
              <a:t>By representing prediction error, squared error loss is taken and called L2 loss.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EPE with squared error loss seems like equation 2.9 to 2.11. </a:t>
            </a:r>
            <a:endParaRPr/>
          </a:p>
          <a:p>
            <a:pPr indent="0" lvl="0" marL="0" rtl="0" algn="l">
              <a:spcBef>
                <a:spcPts val="0"/>
              </a:spcBef>
              <a:spcAft>
                <a:spcPts val="0"/>
              </a:spcAft>
              <a:buNone/>
            </a:pPr>
            <a:r>
              <a:rPr lang="ko"/>
              <a:t>In the way to develop equation to 2.10 from 2.9, it </a:t>
            </a:r>
            <a:r>
              <a:rPr lang="ko">
                <a:solidFill>
                  <a:schemeClr val="dk1"/>
                </a:solidFill>
              </a:rPr>
              <a:t>converts as probability density function.</a:t>
            </a:r>
            <a:endParaRPr/>
          </a:p>
          <a:p>
            <a:pPr indent="0" lvl="0" marL="0" rtl="0" algn="l">
              <a:spcBef>
                <a:spcPts val="0"/>
              </a:spcBef>
              <a:spcAft>
                <a:spcPts val="0"/>
              </a:spcAft>
              <a:buNone/>
            </a:pPr>
            <a:r>
              <a:rPr lang="ko"/>
              <a:t>And because our objective is minimizing EPE in overall f(x), it could be represented like equation 2.12.</a:t>
            </a:r>
            <a:endParaRPr/>
          </a:p>
          <a:p>
            <a:pPr indent="0" lvl="0" marL="0" rtl="0" algn="l">
              <a:spcBef>
                <a:spcPts val="0"/>
              </a:spcBef>
              <a:spcAft>
                <a:spcPts val="0"/>
              </a:spcAft>
              <a:buNone/>
            </a:pPr>
            <a:r>
              <a:rPr lang="ko"/>
              <a:t>Finally, expectation of f(x) can be derived equation 2.13 by some processes like the right side of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c654c6d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c654c6d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 prediction value of Nearest Neighbor can be developed like equation 2.14.</a:t>
            </a:r>
            <a:endParaRPr/>
          </a:p>
          <a:p>
            <a:pPr indent="0" lvl="0" marL="0" rtl="0" algn="l">
              <a:spcBef>
                <a:spcPts val="0"/>
              </a:spcBef>
              <a:spcAft>
                <a:spcPts val="0"/>
              </a:spcAft>
              <a:buNone/>
            </a:pPr>
            <a:r>
              <a:rPr lang="ko"/>
              <a:t>Because the result is made that summation of neighbor’s value and division by number of neighbors.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there are two approximation for defining like eq 2.14</a:t>
            </a:r>
            <a:endParaRPr/>
          </a:p>
          <a:p>
            <a:pPr indent="0" lvl="0" marL="0" rtl="0" algn="l">
              <a:spcBef>
                <a:spcPts val="0"/>
              </a:spcBef>
              <a:spcAft>
                <a:spcPts val="0"/>
              </a:spcAft>
              <a:buNone/>
            </a:pPr>
            <a:r>
              <a:rPr lang="ko"/>
              <a:t> </a:t>
            </a:r>
            <a:endParaRPr/>
          </a:p>
          <a:p>
            <a:pPr indent="-298450" lvl="0" marL="457200" rtl="0" algn="l">
              <a:spcBef>
                <a:spcPts val="0"/>
              </a:spcBef>
              <a:spcAft>
                <a:spcPts val="0"/>
              </a:spcAft>
              <a:buSzPts val="1100"/>
              <a:buChar char="●"/>
            </a:pPr>
            <a:r>
              <a:rPr lang="ko"/>
              <a:t>expectation is approximated by averaging over sample data;</a:t>
            </a:r>
            <a:endParaRPr/>
          </a:p>
          <a:p>
            <a:pPr indent="-298450" lvl="0" marL="457200" rtl="0" algn="l">
              <a:spcBef>
                <a:spcPts val="0"/>
              </a:spcBef>
              <a:spcAft>
                <a:spcPts val="0"/>
              </a:spcAft>
              <a:buSzPts val="1100"/>
              <a:buChar char="●"/>
            </a:pPr>
            <a:r>
              <a:rPr lang="ko"/>
              <a:t>conditioning at a point is relaxed to conditioning on some region “close” to target 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In nearest neighbor, the bigger N value makes there are many neighbors specific x point and the bigger k value and average value will be stabilized.</a:t>
            </a:r>
            <a:endParaRPr/>
          </a:p>
          <a:p>
            <a:pPr indent="0" lvl="0" marL="0" rtl="0" algn="l">
              <a:spcBef>
                <a:spcPts val="0"/>
              </a:spcBef>
              <a:spcAft>
                <a:spcPts val="0"/>
              </a:spcAft>
              <a:buNone/>
            </a:pPr>
            <a:r>
              <a:rPr lang="ko"/>
              <a:t>So, eq 2.14 can be seem like 2.13</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In Linear model, if we assume f(x) like eq. 2.15, we could find optimal beta value such as eq 2.6 replacing the expectation by average over training data.</a:t>
            </a:r>
            <a:endParaRPr/>
          </a:p>
          <a:p>
            <a:pPr indent="0" lvl="0" marL="0" rtl="0" algn="l">
              <a:spcBef>
                <a:spcPts val="0"/>
              </a:spcBef>
              <a:spcAft>
                <a:spcPts val="0"/>
              </a:spcAft>
              <a:buNone/>
            </a:pPr>
            <a:r>
              <a:rPr lang="ko"/>
              <a:t>And if it was represented as Matrix way, equation 2.16 is drived.</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Both NN and Linear Regression replace Expectation to Average by approximation. but they have different model assumptions.</a:t>
            </a:r>
            <a:endParaRPr/>
          </a:p>
          <a:p>
            <a:pPr indent="-298450" lvl="0" marL="457200" rtl="0" algn="l">
              <a:spcBef>
                <a:spcPts val="0"/>
              </a:spcBef>
              <a:spcAft>
                <a:spcPts val="0"/>
              </a:spcAft>
              <a:buSzPts val="1100"/>
              <a:buChar char="●"/>
            </a:pPr>
            <a:r>
              <a:rPr lang="ko"/>
              <a:t>Least Square: function will be globally linear function</a:t>
            </a:r>
            <a:endParaRPr/>
          </a:p>
          <a:p>
            <a:pPr indent="-298450" lvl="0" marL="457200" rtl="0" algn="l">
              <a:spcBef>
                <a:spcPts val="0"/>
              </a:spcBef>
              <a:spcAft>
                <a:spcPts val="0"/>
              </a:spcAft>
              <a:buSzPts val="1100"/>
              <a:buChar char="●"/>
            </a:pPr>
            <a:r>
              <a:rPr lang="ko"/>
              <a:t>Nearest Neighbor: locally constant function</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a0f91eac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a0f91eac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ko"/>
              <a:t>rigid linear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Equation 2.1. is origin linear model what we said before. </a:t>
            </a:r>
            <a:endParaRPr/>
          </a:p>
          <a:p>
            <a:pPr indent="0" lvl="0" marL="0" rtl="0" algn="l">
              <a:spcBef>
                <a:spcPts val="0"/>
              </a:spcBef>
              <a:spcAft>
                <a:spcPts val="0"/>
              </a:spcAft>
              <a:buNone/>
            </a:pPr>
            <a:r>
              <a:rPr lang="ko"/>
              <a:t>Do you guys think equation 2.1 is enough to predict optimal target function?</a:t>
            </a:r>
            <a:endParaRPr/>
          </a:p>
          <a:p>
            <a:pPr indent="0" lvl="0" marL="0" rtl="0" algn="l">
              <a:spcBef>
                <a:spcPts val="0"/>
              </a:spcBef>
              <a:spcAft>
                <a:spcPts val="0"/>
              </a:spcAft>
              <a:buNone/>
            </a:pPr>
            <a:r>
              <a:rPr lang="ko"/>
              <a:t>Some constraints(restriction) are needed for misclassification cases in Figure 2.1</a:t>
            </a:r>
            <a:endParaRPr/>
          </a:p>
          <a:p>
            <a:pPr indent="0" lvl="0" marL="0" rtl="0" algn="l">
              <a:spcBef>
                <a:spcPts val="0"/>
              </a:spcBef>
              <a:spcAft>
                <a:spcPts val="0"/>
              </a:spcAft>
              <a:buNone/>
            </a:pPr>
            <a:r>
              <a:rPr lang="ko"/>
              <a:t>Function fj is the function contained some rigid restriction such as additive constraints in this textbook</a:t>
            </a:r>
            <a:endParaRPr/>
          </a:p>
          <a:p>
            <a:pPr indent="0" lvl="0" marL="0" rtl="0" algn="l">
              <a:spcBef>
                <a:spcPts val="0"/>
              </a:spcBef>
              <a:spcAft>
                <a:spcPts val="0"/>
              </a:spcAft>
              <a:buNone/>
            </a:pPr>
            <a:r>
              <a:rPr lang="ko"/>
              <a:t>The reason why function has constraint is for granting flexibility what resolve misclassification error and high dimensionality problem in later chapter.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ko"/>
              <a:t>alternative of squared error loss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do you remember Squared Error Loss function before? </a:t>
            </a:r>
            <a:endParaRPr/>
          </a:p>
          <a:p>
            <a:pPr indent="0" lvl="0" marL="0" rtl="0" algn="l">
              <a:spcBef>
                <a:spcPts val="0"/>
              </a:spcBef>
              <a:spcAft>
                <a:spcPts val="0"/>
              </a:spcAft>
              <a:buNone/>
            </a:pPr>
            <a:r>
              <a:rPr lang="ko"/>
              <a:t>Or how about using Absolute Value for Loss function instead of Squared Error Loss.</a:t>
            </a:r>
            <a:endParaRPr/>
          </a:p>
          <a:p>
            <a:pPr indent="0" lvl="0" marL="0" rtl="0" algn="l">
              <a:spcBef>
                <a:spcPts val="0"/>
              </a:spcBef>
              <a:spcAft>
                <a:spcPts val="0"/>
              </a:spcAft>
              <a:buNone/>
            </a:pPr>
            <a:r>
              <a:rPr lang="ko"/>
              <a:t>If we use absolute value as L1 loss, the result of prediction function will be median value around all x values like equation 2.18..</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But, author said L2 would be prefer than L1.</a:t>
            </a:r>
            <a:endParaRPr/>
          </a:p>
          <a:p>
            <a:pPr indent="0" lvl="0" marL="0" rtl="0" algn="l">
              <a:spcBef>
                <a:spcPts val="0"/>
              </a:spcBef>
              <a:spcAft>
                <a:spcPts val="0"/>
              </a:spcAft>
              <a:buNone/>
            </a:pPr>
            <a:r>
              <a:rPr lang="ko"/>
              <a:t>There are some reasons why.</a:t>
            </a:r>
            <a:endParaRPr/>
          </a:p>
          <a:p>
            <a:pPr indent="-298450" lvl="0" marL="457200" rtl="0" algn="l">
              <a:spcBef>
                <a:spcPts val="0"/>
              </a:spcBef>
              <a:spcAft>
                <a:spcPts val="0"/>
              </a:spcAft>
              <a:buSzPts val="1100"/>
              <a:buAutoNum type="arabicPeriod"/>
            </a:pPr>
            <a:r>
              <a:rPr lang="ko"/>
              <a:t>L2 loss is more robust than L1 when it encounter with outlier value because it used absolute value than squared.</a:t>
            </a:r>
            <a:endParaRPr/>
          </a:p>
          <a:p>
            <a:pPr indent="-298450" lvl="0" marL="457200" rtl="0" algn="l">
              <a:spcBef>
                <a:spcPts val="0"/>
              </a:spcBef>
              <a:spcAft>
                <a:spcPts val="0"/>
              </a:spcAft>
              <a:buSzPts val="1100"/>
              <a:buAutoNum type="arabicPeriod"/>
            </a:pPr>
            <a:r>
              <a:rPr lang="ko"/>
              <a:t>L1 has discontinue property when L1 value being 0 due to derivative.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2c654c6d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2c654c6d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Now we could expand our thinking for multi-classification.</a:t>
            </a:r>
            <a:endParaRPr/>
          </a:p>
          <a:p>
            <a:pPr indent="0" lvl="0" marL="0" rtl="0" algn="l">
              <a:spcBef>
                <a:spcPts val="0"/>
              </a:spcBef>
              <a:spcAft>
                <a:spcPts val="0"/>
              </a:spcAft>
              <a:buNone/>
            </a:pPr>
            <a:r>
              <a:rPr lang="ko"/>
              <a:t>Loss function L for multi-classification has K rows and columns what has 0 values for diagonal and nonnegative value elsewhere.</a:t>
            </a:r>
            <a:endParaRPr/>
          </a:p>
          <a:p>
            <a:pPr indent="0" lvl="0" marL="0" rtl="0" algn="l">
              <a:spcBef>
                <a:spcPts val="0"/>
              </a:spcBef>
              <a:spcAft>
                <a:spcPts val="0"/>
              </a:spcAft>
              <a:buNone/>
            </a:pPr>
            <a:r>
              <a:rPr lang="ko"/>
              <a:t>And L(k,l) means the cost spends when class k specify I instead of actual value.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2c654c6d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2c654c6d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Until the slide before, the example for explanation will be simple situation there are one or two variables(p) in two representative model.</a:t>
            </a:r>
            <a:endParaRPr/>
          </a:p>
          <a:p>
            <a:pPr indent="0" lvl="0" marL="0" rtl="0" algn="l">
              <a:spcBef>
                <a:spcPts val="0"/>
              </a:spcBef>
              <a:spcAft>
                <a:spcPts val="0"/>
              </a:spcAft>
              <a:buNone/>
            </a:pPr>
            <a:r>
              <a:rPr lang="ko"/>
              <a:t>Like the book’s saying in nearest neighbor, for getting good prediction result, large data samples and high number of neighbors is needed during prediction.</a:t>
            </a:r>
            <a:endParaRPr/>
          </a:p>
          <a:p>
            <a:pPr indent="0" lvl="0" marL="0" rtl="0" algn="l">
              <a:spcBef>
                <a:spcPts val="0"/>
              </a:spcBef>
              <a:spcAft>
                <a:spcPts val="0"/>
              </a:spcAft>
              <a:buNone/>
            </a:pPr>
            <a:r>
              <a:rPr lang="ko"/>
              <a:t>Is it available in complex case like there are huge number of columns on data also?</a:t>
            </a:r>
            <a:endParaRPr/>
          </a:p>
          <a:p>
            <a:pPr indent="0" lvl="0" marL="0" rtl="0" algn="l">
              <a:spcBef>
                <a:spcPts val="0"/>
              </a:spcBef>
              <a:spcAft>
                <a:spcPts val="0"/>
              </a:spcAft>
              <a:buNone/>
            </a:pPr>
            <a:r>
              <a:rPr lang="ko"/>
              <a:t>The more columns are on dataset, the more dimensional space are increased. it’s called being high dimensional space. </a:t>
            </a:r>
            <a:endParaRPr/>
          </a:p>
          <a:p>
            <a:pPr indent="0" lvl="0" marL="0" rtl="0" algn="l">
              <a:spcBef>
                <a:spcPts val="0"/>
              </a:spcBef>
              <a:spcAft>
                <a:spcPts val="0"/>
              </a:spcAft>
              <a:buNone/>
            </a:pPr>
            <a:r>
              <a:rPr lang="ko"/>
              <a:t>The result is that it’s not when high dimensional space like in nearest neighbor. </a:t>
            </a:r>
            <a:endParaRPr/>
          </a:p>
          <a:p>
            <a:pPr indent="0" lvl="0" marL="0" rtl="0" algn="l">
              <a:spcBef>
                <a:spcPts val="0"/>
              </a:spcBef>
              <a:spcAft>
                <a:spcPts val="0"/>
              </a:spcAft>
              <a:buNone/>
            </a:pPr>
            <a:r>
              <a:rPr lang="ko"/>
              <a:t>It’s one of the curse of dimensionality symptoms.</a:t>
            </a:r>
            <a:endParaRPr/>
          </a:p>
          <a:p>
            <a:pPr indent="0" lvl="0" marL="0" rtl="0" algn="l">
              <a:spcBef>
                <a:spcPts val="0"/>
              </a:spcBef>
              <a:spcAft>
                <a:spcPts val="0"/>
              </a:spcAft>
              <a:buNone/>
            </a:pPr>
            <a:r>
              <a:rPr lang="ko"/>
              <a:t>Now, we will talk about the symptoms in High Dimension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2c654c6d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2c654c6d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 first symptoms of high dimensionality is increasing distance among neighbor.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Let’s make a dataset nearest neighbor, input, are uniformly distributed like left image as p-dimensional cube.</a:t>
            </a:r>
            <a:endParaRPr/>
          </a:p>
          <a:p>
            <a:pPr indent="0" lvl="0" marL="0" rtl="0" algn="l">
              <a:spcBef>
                <a:spcPts val="0"/>
              </a:spcBef>
              <a:spcAft>
                <a:spcPts val="0"/>
              </a:spcAft>
              <a:buNone/>
            </a:pPr>
            <a:r>
              <a:rPr lang="ko"/>
              <a:t>And the action to capture fraction r of observation also would be hypercubical neighborhood.</a:t>
            </a:r>
            <a:endParaRPr/>
          </a:p>
          <a:p>
            <a:pPr indent="0" lvl="0" marL="0" rtl="0" algn="l">
              <a:spcBef>
                <a:spcPts val="0"/>
              </a:spcBef>
              <a:spcAft>
                <a:spcPts val="0"/>
              </a:spcAft>
              <a:buNone/>
            </a:pPr>
            <a:r>
              <a:rPr lang="ko"/>
              <a:t>The equation of expected distance length between neighbor is ep(r) = r^{1/p</a:t>
            </a:r>
            <a:r>
              <a:rPr lang="ko">
                <a:solidFill>
                  <a:schemeClr val="dk1"/>
                </a:solidFill>
              </a:rPr>
              <a:t>}</a:t>
            </a:r>
            <a:r>
              <a:rPr lang="ko"/>
              <a:t>. </a:t>
            </a:r>
            <a:endParaRPr/>
          </a:p>
          <a:p>
            <a:pPr indent="0" lvl="0" marL="0" rtl="0" algn="l">
              <a:spcBef>
                <a:spcPts val="0"/>
              </a:spcBef>
              <a:spcAft>
                <a:spcPts val="0"/>
              </a:spcAft>
              <a:buNone/>
            </a:pPr>
            <a:r>
              <a:rPr lang="ko"/>
              <a:t>If we want to get 1% of data to local average must cover 63% and 10% need to cover 80% of input.</a:t>
            </a:r>
            <a:endParaRPr/>
          </a:p>
          <a:p>
            <a:pPr indent="0" lvl="0" marL="0" rtl="0" algn="l">
              <a:spcBef>
                <a:spcPts val="0"/>
              </a:spcBef>
              <a:spcAft>
                <a:spcPts val="0"/>
              </a:spcAft>
              <a:buNone/>
            </a:pPr>
            <a:r>
              <a:rPr lang="ko"/>
              <a:t>So neighbor could not say ‘local’ because the distance is going to big when parameter p becomes higher like the right images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a:solidFill>
                  <a:schemeClr val="dk1"/>
                </a:solidFill>
              </a:rPr>
              <a:t>Reference(in English)</a:t>
            </a:r>
            <a:endParaRPr/>
          </a:p>
          <a:p>
            <a:pPr indent="0" lvl="0" marL="0" rtl="0" algn="l">
              <a:spcBef>
                <a:spcPts val="0"/>
              </a:spcBef>
              <a:spcAft>
                <a:spcPts val="0"/>
              </a:spcAft>
              <a:buNone/>
            </a:pPr>
            <a:r>
              <a:rPr lang="ko" u="sng">
                <a:solidFill>
                  <a:schemeClr val="hlink"/>
                </a:solidFill>
                <a:hlinkClick r:id="rId2"/>
              </a:rPr>
              <a:t>https://towardsdatascience.com/k-nearest-neighbors-and-the-curse-of-dimensionality-7d64634015d9</a:t>
            </a:r>
            <a:r>
              <a:rPr lang="ko"/>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2c654c6d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2c654c6d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There are other symptoms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Second one is data samples move to the edge by increasing the distance with target data point. </a:t>
            </a:r>
            <a:endParaRPr/>
          </a:p>
          <a:p>
            <a:pPr indent="0" lvl="0" marL="0" rtl="0" algn="l">
              <a:spcBef>
                <a:spcPts val="0"/>
              </a:spcBef>
              <a:spcAft>
                <a:spcPts val="0"/>
              </a:spcAft>
              <a:buNone/>
            </a:pPr>
            <a:r>
              <a:rPr lang="ko"/>
              <a:t>We keep thinking about p-dimensional unit ball centered at the origin.</a:t>
            </a:r>
            <a:endParaRPr/>
          </a:p>
          <a:p>
            <a:pPr indent="0" lvl="0" marL="0" rtl="0" algn="l">
              <a:spcBef>
                <a:spcPts val="0"/>
              </a:spcBef>
              <a:spcAft>
                <a:spcPts val="0"/>
              </a:spcAft>
              <a:buNone/>
            </a:pPr>
            <a:r>
              <a:rPr lang="ko"/>
              <a:t>The equation 2.24 means the median distance from origin data point to neighbor. </a:t>
            </a:r>
            <a:endParaRPr/>
          </a:p>
          <a:p>
            <a:pPr indent="0" lvl="0" marL="0" rtl="0" algn="l">
              <a:spcBef>
                <a:spcPts val="0"/>
              </a:spcBef>
              <a:spcAft>
                <a:spcPts val="0"/>
              </a:spcAft>
              <a:buNone/>
            </a:pPr>
            <a:r>
              <a:rPr lang="ko"/>
              <a:t>If N=500, p=10 then d(p,N) = 0.52. </a:t>
            </a:r>
            <a:endParaRPr/>
          </a:p>
          <a:p>
            <a:pPr indent="0" lvl="0" marL="0" rtl="0" algn="l">
              <a:spcBef>
                <a:spcPts val="0"/>
              </a:spcBef>
              <a:spcAft>
                <a:spcPts val="0"/>
              </a:spcAft>
              <a:buNone/>
            </a:pPr>
            <a:r>
              <a:rPr lang="ko"/>
              <a:t>It says more than half of data near to boundary from origin data point.</a:t>
            </a:r>
            <a:endParaRPr/>
          </a:p>
          <a:p>
            <a:pPr indent="0" lvl="0" marL="0" rtl="0" algn="l">
              <a:spcBef>
                <a:spcPts val="0"/>
              </a:spcBef>
              <a:spcAft>
                <a:spcPts val="0"/>
              </a:spcAft>
              <a:buNone/>
            </a:pPr>
            <a:r>
              <a:rPr lang="ko"/>
              <a:t>If we simulate it, we could distribution below.</a:t>
            </a:r>
            <a:endParaRPr/>
          </a:p>
          <a:p>
            <a:pPr indent="0" lvl="0" marL="0" rtl="0" algn="l">
              <a:spcBef>
                <a:spcPts val="0"/>
              </a:spcBef>
              <a:spcAft>
                <a:spcPts val="0"/>
              </a:spcAft>
              <a:buNone/>
            </a:pPr>
            <a:r>
              <a:rPr lang="ko"/>
              <a:t>Why is it a problem for prediction?</a:t>
            </a:r>
            <a:endParaRPr/>
          </a:p>
          <a:p>
            <a:pPr indent="0" lvl="0" marL="0" rtl="0" algn="l">
              <a:spcBef>
                <a:spcPts val="0"/>
              </a:spcBef>
              <a:spcAft>
                <a:spcPts val="0"/>
              </a:spcAft>
              <a:buNone/>
            </a:pPr>
            <a:r>
              <a:rPr lang="ko"/>
              <a:t>Prediction will be much more difficult near the edge of training sample (estimating point extrapolate vs interpolate).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a:solidFill>
                  <a:schemeClr val="dk1"/>
                </a:solidFill>
              </a:rPr>
              <a:t>Reference(in English)</a:t>
            </a:r>
            <a:endParaRPr/>
          </a:p>
          <a:p>
            <a:pPr indent="0" lvl="0" marL="0" rtl="0" algn="l">
              <a:spcBef>
                <a:spcPts val="0"/>
              </a:spcBef>
              <a:spcAft>
                <a:spcPts val="0"/>
              </a:spcAft>
              <a:buNone/>
            </a:pPr>
            <a:r>
              <a:rPr lang="ko" u="sng">
                <a:solidFill>
                  <a:schemeClr val="hlink"/>
                </a:solidFill>
                <a:hlinkClick r:id="rId2"/>
              </a:rPr>
              <a:t>https://stats.stackexchange.com/questions/206295/curse-of-dimensionality-why-is-it-a-problem-that-most-points-are-near-the-edge</a:t>
            </a:r>
            <a:r>
              <a:rPr lang="ko"/>
              <a:t> </a:t>
            </a:r>
            <a:endParaRPr/>
          </a:p>
          <a:p>
            <a:pPr indent="0" lvl="0" marL="0" rtl="0" algn="l">
              <a:spcBef>
                <a:spcPts val="0"/>
              </a:spcBef>
              <a:spcAft>
                <a:spcPts val="0"/>
              </a:spcAft>
              <a:buNone/>
            </a:pPr>
            <a:r>
              <a:rPr lang="ko" u="sng">
                <a:solidFill>
                  <a:schemeClr val="hlink"/>
                </a:solidFill>
                <a:hlinkClick r:id="rId3"/>
              </a:rPr>
              <a:t>https://juanitorduz.github.io/exploring-the-curse-of-dimensionality-part-ii./</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a:solidFill>
                  <a:schemeClr val="dk1"/>
                </a:solidFill>
              </a:rPr>
              <a:t>The last symptom is about ‘</a:t>
            </a:r>
            <a:r>
              <a:rPr lang="ko">
                <a:solidFill>
                  <a:schemeClr val="dk1"/>
                </a:solidFill>
              </a:rPr>
              <a:t>Sampling Density’.</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it will be changed by size of dimension p and It’s equation N^{1/p}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if p=1, and its number of sample 100.</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And let’s compare it with high dimensional space p=10.</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For same density, N_10 = 100^10 data is needed!.</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In high dimensional space, we need much more data be trained.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a0f91eac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a0f91eac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Beyond the high dimension symptoms, Let me talk about Bias and Variance under the EPE equation for overcoming the curse.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example space is defined that there are 1000 data points xi uniformly on [-1,1]^p and Y = f(X) = e −8||X||.</a:t>
            </a:r>
            <a:endParaRPr/>
          </a:p>
          <a:p>
            <a:pPr indent="0" lvl="0" marL="0" rtl="0" algn="l">
              <a:spcBef>
                <a:spcPts val="0"/>
              </a:spcBef>
              <a:spcAft>
                <a:spcPts val="0"/>
              </a:spcAft>
              <a:buNone/>
            </a:pPr>
            <a:r>
              <a:rPr lang="ko"/>
              <a:t>And to get MSE value in simple way, it uses 1-nearest-neighbor, and think about x0 point only.</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How to get MSE value at x0 point via EPE of Square Error btw optimal function f(x0) and prediction value y hat 0 like top of eq 2.25.</a:t>
            </a:r>
            <a:endParaRPr/>
          </a:p>
          <a:p>
            <a:pPr indent="0" lvl="0" marL="0" rtl="0" algn="l">
              <a:spcBef>
                <a:spcPts val="0"/>
              </a:spcBef>
              <a:spcAft>
                <a:spcPts val="0"/>
              </a:spcAft>
              <a:buNone/>
            </a:pPr>
            <a:r>
              <a:rPr lang="ko"/>
              <a:t>For doing that, we need to do some trial</a:t>
            </a:r>
            <a:r>
              <a:rPr lang="ko"/>
              <a:t>s</a:t>
            </a:r>
            <a:r>
              <a:rPr lang="ko"/>
              <a:t> to predict using different data samples(y0 hats) like getting sample using another data samples and average them for estimating MSE.</a:t>
            </a:r>
            <a:endParaRPr/>
          </a:p>
          <a:p>
            <a:pPr indent="0" lvl="0" marL="0" rtl="0" algn="l">
              <a:spcBef>
                <a:spcPts val="0"/>
              </a:spcBef>
              <a:spcAft>
                <a:spcPts val="0"/>
              </a:spcAft>
              <a:buNone/>
            </a:pPr>
            <a:r>
              <a:rPr lang="ko"/>
              <a:t>The symbol what I’m saying now is Et(y hat 0) means Expectation of y hat 0 via some datasets.</a:t>
            </a:r>
            <a:endParaRPr/>
          </a:p>
          <a:p>
            <a:pPr indent="0" lvl="0" marL="0" rtl="0" algn="l">
              <a:spcBef>
                <a:spcPts val="0"/>
              </a:spcBef>
              <a:spcAft>
                <a:spcPts val="0"/>
              </a:spcAft>
              <a:buNone/>
            </a:pPr>
            <a:r>
              <a:rPr lang="ko"/>
              <a:t>Why I say </a:t>
            </a:r>
            <a:r>
              <a:rPr lang="ko">
                <a:solidFill>
                  <a:schemeClr val="dk1"/>
                </a:solidFill>
              </a:rPr>
              <a:t>average of different data samples in a sudden?</a:t>
            </a:r>
            <a:endParaRPr>
              <a:solidFill>
                <a:schemeClr val="dk1"/>
              </a:solidFill>
            </a:endParaRPr>
          </a:p>
          <a:p>
            <a:pPr indent="0" lvl="0" marL="0" rtl="0" algn="l">
              <a:spcBef>
                <a:spcPts val="0"/>
              </a:spcBef>
              <a:spcAft>
                <a:spcPts val="0"/>
              </a:spcAft>
              <a:buNone/>
            </a:pPr>
            <a:r>
              <a:rPr lang="ko">
                <a:solidFill>
                  <a:schemeClr val="dk1"/>
                </a:solidFill>
              </a:rPr>
              <a:t>There are few blue dots when I say model comparison in slide 11.</a:t>
            </a:r>
            <a:endParaRPr>
              <a:solidFill>
                <a:schemeClr val="dk1"/>
              </a:solidFill>
            </a:endParaRPr>
          </a:p>
          <a:p>
            <a:pPr indent="0" lvl="0" marL="0" rtl="0" algn="l">
              <a:spcBef>
                <a:spcPts val="0"/>
              </a:spcBef>
              <a:spcAft>
                <a:spcPts val="0"/>
              </a:spcAft>
              <a:buNone/>
            </a:pPr>
            <a:r>
              <a:rPr lang="ko">
                <a:solidFill>
                  <a:schemeClr val="dk1"/>
                </a:solidFill>
              </a:rPr>
              <a:t>By taking samples with different training data we could measure bias and variance of our prediction function compared with target function.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Let’s develop equation 2.25 and the detail development of it is right side of slide.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ko"/>
              <a:t>In the development process of equation, </a:t>
            </a:r>
            <a:r>
              <a:rPr lang="ko"/>
              <a:t>Adding addition </a:t>
            </a:r>
            <a:r>
              <a:rPr lang="ko">
                <a:solidFill>
                  <a:schemeClr val="dk1"/>
                </a:solidFill>
              </a:rPr>
              <a:t>and subtraction of Et(y hat 0) itself on top of eq 2.25.</a:t>
            </a:r>
            <a:endParaRPr>
              <a:solidFill>
                <a:schemeClr val="dk1"/>
              </a:solidFill>
            </a:endParaRPr>
          </a:p>
          <a:p>
            <a:pPr indent="0" lvl="0" marL="0" rtl="0" algn="l">
              <a:spcBef>
                <a:spcPts val="0"/>
              </a:spcBef>
              <a:spcAft>
                <a:spcPts val="0"/>
              </a:spcAft>
              <a:buNone/>
            </a:pPr>
            <a:r>
              <a:rPr lang="ko">
                <a:solidFill>
                  <a:schemeClr val="dk1"/>
                </a:solidFill>
              </a:rPr>
              <a:t>There is second line of picture.</a:t>
            </a:r>
            <a:endParaRPr>
              <a:solidFill>
                <a:schemeClr val="dk1"/>
              </a:solidFill>
            </a:endParaRPr>
          </a:p>
          <a:p>
            <a:pPr indent="0" lvl="0" marL="0" rtl="0" algn="l">
              <a:spcBef>
                <a:spcPts val="0"/>
              </a:spcBef>
              <a:spcAft>
                <a:spcPts val="0"/>
              </a:spcAft>
              <a:buNone/>
            </a:pPr>
            <a:r>
              <a:rPr lang="ko">
                <a:solidFill>
                  <a:schemeClr val="dk1"/>
                </a:solidFill>
              </a:rPr>
              <a:t>And then substitution left red line as A and right red line as B.</a:t>
            </a:r>
            <a:endParaRPr>
              <a:solidFill>
                <a:schemeClr val="dk1"/>
              </a:solidFill>
            </a:endParaRPr>
          </a:p>
          <a:p>
            <a:pPr indent="0" lvl="0" marL="0" rtl="0" algn="l">
              <a:spcBef>
                <a:spcPts val="0"/>
              </a:spcBef>
              <a:spcAft>
                <a:spcPts val="0"/>
              </a:spcAft>
              <a:buNone/>
            </a:pPr>
            <a:r>
              <a:rPr lang="ko">
                <a:solidFill>
                  <a:schemeClr val="dk1"/>
                </a:solidFill>
              </a:rPr>
              <a:t>It will be square on sum of two variables, A and B.</a:t>
            </a:r>
            <a:endParaRPr>
              <a:solidFill>
                <a:schemeClr val="dk1"/>
              </a:solidFill>
            </a:endParaRPr>
          </a:p>
          <a:p>
            <a:pPr indent="0" lvl="0" marL="0" rtl="0" algn="l">
              <a:spcBef>
                <a:spcPts val="0"/>
              </a:spcBef>
              <a:spcAft>
                <a:spcPts val="0"/>
              </a:spcAft>
              <a:buNone/>
            </a:pPr>
            <a:r>
              <a:rPr lang="ko">
                <a:solidFill>
                  <a:schemeClr val="dk1"/>
                </a:solidFill>
              </a:rPr>
              <a:t>According to another equations below, finally we could get ‘</a:t>
            </a:r>
            <a:r>
              <a:rPr lang="ko" sz="1050">
                <a:solidFill>
                  <a:srgbClr val="C5A332"/>
                </a:solidFill>
                <a:highlight>
                  <a:srgbClr val="F9F9F9"/>
                </a:highlight>
                <a:latin typeface="Courier New"/>
                <a:ea typeface="Courier New"/>
                <a:cs typeface="Courier New"/>
                <a:sym typeface="Courier New"/>
              </a:rPr>
              <a:t>\{\hat{y_0}-E_t(\hat{y_0})\}^2+E_t[E_t(\hat{y_0})-\hat{y_0}]^2</a:t>
            </a:r>
            <a:r>
              <a:rPr lang="ko">
                <a:solidFill>
                  <a:schemeClr val="dk1"/>
                </a:solidFill>
              </a:rPr>
              <a:t>’, the second line from the bottom.</a:t>
            </a:r>
            <a:endParaRPr>
              <a:solidFill>
                <a:schemeClr val="dk1"/>
              </a:solidFill>
            </a:endParaRPr>
          </a:p>
          <a:p>
            <a:pPr indent="0" lvl="0" marL="0" rtl="0" algn="l">
              <a:spcBef>
                <a:spcPts val="0"/>
              </a:spcBef>
              <a:spcAft>
                <a:spcPts val="0"/>
              </a:spcAft>
              <a:buNone/>
            </a:pPr>
            <a:r>
              <a:rPr lang="ko">
                <a:solidFill>
                  <a:schemeClr val="dk1"/>
                </a:solidFill>
              </a:rPr>
              <a:t>The left side of it be as Bias and the right side of if be as Variance using words what I commented in previous slides.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t>Then, what is bias and variance?</a:t>
            </a:r>
            <a:endParaRPr/>
          </a:p>
          <a:p>
            <a:pPr indent="0" lvl="0" marL="0" rtl="0" algn="l">
              <a:spcBef>
                <a:spcPts val="0"/>
              </a:spcBef>
              <a:spcAft>
                <a:spcPts val="0"/>
              </a:spcAft>
              <a:buClr>
                <a:schemeClr val="dk1"/>
              </a:buClr>
              <a:buSzPts val="1100"/>
              <a:buFont typeface="Arial"/>
              <a:buNone/>
            </a:pPr>
            <a:r>
              <a:rPr lang="ko" sz="1400">
                <a:solidFill>
                  <a:schemeClr val="dk1"/>
                </a:solidFill>
              </a:rPr>
              <a:t>Bias: how much close samples average result with answer</a:t>
            </a: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low - good prediction via repeats </a:t>
            </a: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high - not good prediction despite to do many repeats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ko" sz="1400">
                <a:solidFill>
                  <a:schemeClr val="dk1"/>
                </a:solidFill>
              </a:rPr>
              <a:t>Variance: difference between samples average and one sample</a:t>
            </a: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low - constant approximation value by changes of sample</a:t>
            </a: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high- volatile approximation value by changes of sample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So, we decompose bias and variance using Expectation of Loss function using example.</a:t>
            </a:r>
            <a:endParaRPr/>
          </a:p>
          <a:p>
            <a:pPr indent="0" lvl="0" marL="0" rtl="0" algn="l">
              <a:spcBef>
                <a:spcPts val="0"/>
              </a:spcBef>
              <a:spcAft>
                <a:spcPts val="0"/>
              </a:spcAft>
              <a:buNone/>
            </a:pPr>
            <a:r>
              <a:rPr lang="ko"/>
              <a:t>It’s called Bias-Variance Decomposition and two concepts have adopted to check the degree </a:t>
            </a:r>
            <a:r>
              <a:rPr lang="ko">
                <a:solidFill>
                  <a:schemeClr val="dk1"/>
                </a:solidFill>
              </a:rPr>
              <a:t>training</a:t>
            </a:r>
            <a:r>
              <a:rPr lang="ko"/>
              <a:t> of ML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Reference(in Korean)</a:t>
            </a:r>
            <a:endParaRPr/>
          </a:p>
          <a:p>
            <a:pPr indent="0" lvl="0" marL="0" rtl="0" algn="l">
              <a:spcBef>
                <a:spcPts val="0"/>
              </a:spcBef>
              <a:spcAft>
                <a:spcPts val="0"/>
              </a:spcAft>
              <a:buNone/>
            </a:pPr>
            <a:r>
              <a:rPr lang="ko" u="sng">
                <a:solidFill>
                  <a:schemeClr val="hlink"/>
                </a:solidFill>
                <a:hlinkClick r:id="rId2"/>
              </a:rPr>
              <a:t>https://ratsgo.github.io/machine%20learning/2017/05/19/biasvar/</a:t>
            </a:r>
            <a:endParaRPr/>
          </a:p>
          <a:p>
            <a:pPr indent="0" lvl="0" marL="0" rtl="0" algn="l">
              <a:spcBef>
                <a:spcPts val="0"/>
              </a:spcBef>
              <a:spcAft>
                <a:spcPts val="0"/>
              </a:spcAft>
              <a:buNone/>
            </a:pPr>
            <a:r>
              <a:rPr lang="ko" u="sng">
                <a:solidFill>
                  <a:schemeClr val="hlink"/>
                </a:solidFill>
                <a:hlinkClick r:id="rId3"/>
              </a:rPr>
              <a:t>https://www.youtube.com/watch?v=mZwszY3kQBg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2c654c6d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2c654c6d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There are nine sub-chapters here. among those, I skipped 7 and 8th subject because I have some difficulties to prepare for explanation in detail. But, in briefly, why and how to take constraints on models for enhancing prediction. I hope you guys read that sub-chapters as well.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a0f91eac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a0f91eac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Then let us turn back the result of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Like some symptoms of the curse before, the distance is getting far away with neighbor by increasing number of dimensions.</a:t>
            </a:r>
            <a:endParaRPr/>
          </a:p>
          <a:p>
            <a:pPr indent="0" lvl="0" marL="0" rtl="0" algn="l">
              <a:spcBef>
                <a:spcPts val="0"/>
              </a:spcBef>
              <a:spcAft>
                <a:spcPts val="0"/>
              </a:spcAft>
              <a:buNone/>
            </a:pPr>
            <a:r>
              <a:rPr lang="ko"/>
              <a:t>Due to that, a data point needs to predict will be far away from target point.</a:t>
            </a:r>
            <a:endParaRPr/>
          </a:p>
          <a:p>
            <a:pPr indent="0" lvl="0" marL="0" rtl="0" algn="l">
              <a:spcBef>
                <a:spcPts val="0"/>
              </a:spcBef>
              <a:spcAft>
                <a:spcPts val="0"/>
              </a:spcAft>
              <a:buNone/>
            </a:pPr>
            <a:r>
              <a:rPr lang="ko"/>
              <a:t>So, square of bias will be increased of MSE because the data points have become far away by increasing dimension.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a19f022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a19f022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If function f(x) become more complex than first example, f(x</a:t>
            </a:r>
            <a:r>
              <a:rPr lang="ko">
                <a:solidFill>
                  <a:schemeClr val="dk1"/>
                </a:solidFill>
              </a:rPr>
              <a:t>)</a:t>
            </a:r>
            <a:r>
              <a:rPr lang="ko"/>
              <a:t> be cubic equation than previous linear one.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function what it’s more complex variance dominates in MSE unlike previous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 think the reason why it says about Bias and Variance by function(Model) Complexity is for showing the changes of those by complexity like Bias-Variance Trade-off problem. by handling simple example of 1-nn example.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a:solidFill>
                  <a:schemeClr val="dk1"/>
                </a:solidFill>
              </a:rPr>
              <a:t>Reference(in English)</a:t>
            </a:r>
            <a:endParaRPr/>
          </a:p>
          <a:p>
            <a:pPr indent="0" lvl="0" marL="0" rtl="0" algn="l">
              <a:spcBef>
                <a:spcPts val="0"/>
              </a:spcBef>
              <a:spcAft>
                <a:spcPts val="0"/>
              </a:spcAft>
              <a:buNone/>
            </a:pPr>
            <a:r>
              <a:rPr lang="ko" u="sng">
                <a:solidFill>
                  <a:schemeClr val="hlink"/>
                </a:solidFill>
                <a:hlinkClick r:id="rId2"/>
              </a:rPr>
              <a:t>https://stats.stackexchange.com/questions/144245/how-can-increasing-the-dimension-increase-the-variance-without-increasing-the-bi</a:t>
            </a:r>
            <a:r>
              <a:rPr lang="ko"/>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a0f91eac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a0f91eac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For handling to overcome the curse, nn model replace with linear model like eq 2.26</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In equation 2.26, there is epsilon variable for taking prediction error between actual and prediction value. </a:t>
            </a:r>
            <a:endParaRPr/>
          </a:p>
          <a:p>
            <a:pPr indent="0" lvl="0" marL="0" rtl="0" algn="l">
              <a:spcBef>
                <a:spcPts val="0"/>
              </a:spcBef>
              <a:spcAft>
                <a:spcPts val="0"/>
              </a:spcAft>
              <a:buNone/>
            </a:pPr>
            <a:r>
              <a:rPr lang="ko"/>
              <a:t>Through similar development process like nn-model, we could derive last equation that consist of prediction error sigma square, variance, and bias square. and the variance depends on x0.</a:t>
            </a:r>
            <a:endParaRPr/>
          </a:p>
          <a:p>
            <a:pPr indent="0" lvl="0" marL="0" rtl="0" algn="l">
              <a:spcBef>
                <a:spcPts val="0"/>
              </a:spcBef>
              <a:spcAft>
                <a:spcPts val="0"/>
              </a:spcAft>
              <a:buNone/>
            </a:pPr>
            <a:r>
              <a:rPr lang="ko"/>
              <a:t>Sigmar square occurred due to epsilon variable unlike equation 2.2.</a:t>
            </a:r>
            <a:endParaRPr/>
          </a:p>
          <a:p>
            <a:pPr indent="0" lvl="0" marL="0" rtl="0" algn="l">
              <a:spcBef>
                <a:spcPts val="0"/>
              </a:spcBef>
              <a:spcAft>
                <a:spcPts val="0"/>
              </a:spcAft>
              <a:buNone/>
            </a:pPr>
            <a:r>
              <a:rPr lang="ko"/>
              <a:t>Why epsilon is added? That’s why the reason what I said about further thinking for rigid linear model for better prediction (equation 2.17)</a:t>
            </a:r>
            <a:endParaRPr/>
          </a:p>
          <a:p>
            <a:pPr indent="0" lvl="0" marL="0" rtl="0" algn="l">
              <a:spcBef>
                <a:spcPts val="0"/>
              </a:spcBef>
              <a:spcAft>
                <a:spcPts val="0"/>
              </a:spcAft>
              <a:buClr>
                <a:schemeClr val="dk1"/>
              </a:buClr>
              <a:buSzPts val="1100"/>
              <a:buFont typeface="Arial"/>
              <a:buNone/>
            </a:pPr>
            <a:r>
              <a:rPr lang="ko">
                <a:solidFill>
                  <a:schemeClr val="dk1"/>
                </a:solidFill>
              </a:rPr>
              <a:t>E</a:t>
            </a:r>
            <a:r>
              <a:rPr lang="ko">
                <a:solidFill>
                  <a:schemeClr val="dk1"/>
                </a:solidFill>
              </a:rPr>
              <a:t>psilon is measurement error as parameter for useful approximation to the truth.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So, we need something to be close the truth that’s error epsilon.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ko"/>
              <a:t>It’s linear model with additive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if we take more assumption on the equation 2.27.</a:t>
            </a:r>
            <a:endParaRPr/>
          </a:p>
          <a:p>
            <a:pPr indent="0" lvl="0" marL="0" rtl="0" algn="l">
              <a:spcBef>
                <a:spcPts val="0"/>
              </a:spcBef>
              <a:spcAft>
                <a:spcPts val="0"/>
              </a:spcAft>
              <a:buNone/>
            </a:pPr>
            <a:r>
              <a:rPr lang="ko"/>
              <a:t>These are N is large and T were selected at random, and Expectation of X is 0.</a:t>
            </a:r>
            <a:endParaRPr/>
          </a:p>
          <a:p>
            <a:pPr indent="0" lvl="0" marL="0" rtl="0" algn="l">
              <a:spcBef>
                <a:spcPts val="0"/>
              </a:spcBef>
              <a:spcAft>
                <a:spcPts val="0"/>
              </a:spcAft>
              <a:buNone/>
            </a:pPr>
            <a:r>
              <a:rPr lang="ko"/>
              <a:t>Then </a:t>
            </a:r>
            <a:r>
              <a:rPr lang="ko"/>
              <a:t>XT X → NCov(X). It will be derived like equation 2.28.</a:t>
            </a:r>
            <a:endParaRPr/>
          </a:p>
          <a:p>
            <a:pPr indent="0" lvl="0" marL="0" rtl="0" algn="l">
              <a:spcBef>
                <a:spcPts val="0"/>
              </a:spcBef>
              <a:spcAft>
                <a:spcPts val="0"/>
              </a:spcAft>
              <a:buNone/>
            </a:pPr>
            <a:r>
              <a:rPr lang="ko"/>
              <a:t>According to eq 2.28, EPE increased linearly as function of p, with slope sigma square divide N.</a:t>
            </a:r>
            <a:endParaRPr/>
          </a:p>
          <a:p>
            <a:pPr indent="0" lvl="0" marL="0" rtl="0" algn="l">
              <a:spcBef>
                <a:spcPts val="0"/>
              </a:spcBef>
              <a:spcAft>
                <a:spcPts val="0"/>
              </a:spcAft>
              <a:buNone/>
            </a:pPr>
            <a:r>
              <a:rPr lang="ko"/>
              <a:t>If N is large sigma square is small, effect of p value is negligible.</a:t>
            </a:r>
            <a:endParaRPr/>
          </a:p>
          <a:p>
            <a:pPr indent="0" lvl="0" marL="0" rtl="0" algn="l">
              <a:spcBef>
                <a:spcPts val="0"/>
              </a:spcBef>
              <a:spcAft>
                <a:spcPts val="0"/>
              </a:spcAft>
              <a:buNone/>
            </a:pPr>
            <a:r>
              <a:rPr lang="ko"/>
              <a:t>Thus, linear model could handle to effect of increasing dimensionality via some restrictions like above.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a19f022b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a19f022b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Supervised Learning and Function Approximation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Using Statistical model such as equation 2.26, there are two similar words about training perspective.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First, it’s called Supervised Learning by ML perspective.</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In supervised learning, we would feed training data passed by predicting function f via learning algorithm.</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During the training, output will be generated f hat x per training data point.</a:t>
            </a:r>
            <a:endParaRPr>
              <a:solidFill>
                <a:schemeClr val="dk1"/>
              </a:solidFill>
            </a:endParaRPr>
          </a:p>
          <a:p>
            <a:pPr indent="0" lvl="0" marL="0" rtl="0" algn="l">
              <a:spcBef>
                <a:spcPts val="0"/>
              </a:spcBef>
              <a:spcAft>
                <a:spcPts val="0"/>
              </a:spcAft>
              <a:buNone/>
            </a:pPr>
            <a:r>
              <a:rPr lang="ko">
                <a:solidFill>
                  <a:schemeClr val="dk1"/>
                </a:solidFill>
              </a:rPr>
              <a:t>And prediction value and actual value utilize to approximate optimal f function via differences between them.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Function Approximation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The goal of Function Approximation is obtain a useful approximation to target function f(x) for all x, given the representations in T(Training dataset p-dimensional Real Value Matrix R^p). the book’s main approach is looking at Supervised Learning as Function Approximation.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we could represent linear model what have seen above like equation 2.30 as theta is beta and hk is transformation function of input vector x. if we without hk it seems same with eq 2.2.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if dimension value p is 2, the graph of f theta looks like figure 2.10. and residual btw actual and prediction is black bar from red point to optimal graph. optimal function f theta also could be derived RSS like eq.2.32.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a19f022b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a19f022b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However, RSS is not the only criterion to approximate function.</a:t>
            </a:r>
            <a:endParaRPr>
              <a:solidFill>
                <a:schemeClr val="dk1"/>
              </a:solidFill>
            </a:endParaRPr>
          </a:p>
          <a:p>
            <a:pPr indent="0" lvl="0" marL="0" rtl="0" algn="l">
              <a:spcBef>
                <a:spcPts val="0"/>
              </a:spcBef>
              <a:spcAft>
                <a:spcPts val="0"/>
              </a:spcAft>
              <a:buNone/>
            </a:pPr>
            <a:r>
              <a:rPr lang="ko">
                <a:solidFill>
                  <a:schemeClr val="dk1"/>
                </a:solidFill>
              </a:rPr>
              <a:t>Another general principle is maximum likelihood estimation.</a:t>
            </a:r>
            <a:endParaRPr>
              <a:solidFill>
                <a:schemeClr val="dk1"/>
              </a:solidFill>
            </a:endParaRPr>
          </a:p>
          <a:p>
            <a:pPr indent="0" lvl="0" marL="0" rtl="0" algn="l">
              <a:spcBef>
                <a:spcPts val="0"/>
              </a:spcBef>
              <a:spcAft>
                <a:spcPts val="0"/>
              </a:spcAft>
              <a:buNone/>
            </a:pPr>
            <a:r>
              <a:rPr lang="ko">
                <a:solidFill>
                  <a:schemeClr val="dk1"/>
                </a:solidFill>
              </a:rPr>
              <a:t>It’s equation is 2.33. summation of density via observed sample’s value yi with log.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The principle of maximum likelihood assume that the most reasonable values for theta are the those for which the probability of the observed sample is largest. </a:t>
            </a:r>
            <a:endParaRPr>
              <a:solidFill>
                <a:schemeClr val="dk1"/>
              </a:solidFill>
            </a:endParaRPr>
          </a:p>
          <a:p>
            <a:pPr indent="0" lvl="0" marL="0" rtl="0" algn="l">
              <a:spcBef>
                <a:spcPts val="0"/>
              </a:spcBef>
              <a:spcAft>
                <a:spcPts val="0"/>
              </a:spcAft>
              <a:buNone/>
            </a:pPr>
            <a:r>
              <a:rPr lang="ko">
                <a:solidFill>
                  <a:schemeClr val="dk1"/>
                </a:solidFill>
              </a:rPr>
              <a:t>And MLE problem is defined like 2.34 has same objective RSS method.</a:t>
            </a:r>
            <a:endParaRPr>
              <a:solidFill>
                <a:schemeClr val="dk1"/>
              </a:solidFill>
            </a:endParaRPr>
          </a:p>
          <a:p>
            <a:pPr indent="0" lvl="0" marL="0" rtl="0" algn="l">
              <a:spcBef>
                <a:spcPts val="0"/>
              </a:spcBef>
              <a:spcAft>
                <a:spcPts val="0"/>
              </a:spcAft>
              <a:buNone/>
            </a:pPr>
            <a:r>
              <a:rPr lang="ko">
                <a:solidFill>
                  <a:schemeClr val="dk1"/>
                </a:solidFill>
              </a:rPr>
              <a:t>Then, how MLE works?? let’s talk about next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a19f022b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a19f022b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Let me talk about simple question how MLE works.</a:t>
            </a:r>
            <a:endParaRPr>
              <a:solidFill>
                <a:schemeClr val="dk1"/>
              </a:solidFill>
            </a:endParaRPr>
          </a:p>
          <a:p>
            <a:pPr indent="0" lvl="0" marL="0" rtl="0" algn="l">
              <a:spcBef>
                <a:spcPts val="0"/>
              </a:spcBef>
              <a:spcAft>
                <a:spcPts val="0"/>
              </a:spcAft>
              <a:buNone/>
            </a:pPr>
            <a:r>
              <a:rPr lang="ko">
                <a:solidFill>
                  <a:schemeClr val="dk1"/>
                </a:solidFill>
              </a:rPr>
              <a:t>let’s see this problem as probability distribution problem.</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a19f022b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a19f022b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I think this is the why it said statistical model as joint distribution probability in chapter 2.6.1.</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a19f022b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a19f022b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2c654c6d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2c654c6d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Lastly, let me talk about trade-off between bias and variance.</a:t>
            </a:r>
            <a:endParaRPr/>
          </a:p>
          <a:p>
            <a:pPr indent="0" lvl="0" marL="0" rtl="0" algn="l">
              <a:spcBef>
                <a:spcPts val="0"/>
              </a:spcBef>
              <a:spcAft>
                <a:spcPts val="0"/>
              </a:spcAft>
              <a:buNone/>
            </a:pPr>
            <a:r>
              <a:rPr lang="ko"/>
              <a:t>Occurring trade-off between those is two variables are dependent each other.</a:t>
            </a:r>
            <a:endParaRPr/>
          </a:p>
          <a:p>
            <a:pPr indent="0" lvl="0" marL="0" rtl="0" algn="l">
              <a:spcBef>
                <a:spcPts val="0"/>
              </a:spcBef>
              <a:spcAft>
                <a:spcPts val="0"/>
              </a:spcAft>
              <a:buNone/>
            </a:pPr>
            <a:r>
              <a:rPr lang="ko"/>
              <a:t>Take a look at EPE of k-nearest neighbor in equation 2.46 and 2.47.</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trade-off would be determined by k value.</a:t>
            </a:r>
            <a:endParaRPr/>
          </a:p>
          <a:p>
            <a:pPr indent="0" lvl="0" marL="0" rtl="0" algn="l">
              <a:spcBef>
                <a:spcPts val="0"/>
              </a:spcBef>
              <a:spcAft>
                <a:spcPts val="0"/>
              </a:spcAft>
              <a:buNone/>
            </a:pPr>
            <a:r>
              <a:rPr lang="ko"/>
              <a:t>When k value become bigger, bias becomes higher and variance becomes lower due to the equation 2.47.</a:t>
            </a:r>
            <a:endParaRPr/>
          </a:p>
          <a:p>
            <a:pPr indent="0" lvl="0" marL="0" rtl="0" algn="l">
              <a:spcBef>
                <a:spcPts val="0"/>
              </a:spcBef>
              <a:spcAft>
                <a:spcPts val="0"/>
              </a:spcAft>
              <a:buNone/>
            </a:pPr>
            <a:r>
              <a:rPr lang="ko"/>
              <a:t>Vice versa, </a:t>
            </a:r>
            <a:r>
              <a:rPr lang="ko">
                <a:solidFill>
                  <a:schemeClr val="dk1"/>
                </a:solidFill>
              </a:rPr>
              <a:t>bias becomes lower and variance becomes higher.</a:t>
            </a:r>
            <a:endParaRPr>
              <a:solidFill>
                <a:schemeClr val="dk1"/>
              </a:solidFill>
            </a:endParaRPr>
          </a:p>
          <a:p>
            <a:pPr indent="0" lvl="0" marL="0" rtl="0" algn="l">
              <a:spcBef>
                <a:spcPts val="0"/>
              </a:spcBef>
              <a:spcAft>
                <a:spcPts val="0"/>
              </a:spcAft>
              <a:buNone/>
            </a:pPr>
            <a:r>
              <a:rPr lang="ko">
                <a:solidFill>
                  <a:schemeClr val="dk1"/>
                </a:solidFill>
              </a:rPr>
              <a:t>So, In ML problem, Trade-off case is </a:t>
            </a:r>
            <a:r>
              <a:rPr lang="ko" sz="1050">
                <a:solidFill>
                  <a:srgbClr val="333333"/>
                </a:solidFill>
                <a:highlight>
                  <a:srgbClr val="FFFFFF"/>
                </a:highlight>
              </a:rPr>
              <a:t>inevitable problem and the problem what we should find optimal trade-off level.</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ko" sz="1050">
                <a:solidFill>
                  <a:srgbClr val="333333"/>
                </a:solidFill>
                <a:highlight>
                  <a:srgbClr val="FFFFFF"/>
                </a:highlight>
              </a:rPr>
              <a:t>The right image is General Trade-off diagram by model complexity.</a:t>
            </a:r>
            <a:endParaRPr sz="1050">
              <a:solidFill>
                <a:srgbClr val="333333"/>
              </a:solidFill>
              <a:highlight>
                <a:srgbClr val="FFFFFF"/>
              </a:highlight>
            </a:endParaRPr>
          </a:p>
          <a:p>
            <a:pPr indent="0" lvl="0" marL="0" rtl="0" algn="l">
              <a:spcBef>
                <a:spcPts val="0"/>
              </a:spcBef>
              <a:spcAft>
                <a:spcPts val="0"/>
              </a:spcAft>
              <a:buNone/>
            </a:pPr>
            <a:r>
              <a:rPr lang="ko" sz="1050">
                <a:solidFill>
                  <a:srgbClr val="333333"/>
                </a:solidFill>
                <a:highlight>
                  <a:srgbClr val="FFFFFF"/>
                </a:highlight>
              </a:rPr>
              <a:t>If model complexity is low, the model has high bias and low variance.</a:t>
            </a:r>
            <a:endParaRPr sz="1050">
              <a:solidFill>
                <a:srgbClr val="333333"/>
              </a:solidFill>
              <a:highlight>
                <a:srgbClr val="FFFFFF"/>
              </a:highlight>
            </a:endParaRPr>
          </a:p>
          <a:p>
            <a:pPr indent="0" lvl="0" marL="0" rtl="0" algn="l">
              <a:spcBef>
                <a:spcPts val="0"/>
              </a:spcBef>
              <a:spcAft>
                <a:spcPts val="0"/>
              </a:spcAft>
              <a:buNone/>
            </a:pPr>
            <a:r>
              <a:rPr lang="ko" sz="1050">
                <a:solidFill>
                  <a:srgbClr val="333333"/>
                </a:solidFill>
                <a:highlight>
                  <a:srgbClr val="FFFFFF"/>
                </a:highlight>
              </a:rPr>
              <a:t>For getting better prediction on training and test sample, Bias will be low and Variance will be high to the way of increasing model complexity.</a:t>
            </a:r>
            <a:endParaRPr sz="1050">
              <a:solidFill>
                <a:srgbClr val="333333"/>
              </a:solidFill>
              <a:highlight>
                <a:srgbClr val="FFFFFF"/>
              </a:highlight>
            </a:endParaRPr>
          </a:p>
          <a:p>
            <a:pPr indent="0" lvl="0" marL="0" rtl="0" algn="l">
              <a:spcBef>
                <a:spcPts val="0"/>
              </a:spcBef>
              <a:spcAft>
                <a:spcPts val="0"/>
              </a:spcAft>
              <a:buNone/>
            </a:pPr>
            <a:r>
              <a:rPr lang="ko" sz="1050">
                <a:solidFill>
                  <a:srgbClr val="333333"/>
                </a:solidFill>
                <a:highlight>
                  <a:srgbClr val="FFFFFF"/>
                </a:highlight>
              </a:rPr>
              <a:t>But test sample’s prediction error curve increase from a point of middle of complexity.</a:t>
            </a:r>
            <a:endParaRPr sz="1050">
              <a:solidFill>
                <a:srgbClr val="333333"/>
              </a:solidFill>
              <a:highlight>
                <a:srgbClr val="FFFFFF"/>
              </a:highlight>
            </a:endParaRPr>
          </a:p>
          <a:p>
            <a:pPr indent="0" lvl="0" marL="0" rtl="0" algn="l">
              <a:spcBef>
                <a:spcPts val="0"/>
              </a:spcBef>
              <a:spcAft>
                <a:spcPts val="0"/>
              </a:spcAft>
              <a:buNone/>
            </a:pPr>
            <a:r>
              <a:rPr lang="ko" sz="1050">
                <a:solidFill>
                  <a:srgbClr val="333333"/>
                </a:solidFill>
                <a:highlight>
                  <a:srgbClr val="FFFFFF"/>
                </a:highlight>
              </a:rPr>
              <a:t>If model go toward this way despite the increasing test sample’s prediction error, prediction is good for training sample only.</a:t>
            </a:r>
            <a:endParaRPr sz="1050">
              <a:solidFill>
                <a:srgbClr val="333333"/>
              </a:solidFill>
              <a:highlight>
                <a:srgbClr val="FFFFFF"/>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In training model training process the former is called ‘underfitted’ and latter is called ‘overfitted’.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So, we need to find optimal parameters of adopted model for problem solving in not underfit and overfit way.</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2c654c6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2c654c6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Then, Let’s talk about Introduction of this chapter.</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what is supervised learning?</a:t>
            </a:r>
            <a:endParaRPr/>
          </a:p>
          <a:p>
            <a:pPr indent="0" lvl="0" marL="0" rtl="0" algn="l">
              <a:spcBef>
                <a:spcPts val="0"/>
              </a:spcBef>
              <a:spcAft>
                <a:spcPts val="0"/>
              </a:spcAft>
              <a:buNone/>
            </a:pPr>
            <a:r>
              <a:rPr lang="ko"/>
              <a:t>As i hope, you guys know about it already. There are three types of learning mechanism in ML.</a:t>
            </a:r>
            <a:endParaRPr/>
          </a:p>
          <a:p>
            <a:pPr indent="0" lvl="0" marL="0" rtl="0" algn="l">
              <a:spcBef>
                <a:spcPts val="0"/>
              </a:spcBef>
              <a:spcAft>
                <a:spcPts val="0"/>
              </a:spcAft>
              <a:buNone/>
            </a:pPr>
            <a:r>
              <a:rPr lang="ko"/>
              <a:t>These are Supervised Learning, Unsupervised Learning, and Reinforcement Learning.</a:t>
            </a:r>
            <a:endParaRPr/>
          </a:p>
          <a:p>
            <a:pPr indent="0" lvl="0" marL="0" rtl="0" algn="l">
              <a:spcBef>
                <a:spcPts val="0"/>
              </a:spcBef>
              <a:spcAft>
                <a:spcPts val="0"/>
              </a:spcAft>
              <a:buNone/>
            </a:pPr>
            <a:r>
              <a:rPr lang="ko"/>
              <a:t>One of them is Supervised Learning that there has actual result value for prediction to minimize error between real value and predicted value.</a:t>
            </a:r>
            <a:endParaRPr/>
          </a:p>
          <a:p>
            <a:pPr indent="0" lvl="0" marL="0" rtl="0" algn="l">
              <a:spcBef>
                <a:spcPts val="0"/>
              </a:spcBef>
              <a:spcAft>
                <a:spcPts val="0"/>
              </a:spcAft>
              <a:buNone/>
            </a:pPr>
            <a:r>
              <a:rPr lang="ko"/>
              <a:t>another method is </a:t>
            </a:r>
            <a:r>
              <a:rPr lang="ko">
                <a:solidFill>
                  <a:schemeClr val="dk1"/>
                </a:solidFill>
              </a:rPr>
              <a:t>Supervised Learning what learns without labels unlike supervised learning. and the other is Reinforcement Learning what learns by ‘Reward’ when it take some actions.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In chapter 2, we will handle about Supervised Learning in overall manner without others.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2c654c6d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2c654c6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Before talking about some representative models in Supervised Learning, Let’s look at basics around type and terminologies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Let me cover about data what becomes ingredient on training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one more step to talk about data type before, how data looks like?</a:t>
            </a:r>
            <a:endParaRPr/>
          </a:p>
          <a:p>
            <a:pPr indent="0" lvl="0" marL="0" rtl="0" algn="l">
              <a:spcBef>
                <a:spcPts val="0"/>
              </a:spcBef>
              <a:spcAft>
                <a:spcPts val="0"/>
              </a:spcAft>
              <a:buNone/>
            </a:pPr>
            <a:r>
              <a:rPr lang="ko"/>
              <a:t>The most data what we gonna handle seems like matrix on the left side of slide.</a:t>
            </a:r>
            <a:endParaRPr/>
          </a:p>
          <a:p>
            <a:pPr indent="0" lvl="0" marL="0" rtl="0" algn="l">
              <a:spcBef>
                <a:spcPts val="0"/>
              </a:spcBef>
              <a:spcAft>
                <a:spcPts val="0"/>
              </a:spcAft>
              <a:buNone/>
            </a:pPr>
            <a:r>
              <a:rPr lang="ko"/>
              <a:t>It has rows and columns. row means </a:t>
            </a:r>
            <a:r>
              <a:rPr lang="ko">
                <a:solidFill>
                  <a:schemeClr val="dk1"/>
                </a:solidFill>
              </a:rPr>
              <a:t>individual point of data and column means variable of individual data point(row). </a:t>
            </a:r>
            <a:endParaRPr/>
          </a:p>
          <a:p>
            <a:pPr indent="0" lvl="0" marL="0" rtl="0" algn="l">
              <a:spcBef>
                <a:spcPts val="0"/>
              </a:spcBef>
              <a:spcAft>
                <a:spcPts val="0"/>
              </a:spcAft>
              <a:buNone/>
            </a:pPr>
            <a:r>
              <a:rPr lang="ko">
                <a:solidFill>
                  <a:schemeClr val="dk1"/>
                </a:solidFill>
              </a:rPr>
              <a:t>The reason why I take a image of data is this books has a perspective to see data as matrix.</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Now, we could say about data type.</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D</a:t>
            </a:r>
            <a:r>
              <a:rPr lang="ko">
                <a:solidFill>
                  <a:schemeClr val="dk1"/>
                </a:solidFill>
              </a:rPr>
              <a:t>ata type is defined per column(variable) on matrix. what types of data are they?</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There are two type of variable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ko"/>
              <a:t> Qualitative variable(i.e. Team name, Position, College)</a:t>
            </a:r>
            <a:endParaRPr/>
          </a:p>
          <a:p>
            <a:pPr indent="0" lvl="0" marL="0" rtl="0" algn="l">
              <a:spcBef>
                <a:spcPts val="0"/>
              </a:spcBef>
              <a:spcAft>
                <a:spcPts val="0"/>
              </a:spcAft>
              <a:buNone/>
            </a:pPr>
            <a:r>
              <a:rPr lang="ko"/>
              <a:t>	</a:t>
            </a:r>
            <a:r>
              <a:rPr lang="ko">
                <a:solidFill>
                  <a:schemeClr val="dk1"/>
                </a:solidFill>
              </a:rPr>
              <a:t>Qualitative variable is no sequence each other and used like ‘class’. it says ‘categorical’ or ‘discrete’. </a:t>
            </a:r>
            <a:endParaRPr>
              <a:solidFill>
                <a:schemeClr val="dk1"/>
              </a:solidFill>
            </a:endParaRPr>
          </a:p>
          <a:p>
            <a:pPr indent="457200" lvl="0" marL="0" rtl="0" algn="l">
              <a:spcBef>
                <a:spcPts val="0"/>
              </a:spcBef>
              <a:spcAft>
                <a:spcPts val="0"/>
              </a:spcAft>
              <a:buNone/>
            </a:pPr>
            <a:r>
              <a:rPr lang="ko">
                <a:solidFill>
                  <a:schemeClr val="dk1"/>
                </a:solidFill>
              </a:rPr>
              <a:t>Sometimes qualitative variable represent to ‘dummy variable’ shape what spreads those column-wisely using binary value. </a:t>
            </a:r>
            <a:endParaRPr>
              <a:solidFill>
                <a:schemeClr val="dk1"/>
              </a:solidFill>
            </a:endParaRPr>
          </a:p>
          <a:p>
            <a:pPr indent="-298450" lvl="0" marL="914400" rtl="0" algn="l">
              <a:spcBef>
                <a:spcPts val="0"/>
              </a:spcBef>
              <a:spcAft>
                <a:spcPts val="0"/>
              </a:spcAft>
              <a:buClr>
                <a:schemeClr val="dk1"/>
              </a:buClr>
              <a:buSzPts val="1100"/>
              <a:buChar char="●"/>
            </a:pPr>
            <a:r>
              <a:rPr lang="ko">
                <a:solidFill>
                  <a:schemeClr val="dk1"/>
                </a:solidFill>
              </a:rPr>
              <a:t>Ordered Categorical Variable</a:t>
            </a:r>
            <a:endParaRPr>
              <a:solidFill>
                <a:schemeClr val="dk1"/>
              </a:solidFill>
            </a:endParaRPr>
          </a:p>
          <a:p>
            <a:pPr indent="457200" lvl="0" marL="457200" rtl="0" algn="l">
              <a:spcBef>
                <a:spcPts val="0"/>
              </a:spcBef>
              <a:spcAft>
                <a:spcPts val="0"/>
              </a:spcAft>
              <a:buNone/>
            </a:pPr>
            <a:r>
              <a:rPr lang="ko">
                <a:solidFill>
                  <a:schemeClr val="dk1"/>
                </a:solidFill>
              </a:rPr>
              <a:t>But if it has order between class it’s called Ordered Categorical variable compared with previous non-order categorical variable. </a:t>
            </a:r>
            <a:endParaRPr>
              <a:solidFill>
                <a:schemeClr val="dk1"/>
              </a:solidFill>
            </a:endParaRPr>
          </a:p>
          <a:p>
            <a:pPr indent="457200" lvl="0" marL="457200" rtl="0" algn="l">
              <a:spcBef>
                <a:spcPts val="0"/>
              </a:spcBef>
              <a:spcAft>
                <a:spcPts val="0"/>
              </a:spcAft>
              <a:buNone/>
            </a:pPr>
            <a:r>
              <a:rPr lang="ko">
                <a:solidFill>
                  <a:schemeClr val="dk1"/>
                </a:solidFill>
              </a:rPr>
              <a:t>I think we couldn’t use dummy method cuz It would lose information about sequence.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SzPts val="1100"/>
              <a:buAutoNum type="arabicPeriod"/>
            </a:pPr>
            <a:r>
              <a:rPr lang="ko"/>
              <a:t> Quantitative variable(i.e. Age, Height, Weight, Salary)</a:t>
            </a:r>
            <a:endParaRPr/>
          </a:p>
          <a:p>
            <a:pPr indent="0" lvl="0" marL="0" rtl="0" algn="l">
              <a:spcBef>
                <a:spcPts val="0"/>
              </a:spcBef>
              <a:spcAft>
                <a:spcPts val="0"/>
              </a:spcAft>
              <a:buNone/>
            </a:pPr>
            <a:r>
              <a:rPr lang="ko"/>
              <a:t>	Quantitative variable has discrete and continuous value what doesn’t seem like Qualitative variable.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2c654c6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2c654c6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With definition of variable, take a handle about problem definition.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In supervised learning, there are two problem definition by target value’s variable type.</a:t>
            </a:r>
            <a:endParaRPr/>
          </a:p>
          <a:p>
            <a:pPr indent="0" lvl="0" marL="0" rtl="0" algn="l">
              <a:spcBef>
                <a:spcPts val="0"/>
              </a:spcBef>
              <a:spcAft>
                <a:spcPts val="0"/>
              </a:spcAft>
              <a:buNone/>
            </a:pPr>
            <a:r>
              <a:rPr lang="ko"/>
              <a:t>These are Classification and Regression problem.</a:t>
            </a:r>
            <a:endParaRPr/>
          </a:p>
          <a:p>
            <a:pPr indent="-298450" lvl="0" marL="457200" rtl="0" algn="l">
              <a:spcBef>
                <a:spcPts val="0"/>
              </a:spcBef>
              <a:spcAft>
                <a:spcPts val="0"/>
              </a:spcAft>
              <a:buSzPts val="1100"/>
              <a:buChar char="●"/>
            </a:pPr>
            <a:r>
              <a:rPr lang="ko"/>
              <a:t>Classification has ‘Qualitative target variable’ as target </a:t>
            </a:r>
            <a:endParaRPr/>
          </a:p>
          <a:p>
            <a:pPr indent="-298450" lvl="0" marL="457200" rtl="0" algn="l">
              <a:spcBef>
                <a:spcPts val="0"/>
              </a:spcBef>
              <a:spcAft>
                <a:spcPts val="0"/>
              </a:spcAft>
              <a:buSzPts val="1100"/>
              <a:buChar char="●"/>
            </a:pPr>
            <a:r>
              <a:rPr lang="ko"/>
              <a:t>Regression has ‘Quantitative target variable’ </a:t>
            </a:r>
            <a:r>
              <a:rPr lang="ko">
                <a:solidFill>
                  <a:schemeClr val="dk1"/>
                </a:solidFill>
              </a:rPr>
              <a:t>as target</a:t>
            </a:r>
            <a:endParaRPr/>
          </a:p>
          <a:p>
            <a:pPr indent="0" lvl="0" marL="0" rtl="0" algn="l">
              <a:spcBef>
                <a:spcPts val="0"/>
              </a:spcBef>
              <a:spcAft>
                <a:spcPts val="0"/>
              </a:spcAft>
              <a:buNone/>
            </a:pPr>
            <a:r>
              <a:rPr lang="ko"/>
              <a:t>But whether there is classification or regression problem, we could take similar approach via ‘function approximation’ like finding red line on images. So huge difference is not occurred by problem definition.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c654c6d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c654c6d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With few definitions, let’s look at the two representative model in this sub-chapter.</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First is about Linear model.</a:t>
            </a:r>
            <a:endParaRPr/>
          </a:p>
          <a:p>
            <a:pPr indent="0" lvl="0" marL="0" rtl="0" algn="l">
              <a:spcBef>
                <a:spcPts val="0"/>
              </a:spcBef>
              <a:spcAft>
                <a:spcPts val="0"/>
              </a:spcAft>
              <a:buNone/>
            </a:pPr>
            <a:r>
              <a:rPr lang="ko"/>
              <a:t>Linear model is drawing regression line to the most representatively through data.</a:t>
            </a:r>
            <a:endParaRPr/>
          </a:p>
          <a:p>
            <a:pPr indent="0" lvl="0" marL="0" rtl="0" algn="l">
              <a:spcBef>
                <a:spcPts val="0"/>
              </a:spcBef>
              <a:spcAft>
                <a:spcPts val="0"/>
              </a:spcAft>
              <a:buNone/>
            </a:pPr>
            <a:r>
              <a:rPr lang="ko"/>
              <a:t>‘Regression’ means find a line that makes to minimize sum of residual along the data(not a 100% correct answer, just in simple).</a:t>
            </a:r>
            <a:endParaRPr/>
          </a:p>
          <a:p>
            <a:pPr indent="0" lvl="0" marL="0" rtl="0" algn="l">
              <a:spcBef>
                <a:spcPts val="0"/>
              </a:spcBef>
              <a:spcAft>
                <a:spcPts val="0"/>
              </a:spcAft>
              <a:buNone/>
            </a:pPr>
            <a:r>
              <a:rPr lang="ko"/>
              <a:t>And if we make equation using the linear line, it seems linear equation with sum of one intercept and many feature with weight. </a:t>
            </a:r>
            <a:endParaRPr/>
          </a:p>
          <a:p>
            <a:pPr indent="0" lvl="0" marL="0" rtl="0" algn="l">
              <a:spcBef>
                <a:spcPts val="0"/>
              </a:spcBef>
              <a:spcAft>
                <a:spcPts val="0"/>
              </a:spcAft>
              <a:buNone/>
            </a:pPr>
            <a:r>
              <a:rPr lang="ko"/>
              <a:t>So it could represent equation 2.1 and if we thought them as matrix, intercept could represent </a:t>
            </a:r>
            <a:r>
              <a:rPr lang="ko">
                <a:solidFill>
                  <a:schemeClr val="dk1"/>
                </a:solidFill>
              </a:rPr>
              <a:t>intercept multiply with identity matrix like equation 2.2. </a:t>
            </a:r>
            <a:endParaRPr>
              <a:solidFill>
                <a:schemeClr val="dk1"/>
              </a:solidFill>
            </a:endParaRPr>
          </a:p>
          <a:p>
            <a:pPr indent="0" lvl="0" marL="0" rtl="0" algn="l">
              <a:spcBef>
                <a:spcPts val="0"/>
              </a:spcBef>
              <a:spcAft>
                <a:spcPts val="0"/>
              </a:spcAft>
              <a:buNone/>
            </a:pPr>
            <a:r>
              <a:rPr lang="ko">
                <a:solidFill>
                  <a:schemeClr val="dk1"/>
                </a:solidFill>
              </a:rPr>
              <a:t>And we call them betas after now.</a:t>
            </a:r>
            <a:endParaRPr>
              <a:solidFill>
                <a:schemeClr val="dk1"/>
              </a:solidFill>
            </a:endParaRPr>
          </a:p>
          <a:p>
            <a:pPr indent="0" lvl="0" marL="0" rtl="0" algn="l">
              <a:spcBef>
                <a:spcPts val="0"/>
              </a:spcBef>
              <a:spcAft>
                <a:spcPts val="0"/>
              </a:spcAft>
              <a:buNone/>
            </a:pPr>
            <a:r>
              <a:rPr lang="ko">
                <a:solidFill>
                  <a:schemeClr val="dk1"/>
                </a:solidFill>
              </a:rPr>
              <a:t>For divide with actual and prediction value of Y,  hat(^) used for it.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ko"/>
              <a:t>What is the objective of linear regression? </a:t>
            </a:r>
            <a:endParaRPr/>
          </a:p>
          <a:p>
            <a:pPr indent="0" lvl="0" marL="0" rtl="0" algn="l">
              <a:spcBef>
                <a:spcPts val="0"/>
              </a:spcBef>
              <a:spcAft>
                <a:spcPts val="0"/>
              </a:spcAft>
              <a:buNone/>
            </a:pPr>
            <a:r>
              <a:rPr lang="ko"/>
              <a:t>It is to find adequate ‘intercept and weights</a:t>
            </a:r>
            <a:r>
              <a:rPr lang="ko">
                <a:solidFill>
                  <a:schemeClr val="dk1"/>
                </a:solidFill>
              </a:rPr>
              <a:t>‘</a:t>
            </a:r>
            <a:r>
              <a:rPr lang="ko"/>
              <a:t>(beta hats) for drawing optimal regression line on dataset. </a:t>
            </a:r>
            <a:endParaRPr/>
          </a:p>
          <a:p>
            <a:pPr indent="0" lvl="0" marL="0" rtl="0" algn="l">
              <a:spcBef>
                <a:spcPts val="0"/>
              </a:spcBef>
              <a:spcAft>
                <a:spcPts val="0"/>
              </a:spcAft>
              <a:buNone/>
            </a:pPr>
            <a:r>
              <a:rPr lang="ko"/>
              <a:t>How to find them?</a:t>
            </a:r>
            <a:endParaRPr/>
          </a:p>
          <a:p>
            <a:pPr indent="0" lvl="0" marL="0" rtl="0" algn="l">
              <a:spcBef>
                <a:spcPts val="0"/>
              </a:spcBef>
              <a:spcAft>
                <a:spcPts val="0"/>
              </a:spcAft>
              <a:buNone/>
            </a:pPr>
            <a:r>
              <a:rPr lang="ko"/>
              <a:t>Among many methods, however, we could use least square method for it in next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89e4977a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89e4977a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What is least square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Least square is one of approach for regression like our linear model as </a:t>
            </a:r>
            <a:r>
              <a:rPr lang="ko">
                <a:solidFill>
                  <a:schemeClr val="dk1"/>
                </a:solidFill>
              </a:rPr>
              <a:t>minimize sum of residual along the data through least square</a:t>
            </a:r>
            <a:r>
              <a:rPr lang="ko"/>
              <a:t>.</a:t>
            </a:r>
            <a:endParaRPr/>
          </a:p>
          <a:p>
            <a:pPr indent="0" lvl="0" marL="0" rtl="0" algn="l">
              <a:spcBef>
                <a:spcPts val="0"/>
              </a:spcBef>
              <a:spcAft>
                <a:spcPts val="0"/>
              </a:spcAft>
              <a:buNone/>
            </a:pPr>
            <a:r>
              <a:rPr lang="ko"/>
              <a:t>The equation of least square is taking a method sum of the squares of the residuals about single data point of real and prediction.</a:t>
            </a:r>
            <a:endParaRPr/>
          </a:p>
          <a:p>
            <a:pPr indent="0" lvl="0" marL="0" rtl="0" algn="l">
              <a:spcBef>
                <a:spcPts val="0"/>
              </a:spcBef>
              <a:spcAft>
                <a:spcPts val="0"/>
              </a:spcAft>
              <a:buNone/>
            </a:pPr>
            <a:r>
              <a:rPr lang="ko"/>
              <a:t>It represents as RSS in equation 2.3., to minimize 2.3. is main objective to find regression line in linear model.</a:t>
            </a:r>
            <a:endParaRPr/>
          </a:p>
          <a:p>
            <a:pPr indent="0" lvl="0" marL="0" rtl="0" algn="l">
              <a:spcBef>
                <a:spcPts val="0"/>
              </a:spcBef>
              <a:spcAft>
                <a:spcPts val="0"/>
              </a:spcAft>
              <a:buNone/>
            </a:pPr>
            <a:r>
              <a:rPr lang="ko"/>
              <a:t>‘y</a:t>
            </a:r>
            <a:r>
              <a:rPr lang="ko"/>
              <a:t>i</a:t>
            </a:r>
            <a:r>
              <a:rPr lang="ko">
                <a:solidFill>
                  <a:schemeClr val="dk1"/>
                </a:solidFill>
              </a:rPr>
              <a:t>’</a:t>
            </a:r>
            <a:r>
              <a:rPr lang="ko"/>
              <a:t> is actual value of data ‘xi transpose beta’ is prediction value of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So, we need to find optimal beta value in RSS equation. and equation 2.3 be as positive polynomial equation of beta.</a:t>
            </a:r>
            <a:endParaRPr/>
          </a:p>
          <a:p>
            <a:pPr indent="0" lvl="0" marL="0" rtl="0" algn="l">
              <a:spcBef>
                <a:spcPts val="0"/>
              </a:spcBef>
              <a:spcAft>
                <a:spcPts val="0"/>
              </a:spcAft>
              <a:buClr>
                <a:schemeClr val="dk1"/>
              </a:buClr>
              <a:buSzPts val="1100"/>
              <a:buFont typeface="Arial"/>
              <a:buNone/>
            </a:pPr>
            <a:r>
              <a:rPr lang="ko">
                <a:solidFill>
                  <a:schemeClr val="dk1"/>
                </a:solidFill>
              </a:rPr>
              <a:t>To one more step, equation 2.3. can be represented by 2.4 as matrix (like eq 2.2 and overall perspective of this book).</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then, for minimizing it, find the point of gradient to 0.</a:t>
            </a:r>
            <a:endParaRPr/>
          </a:p>
          <a:p>
            <a:pPr indent="0" lvl="0" marL="0" rtl="0" algn="l">
              <a:spcBef>
                <a:spcPts val="0"/>
              </a:spcBef>
              <a:spcAft>
                <a:spcPts val="0"/>
              </a:spcAft>
              <a:buNone/>
            </a:pPr>
            <a:r>
              <a:rPr lang="ko"/>
              <a:t>The </a:t>
            </a:r>
            <a:r>
              <a:rPr lang="ko">
                <a:solidFill>
                  <a:schemeClr val="dk1"/>
                </a:solidFill>
              </a:rPr>
              <a:t>derivative by beta is equation 2.5 become 0 for minimizing it. </a:t>
            </a:r>
            <a:endParaRPr>
              <a:solidFill>
                <a:schemeClr val="dk1"/>
              </a:solidFill>
            </a:endParaRPr>
          </a:p>
          <a:p>
            <a:pPr indent="0" lvl="0" marL="0" rtl="0" algn="l">
              <a:spcBef>
                <a:spcPts val="0"/>
              </a:spcBef>
              <a:spcAft>
                <a:spcPts val="0"/>
              </a:spcAft>
              <a:buNone/>
            </a:pPr>
            <a:r>
              <a:rPr lang="ko">
                <a:solidFill>
                  <a:schemeClr val="dk1"/>
                </a:solidFill>
              </a:rPr>
              <a:t>Finally we could find equation 2.6 for optimal beta value</a:t>
            </a:r>
            <a:r>
              <a:rPr lang="ko"/>
              <a: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a0f91ea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a0f91ea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Here is one example of Linear Regression Classifier to make decision boundary via linear model.</a:t>
            </a:r>
            <a:endParaRPr/>
          </a:p>
          <a:p>
            <a:pPr indent="0" lvl="0" marL="0" rtl="0" algn="l">
              <a:spcBef>
                <a:spcPts val="0"/>
              </a:spcBef>
              <a:spcAft>
                <a:spcPts val="0"/>
              </a:spcAft>
              <a:buNone/>
            </a:pPr>
            <a:r>
              <a:rPr lang="ko"/>
              <a:t>Is it looked correct to classify? </a:t>
            </a:r>
            <a:endParaRPr/>
          </a:p>
          <a:p>
            <a:pPr indent="0" lvl="0" marL="0" rtl="0" algn="l">
              <a:spcBef>
                <a:spcPts val="0"/>
              </a:spcBef>
              <a:spcAft>
                <a:spcPts val="0"/>
              </a:spcAft>
              <a:buNone/>
            </a:pPr>
            <a:r>
              <a:rPr lang="ko"/>
              <a:t>There are some misclassified one unlike our intention.</a:t>
            </a:r>
            <a:endParaRPr/>
          </a:p>
          <a:p>
            <a:pPr indent="0" lvl="0" marL="0" rtl="0" algn="l">
              <a:spcBef>
                <a:spcPts val="0"/>
              </a:spcBef>
              <a:spcAft>
                <a:spcPts val="0"/>
              </a:spcAft>
              <a:buNone/>
            </a:pPr>
            <a:r>
              <a:rPr lang="ko"/>
              <a:t>How to reduce error? </a:t>
            </a:r>
            <a:endParaRPr/>
          </a:p>
          <a:p>
            <a:pPr indent="0" lvl="0" marL="0" rtl="0" algn="l">
              <a:spcBef>
                <a:spcPts val="0"/>
              </a:spcBef>
              <a:spcAft>
                <a:spcPts val="0"/>
              </a:spcAft>
              <a:buNone/>
            </a:pPr>
            <a:r>
              <a:rPr lang="ko"/>
              <a:t>It will be handled later part of this chapter..</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2c654c6d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2c654c6d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Nearest Neighbor method the way that reducing prediction value through training set’s observation.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Let’s look at the simple example of K-Nearest Neighbor on the left image of the slide.</a:t>
            </a:r>
            <a:endParaRPr/>
          </a:p>
          <a:p>
            <a:pPr indent="0" lvl="0" marL="0" rtl="0" algn="l">
              <a:spcBef>
                <a:spcPts val="0"/>
              </a:spcBef>
              <a:spcAft>
                <a:spcPts val="0"/>
              </a:spcAft>
              <a:buNone/>
            </a:pPr>
            <a:r>
              <a:rPr lang="ko"/>
              <a:t>It prepares data for dividing new points to two classes, orange and green.</a:t>
            </a:r>
            <a:endParaRPr/>
          </a:p>
          <a:p>
            <a:pPr indent="0" lvl="0" marL="0" rtl="0" algn="l">
              <a:spcBef>
                <a:spcPts val="0"/>
              </a:spcBef>
              <a:spcAft>
                <a:spcPts val="0"/>
              </a:spcAft>
              <a:buNone/>
            </a:pPr>
            <a:r>
              <a:rPr lang="ko"/>
              <a:t>In dividing new data black to two classes, declare the number of neighbors what are looking for near the black dot.</a:t>
            </a:r>
            <a:endParaRPr/>
          </a:p>
          <a:p>
            <a:pPr indent="0" lvl="0" marL="0" rtl="0" algn="l">
              <a:spcBef>
                <a:spcPts val="0"/>
              </a:spcBef>
              <a:spcAft>
                <a:spcPts val="0"/>
              </a:spcAft>
              <a:buNone/>
            </a:pPr>
            <a:r>
              <a:rPr lang="ko"/>
              <a:t>If I set k =1, the point will be orange because there is orange only when select neighbors by k parameter.</a:t>
            </a:r>
            <a:endParaRPr/>
          </a:p>
          <a:p>
            <a:pPr indent="0" lvl="0" marL="0" rtl="0" algn="l">
              <a:spcBef>
                <a:spcPts val="0"/>
              </a:spcBef>
              <a:spcAft>
                <a:spcPts val="0"/>
              </a:spcAft>
              <a:buNone/>
            </a:pPr>
            <a:r>
              <a:rPr lang="ko"/>
              <a:t>And If I set k=3, will be green </a:t>
            </a:r>
            <a:r>
              <a:rPr lang="ko">
                <a:solidFill>
                  <a:schemeClr val="dk1"/>
                </a:solidFill>
              </a:rPr>
              <a:t>because there are two greens than one orange when select neighbors by k parameter</a:t>
            </a:r>
            <a:r>
              <a:rPr lang="ko"/>
              <a: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It needs to be presented mathematical way like equation on the right side of slide.</a:t>
            </a:r>
            <a:endParaRPr/>
          </a:p>
          <a:p>
            <a:pPr indent="0" lvl="0" marL="0" rtl="0" algn="l">
              <a:spcBef>
                <a:spcPts val="0"/>
              </a:spcBef>
              <a:spcAft>
                <a:spcPts val="0"/>
              </a:spcAft>
              <a:buNone/>
            </a:pPr>
            <a:r>
              <a:rPr lang="ko"/>
              <a:t>if i set orange =1 and green =0,</a:t>
            </a:r>
            <a:endParaRPr/>
          </a:p>
          <a:p>
            <a:pPr indent="0" lvl="0" marL="0" rtl="0" algn="l">
              <a:spcBef>
                <a:spcPts val="0"/>
              </a:spcBef>
              <a:spcAft>
                <a:spcPts val="0"/>
              </a:spcAft>
              <a:buNone/>
            </a:pPr>
            <a:r>
              <a:rPr lang="ko"/>
              <a:t>in k=1 the value of y hat will be 1/1 * (1) = 1</a:t>
            </a:r>
            <a:endParaRPr/>
          </a:p>
          <a:p>
            <a:pPr indent="0" lvl="0" marL="0" rtl="0" algn="l">
              <a:spcBef>
                <a:spcPts val="0"/>
              </a:spcBef>
              <a:spcAft>
                <a:spcPts val="0"/>
              </a:spcAft>
              <a:buNone/>
            </a:pPr>
            <a:r>
              <a:rPr lang="ko"/>
              <a:t>in k=3 the value of y hat will be ⅓ * (1+0+0) = ⅓</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This is to make a value between 0 and 1 for showing it as mathematical way. </a:t>
            </a:r>
            <a:endParaRPr/>
          </a:p>
          <a:p>
            <a:pPr indent="0" lvl="0" marL="0" rtl="0" algn="l">
              <a:spcBef>
                <a:spcPts val="0"/>
              </a:spcBef>
              <a:spcAft>
                <a:spcPts val="0"/>
              </a:spcAft>
              <a:buNone/>
            </a:pPr>
            <a:r>
              <a:rPr lang="ko"/>
              <a:t>And if we set prob of classification between them fairly, 0.5 each other.</a:t>
            </a:r>
            <a:endParaRPr/>
          </a:p>
          <a:p>
            <a:pPr indent="0" lvl="0" marL="0" rtl="0" algn="l">
              <a:spcBef>
                <a:spcPts val="0"/>
              </a:spcBef>
              <a:spcAft>
                <a:spcPts val="0"/>
              </a:spcAft>
              <a:buNone/>
            </a:pPr>
            <a:r>
              <a:rPr lang="ko"/>
              <a:t>And let’s asks again to black dot. What color will be by number of neighbor?</a:t>
            </a:r>
            <a:endParaRPr/>
          </a:p>
          <a:p>
            <a:pPr indent="0" lvl="0" marL="0" rtl="0" algn="l">
              <a:spcBef>
                <a:spcPts val="0"/>
              </a:spcBef>
              <a:spcAft>
                <a:spcPts val="0"/>
              </a:spcAft>
              <a:buNone/>
            </a:pPr>
            <a:r>
              <a:rPr lang="ko"/>
              <a:t>if k=1, be orange cuz the y value more than 0.5</a:t>
            </a:r>
            <a:endParaRPr/>
          </a:p>
          <a:p>
            <a:pPr indent="0" lvl="0" marL="0" rtl="0" algn="l">
              <a:spcBef>
                <a:spcPts val="0"/>
              </a:spcBef>
              <a:spcAft>
                <a:spcPts val="0"/>
              </a:spcAft>
              <a:buClr>
                <a:schemeClr val="dk1"/>
              </a:buClr>
              <a:buSzPts val="1100"/>
              <a:buFont typeface="Arial"/>
              <a:buNone/>
            </a:pPr>
            <a:r>
              <a:rPr lang="ko">
                <a:solidFill>
                  <a:schemeClr val="dk1"/>
                </a:solidFill>
              </a:rPr>
              <a:t>if k=3, be green cuz the y value more than 0.33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nvSpPr>
        <p:spPr>
          <a:xfrm>
            <a:off x="5930150" y="4661460"/>
            <a:ext cx="28053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ch2. Overview of Supervised Learning</a:t>
            </a:r>
            <a:endParaRPr sz="1200"/>
          </a:p>
        </p:txBody>
      </p:sp>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
        <p:nvSpPr>
          <p:cNvPr id="29" name="Google Shape;29;p6"/>
          <p:cNvSpPr txBox="1"/>
          <p:nvPr/>
        </p:nvSpPr>
        <p:spPr>
          <a:xfrm>
            <a:off x="5930150" y="4661460"/>
            <a:ext cx="28053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ch2. Overview of Supervised Learning</a:t>
            </a:r>
            <a:endParaRPr sz="1200"/>
          </a:p>
        </p:txBody>
      </p:sp>
      <p:sp>
        <p:nvSpPr>
          <p:cNvPr id="30" name="Google Shape;30;p6"/>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xt">
  <p:cSld name="TITLE_ONLY_1">
    <p:spTree>
      <p:nvGrpSpPr>
        <p:cNvPr id="31" name="Shape 31"/>
        <p:cNvGrpSpPr/>
        <p:nvPr/>
      </p:nvGrpSpPr>
      <p:grpSpPr>
        <a:xfrm>
          <a:off x="0" y="0"/>
          <a:ext cx="0" cy="0"/>
          <a:chOff x="0" y="0"/>
          <a:chExt cx="0" cy="0"/>
        </a:xfrm>
      </p:grpSpPr>
      <p:sp>
        <p:nvSpPr>
          <p:cNvPr id="32" name="Google Shape;32;p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
        <p:nvSpPr>
          <p:cNvPr id="34" name="Google Shape;34;p7"/>
          <p:cNvSpPr txBox="1"/>
          <p:nvPr/>
        </p:nvSpPr>
        <p:spPr>
          <a:xfrm>
            <a:off x="5930150" y="4661460"/>
            <a:ext cx="28053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ch2. Overview of Supervised Learning</a:t>
            </a:r>
            <a:endParaRPr sz="12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19.jpg"/><Relationship Id="rId5" Type="http://schemas.openxmlformats.org/officeDocument/2006/relationships/image" Target="../media/image14.jpg"/><Relationship Id="rId6" Type="http://schemas.openxmlformats.org/officeDocument/2006/relationships/image" Target="../media/image16.jpg"/><Relationship Id="rId7" Type="http://schemas.openxmlformats.org/officeDocument/2006/relationships/image" Target="../media/image2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4.jpg"/><Relationship Id="rId4" Type="http://schemas.openxmlformats.org/officeDocument/2006/relationships/image" Target="../media/image16.jpg"/><Relationship Id="rId5" Type="http://schemas.openxmlformats.org/officeDocument/2006/relationships/image" Target="../media/image31.jpg"/><Relationship Id="rId6"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jpg"/><Relationship Id="rId4" Type="http://schemas.openxmlformats.org/officeDocument/2006/relationships/image" Target="../media/image29.jpg"/><Relationship Id="rId5" Type="http://schemas.openxmlformats.org/officeDocument/2006/relationships/image" Target="../media/image25.png"/><Relationship Id="rId6"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30.jpg"/><Relationship Id="rId5" Type="http://schemas.openxmlformats.org/officeDocument/2006/relationships/image" Target="../media/image27.jpg"/><Relationship Id="rId6" Type="http://schemas.openxmlformats.org/officeDocument/2006/relationships/image" Target="../media/image37.jpg"/><Relationship Id="rId7" Type="http://schemas.openxmlformats.org/officeDocument/2006/relationships/image" Target="../media/image39.jpg"/><Relationship Id="rId8" Type="http://schemas.openxmlformats.org/officeDocument/2006/relationships/image" Target="../media/image3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en.wikipedia.org/wiki/High-dimensional_space" TargetMode="External"/><Relationship Id="rId4" Type="http://schemas.openxmlformats.org/officeDocument/2006/relationships/hyperlink" Target="https://en.wikipedia.org/wiki/Three-dimensional_space" TargetMode="External"/><Relationship Id="rId5" Type="http://schemas.openxmlformats.org/officeDocument/2006/relationships/hyperlink" Target="https://en.wikipedia.org/wiki/Physical_spa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5.jpg"/><Relationship Id="rId4" Type="http://schemas.openxmlformats.org/officeDocument/2006/relationships/image" Target="../media/image26.png"/><Relationship Id="rId5" Type="http://schemas.openxmlformats.org/officeDocument/2006/relationships/image" Target="../media/image33.png"/><Relationship Id="rId6" Type="http://schemas.openxmlformats.org/officeDocument/2006/relationships/image" Target="../media/image32.png"/><Relationship Id="rId7"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6.jpg"/><Relationship Id="rId4" Type="http://schemas.openxmlformats.org/officeDocument/2006/relationships/image" Target="../media/image42.png"/><Relationship Id="rId5" Type="http://schemas.openxmlformats.org/officeDocument/2006/relationships/image" Target="../media/image38.png"/><Relationship Id="rId6" Type="http://schemas.openxmlformats.org/officeDocument/2006/relationships/image" Target="../media/image43.png"/><Relationship Id="rId7"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1.jpg"/><Relationship Id="rId4" Type="http://schemas.openxmlformats.org/officeDocument/2006/relationships/image" Target="../media/image51.png"/><Relationship Id="rId5" Type="http://schemas.openxmlformats.org/officeDocument/2006/relationships/image" Target="../media/image4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6.jpg"/><Relationship Id="rId4" Type="http://schemas.openxmlformats.org/officeDocument/2006/relationships/image" Target="../media/image51.png"/><Relationship Id="rId5" Type="http://schemas.openxmlformats.org/officeDocument/2006/relationships/image" Target="../media/image5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0.jpg"/><Relationship Id="rId4" Type="http://schemas.openxmlformats.org/officeDocument/2006/relationships/image" Target="../media/image6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8.jpg"/><Relationship Id="rId4" Type="http://schemas.openxmlformats.org/officeDocument/2006/relationships/image" Target="../media/image44.jpg"/><Relationship Id="rId5" Type="http://schemas.openxmlformats.org/officeDocument/2006/relationships/image" Target="../media/image56.jpg"/><Relationship Id="rId6" Type="http://schemas.openxmlformats.org/officeDocument/2006/relationships/image" Target="../media/image4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4.jpg"/><Relationship Id="rId4" Type="http://schemas.openxmlformats.org/officeDocument/2006/relationships/image" Target="../media/image52.jpg"/><Relationship Id="rId5" Type="http://schemas.openxmlformats.org/officeDocument/2006/relationships/image" Target="../media/image55.jpg"/><Relationship Id="rId6" Type="http://schemas.openxmlformats.org/officeDocument/2006/relationships/image" Target="../media/image6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63.jpg"/><Relationship Id="rId4" Type="http://schemas.openxmlformats.org/officeDocument/2006/relationships/image" Target="../media/image58.jpg"/><Relationship Id="rId5" Type="http://schemas.openxmlformats.org/officeDocument/2006/relationships/image" Target="../media/image6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65.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61.png"/><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9.png"/><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67.jpg"/><Relationship Id="rId4" Type="http://schemas.openxmlformats.org/officeDocument/2006/relationships/image" Target="../media/image6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3.png"/><Relationship Id="rId4" Type="http://schemas.openxmlformats.org/officeDocument/2006/relationships/image" Target="../media/image17.jpg"/><Relationship Id="rId5"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9.jpg"/><Relationship Id="rId9" Type="http://schemas.openxmlformats.org/officeDocument/2006/relationships/hyperlink" Target="https://en.wikipedia.org/wiki/Overdetermined_system" TargetMode="External"/><Relationship Id="rId5" Type="http://schemas.openxmlformats.org/officeDocument/2006/relationships/image" Target="../media/image15.jpg"/><Relationship Id="rId6" Type="http://schemas.openxmlformats.org/officeDocument/2006/relationships/image" Target="../media/image10.jpg"/><Relationship Id="rId7" Type="http://schemas.openxmlformats.org/officeDocument/2006/relationships/image" Target="../media/image2.png"/><Relationship Id="rId8" Type="http://schemas.openxmlformats.org/officeDocument/2006/relationships/hyperlink" Target="https://en.wikipedia.org/wiki/Regression_analysi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439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4000"/>
              <a:t>Overview of Supervised Learning</a:t>
            </a:r>
            <a:endParaRPr sz="4000"/>
          </a:p>
        </p:txBody>
      </p:sp>
      <p:sp>
        <p:nvSpPr>
          <p:cNvPr id="62" name="Google Shape;62;p14"/>
          <p:cNvSpPr txBox="1"/>
          <p:nvPr>
            <p:ph idx="1" type="subTitle"/>
          </p:nvPr>
        </p:nvSpPr>
        <p:spPr>
          <a:xfrm>
            <a:off x="311700" y="3044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2300"/>
              <a:t>2021.01.04</a:t>
            </a:r>
            <a:endParaRPr sz="2300"/>
          </a:p>
          <a:p>
            <a:pPr indent="0" lvl="0" marL="0" rtl="0" algn="ctr">
              <a:spcBef>
                <a:spcPts val="0"/>
              </a:spcBef>
              <a:spcAft>
                <a:spcPts val="0"/>
              </a:spcAft>
              <a:buNone/>
            </a:pPr>
            <a:r>
              <a:rPr lang="ko" sz="2300"/>
              <a:t>Young-In Kwon</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41" name="Google Shape;141;p23"/>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k-nearest neighbor</a:t>
            </a:r>
            <a:endParaRPr/>
          </a:p>
        </p:txBody>
      </p:sp>
      <p:pic>
        <p:nvPicPr>
          <p:cNvPr id="142" name="Google Shape;142;p23"/>
          <p:cNvPicPr preferRelativeResize="0"/>
          <p:nvPr/>
        </p:nvPicPr>
        <p:blipFill>
          <a:blip r:embed="rId3">
            <a:alphaModFix/>
          </a:blip>
          <a:stretch>
            <a:fillRect/>
          </a:stretch>
        </p:blipFill>
        <p:spPr>
          <a:xfrm>
            <a:off x="550175" y="1048025"/>
            <a:ext cx="3982833" cy="3659901"/>
          </a:xfrm>
          <a:prstGeom prst="rect">
            <a:avLst/>
          </a:prstGeom>
          <a:noFill/>
          <a:ln>
            <a:noFill/>
          </a:ln>
        </p:spPr>
      </p:pic>
      <p:pic>
        <p:nvPicPr>
          <p:cNvPr id="143" name="Google Shape;143;p23"/>
          <p:cNvPicPr preferRelativeResize="0"/>
          <p:nvPr/>
        </p:nvPicPr>
        <p:blipFill>
          <a:blip r:embed="rId4">
            <a:alphaModFix/>
          </a:blip>
          <a:stretch>
            <a:fillRect/>
          </a:stretch>
        </p:blipFill>
        <p:spPr>
          <a:xfrm>
            <a:off x="4685408" y="1048025"/>
            <a:ext cx="4032424" cy="35726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50" name="Google Shape;150;p24"/>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comparison</a:t>
            </a:r>
            <a:endParaRPr/>
          </a:p>
        </p:txBody>
      </p:sp>
      <p:pic>
        <p:nvPicPr>
          <p:cNvPr id="151" name="Google Shape;151;p24"/>
          <p:cNvPicPr preferRelativeResize="0"/>
          <p:nvPr/>
        </p:nvPicPr>
        <p:blipFill>
          <a:blip r:embed="rId3">
            <a:alphaModFix/>
          </a:blip>
          <a:stretch>
            <a:fillRect/>
          </a:stretch>
        </p:blipFill>
        <p:spPr>
          <a:xfrm>
            <a:off x="2649977" y="970400"/>
            <a:ext cx="3844046" cy="3659900"/>
          </a:xfrm>
          <a:prstGeom prst="rect">
            <a:avLst/>
          </a:prstGeom>
          <a:noFill/>
          <a:ln>
            <a:noFill/>
          </a:ln>
        </p:spPr>
      </p:pic>
      <p:sp>
        <p:nvSpPr>
          <p:cNvPr id="152" name="Google Shape;152;p24"/>
          <p:cNvSpPr txBox="1"/>
          <p:nvPr/>
        </p:nvSpPr>
        <p:spPr>
          <a:xfrm>
            <a:off x="3328772" y="4418677"/>
            <a:ext cx="1252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Linear model</a:t>
            </a:r>
            <a:endParaRPr/>
          </a:p>
        </p:txBody>
      </p:sp>
      <p:sp>
        <p:nvSpPr>
          <p:cNvPr id="153" name="Google Shape;153;p24"/>
          <p:cNvSpPr txBox="1"/>
          <p:nvPr/>
        </p:nvSpPr>
        <p:spPr>
          <a:xfrm>
            <a:off x="6402488" y="1776484"/>
            <a:ext cx="951300" cy="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Nearest Neighbor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a:t>
            </a:r>
            <a:r>
              <a:rPr lang="ko"/>
              <a:t>. Statistical Decision Theory</a:t>
            </a:r>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60" name="Google Shape;160;p25"/>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Quantitative Variable</a:t>
            </a:r>
            <a:endParaRPr/>
          </a:p>
        </p:txBody>
      </p:sp>
      <p:pic>
        <p:nvPicPr>
          <p:cNvPr id="161" name="Google Shape;161;p25"/>
          <p:cNvPicPr preferRelativeResize="0"/>
          <p:nvPr/>
        </p:nvPicPr>
        <p:blipFill>
          <a:blip r:embed="rId3">
            <a:alphaModFix/>
          </a:blip>
          <a:stretch>
            <a:fillRect/>
          </a:stretch>
        </p:blipFill>
        <p:spPr>
          <a:xfrm>
            <a:off x="373700" y="1659125"/>
            <a:ext cx="4356775" cy="710420"/>
          </a:xfrm>
          <a:prstGeom prst="rect">
            <a:avLst/>
          </a:prstGeom>
          <a:noFill/>
          <a:ln>
            <a:noFill/>
          </a:ln>
        </p:spPr>
      </p:pic>
      <p:pic>
        <p:nvPicPr>
          <p:cNvPr id="162" name="Google Shape;162;p25"/>
          <p:cNvPicPr preferRelativeResize="0"/>
          <p:nvPr/>
        </p:nvPicPr>
        <p:blipFill>
          <a:blip r:embed="rId4">
            <a:alphaModFix/>
          </a:blip>
          <a:stretch>
            <a:fillRect/>
          </a:stretch>
        </p:blipFill>
        <p:spPr>
          <a:xfrm>
            <a:off x="373700" y="2485532"/>
            <a:ext cx="4291532" cy="384207"/>
          </a:xfrm>
          <a:prstGeom prst="rect">
            <a:avLst/>
          </a:prstGeom>
          <a:noFill/>
          <a:ln>
            <a:noFill/>
          </a:ln>
        </p:spPr>
      </p:pic>
      <p:pic>
        <p:nvPicPr>
          <p:cNvPr id="163" name="Google Shape;163;p25"/>
          <p:cNvPicPr preferRelativeResize="0"/>
          <p:nvPr/>
        </p:nvPicPr>
        <p:blipFill>
          <a:blip r:embed="rId5">
            <a:alphaModFix/>
          </a:blip>
          <a:stretch>
            <a:fillRect/>
          </a:stretch>
        </p:blipFill>
        <p:spPr>
          <a:xfrm>
            <a:off x="373700" y="2985726"/>
            <a:ext cx="4356775" cy="275469"/>
          </a:xfrm>
          <a:prstGeom prst="rect">
            <a:avLst/>
          </a:prstGeom>
          <a:noFill/>
          <a:ln>
            <a:noFill/>
          </a:ln>
        </p:spPr>
      </p:pic>
      <p:pic>
        <p:nvPicPr>
          <p:cNvPr id="164" name="Google Shape;164;p25"/>
          <p:cNvPicPr preferRelativeResize="0"/>
          <p:nvPr/>
        </p:nvPicPr>
        <p:blipFill>
          <a:blip r:embed="rId6">
            <a:alphaModFix/>
          </a:blip>
          <a:stretch>
            <a:fillRect/>
          </a:stretch>
        </p:blipFill>
        <p:spPr>
          <a:xfrm>
            <a:off x="373700" y="3377182"/>
            <a:ext cx="3617356" cy="282718"/>
          </a:xfrm>
          <a:prstGeom prst="rect">
            <a:avLst/>
          </a:prstGeom>
          <a:noFill/>
          <a:ln>
            <a:noFill/>
          </a:ln>
        </p:spPr>
      </p:pic>
      <p:pic>
        <p:nvPicPr>
          <p:cNvPr id="165" name="Google Shape;165;p25"/>
          <p:cNvPicPr preferRelativeResize="0"/>
          <p:nvPr/>
        </p:nvPicPr>
        <p:blipFill>
          <a:blip r:embed="rId7">
            <a:alphaModFix/>
          </a:blip>
          <a:stretch>
            <a:fillRect/>
          </a:stretch>
        </p:blipFill>
        <p:spPr>
          <a:xfrm>
            <a:off x="5420350" y="589325"/>
            <a:ext cx="3052100" cy="396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 Statistical Decision Theory</a:t>
            </a:r>
            <a:endParaRPr/>
          </a:p>
        </p:txBody>
      </p:sp>
      <p:sp>
        <p:nvSpPr>
          <p:cNvPr id="171" name="Google Shape;17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72" name="Google Shape;172;p26"/>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NN and Linear Regression</a:t>
            </a:r>
            <a:endParaRPr/>
          </a:p>
        </p:txBody>
      </p:sp>
      <p:pic>
        <p:nvPicPr>
          <p:cNvPr id="173" name="Google Shape;173;p26"/>
          <p:cNvPicPr preferRelativeResize="0"/>
          <p:nvPr/>
        </p:nvPicPr>
        <p:blipFill>
          <a:blip r:embed="rId3">
            <a:alphaModFix/>
          </a:blip>
          <a:stretch>
            <a:fillRect/>
          </a:stretch>
        </p:blipFill>
        <p:spPr>
          <a:xfrm>
            <a:off x="840900" y="1545375"/>
            <a:ext cx="4086225" cy="390525"/>
          </a:xfrm>
          <a:prstGeom prst="rect">
            <a:avLst/>
          </a:prstGeom>
          <a:noFill/>
          <a:ln>
            <a:noFill/>
          </a:ln>
        </p:spPr>
      </p:pic>
      <p:pic>
        <p:nvPicPr>
          <p:cNvPr id="174" name="Google Shape;174;p26"/>
          <p:cNvPicPr preferRelativeResize="0"/>
          <p:nvPr/>
        </p:nvPicPr>
        <p:blipFill>
          <a:blip r:embed="rId4">
            <a:alphaModFix/>
          </a:blip>
          <a:stretch>
            <a:fillRect/>
          </a:stretch>
        </p:blipFill>
        <p:spPr>
          <a:xfrm>
            <a:off x="840900" y="2152607"/>
            <a:ext cx="3617356" cy="282718"/>
          </a:xfrm>
          <a:prstGeom prst="rect">
            <a:avLst/>
          </a:prstGeom>
          <a:noFill/>
          <a:ln>
            <a:noFill/>
          </a:ln>
        </p:spPr>
      </p:pic>
      <p:pic>
        <p:nvPicPr>
          <p:cNvPr id="175" name="Google Shape;175;p26"/>
          <p:cNvPicPr preferRelativeResize="0"/>
          <p:nvPr/>
        </p:nvPicPr>
        <p:blipFill>
          <a:blip r:embed="rId5">
            <a:alphaModFix/>
          </a:blip>
          <a:stretch>
            <a:fillRect/>
          </a:stretch>
        </p:blipFill>
        <p:spPr>
          <a:xfrm>
            <a:off x="840900" y="3138075"/>
            <a:ext cx="3848385" cy="391804"/>
          </a:xfrm>
          <a:prstGeom prst="rect">
            <a:avLst/>
          </a:prstGeom>
          <a:noFill/>
          <a:ln>
            <a:noFill/>
          </a:ln>
        </p:spPr>
      </p:pic>
      <p:pic>
        <p:nvPicPr>
          <p:cNvPr id="176" name="Google Shape;176;p26"/>
          <p:cNvPicPr preferRelativeResize="0"/>
          <p:nvPr/>
        </p:nvPicPr>
        <p:blipFill>
          <a:blip r:embed="rId6">
            <a:alphaModFix/>
          </a:blip>
          <a:stretch>
            <a:fillRect/>
          </a:stretch>
        </p:blipFill>
        <p:spPr>
          <a:xfrm>
            <a:off x="840900" y="3669187"/>
            <a:ext cx="4449151" cy="356977"/>
          </a:xfrm>
          <a:prstGeom prst="rect">
            <a:avLst/>
          </a:prstGeom>
          <a:noFill/>
          <a:ln>
            <a:noFill/>
          </a:ln>
        </p:spPr>
      </p:pic>
      <p:cxnSp>
        <p:nvCxnSpPr>
          <p:cNvPr id="177" name="Google Shape;177;p26"/>
          <p:cNvCxnSpPr/>
          <p:nvPr/>
        </p:nvCxnSpPr>
        <p:spPr>
          <a:xfrm>
            <a:off x="512175" y="2811900"/>
            <a:ext cx="8074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 Statistical Decision Theory</a:t>
            </a:r>
            <a:endParaRPr/>
          </a:p>
        </p:txBody>
      </p:sp>
      <p:sp>
        <p:nvSpPr>
          <p:cNvPr id="183" name="Google Shape;18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84" name="Google Shape;184;p27"/>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Further thinkings</a:t>
            </a:r>
            <a:endParaRPr/>
          </a:p>
        </p:txBody>
      </p:sp>
      <p:pic>
        <p:nvPicPr>
          <p:cNvPr id="185" name="Google Shape;185;p27"/>
          <p:cNvPicPr preferRelativeResize="0"/>
          <p:nvPr/>
        </p:nvPicPr>
        <p:blipFill>
          <a:blip r:embed="rId3">
            <a:alphaModFix/>
          </a:blip>
          <a:stretch>
            <a:fillRect/>
          </a:stretch>
        </p:blipFill>
        <p:spPr>
          <a:xfrm>
            <a:off x="913450" y="1906724"/>
            <a:ext cx="3643235" cy="635800"/>
          </a:xfrm>
          <a:prstGeom prst="rect">
            <a:avLst/>
          </a:prstGeom>
          <a:noFill/>
          <a:ln>
            <a:noFill/>
          </a:ln>
        </p:spPr>
      </p:pic>
      <p:grpSp>
        <p:nvGrpSpPr>
          <p:cNvPr id="186" name="Google Shape;186;p27"/>
          <p:cNvGrpSpPr/>
          <p:nvPr/>
        </p:nvGrpSpPr>
        <p:grpSpPr>
          <a:xfrm>
            <a:off x="913514" y="3254951"/>
            <a:ext cx="4382894" cy="868385"/>
            <a:chOff x="2152650" y="3149175"/>
            <a:chExt cx="4838700" cy="958800"/>
          </a:xfrm>
        </p:grpSpPr>
        <p:pic>
          <p:nvPicPr>
            <p:cNvPr id="187" name="Google Shape;187;p27"/>
            <p:cNvPicPr preferRelativeResize="0"/>
            <p:nvPr/>
          </p:nvPicPr>
          <p:blipFill>
            <a:blip r:embed="rId4">
              <a:alphaModFix/>
            </a:blip>
            <a:stretch>
              <a:fillRect/>
            </a:stretch>
          </p:blipFill>
          <p:spPr>
            <a:xfrm>
              <a:off x="2152650" y="3546000"/>
              <a:ext cx="4838700" cy="561975"/>
            </a:xfrm>
            <a:prstGeom prst="rect">
              <a:avLst/>
            </a:prstGeom>
            <a:noFill/>
            <a:ln>
              <a:noFill/>
            </a:ln>
          </p:spPr>
        </p:pic>
        <p:pic>
          <p:nvPicPr>
            <p:cNvPr id="188" name="Google Shape;188;p27"/>
            <p:cNvPicPr preferRelativeResize="0"/>
            <p:nvPr/>
          </p:nvPicPr>
          <p:blipFill>
            <a:blip r:embed="rId5">
              <a:alphaModFix/>
            </a:blip>
            <a:stretch>
              <a:fillRect/>
            </a:stretch>
          </p:blipFill>
          <p:spPr>
            <a:xfrm>
              <a:off x="2221475" y="3149175"/>
              <a:ext cx="2124625" cy="318525"/>
            </a:xfrm>
            <a:prstGeom prst="rect">
              <a:avLst/>
            </a:prstGeom>
            <a:noFill/>
            <a:ln>
              <a:noFill/>
            </a:ln>
          </p:spPr>
        </p:pic>
      </p:grpSp>
      <p:cxnSp>
        <p:nvCxnSpPr>
          <p:cNvPr id="189" name="Google Shape;189;p27"/>
          <p:cNvCxnSpPr/>
          <p:nvPr/>
        </p:nvCxnSpPr>
        <p:spPr>
          <a:xfrm>
            <a:off x="512175" y="2811900"/>
            <a:ext cx="8074800" cy="0"/>
          </a:xfrm>
          <a:prstGeom prst="straightConnector1">
            <a:avLst/>
          </a:prstGeom>
          <a:noFill/>
          <a:ln cap="flat" cmpd="sng" w="9525">
            <a:solidFill>
              <a:schemeClr val="dk2"/>
            </a:solidFill>
            <a:prstDash val="solid"/>
            <a:round/>
            <a:headEnd len="med" w="med" type="none"/>
            <a:tailEnd len="med" w="med" type="none"/>
          </a:ln>
        </p:spPr>
      </p:cxnSp>
      <p:pic>
        <p:nvPicPr>
          <p:cNvPr id="190" name="Google Shape;190;p27"/>
          <p:cNvPicPr preferRelativeResize="0"/>
          <p:nvPr/>
        </p:nvPicPr>
        <p:blipFill>
          <a:blip r:embed="rId6">
            <a:alphaModFix/>
          </a:blip>
          <a:stretch>
            <a:fillRect/>
          </a:stretch>
        </p:blipFill>
        <p:spPr>
          <a:xfrm>
            <a:off x="925430" y="1230951"/>
            <a:ext cx="3710003" cy="63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 Statistical Decision Theory</a:t>
            </a:r>
            <a:endParaRPr/>
          </a:p>
        </p:txBody>
      </p:sp>
      <p:sp>
        <p:nvSpPr>
          <p:cNvPr id="196" name="Google Shape;19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97" name="Google Shape;197;p28"/>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Categorical Variable</a:t>
            </a:r>
            <a:endParaRPr/>
          </a:p>
        </p:txBody>
      </p:sp>
      <p:grpSp>
        <p:nvGrpSpPr>
          <p:cNvPr id="198" name="Google Shape;198;p28"/>
          <p:cNvGrpSpPr/>
          <p:nvPr/>
        </p:nvGrpSpPr>
        <p:grpSpPr>
          <a:xfrm>
            <a:off x="373700" y="1660450"/>
            <a:ext cx="4489550" cy="2234775"/>
            <a:chOff x="161000" y="1687950"/>
            <a:chExt cx="4489550" cy="2234775"/>
          </a:xfrm>
        </p:grpSpPr>
        <p:pic>
          <p:nvPicPr>
            <p:cNvPr id="199" name="Google Shape;199;p28"/>
            <p:cNvPicPr preferRelativeResize="0"/>
            <p:nvPr/>
          </p:nvPicPr>
          <p:blipFill>
            <a:blip r:embed="rId3">
              <a:alphaModFix/>
            </a:blip>
            <a:stretch>
              <a:fillRect/>
            </a:stretch>
          </p:blipFill>
          <p:spPr>
            <a:xfrm>
              <a:off x="176231" y="1687950"/>
              <a:ext cx="3923861" cy="330534"/>
            </a:xfrm>
            <a:prstGeom prst="rect">
              <a:avLst/>
            </a:prstGeom>
            <a:noFill/>
            <a:ln>
              <a:noFill/>
            </a:ln>
          </p:spPr>
        </p:pic>
        <p:pic>
          <p:nvPicPr>
            <p:cNvPr id="200" name="Google Shape;200;p28"/>
            <p:cNvPicPr preferRelativeResize="0"/>
            <p:nvPr/>
          </p:nvPicPr>
          <p:blipFill>
            <a:blip r:embed="rId4">
              <a:alphaModFix/>
            </a:blip>
            <a:stretch>
              <a:fillRect/>
            </a:stretch>
          </p:blipFill>
          <p:spPr>
            <a:xfrm>
              <a:off x="161000" y="1998164"/>
              <a:ext cx="4121123" cy="611840"/>
            </a:xfrm>
            <a:prstGeom prst="rect">
              <a:avLst/>
            </a:prstGeom>
            <a:noFill/>
            <a:ln>
              <a:noFill/>
            </a:ln>
          </p:spPr>
        </p:pic>
        <p:pic>
          <p:nvPicPr>
            <p:cNvPr id="201" name="Google Shape;201;p28"/>
            <p:cNvPicPr preferRelativeResize="0"/>
            <p:nvPr/>
          </p:nvPicPr>
          <p:blipFill>
            <a:blip r:embed="rId5">
              <a:alphaModFix/>
            </a:blip>
            <a:stretch>
              <a:fillRect/>
            </a:stretch>
          </p:blipFill>
          <p:spPr>
            <a:xfrm>
              <a:off x="232104" y="2546726"/>
              <a:ext cx="4332102" cy="597775"/>
            </a:xfrm>
            <a:prstGeom prst="rect">
              <a:avLst/>
            </a:prstGeom>
            <a:noFill/>
            <a:ln>
              <a:noFill/>
            </a:ln>
          </p:spPr>
        </p:pic>
        <p:pic>
          <p:nvPicPr>
            <p:cNvPr id="202" name="Google Shape;202;p28"/>
            <p:cNvPicPr preferRelativeResize="0"/>
            <p:nvPr/>
          </p:nvPicPr>
          <p:blipFill>
            <a:blip r:embed="rId6">
              <a:alphaModFix/>
            </a:blip>
            <a:stretch>
              <a:fillRect/>
            </a:stretch>
          </p:blipFill>
          <p:spPr>
            <a:xfrm>
              <a:off x="211784" y="3144501"/>
              <a:ext cx="4029698" cy="302404"/>
            </a:xfrm>
            <a:prstGeom prst="rect">
              <a:avLst/>
            </a:prstGeom>
            <a:noFill/>
            <a:ln>
              <a:noFill/>
            </a:ln>
          </p:spPr>
        </p:pic>
        <p:pic>
          <p:nvPicPr>
            <p:cNvPr id="203" name="Google Shape;203;p28"/>
            <p:cNvPicPr preferRelativeResize="0"/>
            <p:nvPr/>
          </p:nvPicPr>
          <p:blipFill>
            <a:blip r:embed="rId7">
              <a:alphaModFix/>
            </a:blip>
            <a:stretch>
              <a:fillRect/>
            </a:stretch>
          </p:blipFill>
          <p:spPr>
            <a:xfrm>
              <a:off x="227024" y="3521864"/>
              <a:ext cx="4423526" cy="400861"/>
            </a:xfrm>
            <a:prstGeom prst="rect">
              <a:avLst/>
            </a:prstGeom>
            <a:noFill/>
            <a:ln>
              <a:noFill/>
            </a:ln>
          </p:spPr>
        </p:pic>
      </p:grpSp>
      <p:pic>
        <p:nvPicPr>
          <p:cNvPr id="204" name="Google Shape;204;p28"/>
          <p:cNvPicPr preferRelativeResize="0"/>
          <p:nvPr/>
        </p:nvPicPr>
        <p:blipFill>
          <a:blip r:embed="rId8">
            <a:alphaModFix/>
          </a:blip>
          <a:stretch>
            <a:fillRect/>
          </a:stretch>
        </p:blipFill>
        <p:spPr>
          <a:xfrm>
            <a:off x="5614850" y="517375"/>
            <a:ext cx="2756275" cy="41087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a:t>
            </a:r>
            <a:r>
              <a:rPr lang="ko"/>
              <a:t>. Local Methods in High Dimensions</a:t>
            </a:r>
            <a:endParaRPr/>
          </a:p>
        </p:txBody>
      </p:sp>
      <p:sp>
        <p:nvSpPr>
          <p:cNvPr id="210" name="Google Shape;21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11" name="Google Shape;211;p29"/>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Curse of Dimensionality</a:t>
            </a:r>
            <a:endParaRPr/>
          </a:p>
        </p:txBody>
      </p:sp>
      <p:sp>
        <p:nvSpPr>
          <p:cNvPr id="212" name="Google Shape;212;p29"/>
          <p:cNvSpPr txBox="1"/>
          <p:nvPr/>
        </p:nvSpPr>
        <p:spPr>
          <a:xfrm>
            <a:off x="894500" y="1866450"/>
            <a:ext cx="7479000" cy="14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950">
                <a:solidFill>
                  <a:srgbClr val="202122"/>
                </a:solidFill>
                <a:highlight>
                  <a:srgbClr val="FFFFFF"/>
                </a:highlight>
              </a:rPr>
              <a:t>The </a:t>
            </a:r>
            <a:r>
              <a:rPr b="1" lang="ko" sz="1950">
                <a:solidFill>
                  <a:srgbClr val="202122"/>
                </a:solidFill>
                <a:highlight>
                  <a:srgbClr val="FFFFFF"/>
                </a:highlight>
              </a:rPr>
              <a:t>curse of dimensionality</a:t>
            </a:r>
            <a:r>
              <a:rPr lang="ko" sz="1950">
                <a:solidFill>
                  <a:srgbClr val="202122"/>
                </a:solidFill>
                <a:highlight>
                  <a:srgbClr val="FFFFFF"/>
                </a:highlight>
              </a:rPr>
              <a:t> refers to various phenomena that arise when analyzing and organizing data in </a:t>
            </a:r>
            <a:r>
              <a:rPr lang="ko" sz="1950">
                <a:solidFill>
                  <a:srgbClr val="0B0080"/>
                </a:solidFill>
                <a:highlight>
                  <a:srgbClr val="FFFFFF"/>
                </a:highlight>
                <a:uFill>
                  <a:noFill/>
                </a:uFill>
                <a:hlinkClick r:id="rId3">
                  <a:extLst>
                    <a:ext uri="{A12FA001-AC4F-418D-AE19-62706E023703}">
                      <ahyp:hlinkClr val="tx"/>
                    </a:ext>
                  </a:extLst>
                </a:hlinkClick>
              </a:rPr>
              <a:t>high-dimensional spaces</a:t>
            </a:r>
            <a:r>
              <a:rPr lang="ko" sz="1950">
                <a:solidFill>
                  <a:srgbClr val="202122"/>
                </a:solidFill>
                <a:highlight>
                  <a:srgbClr val="FFFFFF"/>
                </a:highlight>
              </a:rPr>
              <a:t> that do not occur in low-dimensional settings such as the </a:t>
            </a:r>
            <a:r>
              <a:rPr lang="ko" sz="1950">
                <a:solidFill>
                  <a:srgbClr val="0B0080"/>
                </a:solidFill>
                <a:highlight>
                  <a:srgbClr val="FFFFFF"/>
                </a:highlight>
                <a:uFill>
                  <a:noFill/>
                </a:uFill>
                <a:hlinkClick r:id="rId4">
                  <a:extLst>
                    <a:ext uri="{A12FA001-AC4F-418D-AE19-62706E023703}">
                      <ahyp:hlinkClr val="tx"/>
                    </a:ext>
                  </a:extLst>
                </a:hlinkClick>
              </a:rPr>
              <a:t>three-dimensional</a:t>
            </a:r>
            <a:r>
              <a:rPr lang="ko" sz="1950">
                <a:solidFill>
                  <a:srgbClr val="202122"/>
                </a:solidFill>
                <a:highlight>
                  <a:srgbClr val="FFFFFF"/>
                </a:highlight>
              </a:rPr>
              <a:t> </a:t>
            </a:r>
            <a:r>
              <a:rPr lang="ko" sz="1950">
                <a:solidFill>
                  <a:srgbClr val="0B0080"/>
                </a:solidFill>
                <a:highlight>
                  <a:srgbClr val="FFFFFF"/>
                </a:highlight>
                <a:uFill>
                  <a:noFill/>
                </a:uFill>
                <a:hlinkClick r:id="rId5">
                  <a:extLst>
                    <a:ext uri="{A12FA001-AC4F-418D-AE19-62706E023703}">
                      <ahyp:hlinkClr val="tx"/>
                    </a:ext>
                  </a:extLst>
                </a:hlinkClick>
              </a:rPr>
              <a:t>physical space</a:t>
            </a:r>
            <a:r>
              <a:rPr lang="ko" sz="1950">
                <a:solidFill>
                  <a:srgbClr val="202122"/>
                </a:solidFill>
                <a:highlight>
                  <a:srgbClr val="FFFFFF"/>
                </a:highlight>
              </a:rPr>
              <a:t> of everyday experience.</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18" name="Google Shape;21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19" name="Google Shape;219;p30"/>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 Distance among neighbors</a:t>
            </a:r>
            <a:endParaRPr/>
          </a:p>
        </p:txBody>
      </p:sp>
      <p:grpSp>
        <p:nvGrpSpPr>
          <p:cNvPr id="220" name="Google Shape;220;p30"/>
          <p:cNvGrpSpPr/>
          <p:nvPr/>
        </p:nvGrpSpPr>
        <p:grpSpPr>
          <a:xfrm>
            <a:off x="319253" y="1598916"/>
            <a:ext cx="4252742" cy="2566687"/>
            <a:chOff x="1404935" y="1179300"/>
            <a:chExt cx="5436203" cy="3280950"/>
          </a:xfrm>
        </p:grpSpPr>
        <p:pic>
          <p:nvPicPr>
            <p:cNvPr id="221" name="Google Shape;221;p30"/>
            <p:cNvPicPr preferRelativeResize="0"/>
            <p:nvPr/>
          </p:nvPicPr>
          <p:blipFill>
            <a:blip r:embed="rId3">
              <a:alphaModFix/>
            </a:blip>
            <a:stretch>
              <a:fillRect/>
            </a:stretch>
          </p:blipFill>
          <p:spPr>
            <a:xfrm>
              <a:off x="2426863" y="1179300"/>
              <a:ext cx="4414276" cy="3280950"/>
            </a:xfrm>
            <a:prstGeom prst="rect">
              <a:avLst/>
            </a:prstGeom>
            <a:noFill/>
            <a:ln>
              <a:noFill/>
            </a:ln>
          </p:spPr>
        </p:pic>
        <p:pic>
          <p:nvPicPr>
            <p:cNvPr id="222" name="Google Shape;222;p30"/>
            <p:cNvPicPr preferRelativeResize="0"/>
            <p:nvPr/>
          </p:nvPicPr>
          <p:blipFill>
            <a:blip r:embed="rId4">
              <a:alphaModFix/>
            </a:blip>
            <a:stretch>
              <a:fillRect/>
            </a:stretch>
          </p:blipFill>
          <p:spPr>
            <a:xfrm>
              <a:off x="1441597" y="2429805"/>
              <a:ext cx="1108725" cy="283900"/>
            </a:xfrm>
            <a:prstGeom prst="rect">
              <a:avLst/>
            </a:prstGeom>
            <a:noFill/>
            <a:ln>
              <a:noFill/>
            </a:ln>
          </p:spPr>
        </p:pic>
        <p:sp>
          <p:nvSpPr>
            <p:cNvPr id="223" name="Google Shape;223;p30"/>
            <p:cNvSpPr txBox="1"/>
            <p:nvPr/>
          </p:nvSpPr>
          <p:spPr>
            <a:xfrm>
              <a:off x="1404935" y="2875272"/>
              <a:ext cx="19089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100"/>
                <a:t>r=0.01 =&gt; 63%</a:t>
              </a:r>
              <a:endParaRPr sz="1100"/>
            </a:p>
            <a:p>
              <a:pPr indent="0" lvl="0" marL="0" rtl="0" algn="l">
                <a:spcBef>
                  <a:spcPts val="0"/>
                </a:spcBef>
                <a:spcAft>
                  <a:spcPts val="0"/>
                </a:spcAft>
                <a:buNone/>
              </a:pPr>
              <a:r>
                <a:rPr lang="ko" sz="1100"/>
                <a:t>r=0.1 =&gt; 80%</a:t>
              </a:r>
              <a:endParaRPr sz="1100"/>
            </a:p>
          </p:txBody>
        </p:sp>
      </p:grpSp>
      <p:grpSp>
        <p:nvGrpSpPr>
          <p:cNvPr id="224" name="Google Shape;224;p30"/>
          <p:cNvGrpSpPr/>
          <p:nvPr/>
        </p:nvGrpSpPr>
        <p:grpSpPr>
          <a:xfrm>
            <a:off x="4860638" y="1192313"/>
            <a:ext cx="3992390" cy="2986804"/>
            <a:chOff x="4901913" y="1178800"/>
            <a:chExt cx="3992390" cy="2986804"/>
          </a:xfrm>
        </p:grpSpPr>
        <p:pic>
          <p:nvPicPr>
            <p:cNvPr id="225" name="Google Shape;225;p30"/>
            <p:cNvPicPr preferRelativeResize="0"/>
            <p:nvPr/>
          </p:nvPicPr>
          <p:blipFill>
            <a:blip r:embed="rId5">
              <a:alphaModFix/>
            </a:blip>
            <a:stretch>
              <a:fillRect/>
            </a:stretch>
          </p:blipFill>
          <p:spPr>
            <a:xfrm>
              <a:off x="5521375" y="1178800"/>
              <a:ext cx="3028601" cy="819500"/>
            </a:xfrm>
            <a:prstGeom prst="rect">
              <a:avLst/>
            </a:prstGeom>
            <a:noFill/>
            <a:ln>
              <a:noFill/>
            </a:ln>
          </p:spPr>
        </p:pic>
        <p:pic>
          <p:nvPicPr>
            <p:cNvPr id="226" name="Google Shape;226;p30"/>
            <p:cNvPicPr preferRelativeResize="0"/>
            <p:nvPr/>
          </p:nvPicPr>
          <p:blipFill>
            <a:blip r:embed="rId6">
              <a:alphaModFix/>
            </a:blip>
            <a:stretch>
              <a:fillRect/>
            </a:stretch>
          </p:blipFill>
          <p:spPr>
            <a:xfrm>
              <a:off x="4901913" y="2126950"/>
              <a:ext cx="1998062" cy="2038654"/>
            </a:xfrm>
            <a:prstGeom prst="rect">
              <a:avLst/>
            </a:prstGeom>
            <a:noFill/>
            <a:ln>
              <a:noFill/>
            </a:ln>
          </p:spPr>
        </p:pic>
        <p:pic>
          <p:nvPicPr>
            <p:cNvPr id="227" name="Google Shape;227;p30"/>
            <p:cNvPicPr preferRelativeResize="0"/>
            <p:nvPr/>
          </p:nvPicPr>
          <p:blipFill>
            <a:blip r:embed="rId7">
              <a:alphaModFix/>
            </a:blip>
            <a:stretch>
              <a:fillRect/>
            </a:stretch>
          </p:blipFill>
          <p:spPr>
            <a:xfrm>
              <a:off x="7092425" y="2126950"/>
              <a:ext cx="1801878" cy="191700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33" name="Google Shape;23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34" name="Google Shape;234;p31"/>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a:t>
            </a:r>
            <a:r>
              <a:rPr lang="ko"/>
              <a:t>. Be close to an edge of sample</a:t>
            </a:r>
            <a:endParaRPr/>
          </a:p>
        </p:txBody>
      </p:sp>
      <p:sp>
        <p:nvSpPr>
          <p:cNvPr id="235" name="Google Shape;235;p31"/>
          <p:cNvSpPr txBox="1"/>
          <p:nvPr>
            <p:ph idx="2" type="title"/>
          </p:nvPr>
        </p:nvSpPr>
        <p:spPr>
          <a:xfrm>
            <a:off x="5154802" y="606100"/>
            <a:ext cx="352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Diminishing sampling density</a:t>
            </a:r>
            <a:endParaRPr/>
          </a:p>
        </p:txBody>
      </p:sp>
      <p:grpSp>
        <p:nvGrpSpPr>
          <p:cNvPr id="236" name="Google Shape;236;p31"/>
          <p:cNvGrpSpPr/>
          <p:nvPr/>
        </p:nvGrpSpPr>
        <p:grpSpPr>
          <a:xfrm>
            <a:off x="228221" y="1702382"/>
            <a:ext cx="4533072" cy="2357357"/>
            <a:chOff x="83500" y="1516425"/>
            <a:chExt cx="5056974" cy="2629805"/>
          </a:xfrm>
        </p:grpSpPr>
        <p:pic>
          <p:nvPicPr>
            <p:cNvPr id="237" name="Google Shape;237;p31"/>
            <p:cNvPicPr preferRelativeResize="0"/>
            <p:nvPr/>
          </p:nvPicPr>
          <p:blipFill>
            <a:blip r:embed="rId3">
              <a:alphaModFix/>
            </a:blip>
            <a:stretch>
              <a:fillRect/>
            </a:stretch>
          </p:blipFill>
          <p:spPr>
            <a:xfrm>
              <a:off x="664813" y="1516425"/>
              <a:ext cx="3894360" cy="572700"/>
            </a:xfrm>
            <a:prstGeom prst="rect">
              <a:avLst/>
            </a:prstGeom>
            <a:noFill/>
            <a:ln>
              <a:noFill/>
            </a:ln>
          </p:spPr>
        </p:pic>
        <p:grpSp>
          <p:nvGrpSpPr>
            <p:cNvPr id="238" name="Google Shape;238;p31"/>
            <p:cNvGrpSpPr/>
            <p:nvPr/>
          </p:nvGrpSpPr>
          <p:grpSpPr>
            <a:xfrm>
              <a:off x="83500" y="2365000"/>
              <a:ext cx="5056974" cy="1781230"/>
              <a:chOff x="83500" y="2365000"/>
              <a:chExt cx="5056974" cy="1781230"/>
            </a:xfrm>
          </p:grpSpPr>
          <p:pic>
            <p:nvPicPr>
              <p:cNvPr id="239" name="Google Shape;239;p31"/>
              <p:cNvPicPr preferRelativeResize="0"/>
              <p:nvPr/>
            </p:nvPicPr>
            <p:blipFill>
              <a:blip r:embed="rId4">
                <a:alphaModFix/>
              </a:blip>
              <a:stretch>
                <a:fillRect/>
              </a:stretch>
            </p:blipFill>
            <p:spPr>
              <a:xfrm>
                <a:off x="83500" y="2365000"/>
                <a:ext cx="2493678" cy="1781201"/>
              </a:xfrm>
              <a:prstGeom prst="rect">
                <a:avLst/>
              </a:prstGeom>
              <a:noFill/>
              <a:ln>
                <a:noFill/>
              </a:ln>
            </p:spPr>
          </p:pic>
          <p:pic>
            <p:nvPicPr>
              <p:cNvPr id="240" name="Google Shape;240;p31"/>
              <p:cNvPicPr preferRelativeResize="0"/>
              <p:nvPr/>
            </p:nvPicPr>
            <p:blipFill>
              <a:blip r:embed="rId5">
                <a:alphaModFix/>
              </a:blip>
              <a:stretch>
                <a:fillRect/>
              </a:stretch>
            </p:blipFill>
            <p:spPr>
              <a:xfrm>
                <a:off x="2646800" y="2365000"/>
                <a:ext cx="2493674" cy="1781230"/>
              </a:xfrm>
              <a:prstGeom prst="rect">
                <a:avLst/>
              </a:prstGeom>
              <a:noFill/>
              <a:ln>
                <a:noFill/>
              </a:ln>
            </p:spPr>
          </p:pic>
        </p:grpSp>
      </p:grpSp>
      <p:cxnSp>
        <p:nvCxnSpPr>
          <p:cNvPr id="241" name="Google Shape;241;p31"/>
          <p:cNvCxnSpPr/>
          <p:nvPr/>
        </p:nvCxnSpPr>
        <p:spPr>
          <a:xfrm>
            <a:off x="4892425" y="1178800"/>
            <a:ext cx="0" cy="326610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31"/>
          <p:cNvSpPr txBox="1"/>
          <p:nvPr/>
        </p:nvSpPr>
        <p:spPr>
          <a:xfrm>
            <a:off x="5250725" y="1626225"/>
            <a:ext cx="3643500" cy="23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N1=100, dimension=1; sample size=100;</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for same proportion in 10 dimension,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amount of samples above is needed</a:t>
            </a:r>
            <a:endParaRPr/>
          </a:p>
          <a:p>
            <a:pPr indent="0" lvl="0" marL="0" rtl="0" algn="l">
              <a:spcBef>
                <a:spcPts val="0"/>
              </a:spcBef>
              <a:spcAft>
                <a:spcPts val="0"/>
              </a:spcAft>
              <a:buNone/>
            </a:pPr>
            <a:r>
              <a:t/>
            </a:r>
            <a:endParaRPr/>
          </a:p>
        </p:txBody>
      </p:sp>
      <p:pic>
        <p:nvPicPr>
          <p:cNvPr id="243" name="Google Shape;243;p31"/>
          <p:cNvPicPr preferRelativeResize="0"/>
          <p:nvPr/>
        </p:nvPicPr>
        <p:blipFill>
          <a:blip r:embed="rId6">
            <a:alphaModFix/>
          </a:blip>
          <a:stretch>
            <a:fillRect/>
          </a:stretch>
        </p:blipFill>
        <p:spPr>
          <a:xfrm>
            <a:off x="5326925" y="1626230"/>
            <a:ext cx="723900" cy="400050"/>
          </a:xfrm>
          <a:prstGeom prst="rect">
            <a:avLst/>
          </a:prstGeom>
          <a:noFill/>
          <a:ln>
            <a:noFill/>
          </a:ln>
        </p:spPr>
      </p:pic>
      <p:pic>
        <p:nvPicPr>
          <p:cNvPr id="244" name="Google Shape;244;p31"/>
          <p:cNvPicPr preferRelativeResize="0"/>
          <p:nvPr/>
        </p:nvPicPr>
        <p:blipFill>
          <a:blip r:embed="rId7">
            <a:alphaModFix/>
          </a:blip>
          <a:stretch>
            <a:fillRect/>
          </a:stretch>
        </p:blipFill>
        <p:spPr>
          <a:xfrm>
            <a:off x="5326925" y="2865351"/>
            <a:ext cx="1549276" cy="393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50" name="Google Shape;25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51" name="Google Shape;251;p32"/>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About Bias and Variance</a:t>
            </a:r>
            <a:endParaRPr/>
          </a:p>
        </p:txBody>
      </p:sp>
      <p:grpSp>
        <p:nvGrpSpPr>
          <p:cNvPr id="252" name="Google Shape;252;p32"/>
          <p:cNvGrpSpPr/>
          <p:nvPr/>
        </p:nvGrpSpPr>
        <p:grpSpPr>
          <a:xfrm>
            <a:off x="160988" y="1400788"/>
            <a:ext cx="4443825" cy="1275125"/>
            <a:chOff x="318675" y="1555200"/>
            <a:chExt cx="4443825" cy="1275125"/>
          </a:xfrm>
        </p:grpSpPr>
        <p:pic>
          <p:nvPicPr>
            <p:cNvPr id="253" name="Google Shape;253;p32"/>
            <p:cNvPicPr preferRelativeResize="0"/>
            <p:nvPr/>
          </p:nvPicPr>
          <p:blipFill>
            <a:blip r:embed="rId3">
              <a:alphaModFix/>
            </a:blip>
            <a:stretch>
              <a:fillRect/>
            </a:stretch>
          </p:blipFill>
          <p:spPr>
            <a:xfrm>
              <a:off x="318675" y="2108975"/>
              <a:ext cx="4443825" cy="721350"/>
            </a:xfrm>
            <a:prstGeom prst="rect">
              <a:avLst/>
            </a:prstGeom>
            <a:noFill/>
            <a:ln>
              <a:noFill/>
            </a:ln>
          </p:spPr>
        </p:pic>
        <p:pic>
          <p:nvPicPr>
            <p:cNvPr id="254" name="Google Shape;254;p32"/>
            <p:cNvPicPr preferRelativeResize="0"/>
            <p:nvPr/>
          </p:nvPicPr>
          <p:blipFill rotWithShape="1">
            <a:blip r:embed="rId4">
              <a:alphaModFix/>
            </a:blip>
            <a:srcRect b="0" l="269" r="0" t="0"/>
            <a:stretch/>
          </p:blipFill>
          <p:spPr>
            <a:xfrm>
              <a:off x="373700" y="1555200"/>
              <a:ext cx="1766250" cy="291675"/>
            </a:xfrm>
            <a:prstGeom prst="rect">
              <a:avLst/>
            </a:prstGeom>
            <a:noFill/>
            <a:ln>
              <a:noFill/>
            </a:ln>
          </p:spPr>
        </p:pic>
      </p:grpSp>
      <p:pic>
        <p:nvPicPr>
          <p:cNvPr id="255" name="Google Shape;255;p32"/>
          <p:cNvPicPr preferRelativeResize="0"/>
          <p:nvPr/>
        </p:nvPicPr>
        <p:blipFill>
          <a:blip r:embed="rId5">
            <a:alphaModFix/>
          </a:blip>
          <a:stretch>
            <a:fillRect/>
          </a:stretch>
        </p:blipFill>
        <p:spPr>
          <a:xfrm>
            <a:off x="5269212" y="1591700"/>
            <a:ext cx="3779501" cy="2417306"/>
          </a:xfrm>
          <a:prstGeom prst="rect">
            <a:avLst/>
          </a:prstGeom>
          <a:noFill/>
          <a:ln>
            <a:noFill/>
          </a:ln>
        </p:spPr>
      </p:pic>
      <p:sp>
        <p:nvSpPr>
          <p:cNvPr id="256" name="Google Shape;256;p32"/>
          <p:cNvSpPr txBox="1"/>
          <p:nvPr/>
        </p:nvSpPr>
        <p:spPr>
          <a:xfrm>
            <a:off x="92100" y="2778025"/>
            <a:ext cx="5244000" cy="16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Bias: how much close samples average result with answer</a:t>
            </a:r>
            <a:endParaRPr/>
          </a:p>
          <a:p>
            <a:pPr indent="-317500" lvl="0" marL="457200" rtl="0" algn="l">
              <a:spcBef>
                <a:spcPts val="0"/>
              </a:spcBef>
              <a:spcAft>
                <a:spcPts val="0"/>
              </a:spcAft>
              <a:buSzPts val="1400"/>
              <a:buChar char="●"/>
            </a:pPr>
            <a:r>
              <a:rPr lang="ko"/>
              <a:t>low - good prediction via repeats </a:t>
            </a:r>
            <a:endParaRPr/>
          </a:p>
          <a:p>
            <a:pPr indent="-317500" lvl="0" marL="457200" rtl="0" algn="l">
              <a:spcBef>
                <a:spcPts val="0"/>
              </a:spcBef>
              <a:spcAft>
                <a:spcPts val="0"/>
              </a:spcAft>
              <a:buSzPts val="1400"/>
              <a:buChar char="●"/>
            </a:pPr>
            <a:r>
              <a:rPr lang="ko"/>
              <a:t>high - not good prediction despite to do many repeats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Variance: difference between </a:t>
            </a:r>
            <a:r>
              <a:rPr lang="ko">
                <a:solidFill>
                  <a:schemeClr val="dk1"/>
                </a:solidFill>
              </a:rPr>
              <a:t>samples average and one sample</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low - constant approximation value by changes of sample</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high - volatile approximation value by changes of sample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Context</a:t>
            </a:r>
            <a:endParaRPr/>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69" name="Google Shape;69;p15"/>
          <p:cNvSpPr txBox="1"/>
          <p:nvPr>
            <p:ph type="title"/>
          </p:nvPr>
        </p:nvSpPr>
        <p:spPr>
          <a:xfrm>
            <a:off x="311700" y="1276200"/>
            <a:ext cx="8520600" cy="30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1. Introduction</a:t>
            </a:r>
            <a:endParaRPr sz="2000"/>
          </a:p>
          <a:p>
            <a:pPr indent="0" lvl="0" marL="0" rtl="0" algn="l">
              <a:spcBef>
                <a:spcPts val="0"/>
              </a:spcBef>
              <a:spcAft>
                <a:spcPts val="0"/>
              </a:spcAft>
              <a:buNone/>
            </a:pPr>
            <a:r>
              <a:rPr lang="ko" sz="2000"/>
              <a:t>2. Variable Types and Terminology</a:t>
            </a:r>
            <a:endParaRPr sz="2000"/>
          </a:p>
          <a:p>
            <a:pPr indent="0" lvl="0" marL="0" rtl="0" algn="l">
              <a:spcBef>
                <a:spcPts val="0"/>
              </a:spcBef>
              <a:spcAft>
                <a:spcPts val="0"/>
              </a:spcAft>
              <a:buNone/>
            </a:pPr>
            <a:r>
              <a:rPr lang="ko" sz="2000"/>
              <a:t>3. Two Simple Approaches to Prediction</a:t>
            </a:r>
            <a:endParaRPr sz="2000"/>
          </a:p>
          <a:p>
            <a:pPr indent="0" lvl="0" marL="0" rtl="0" algn="l">
              <a:spcBef>
                <a:spcPts val="0"/>
              </a:spcBef>
              <a:spcAft>
                <a:spcPts val="0"/>
              </a:spcAft>
              <a:buNone/>
            </a:pPr>
            <a:r>
              <a:rPr lang="ko" sz="2000"/>
              <a:t>4. Statistical Decision Theory</a:t>
            </a:r>
            <a:endParaRPr sz="2000"/>
          </a:p>
          <a:p>
            <a:pPr indent="0" lvl="0" marL="0" rtl="0" algn="l">
              <a:spcBef>
                <a:spcPts val="0"/>
              </a:spcBef>
              <a:spcAft>
                <a:spcPts val="0"/>
              </a:spcAft>
              <a:buNone/>
            </a:pPr>
            <a:r>
              <a:rPr lang="ko" sz="2000"/>
              <a:t>5. Local Methods in High Dimensions</a:t>
            </a:r>
            <a:endParaRPr sz="2000"/>
          </a:p>
          <a:p>
            <a:pPr indent="0" lvl="0" marL="0" rtl="0" algn="l">
              <a:spcBef>
                <a:spcPts val="0"/>
              </a:spcBef>
              <a:spcAft>
                <a:spcPts val="0"/>
              </a:spcAft>
              <a:buNone/>
            </a:pPr>
            <a:r>
              <a:rPr lang="ko" sz="2000"/>
              <a:t>6. Statistical  Models, Supervised Learning and Function Approximation</a:t>
            </a:r>
            <a:endParaRPr sz="2000"/>
          </a:p>
          <a:p>
            <a:pPr indent="0" lvl="0" marL="0" rtl="0" algn="l">
              <a:spcBef>
                <a:spcPts val="0"/>
              </a:spcBef>
              <a:spcAft>
                <a:spcPts val="0"/>
              </a:spcAft>
              <a:buNone/>
            </a:pPr>
            <a:r>
              <a:rPr lang="ko" sz="2000"/>
              <a:t>7. Structured Regression Models - (skip)</a:t>
            </a:r>
            <a:endParaRPr sz="2000"/>
          </a:p>
          <a:p>
            <a:pPr indent="0" lvl="0" marL="0" rtl="0" algn="l">
              <a:spcBef>
                <a:spcPts val="0"/>
              </a:spcBef>
              <a:spcAft>
                <a:spcPts val="0"/>
              </a:spcAft>
              <a:buNone/>
            </a:pPr>
            <a:r>
              <a:rPr lang="ko" sz="2000"/>
              <a:t>8. Classes of Restricted Estimator - (skip)</a:t>
            </a:r>
            <a:endParaRPr sz="2000"/>
          </a:p>
          <a:p>
            <a:pPr indent="0" lvl="0" marL="0" rtl="0" algn="l">
              <a:spcBef>
                <a:spcPts val="0"/>
              </a:spcBef>
              <a:spcAft>
                <a:spcPts val="0"/>
              </a:spcAft>
              <a:buNone/>
            </a:pPr>
            <a:r>
              <a:rPr lang="ko" sz="2000"/>
              <a:t>9. Model Selection and the Bias-Variance Tradeoff</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62" name="Google Shape;26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63" name="Google Shape;263;p33"/>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About Bias and Variance</a:t>
            </a:r>
            <a:endParaRPr/>
          </a:p>
        </p:txBody>
      </p:sp>
      <p:pic>
        <p:nvPicPr>
          <p:cNvPr id="264" name="Google Shape;264;p33"/>
          <p:cNvPicPr preferRelativeResize="0"/>
          <p:nvPr/>
        </p:nvPicPr>
        <p:blipFill rotWithShape="1">
          <a:blip r:embed="rId3">
            <a:alphaModFix/>
          </a:blip>
          <a:srcRect b="24202" l="0" r="0" t="0"/>
          <a:stretch/>
        </p:blipFill>
        <p:spPr>
          <a:xfrm>
            <a:off x="4759550" y="708200"/>
            <a:ext cx="3625850" cy="4000475"/>
          </a:xfrm>
          <a:prstGeom prst="rect">
            <a:avLst/>
          </a:prstGeom>
          <a:noFill/>
          <a:ln>
            <a:noFill/>
          </a:ln>
        </p:spPr>
      </p:pic>
      <p:pic>
        <p:nvPicPr>
          <p:cNvPr id="265" name="Google Shape;265;p33"/>
          <p:cNvPicPr preferRelativeResize="0"/>
          <p:nvPr/>
        </p:nvPicPr>
        <p:blipFill rotWithShape="1">
          <a:blip r:embed="rId4">
            <a:alphaModFix/>
          </a:blip>
          <a:srcRect b="0" l="269" r="0" t="0"/>
          <a:stretch/>
        </p:blipFill>
        <p:spPr>
          <a:xfrm>
            <a:off x="739100" y="1915250"/>
            <a:ext cx="3085601" cy="509550"/>
          </a:xfrm>
          <a:prstGeom prst="rect">
            <a:avLst/>
          </a:prstGeom>
          <a:noFill/>
          <a:ln>
            <a:noFill/>
          </a:ln>
        </p:spPr>
      </p:pic>
      <p:pic>
        <p:nvPicPr>
          <p:cNvPr id="266" name="Google Shape;266;p33"/>
          <p:cNvPicPr preferRelativeResize="0"/>
          <p:nvPr/>
        </p:nvPicPr>
        <p:blipFill>
          <a:blip r:embed="rId5">
            <a:alphaModFix/>
          </a:blip>
          <a:stretch>
            <a:fillRect/>
          </a:stretch>
        </p:blipFill>
        <p:spPr>
          <a:xfrm>
            <a:off x="373700" y="2792400"/>
            <a:ext cx="3816400" cy="1196850"/>
          </a:xfrm>
          <a:prstGeom prst="rect">
            <a:avLst/>
          </a:prstGeom>
          <a:noFill/>
          <a:ln>
            <a:noFill/>
          </a:ln>
        </p:spPr>
      </p:pic>
      <p:sp>
        <p:nvSpPr>
          <p:cNvPr id="267" name="Google Shape;267;p33"/>
          <p:cNvSpPr/>
          <p:nvPr/>
        </p:nvSpPr>
        <p:spPr>
          <a:xfrm>
            <a:off x="2588300" y="2768175"/>
            <a:ext cx="799500" cy="1299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73" name="Google Shape;27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74" name="Google Shape;274;p34"/>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About Bias and Variance</a:t>
            </a:r>
            <a:endParaRPr/>
          </a:p>
        </p:txBody>
      </p:sp>
      <p:pic>
        <p:nvPicPr>
          <p:cNvPr id="275" name="Google Shape;275;p34"/>
          <p:cNvPicPr preferRelativeResize="0"/>
          <p:nvPr/>
        </p:nvPicPr>
        <p:blipFill>
          <a:blip r:embed="rId3">
            <a:alphaModFix/>
          </a:blip>
          <a:stretch>
            <a:fillRect/>
          </a:stretch>
        </p:blipFill>
        <p:spPr>
          <a:xfrm>
            <a:off x="3328550" y="1082325"/>
            <a:ext cx="5353050" cy="3514725"/>
          </a:xfrm>
          <a:prstGeom prst="rect">
            <a:avLst/>
          </a:prstGeom>
          <a:noFill/>
          <a:ln>
            <a:noFill/>
          </a:ln>
        </p:spPr>
      </p:pic>
      <p:pic>
        <p:nvPicPr>
          <p:cNvPr id="276" name="Google Shape;276;p34"/>
          <p:cNvPicPr preferRelativeResize="0"/>
          <p:nvPr/>
        </p:nvPicPr>
        <p:blipFill>
          <a:blip r:embed="rId4">
            <a:alphaModFix/>
          </a:blip>
          <a:stretch>
            <a:fillRect/>
          </a:stretch>
        </p:blipFill>
        <p:spPr>
          <a:xfrm>
            <a:off x="373700" y="2325087"/>
            <a:ext cx="2637375" cy="72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82" name="Google Shape;28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83" name="Google Shape;283;p35"/>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Overcome the Curse in Linear model</a:t>
            </a:r>
            <a:endParaRPr/>
          </a:p>
        </p:txBody>
      </p:sp>
      <p:pic>
        <p:nvPicPr>
          <p:cNvPr id="284" name="Google Shape;284;p35"/>
          <p:cNvPicPr preferRelativeResize="0"/>
          <p:nvPr/>
        </p:nvPicPr>
        <p:blipFill>
          <a:blip r:embed="rId3">
            <a:alphaModFix/>
          </a:blip>
          <a:stretch>
            <a:fillRect/>
          </a:stretch>
        </p:blipFill>
        <p:spPr>
          <a:xfrm>
            <a:off x="373700" y="1493125"/>
            <a:ext cx="3200400" cy="333375"/>
          </a:xfrm>
          <a:prstGeom prst="rect">
            <a:avLst/>
          </a:prstGeom>
          <a:noFill/>
          <a:ln>
            <a:noFill/>
          </a:ln>
        </p:spPr>
      </p:pic>
      <p:pic>
        <p:nvPicPr>
          <p:cNvPr id="285" name="Google Shape;285;p35"/>
          <p:cNvPicPr preferRelativeResize="0"/>
          <p:nvPr/>
        </p:nvPicPr>
        <p:blipFill>
          <a:blip r:embed="rId4">
            <a:alphaModFix/>
          </a:blip>
          <a:stretch>
            <a:fillRect/>
          </a:stretch>
        </p:blipFill>
        <p:spPr>
          <a:xfrm>
            <a:off x="373700" y="2131300"/>
            <a:ext cx="4368801" cy="987950"/>
          </a:xfrm>
          <a:prstGeom prst="rect">
            <a:avLst/>
          </a:prstGeom>
          <a:noFill/>
          <a:ln>
            <a:noFill/>
          </a:ln>
        </p:spPr>
      </p:pic>
      <p:pic>
        <p:nvPicPr>
          <p:cNvPr id="286" name="Google Shape;286;p35"/>
          <p:cNvPicPr preferRelativeResize="0"/>
          <p:nvPr/>
        </p:nvPicPr>
        <p:blipFill>
          <a:blip r:embed="rId5">
            <a:alphaModFix/>
          </a:blip>
          <a:stretch>
            <a:fillRect/>
          </a:stretch>
        </p:blipFill>
        <p:spPr>
          <a:xfrm>
            <a:off x="5164501" y="855763"/>
            <a:ext cx="3328221" cy="3659899"/>
          </a:xfrm>
          <a:prstGeom prst="rect">
            <a:avLst/>
          </a:prstGeom>
          <a:noFill/>
          <a:ln>
            <a:noFill/>
          </a:ln>
        </p:spPr>
      </p:pic>
      <p:pic>
        <p:nvPicPr>
          <p:cNvPr id="287" name="Google Shape;287;p35"/>
          <p:cNvPicPr preferRelativeResize="0"/>
          <p:nvPr/>
        </p:nvPicPr>
        <p:blipFill>
          <a:blip r:embed="rId6">
            <a:alphaModFix/>
          </a:blip>
          <a:stretch>
            <a:fillRect/>
          </a:stretch>
        </p:blipFill>
        <p:spPr>
          <a:xfrm>
            <a:off x="373696" y="3420271"/>
            <a:ext cx="4368800" cy="77413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293" name="Google Shape;29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294" name="Google Shape;294;p36"/>
          <p:cNvPicPr preferRelativeResize="0"/>
          <p:nvPr/>
        </p:nvPicPr>
        <p:blipFill>
          <a:blip r:embed="rId3">
            <a:alphaModFix/>
          </a:blip>
          <a:stretch>
            <a:fillRect/>
          </a:stretch>
        </p:blipFill>
        <p:spPr>
          <a:xfrm>
            <a:off x="483175" y="1506125"/>
            <a:ext cx="4013520" cy="680115"/>
          </a:xfrm>
          <a:prstGeom prst="rect">
            <a:avLst/>
          </a:prstGeom>
          <a:noFill/>
          <a:ln>
            <a:noFill/>
          </a:ln>
        </p:spPr>
      </p:pic>
      <p:pic>
        <p:nvPicPr>
          <p:cNvPr id="295" name="Google Shape;295;p36"/>
          <p:cNvPicPr preferRelativeResize="0"/>
          <p:nvPr/>
        </p:nvPicPr>
        <p:blipFill>
          <a:blip r:embed="rId4">
            <a:alphaModFix/>
          </a:blip>
          <a:stretch>
            <a:fillRect/>
          </a:stretch>
        </p:blipFill>
        <p:spPr>
          <a:xfrm>
            <a:off x="483175" y="2320584"/>
            <a:ext cx="4265414" cy="638133"/>
          </a:xfrm>
          <a:prstGeom prst="rect">
            <a:avLst/>
          </a:prstGeom>
          <a:noFill/>
          <a:ln>
            <a:noFill/>
          </a:ln>
        </p:spPr>
      </p:pic>
      <p:pic>
        <p:nvPicPr>
          <p:cNvPr id="296" name="Google Shape;296;p36"/>
          <p:cNvPicPr preferRelativeResize="0"/>
          <p:nvPr/>
        </p:nvPicPr>
        <p:blipFill>
          <a:blip r:embed="rId5">
            <a:alphaModFix/>
          </a:blip>
          <a:stretch>
            <a:fillRect/>
          </a:stretch>
        </p:blipFill>
        <p:spPr>
          <a:xfrm>
            <a:off x="483175" y="3093060"/>
            <a:ext cx="4299000" cy="680115"/>
          </a:xfrm>
          <a:prstGeom prst="rect">
            <a:avLst/>
          </a:prstGeom>
          <a:noFill/>
          <a:ln>
            <a:noFill/>
          </a:ln>
        </p:spPr>
      </p:pic>
      <p:pic>
        <p:nvPicPr>
          <p:cNvPr id="297" name="Google Shape;297;p36"/>
          <p:cNvPicPr preferRelativeResize="0"/>
          <p:nvPr/>
        </p:nvPicPr>
        <p:blipFill>
          <a:blip r:embed="rId6">
            <a:alphaModFix/>
          </a:blip>
          <a:stretch>
            <a:fillRect/>
          </a:stretch>
        </p:blipFill>
        <p:spPr>
          <a:xfrm>
            <a:off x="5181600" y="1317800"/>
            <a:ext cx="3810001" cy="26077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303" name="Google Shape;30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04" name="Google Shape;304;p37"/>
          <p:cNvPicPr preferRelativeResize="0"/>
          <p:nvPr/>
        </p:nvPicPr>
        <p:blipFill>
          <a:blip r:embed="rId3">
            <a:alphaModFix/>
          </a:blip>
          <a:stretch>
            <a:fillRect/>
          </a:stretch>
        </p:blipFill>
        <p:spPr>
          <a:xfrm>
            <a:off x="5181600" y="1317800"/>
            <a:ext cx="3810001" cy="2607787"/>
          </a:xfrm>
          <a:prstGeom prst="rect">
            <a:avLst/>
          </a:prstGeom>
          <a:noFill/>
          <a:ln>
            <a:noFill/>
          </a:ln>
        </p:spPr>
      </p:pic>
      <p:sp>
        <p:nvSpPr>
          <p:cNvPr id="305" name="Google Shape;305;p37"/>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Maximum Likelihood Estimation</a:t>
            </a:r>
            <a:endParaRPr/>
          </a:p>
        </p:txBody>
      </p:sp>
      <p:pic>
        <p:nvPicPr>
          <p:cNvPr id="306" name="Google Shape;306;p37"/>
          <p:cNvPicPr preferRelativeResize="0"/>
          <p:nvPr/>
        </p:nvPicPr>
        <p:blipFill>
          <a:blip r:embed="rId4">
            <a:alphaModFix/>
          </a:blip>
          <a:stretch>
            <a:fillRect/>
          </a:stretch>
        </p:blipFill>
        <p:spPr>
          <a:xfrm>
            <a:off x="373700" y="2053850"/>
            <a:ext cx="4279050" cy="659097"/>
          </a:xfrm>
          <a:prstGeom prst="rect">
            <a:avLst/>
          </a:prstGeom>
          <a:noFill/>
          <a:ln>
            <a:noFill/>
          </a:ln>
        </p:spPr>
      </p:pic>
      <p:pic>
        <p:nvPicPr>
          <p:cNvPr id="307" name="Google Shape;307;p37"/>
          <p:cNvPicPr preferRelativeResize="0"/>
          <p:nvPr/>
        </p:nvPicPr>
        <p:blipFill>
          <a:blip r:embed="rId5">
            <a:alphaModFix/>
          </a:blip>
          <a:stretch>
            <a:fillRect/>
          </a:stretch>
        </p:blipFill>
        <p:spPr>
          <a:xfrm>
            <a:off x="373700" y="2875186"/>
            <a:ext cx="3924153" cy="31433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313" name="Google Shape;313;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14" name="Google Shape;314;p38"/>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Maximum Likelihood Estimation</a:t>
            </a:r>
            <a:endParaRPr/>
          </a:p>
        </p:txBody>
      </p:sp>
      <p:sp>
        <p:nvSpPr>
          <p:cNvPr id="315" name="Google Shape;315;p38"/>
          <p:cNvSpPr txBox="1"/>
          <p:nvPr/>
        </p:nvSpPr>
        <p:spPr>
          <a:xfrm>
            <a:off x="441000" y="1143050"/>
            <a:ext cx="8351700" cy="3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There is a problem to predict weight using height.</a:t>
            </a:r>
            <a:endParaRPr/>
          </a:p>
          <a:p>
            <a:pPr indent="0" lvl="0" marL="0" rtl="0" algn="l">
              <a:spcBef>
                <a:spcPts val="0"/>
              </a:spcBef>
              <a:spcAft>
                <a:spcPts val="0"/>
              </a:spcAft>
              <a:buNone/>
            </a:pPr>
            <a:r>
              <a:rPr lang="ko"/>
              <a:t>=&gt; X: height, Y: weight, w: parameters to describe relationship between them.</a:t>
            </a:r>
            <a:endParaRPr/>
          </a:p>
          <a:p>
            <a:pPr indent="0" lvl="0" marL="0" rtl="0" algn="l">
              <a:spcBef>
                <a:spcPts val="0"/>
              </a:spcBef>
              <a:spcAft>
                <a:spcPts val="0"/>
              </a:spcAft>
              <a:buNone/>
            </a:pPr>
            <a:r>
              <a:rPr lang="ko"/>
              <a:t>To functional representation,</a:t>
            </a:r>
            <a:endParaRPr/>
          </a:p>
          <a:p>
            <a:pPr indent="0" lvl="0" marL="0" rtl="0" algn="l">
              <a:spcBef>
                <a:spcPts val="0"/>
              </a:spcBef>
              <a:spcAft>
                <a:spcPts val="0"/>
              </a:spcAft>
              <a:buNone/>
            </a:pPr>
            <a:r>
              <a:rPr lang="ko"/>
              <a:t>t[weight] = y(x|w) … conditional probability x on parameter w.</a:t>
            </a:r>
            <a:endParaRPr/>
          </a:p>
          <a:p>
            <a:pPr indent="0" lvl="0" marL="0" rtl="0" algn="l">
              <a:spcBef>
                <a:spcPts val="0"/>
              </a:spcBef>
              <a:spcAft>
                <a:spcPts val="0"/>
              </a:spcAft>
              <a:buNone/>
            </a:pPr>
            <a:r>
              <a:rPr lang="ko"/>
              <a:t>but, it needs error variable(epsilon) like linear model to approximate target and prediction value.</a:t>
            </a:r>
            <a:endParaRPr/>
          </a:p>
          <a:p>
            <a:pPr indent="0" lvl="0" marL="0" rtl="0" algn="l">
              <a:spcBef>
                <a:spcPts val="0"/>
              </a:spcBef>
              <a:spcAft>
                <a:spcPts val="0"/>
              </a:spcAft>
              <a:buNone/>
            </a:pPr>
            <a:r>
              <a:rPr lang="ko"/>
              <a:t>and w contains bias and coefficient of linear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according to above, weight t can be represented gaussian distribution.</a:t>
            </a:r>
            <a:endParaRPr/>
          </a:p>
          <a:p>
            <a:pPr indent="0" lvl="0" marL="0" rtl="0" algn="l">
              <a:spcBef>
                <a:spcPts val="0"/>
              </a:spcBef>
              <a:spcAft>
                <a:spcPts val="0"/>
              </a:spcAft>
              <a:buNone/>
            </a:pPr>
            <a:r>
              <a:rPr lang="ko"/>
              <a:t>t ~ N(y(x|w), σ2),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due to that w and sigma are the parameter what needs to be approximate,</a:t>
            </a:r>
            <a:endParaRPr/>
          </a:p>
          <a:p>
            <a:pPr indent="0" lvl="0" marL="0" rtl="0" algn="l">
              <a:spcBef>
                <a:spcPts val="0"/>
              </a:spcBef>
              <a:spcAft>
                <a:spcPts val="0"/>
              </a:spcAft>
              <a:buNone/>
            </a:pPr>
            <a:r>
              <a:rPr lang="ko"/>
              <a:t> </a:t>
            </a:r>
            <a:endParaRPr/>
          </a:p>
        </p:txBody>
      </p:sp>
      <p:pic>
        <p:nvPicPr>
          <p:cNvPr id="316" name="Google Shape;316;p38"/>
          <p:cNvPicPr preferRelativeResize="0"/>
          <p:nvPr/>
        </p:nvPicPr>
        <p:blipFill>
          <a:blip r:embed="rId3">
            <a:alphaModFix/>
          </a:blip>
          <a:stretch>
            <a:fillRect/>
          </a:stretch>
        </p:blipFill>
        <p:spPr>
          <a:xfrm>
            <a:off x="516413" y="3213079"/>
            <a:ext cx="2043304" cy="393600"/>
          </a:xfrm>
          <a:prstGeom prst="rect">
            <a:avLst/>
          </a:prstGeom>
          <a:noFill/>
          <a:ln>
            <a:noFill/>
          </a:ln>
        </p:spPr>
      </p:pic>
      <p:pic>
        <p:nvPicPr>
          <p:cNvPr id="317" name="Google Shape;317;p38"/>
          <p:cNvPicPr preferRelativeResize="0"/>
          <p:nvPr/>
        </p:nvPicPr>
        <p:blipFill>
          <a:blip r:embed="rId4">
            <a:alphaModFix/>
          </a:blip>
          <a:stretch>
            <a:fillRect/>
          </a:stretch>
        </p:blipFill>
        <p:spPr>
          <a:xfrm>
            <a:off x="516425" y="4058675"/>
            <a:ext cx="1805159" cy="393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323" name="Google Shape;323;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24" name="Google Shape;324;p39"/>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Maximum Likelihood Estimation</a:t>
            </a:r>
            <a:endParaRPr/>
          </a:p>
        </p:txBody>
      </p:sp>
      <p:sp>
        <p:nvSpPr>
          <p:cNvPr id="325" name="Google Shape;325;p39"/>
          <p:cNvSpPr txBox="1"/>
          <p:nvPr/>
        </p:nvSpPr>
        <p:spPr>
          <a:xfrm>
            <a:off x="441000" y="1143050"/>
            <a:ext cx="8351700" cy="3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And represent the probability of all data points D(all datapoint xi),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By above equation, p(D) will be changed by w. So, p(D) could be replaced with p(D|w).</a:t>
            </a:r>
            <a:endParaRPr/>
          </a:p>
          <a:p>
            <a:pPr indent="0" lvl="0" marL="0" rtl="0" algn="l">
              <a:spcBef>
                <a:spcPts val="0"/>
              </a:spcBef>
              <a:spcAft>
                <a:spcPts val="0"/>
              </a:spcAft>
              <a:buNone/>
            </a:pPr>
            <a:r>
              <a:rPr lang="ko"/>
              <a:t>Finally, the model that needs to be predicted is maximizing p(D|w) at all of the data points.</a:t>
            </a:r>
            <a:endParaRPr/>
          </a:p>
          <a:p>
            <a:pPr indent="0" lvl="0" marL="0" rtl="0" algn="l">
              <a:spcBef>
                <a:spcPts val="0"/>
              </a:spcBef>
              <a:spcAft>
                <a:spcPts val="0"/>
              </a:spcAft>
              <a:buNone/>
            </a:pPr>
            <a:r>
              <a:rPr lang="ko"/>
              <a:t>It’s called as ‘Maximum Likelihood Estimation’.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reason why take log at </a:t>
            </a:r>
            <a:r>
              <a:rPr lang="ko">
                <a:solidFill>
                  <a:schemeClr val="dk1"/>
                </a:solidFill>
              </a:rPr>
              <a:t>‘Maximum Likelihood Estimation’ is for convenience at calculation</a:t>
            </a:r>
            <a:endParaRPr>
              <a:solidFill>
                <a:schemeClr val="dk1"/>
              </a:solidFill>
            </a:endParaRPr>
          </a:p>
          <a:p>
            <a:pPr indent="0" lvl="0" marL="0" rtl="0" algn="l">
              <a:spcBef>
                <a:spcPts val="0"/>
              </a:spcBef>
              <a:spcAft>
                <a:spcPts val="0"/>
              </a:spcAft>
              <a:buNone/>
            </a:pPr>
            <a:r>
              <a:rPr lang="ko">
                <a:solidFill>
                  <a:schemeClr val="dk1"/>
                </a:solidFill>
              </a:rPr>
              <a:t>(for converting multiplication to summation using log’s property)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p:txBody>
      </p:sp>
      <p:pic>
        <p:nvPicPr>
          <p:cNvPr id="326" name="Google Shape;326;p39"/>
          <p:cNvPicPr preferRelativeResize="0"/>
          <p:nvPr/>
        </p:nvPicPr>
        <p:blipFill>
          <a:blip r:embed="rId3">
            <a:alphaModFix/>
          </a:blip>
          <a:stretch>
            <a:fillRect/>
          </a:stretch>
        </p:blipFill>
        <p:spPr>
          <a:xfrm>
            <a:off x="484375" y="1529450"/>
            <a:ext cx="4087624" cy="750260"/>
          </a:xfrm>
          <a:prstGeom prst="rect">
            <a:avLst/>
          </a:prstGeom>
          <a:noFill/>
          <a:ln>
            <a:noFill/>
          </a:ln>
        </p:spPr>
      </p:pic>
      <p:pic>
        <p:nvPicPr>
          <p:cNvPr id="327" name="Google Shape;327;p39"/>
          <p:cNvPicPr preferRelativeResize="0"/>
          <p:nvPr/>
        </p:nvPicPr>
        <p:blipFill rotWithShape="1">
          <a:blip r:embed="rId4">
            <a:alphaModFix/>
          </a:blip>
          <a:srcRect b="0" l="199" r="0" t="0"/>
          <a:stretch/>
        </p:blipFill>
        <p:spPr>
          <a:xfrm>
            <a:off x="499175" y="3705050"/>
            <a:ext cx="7408249" cy="829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333" name="Google Shape;33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34" name="Google Shape;334;p40"/>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RSS and MLE</a:t>
            </a:r>
            <a:endParaRPr/>
          </a:p>
        </p:txBody>
      </p:sp>
      <p:sp>
        <p:nvSpPr>
          <p:cNvPr id="335" name="Google Shape;335;p40"/>
          <p:cNvSpPr txBox="1"/>
          <p:nvPr/>
        </p:nvSpPr>
        <p:spPr>
          <a:xfrm>
            <a:off x="441000" y="1143050"/>
            <a:ext cx="8351700" cy="3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People have said like “Maximizing MLE is equal action with Minimizing Squared Loss”.</a:t>
            </a:r>
            <a:endParaRPr>
              <a:solidFill>
                <a:schemeClr val="dk1"/>
              </a:solidFill>
            </a:endParaRPr>
          </a:p>
          <a:p>
            <a:pPr indent="0" lvl="0" marL="0" rtl="0" algn="l">
              <a:spcBef>
                <a:spcPts val="0"/>
              </a:spcBef>
              <a:spcAft>
                <a:spcPts val="0"/>
              </a:spcAft>
              <a:buNone/>
            </a:pPr>
            <a:r>
              <a:rPr lang="ko">
                <a:solidFill>
                  <a:schemeClr val="dk1"/>
                </a:solidFill>
              </a:rPr>
              <a:t>Look at the last equation we said.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rPr lang="ko"/>
              <a:t>Remove constants(pi, sigma) what doesn’t contribute to maximize likelihood.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Then, we could get squared loss between target value[ti</a:t>
            </a:r>
            <a:r>
              <a:rPr lang="ko">
                <a:solidFill>
                  <a:schemeClr val="dk1"/>
                </a:solidFill>
              </a:rPr>
              <a:t>]</a:t>
            </a:r>
            <a:r>
              <a:rPr lang="ko"/>
              <a:t> and prediction value[y(xi|w)</a:t>
            </a:r>
            <a:r>
              <a:rPr lang="ko">
                <a:solidFill>
                  <a:schemeClr val="dk1"/>
                </a:solidFill>
              </a:rPr>
              <a:t>]</a:t>
            </a:r>
            <a:endParaRPr>
              <a:solidFill>
                <a:schemeClr val="dk1"/>
              </a:solidFill>
            </a:endParaRPr>
          </a:p>
          <a:p>
            <a:pPr indent="0" lvl="0" marL="0" rtl="0" algn="l">
              <a:spcBef>
                <a:spcPts val="0"/>
              </a:spcBef>
              <a:spcAft>
                <a:spcPts val="0"/>
              </a:spcAft>
              <a:buNone/>
            </a:pPr>
            <a:r>
              <a:rPr lang="ko">
                <a:solidFill>
                  <a:schemeClr val="dk1"/>
                </a:solidFill>
              </a:rPr>
              <a:t>So, We could say Maximizing MLE is same way to Minimizing squared loss.</a:t>
            </a:r>
            <a:endParaRPr>
              <a:solidFill>
                <a:schemeClr val="dk1"/>
              </a:solidFill>
            </a:endParaRPr>
          </a:p>
        </p:txBody>
      </p:sp>
      <p:pic>
        <p:nvPicPr>
          <p:cNvPr id="336" name="Google Shape;336;p40"/>
          <p:cNvPicPr preferRelativeResize="0"/>
          <p:nvPr/>
        </p:nvPicPr>
        <p:blipFill rotWithShape="1">
          <a:blip r:embed="rId3">
            <a:alphaModFix/>
          </a:blip>
          <a:srcRect b="0" l="199" r="0" t="0"/>
          <a:stretch/>
        </p:blipFill>
        <p:spPr>
          <a:xfrm>
            <a:off x="492300" y="1742025"/>
            <a:ext cx="7408249" cy="829725"/>
          </a:xfrm>
          <a:prstGeom prst="rect">
            <a:avLst/>
          </a:prstGeom>
          <a:noFill/>
          <a:ln>
            <a:noFill/>
          </a:ln>
        </p:spPr>
      </p:pic>
      <p:pic>
        <p:nvPicPr>
          <p:cNvPr id="337" name="Google Shape;337;p40"/>
          <p:cNvPicPr preferRelativeResize="0"/>
          <p:nvPr/>
        </p:nvPicPr>
        <p:blipFill>
          <a:blip r:embed="rId4">
            <a:alphaModFix/>
          </a:blip>
          <a:stretch>
            <a:fillRect/>
          </a:stretch>
        </p:blipFill>
        <p:spPr>
          <a:xfrm>
            <a:off x="492295" y="2994045"/>
            <a:ext cx="1621575" cy="649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9</a:t>
            </a:r>
            <a:r>
              <a:rPr lang="ko" sz="2000"/>
              <a:t>. Model Selection and Bias-Variance Trade off</a:t>
            </a:r>
            <a:endParaRPr sz="2000"/>
          </a:p>
        </p:txBody>
      </p:sp>
      <p:sp>
        <p:nvSpPr>
          <p:cNvPr id="343" name="Google Shape;343;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44" name="Google Shape;344;p41"/>
          <p:cNvSpPr txBox="1"/>
          <p:nvPr/>
        </p:nvSpPr>
        <p:spPr>
          <a:xfrm>
            <a:off x="161000" y="1335625"/>
            <a:ext cx="5547000" cy="27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Look at the EPE(x0) equation of k-NN model below,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It also could be decompose Bias and Variance above.</a:t>
            </a:r>
            <a:endParaRPr/>
          </a:p>
          <a:p>
            <a:pPr indent="0" lvl="0" marL="0" rtl="0" algn="l">
              <a:spcBef>
                <a:spcPts val="0"/>
              </a:spcBef>
              <a:spcAft>
                <a:spcPts val="0"/>
              </a:spcAft>
              <a:buNone/>
            </a:pPr>
            <a:r>
              <a:rPr lang="ko"/>
              <a:t>If k value increased,</a:t>
            </a:r>
            <a:endParaRPr/>
          </a:p>
          <a:p>
            <a:pPr indent="-317500" lvl="0" marL="457200" rtl="0" algn="l">
              <a:spcBef>
                <a:spcPts val="0"/>
              </a:spcBef>
              <a:spcAft>
                <a:spcPts val="0"/>
              </a:spcAft>
              <a:buSzPts val="1400"/>
              <a:buChar char="●"/>
            </a:pPr>
            <a:r>
              <a:rPr lang="ko"/>
              <a:t>Bias will be increased</a:t>
            </a:r>
            <a:endParaRPr/>
          </a:p>
          <a:p>
            <a:pPr indent="-317500" lvl="0" marL="457200" rtl="0" algn="l">
              <a:spcBef>
                <a:spcPts val="0"/>
              </a:spcBef>
              <a:spcAft>
                <a:spcPts val="0"/>
              </a:spcAft>
              <a:buSzPts val="1400"/>
              <a:buChar char="●"/>
            </a:pPr>
            <a:r>
              <a:rPr lang="ko"/>
              <a:t>Variance will be decreased.</a:t>
            </a:r>
            <a:endParaRPr/>
          </a:p>
          <a:p>
            <a:pPr indent="0" lvl="0" marL="0" rtl="0" algn="l">
              <a:spcBef>
                <a:spcPts val="0"/>
              </a:spcBef>
              <a:spcAft>
                <a:spcPts val="0"/>
              </a:spcAft>
              <a:buNone/>
            </a:pPr>
            <a:r>
              <a:t/>
            </a:r>
            <a:endParaRPr>
              <a:solidFill>
                <a:schemeClr val="dk1"/>
              </a:solidFill>
            </a:endParaRPr>
          </a:p>
        </p:txBody>
      </p:sp>
      <p:pic>
        <p:nvPicPr>
          <p:cNvPr id="345" name="Google Shape;345;p41"/>
          <p:cNvPicPr preferRelativeResize="0"/>
          <p:nvPr/>
        </p:nvPicPr>
        <p:blipFill>
          <a:blip r:embed="rId3">
            <a:alphaModFix/>
          </a:blip>
          <a:stretch>
            <a:fillRect/>
          </a:stretch>
        </p:blipFill>
        <p:spPr>
          <a:xfrm>
            <a:off x="202575" y="1709350"/>
            <a:ext cx="4678575" cy="1178550"/>
          </a:xfrm>
          <a:prstGeom prst="rect">
            <a:avLst/>
          </a:prstGeom>
          <a:noFill/>
          <a:ln>
            <a:noFill/>
          </a:ln>
        </p:spPr>
      </p:pic>
      <p:pic>
        <p:nvPicPr>
          <p:cNvPr id="346" name="Google Shape;346;p41"/>
          <p:cNvPicPr preferRelativeResize="0"/>
          <p:nvPr/>
        </p:nvPicPr>
        <p:blipFill>
          <a:blip r:embed="rId4">
            <a:alphaModFix/>
          </a:blip>
          <a:stretch>
            <a:fillRect/>
          </a:stretch>
        </p:blipFill>
        <p:spPr>
          <a:xfrm>
            <a:off x="5068375" y="1369700"/>
            <a:ext cx="3780925" cy="24041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 Introduction</a:t>
            </a:r>
            <a:endParaRPr/>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76" name="Google Shape;76;p16"/>
          <p:cNvPicPr preferRelativeResize="0"/>
          <p:nvPr/>
        </p:nvPicPr>
        <p:blipFill>
          <a:blip r:embed="rId3">
            <a:alphaModFix/>
          </a:blip>
          <a:stretch>
            <a:fillRect/>
          </a:stretch>
        </p:blipFill>
        <p:spPr>
          <a:xfrm>
            <a:off x="2133600" y="742950"/>
            <a:ext cx="4876800" cy="365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 Variable Types and Terminology</a:t>
            </a:r>
            <a:endParaRPr/>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83" name="Google Shape;83;p17"/>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Type of Variables</a:t>
            </a:r>
            <a:endParaRPr/>
          </a:p>
        </p:txBody>
      </p:sp>
      <p:sp>
        <p:nvSpPr>
          <p:cNvPr id="84" name="Google Shape;84;p17"/>
          <p:cNvSpPr txBox="1"/>
          <p:nvPr/>
        </p:nvSpPr>
        <p:spPr>
          <a:xfrm>
            <a:off x="6475825" y="1934575"/>
            <a:ext cx="1721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000"/>
              <a:t>Qualitative Variable</a:t>
            </a:r>
            <a:endParaRPr sz="2000"/>
          </a:p>
        </p:txBody>
      </p:sp>
      <p:sp>
        <p:nvSpPr>
          <p:cNvPr id="85" name="Google Shape;85;p17"/>
          <p:cNvSpPr txBox="1"/>
          <p:nvPr/>
        </p:nvSpPr>
        <p:spPr>
          <a:xfrm>
            <a:off x="6475825" y="2927800"/>
            <a:ext cx="1865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000"/>
              <a:t>Quantitative </a:t>
            </a:r>
            <a:r>
              <a:rPr lang="ko" sz="2000"/>
              <a:t>Variable</a:t>
            </a:r>
            <a:endParaRPr sz="2000"/>
          </a:p>
        </p:txBody>
      </p:sp>
      <p:pic>
        <p:nvPicPr>
          <p:cNvPr id="86" name="Google Shape;86;p17"/>
          <p:cNvPicPr preferRelativeResize="0"/>
          <p:nvPr/>
        </p:nvPicPr>
        <p:blipFill>
          <a:blip r:embed="rId3">
            <a:alphaModFix/>
          </a:blip>
          <a:stretch>
            <a:fillRect/>
          </a:stretch>
        </p:blipFill>
        <p:spPr>
          <a:xfrm>
            <a:off x="744475" y="1448613"/>
            <a:ext cx="5017125" cy="255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 Variable Types and Terminology</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93" name="Google Shape;93;p18"/>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Problem Definition by data type</a:t>
            </a:r>
            <a:endParaRPr/>
          </a:p>
        </p:txBody>
      </p:sp>
      <p:pic>
        <p:nvPicPr>
          <p:cNvPr id="94" name="Google Shape;94;p18"/>
          <p:cNvPicPr preferRelativeResize="0"/>
          <p:nvPr/>
        </p:nvPicPr>
        <p:blipFill>
          <a:blip r:embed="rId3">
            <a:alphaModFix/>
          </a:blip>
          <a:stretch>
            <a:fillRect/>
          </a:stretch>
        </p:blipFill>
        <p:spPr>
          <a:xfrm>
            <a:off x="1567175" y="1102600"/>
            <a:ext cx="6133659" cy="348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a:t>
            </a:r>
            <a:r>
              <a:rPr lang="ko"/>
              <a:t>. Two Simple Approaches to Prediction</a:t>
            </a:r>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01" name="Google Shape;101;p19"/>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u="sng"/>
              <a:t>linear model</a:t>
            </a:r>
            <a:r>
              <a:rPr lang="ko"/>
              <a:t> and least squares</a:t>
            </a:r>
            <a:endParaRPr/>
          </a:p>
        </p:txBody>
      </p:sp>
      <p:pic>
        <p:nvPicPr>
          <p:cNvPr id="102" name="Google Shape;102;p19"/>
          <p:cNvPicPr preferRelativeResize="0"/>
          <p:nvPr/>
        </p:nvPicPr>
        <p:blipFill>
          <a:blip r:embed="rId3">
            <a:alphaModFix/>
          </a:blip>
          <a:stretch>
            <a:fillRect/>
          </a:stretch>
        </p:blipFill>
        <p:spPr>
          <a:xfrm>
            <a:off x="373700" y="1226625"/>
            <a:ext cx="4848699" cy="3208224"/>
          </a:xfrm>
          <a:prstGeom prst="rect">
            <a:avLst/>
          </a:prstGeom>
          <a:noFill/>
          <a:ln>
            <a:noFill/>
          </a:ln>
        </p:spPr>
      </p:pic>
      <p:pic>
        <p:nvPicPr>
          <p:cNvPr id="103" name="Google Shape;103;p19"/>
          <p:cNvPicPr preferRelativeResize="0"/>
          <p:nvPr/>
        </p:nvPicPr>
        <p:blipFill>
          <a:blip r:embed="rId4">
            <a:alphaModFix/>
          </a:blip>
          <a:stretch>
            <a:fillRect/>
          </a:stretch>
        </p:blipFill>
        <p:spPr>
          <a:xfrm>
            <a:off x="5638600" y="1923295"/>
            <a:ext cx="3093225" cy="530100"/>
          </a:xfrm>
          <a:prstGeom prst="rect">
            <a:avLst/>
          </a:prstGeom>
          <a:noFill/>
          <a:ln>
            <a:noFill/>
          </a:ln>
        </p:spPr>
      </p:pic>
      <p:pic>
        <p:nvPicPr>
          <p:cNvPr id="104" name="Google Shape;104;p19"/>
          <p:cNvPicPr preferRelativeResize="0"/>
          <p:nvPr/>
        </p:nvPicPr>
        <p:blipFill>
          <a:blip r:embed="rId5">
            <a:alphaModFix/>
          </a:blip>
          <a:stretch>
            <a:fillRect/>
          </a:stretch>
        </p:blipFill>
        <p:spPr>
          <a:xfrm>
            <a:off x="5638600" y="2703700"/>
            <a:ext cx="3093225" cy="2607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11" name="Google Shape;111;p20"/>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linear model and </a:t>
            </a:r>
            <a:r>
              <a:rPr lang="ko" u="sng"/>
              <a:t>least squares</a:t>
            </a:r>
            <a:endParaRPr u="sng"/>
          </a:p>
        </p:txBody>
      </p:sp>
      <p:pic>
        <p:nvPicPr>
          <p:cNvPr id="112" name="Google Shape;112;p20"/>
          <p:cNvPicPr preferRelativeResize="0"/>
          <p:nvPr/>
        </p:nvPicPr>
        <p:blipFill>
          <a:blip r:embed="rId3">
            <a:alphaModFix/>
          </a:blip>
          <a:stretch>
            <a:fillRect/>
          </a:stretch>
        </p:blipFill>
        <p:spPr>
          <a:xfrm>
            <a:off x="423675" y="2267214"/>
            <a:ext cx="4411000" cy="703096"/>
          </a:xfrm>
          <a:prstGeom prst="rect">
            <a:avLst/>
          </a:prstGeom>
          <a:noFill/>
          <a:ln>
            <a:noFill/>
          </a:ln>
        </p:spPr>
      </p:pic>
      <p:pic>
        <p:nvPicPr>
          <p:cNvPr id="113" name="Google Shape;113;p20"/>
          <p:cNvPicPr preferRelativeResize="0"/>
          <p:nvPr/>
        </p:nvPicPr>
        <p:blipFill>
          <a:blip r:embed="rId4">
            <a:alphaModFix/>
          </a:blip>
          <a:stretch>
            <a:fillRect/>
          </a:stretch>
        </p:blipFill>
        <p:spPr>
          <a:xfrm>
            <a:off x="423675" y="3969200"/>
            <a:ext cx="4253855" cy="393600"/>
          </a:xfrm>
          <a:prstGeom prst="rect">
            <a:avLst/>
          </a:prstGeom>
          <a:noFill/>
          <a:ln>
            <a:noFill/>
          </a:ln>
        </p:spPr>
      </p:pic>
      <p:pic>
        <p:nvPicPr>
          <p:cNvPr id="114" name="Google Shape;114;p20"/>
          <p:cNvPicPr preferRelativeResize="0"/>
          <p:nvPr/>
        </p:nvPicPr>
        <p:blipFill>
          <a:blip r:embed="rId5">
            <a:alphaModFix/>
          </a:blip>
          <a:stretch>
            <a:fillRect/>
          </a:stretch>
        </p:blipFill>
        <p:spPr>
          <a:xfrm>
            <a:off x="423675" y="3052850"/>
            <a:ext cx="4272500" cy="347525"/>
          </a:xfrm>
          <a:prstGeom prst="rect">
            <a:avLst/>
          </a:prstGeom>
          <a:noFill/>
          <a:ln>
            <a:noFill/>
          </a:ln>
        </p:spPr>
      </p:pic>
      <p:pic>
        <p:nvPicPr>
          <p:cNvPr id="115" name="Google Shape;115;p20"/>
          <p:cNvPicPr preferRelativeResize="0"/>
          <p:nvPr/>
        </p:nvPicPr>
        <p:blipFill>
          <a:blip r:embed="rId6">
            <a:alphaModFix/>
          </a:blip>
          <a:stretch>
            <a:fillRect/>
          </a:stretch>
        </p:blipFill>
        <p:spPr>
          <a:xfrm>
            <a:off x="5491875" y="788813"/>
            <a:ext cx="3145226" cy="3659899"/>
          </a:xfrm>
          <a:prstGeom prst="rect">
            <a:avLst/>
          </a:prstGeom>
          <a:noFill/>
          <a:ln>
            <a:noFill/>
          </a:ln>
        </p:spPr>
      </p:pic>
      <p:pic>
        <p:nvPicPr>
          <p:cNvPr id="116" name="Google Shape;116;p20"/>
          <p:cNvPicPr preferRelativeResize="0"/>
          <p:nvPr/>
        </p:nvPicPr>
        <p:blipFill>
          <a:blip r:embed="rId7">
            <a:alphaModFix/>
          </a:blip>
          <a:stretch>
            <a:fillRect/>
          </a:stretch>
        </p:blipFill>
        <p:spPr>
          <a:xfrm>
            <a:off x="423675" y="3547501"/>
            <a:ext cx="2599511" cy="274562"/>
          </a:xfrm>
          <a:prstGeom prst="rect">
            <a:avLst/>
          </a:prstGeom>
          <a:noFill/>
          <a:ln>
            <a:noFill/>
          </a:ln>
        </p:spPr>
      </p:pic>
      <p:sp>
        <p:nvSpPr>
          <p:cNvPr id="117" name="Google Shape;117;p20"/>
          <p:cNvSpPr txBox="1"/>
          <p:nvPr/>
        </p:nvSpPr>
        <p:spPr>
          <a:xfrm>
            <a:off x="341400" y="1178800"/>
            <a:ext cx="4337100" cy="8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050">
                <a:solidFill>
                  <a:srgbClr val="202122"/>
                </a:solidFill>
                <a:highlight>
                  <a:srgbClr val="FFFFFF"/>
                </a:highlight>
              </a:rPr>
              <a:t>The method of </a:t>
            </a:r>
            <a:r>
              <a:rPr b="1" lang="ko" sz="1050">
                <a:solidFill>
                  <a:srgbClr val="202122"/>
                </a:solidFill>
                <a:highlight>
                  <a:srgbClr val="FFFFFF"/>
                </a:highlight>
              </a:rPr>
              <a:t>least squares</a:t>
            </a:r>
            <a:r>
              <a:rPr lang="ko" sz="1050">
                <a:solidFill>
                  <a:srgbClr val="202122"/>
                </a:solidFill>
                <a:highlight>
                  <a:srgbClr val="FFFFFF"/>
                </a:highlight>
              </a:rPr>
              <a:t> is a </a:t>
            </a:r>
            <a:r>
              <a:rPr b="1" lang="ko" sz="1050" u="sng">
                <a:solidFill>
                  <a:srgbClr val="202122"/>
                </a:solidFill>
                <a:highlight>
                  <a:srgbClr val="FFFFFF"/>
                </a:highlight>
              </a:rPr>
              <a:t>standard approach in </a:t>
            </a:r>
            <a:r>
              <a:rPr b="1" lang="ko" sz="1050" u="sng">
                <a:solidFill>
                  <a:srgbClr val="0B0080"/>
                </a:solidFill>
                <a:highlight>
                  <a:srgbClr val="FFFFFF"/>
                </a:highlight>
                <a:hlinkClick r:id="rId8">
                  <a:extLst>
                    <a:ext uri="{A12FA001-AC4F-418D-AE19-62706E023703}">
                      <ahyp:hlinkClr val="tx"/>
                    </a:ext>
                  </a:extLst>
                </a:hlinkClick>
              </a:rPr>
              <a:t>regression analysis</a:t>
            </a:r>
            <a:r>
              <a:rPr lang="ko" sz="1050">
                <a:solidFill>
                  <a:srgbClr val="202122"/>
                </a:solidFill>
                <a:highlight>
                  <a:srgbClr val="FFFFFF"/>
                </a:highlight>
              </a:rPr>
              <a:t> to approximate the solution of </a:t>
            </a:r>
            <a:r>
              <a:rPr lang="ko" sz="1050">
                <a:solidFill>
                  <a:srgbClr val="0B0080"/>
                </a:solidFill>
                <a:highlight>
                  <a:srgbClr val="FFFFFF"/>
                </a:highlight>
                <a:uFill>
                  <a:noFill/>
                </a:uFill>
                <a:hlinkClick r:id="rId9">
                  <a:extLst>
                    <a:ext uri="{A12FA001-AC4F-418D-AE19-62706E023703}">
                      <ahyp:hlinkClr val="tx"/>
                    </a:ext>
                  </a:extLst>
                </a:hlinkClick>
              </a:rPr>
              <a:t>overdetermined systems</a:t>
            </a:r>
            <a:r>
              <a:rPr lang="ko" sz="1050">
                <a:solidFill>
                  <a:srgbClr val="202122"/>
                </a:solidFill>
                <a:highlight>
                  <a:srgbClr val="FFFFFF"/>
                </a:highlight>
              </a:rPr>
              <a:t> (sets of equations in which there are more equations than unknowns) </a:t>
            </a:r>
            <a:r>
              <a:rPr b="1" lang="ko" sz="1050" u="sng">
                <a:solidFill>
                  <a:srgbClr val="202122"/>
                </a:solidFill>
                <a:highlight>
                  <a:srgbClr val="FFFFFF"/>
                </a:highlight>
              </a:rPr>
              <a:t>by minimizing the sum of the squares of the residuals made in the results of every single equation.</a:t>
            </a:r>
            <a:r>
              <a:rPr lang="ko" sz="1050">
                <a:solidFill>
                  <a:srgbClr val="202122"/>
                </a:solidFill>
                <a:highlight>
                  <a:srgbClr val="FFFFFF"/>
                </a:highlight>
              </a:rPr>
              <a:t>			-Wikipedia-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24" name="Google Shape;124;p21"/>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linear model and least squares</a:t>
            </a:r>
            <a:endParaRPr/>
          </a:p>
        </p:txBody>
      </p:sp>
      <p:pic>
        <p:nvPicPr>
          <p:cNvPr id="125" name="Google Shape;125;p21"/>
          <p:cNvPicPr preferRelativeResize="0"/>
          <p:nvPr/>
        </p:nvPicPr>
        <p:blipFill>
          <a:blip r:embed="rId3">
            <a:alphaModFix/>
          </a:blip>
          <a:stretch>
            <a:fillRect/>
          </a:stretch>
        </p:blipFill>
        <p:spPr>
          <a:xfrm>
            <a:off x="2836813" y="1178800"/>
            <a:ext cx="3594374" cy="3411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32" name="Google Shape;132;p22"/>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k-nearest neighbor</a:t>
            </a:r>
            <a:endParaRPr/>
          </a:p>
        </p:txBody>
      </p:sp>
      <p:pic>
        <p:nvPicPr>
          <p:cNvPr id="133" name="Google Shape;133;p22"/>
          <p:cNvPicPr preferRelativeResize="0"/>
          <p:nvPr/>
        </p:nvPicPr>
        <p:blipFill>
          <a:blip r:embed="rId3">
            <a:alphaModFix/>
          </a:blip>
          <a:stretch>
            <a:fillRect/>
          </a:stretch>
        </p:blipFill>
        <p:spPr>
          <a:xfrm>
            <a:off x="373700" y="1541425"/>
            <a:ext cx="4148124" cy="2405650"/>
          </a:xfrm>
          <a:prstGeom prst="rect">
            <a:avLst/>
          </a:prstGeom>
          <a:noFill/>
          <a:ln>
            <a:noFill/>
          </a:ln>
        </p:spPr>
      </p:pic>
      <p:pic>
        <p:nvPicPr>
          <p:cNvPr id="134" name="Google Shape;134;p22"/>
          <p:cNvPicPr preferRelativeResize="0"/>
          <p:nvPr/>
        </p:nvPicPr>
        <p:blipFill>
          <a:blip r:embed="rId4">
            <a:alphaModFix/>
          </a:blip>
          <a:stretch>
            <a:fillRect/>
          </a:stretch>
        </p:blipFill>
        <p:spPr>
          <a:xfrm>
            <a:off x="5133350" y="2457900"/>
            <a:ext cx="354825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