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uanitorduz.github.io/exploring-the-curse-of-dimensionality-part-ii./"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atsgo.github.io/machine%20learning/2017/05/19/biasvar/" TargetMode="External"/><Relationship Id="rId3" Type="http://schemas.openxmlformats.org/officeDocument/2006/relationships/hyperlink" Target="https://www.youtube.com/watch?v=mZwszY3kQBg"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atsgo.github.io/machine%20learning/2017/05/19/biasvar/" TargetMode="External"/><Relationship Id="rId3" Type="http://schemas.openxmlformats.org/officeDocument/2006/relationships/hyperlink" Target="https://www.youtube.com/watch?v=mZwszY3kQBg"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a0f91eac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a0f91eac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first we could see how to classify it via left figure.</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If I wanna classify one new point on the training dataset, we define number of neighbors(k) for it.</a:t>
            </a:r>
            <a:endParaRPr/>
          </a:p>
          <a:p>
            <a:pPr indent="0" lvl="0" marL="0" rtl="0" algn="l">
              <a:spcBef>
                <a:spcPts val="0"/>
              </a:spcBef>
              <a:spcAft>
                <a:spcPts val="0"/>
              </a:spcAft>
              <a:buNone/>
            </a:pPr>
            <a:r>
              <a:rPr lang="ko"/>
              <a:t>If I set k =1, the point will be orange and set k=3, will be green.</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and how it works in mathematically? it’s equation is right side of this slide.</a:t>
            </a:r>
            <a:endParaRPr/>
          </a:p>
          <a:p>
            <a:pPr indent="0" lvl="0" marL="0" rtl="0" algn="l">
              <a:spcBef>
                <a:spcPts val="0"/>
              </a:spcBef>
              <a:spcAft>
                <a:spcPts val="0"/>
              </a:spcAft>
              <a:buNone/>
            </a:pPr>
            <a:r>
              <a:rPr lang="ko"/>
              <a:t>if i set orange =1 and green =0,</a:t>
            </a:r>
            <a:endParaRPr/>
          </a:p>
          <a:p>
            <a:pPr indent="0" lvl="0" marL="0" rtl="0" algn="l">
              <a:spcBef>
                <a:spcPts val="0"/>
              </a:spcBef>
              <a:spcAft>
                <a:spcPts val="0"/>
              </a:spcAft>
              <a:buNone/>
            </a:pPr>
            <a:r>
              <a:rPr lang="ko"/>
              <a:t>in k=1 the value of y hat will be 1/1 * (1) = 1</a:t>
            </a:r>
            <a:endParaRPr/>
          </a:p>
          <a:p>
            <a:pPr indent="0" lvl="0" marL="0" rtl="0" algn="l">
              <a:spcBef>
                <a:spcPts val="0"/>
              </a:spcBef>
              <a:spcAft>
                <a:spcPts val="0"/>
              </a:spcAft>
              <a:buNone/>
            </a:pPr>
            <a:r>
              <a:rPr lang="ko"/>
              <a:t>in k=3 the value of y hat will be ⅓ * (1+0+0) = ⅓</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and if we set prob of classification between them fairly, 0.5 each other.</a:t>
            </a:r>
            <a:endParaRPr/>
          </a:p>
          <a:p>
            <a:pPr indent="0" lvl="0" marL="0" rtl="0" algn="l">
              <a:spcBef>
                <a:spcPts val="0"/>
              </a:spcBef>
              <a:spcAft>
                <a:spcPts val="0"/>
              </a:spcAft>
              <a:buNone/>
            </a:pPr>
            <a:r>
              <a:rPr lang="ko"/>
              <a:t>k=1, Orange; k=3, Green.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2c654c6d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2c654c6d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comparison between two nn model (k=15 and k=1).</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decision boundary of k=15 seems better than linear model. and decision boundary of k=1 seems that there is no misclassification and detail dividing about two classes.</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Then we could think, ‘choose k=1 always get correct answer without any misclassification!’. but it’s not.</a:t>
            </a:r>
            <a:endParaRPr/>
          </a:p>
          <a:p>
            <a:pPr indent="0" lvl="0" marL="0" rtl="0" algn="l">
              <a:spcBef>
                <a:spcPts val="0"/>
              </a:spcBef>
              <a:spcAft>
                <a:spcPts val="0"/>
              </a:spcAft>
              <a:buNone/>
            </a:pPr>
            <a:r>
              <a:rPr lang="ko"/>
              <a:t>There are some problems by selecting k=1, one of those is over-fitting that will be described later as well.</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then what is the optimal value of k?</a:t>
            </a:r>
            <a:endParaRPr/>
          </a:p>
          <a:p>
            <a:pPr indent="0" lvl="0" marL="0" rtl="0" algn="l">
              <a:spcBef>
                <a:spcPts val="0"/>
              </a:spcBef>
              <a:spcAft>
                <a:spcPts val="0"/>
              </a:spcAft>
              <a:buNone/>
            </a:pPr>
            <a:r>
              <a:rPr lang="ko"/>
              <a:t>= makes N/k more than parameter p of linear model(the number of features).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a0f91eac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a0f91eac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Linear Model has strong assumption optimal decision boundary seems linear. So, model has high bias and Low variance.</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Nearest Neighbor has any strong assumption unlike linear model and it can adopt any situation. but, the specific point of decision boundary is unstable</a:t>
            </a:r>
            <a:endParaRPr/>
          </a:p>
          <a:p>
            <a:pPr indent="0" lvl="0" marL="0" rtl="0" algn="l">
              <a:spcBef>
                <a:spcPts val="0"/>
              </a:spcBef>
              <a:spcAft>
                <a:spcPts val="0"/>
              </a:spcAft>
              <a:buNone/>
            </a:pPr>
            <a:r>
              <a:rPr lang="ko"/>
              <a:t>So, </a:t>
            </a:r>
            <a:r>
              <a:rPr lang="ko">
                <a:solidFill>
                  <a:schemeClr val="dk1"/>
                </a:solidFill>
              </a:rPr>
              <a:t>model has low bias and Low variance.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2c654c6d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2c654c6d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make some development about our theories what we discussed.</a:t>
            </a:r>
            <a:endParaRPr/>
          </a:p>
          <a:p>
            <a:pPr indent="0" lvl="0" marL="0" rtl="0" algn="l">
              <a:spcBef>
                <a:spcPts val="0"/>
              </a:spcBef>
              <a:spcAft>
                <a:spcPts val="0"/>
              </a:spcAft>
              <a:buNone/>
            </a:pPr>
            <a:r>
              <a:rPr lang="ko"/>
              <a:t>I think, Statistical Decision Theory means that how to decide the parameter for the most optimal regression line in Statistical way.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first, it’s about quantitative output.</a:t>
            </a:r>
            <a:endParaRPr/>
          </a:p>
          <a:p>
            <a:pPr indent="0" lvl="0" marL="0" rtl="0" algn="l">
              <a:spcBef>
                <a:spcPts val="0"/>
              </a:spcBef>
              <a:spcAft>
                <a:spcPts val="0"/>
              </a:spcAft>
              <a:buNone/>
            </a:pPr>
            <a:r>
              <a:rPr lang="ko"/>
              <a:t>we define X is random input vector what has p column and Y is also random real value vector.</a:t>
            </a:r>
            <a:endParaRPr/>
          </a:p>
          <a:p>
            <a:pPr indent="0" lvl="0" marL="0" rtl="0" algn="l">
              <a:spcBef>
                <a:spcPts val="0"/>
              </a:spcBef>
              <a:spcAft>
                <a:spcPts val="0"/>
              </a:spcAft>
              <a:buNone/>
            </a:pPr>
            <a:r>
              <a:rPr lang="ko"/>
              <a:t>the objective is find function f(X) for predicting Y given X vectors.</a:t>
            </a:r>
            <a:endParaRPr/>
          </a:p>
          <a:p>
            <a:pPr indent="0" lvl="0" marL="0" rtl="0" algn="l">
              <a:spcBef>
                <a:spcPts val="0"/>
              </a:spcBef>
              <a:spcAft>
                <a:spcPts val="0"/>
              </a:spcAft>
              <a:buNone/>
            </a:pPr>
            <a:r>
              <a:rPr lang="ko"/>
              <a:t>for doing that we need some penalties at the function. among them, squared error loss is very common and simple one we talk about.</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according to this, the criterion of choosing function f is Expected Prediction Error(EPE).</a:t>
            </a:r>
            <a:endParaRPr/>
          </a:p>
          <a:p>
            <a:pPr indent="0" lvl="0" marL="0" rtl="0" algn="l">
              <a:spcBef>
                <a:spcPts val="0"/>
              </a:spcBef>
              <a:spcAft>
                <a:spcPts val="0"/>
              </a:spcAft>
              <a:buNone/>
            </a:pPr>
            <a:r>
              <a:rPr lang="ko"/>
              <a:t>EPE seems like equation 2.9. and it will be derived equation 2.13 by some processes like the right side of slide.</a:t>
            </a:r>
            <a:endParaRPr/>
          </a:p>
          <a:p>
            <a:pPr indent="0" lvl="0" marL="0" rtl="0" algn="l">
              <a:spcBef>
                <a:spcPts val="0"/>
              </a:spcBef>
              <a:spcAft>
                <a:spcPts val="0"/>
              </a:spcAft>
              <a:buNone/>
            </a:pPr>
            <a:r>
              <a:rPr lang="ko"/>
              <a:t>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eq 2.9 convert to probability density function form like 2.10. and use </a:t>
            </a:r>
            <a:r>
              <a:rPr lang="ko">
                <a:solidFill>
                  <a:schemeClr val="dk1"/>
                </a:solidFill>
              </a:rPr>
              <a:t>concept of </a:t>
            </a:r>
            <a:r>
              <a:rPr lang="ko"/>
              <a:t>conditional probability. it will be equation 2.11</a:t>
            </a:r>
            <a:endParaRPr/>
          </a:p>
          <a:p>
            <a:pPr indent="0" lvl="0" marL="0" rtl="0" algn="l">
              <a:spcBef>
                <a:spcPts val="0"/>
              </a:spcBef>
              <a:spcAft>
                <a:spcPts val="0"/>
              </a:spcAft>
              <a:buNone/>
            </a:pPr>
            <a:r>
              <a:rPr lang="ko"/>
              <a:t>furthermore, we need to minimize EPE(X) point-wise ‘c’ like equation 2.12.</a:t>
            </a:r>
            <a:endParaRPr/>
          </a:p>
          <a:p>
            <a:pPr indent="0" lvl="0" marL="0" rtl="0" algn="l">
              <a:spcBef>
                <a:spcPts val="0"/>
              </a:spcBef>
              <a:spcAft>
                <a:spcPts val="0"/>
              </a:spcAft>
              <a:buNone/>
            </a:pPr>
            <a:r>
              <a:rPr lang="ko"/>
              <a:t>and the final solution seems like eq 2.13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2c654c6d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2c654c6d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nearest neighbor 방식은 주변의 k neighbor point들에 대한 평균으로 표현 가능하기 때문에, 예측을 위한 function f hat은 equation 2.14와 같이 표현할 수 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but there are two approximation for defining like eq 2.14</a:t>
            </a:r>
            <a:endParaRPr/>
          </a:p>
          <a:p>
            <a:pPr indent="0" lvl="0" marL="0" rtl="0" algn="l">
              <a:spcBef>
                <a:spcPts val="0"/>
              </a:spcBef>
              <a:spcAft>
                <a:spcPts val="0"/>
              </a:spcAft>
              <a:buNone/>
            </a:pPr>
            <a:r>
              <a:rPr lang="ko"/>
              <a:t> </a:t>
            </a:r>
            <a:endParaRPr/>
          </a:p>
          <a:p>
            <a:pPr indent="-298450" lvl="0" marL="457200" rtl="0" algn="l">
              <a:spcBef>
                <a:spcPts val="0"/>
              </a:spcBef>
              <a:spcAft>
                <a:spcPts val="0"/>
              </a:spcAft>
              <a:buSzPts val="1100"/>
              <a:buChar char="●"/>
            </a:pPr>
            <a:r>
              <a:rPr lang="ko"/>
              <a:t>expectation is approximated by averaging over sample data;</a:t>
            </a:r>
            <a:endParaRPr/>
          </a:p>
          <a:p>
            <a:pPr indent="-298450" lvl="0" marL="457200" rtl="0" algn="l">
              <a:spcBef>
                <a:spcPts val="0"/>
              </a:spcBef>
              <a:spcAft>
                <a:spcPts val="0"/>
              </a:spcAft>
              <a:buSzPts val="1100"/>
              <a:buChar char="●"/>
            </a:pPr>
            <a:r>
              <a:rPr lang="ko"/>
              <a:t>conditioning at a point is relaxed to conditioning on some region “close” to target point.</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In nearest neighbor, the bigger N value makes there are many neighbors specific x point and the bigger k value and average value will be stabilized.</a:t>
            </a:r>
            <a:endParaRPr/>
          </a:p>
          <a:p>
            <a:pPr indent="0" lvl="0" marL="0" rtl="0" algn="l">
              <a:spcBef>
                <a:spcPts val="0"/>
              </a:spcBef>
              <a:spcAft>
                <a:spcPts val="0"/>
              </a:spcAft>
              <a:buNone/>
            </a:pPr>
            <a:r>
              <a:rPr lang="ko"/>
              <a:t>So, eq 2.14 can be seem like 2.13</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In Linear model, if we assume f(x) like eq. 2.15, we could find optimal beta value such as eq 2.6 replacing the expectation by average over training data.</a:t>
            </a:r>
            <a:endParaRPr/>
          </a:p>
          <a:p>
            <a:pPr indent="0" lvl="0" marL="0" rtl="0" algn="l">
              <a:spcBef>
                <a:spcPts val="0"/>
              </a:spcBef>
              <a:spcAft>
                <a:spcPts val="0"/>
              </a:spcAft>
              <a:buNone/>
            </a:pPr>
            <a:r>
              <a:rPr lang="ko"/>
              <a:t>(why???)</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both NN and Linear Regression replace Expectation to Average by approximation. but they have different model assumptions.</a:t>
            </a:r>
            <a:endParaRPr/>
          </a:p>
          <a:p>
            <a:pPr indent="-298450" lvl="0" marL="457200" rtl="0" algn="l">
              <a:spcBef>
                <a:spcPts val="0"/>
              </a:spcBef>
              <a:spcAft>
                <a:spcPts val="0"/>
              </a:spcAft>
              <a:buSzPts val="1100"/>
              <a:buChar char="●"/>
            </a:pPr>
            <a:r>
              <a:rPr lang="ko"/>
              <a:t>Least Square: function will be globally linear function</a:t>
            </a:r>
            <a:endParaRPr/>
          </a:p>
          <a:p>
            <a:pPr indent="-298450" lvl="0" marL="457200" rtl="0" algn="l">
              <a:spcBef>
                <a:spcPts val="0"/>
              </a:spcBef>
              <a:spcAft>
                <a:spcPts val="0"/>
              </a:spcAft>
              <a:buSzPts val="1100"/>
              <a:buChar char="●"/>
            </a:pPr>
            <a:r>
              <a:rPr lang="ko"/>
              <a:t>Nearest Neighbor: locally constant function</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a0f91eac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a0f91eac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see the eq 2.17, it describes additive model among rigid linear models.</a:t>
            </a:r>
            <a:endParaRPr/>
          </a:p>
          <a:p>
            <a:pPr indent="0" lvl="0" marL="0" rtl="0" algn="l">
              <a:spcBef>
                <a:spcPts val="0"/>
              </a:spcBef>
              <a:spcAft>
                <a:spcPts val="0"/>
              </a:spcAft>
              <a:buNone/>
            </a:pPr>
            <a:r>
              <a:rPr lang="ko"/>
              <a:t>optimal estimate of additive model will be derived by approximation per Xj columns vector.</a:t>
            </a:r>
            <a:endParaRPr/>
          </a:p>
          <a:p>
            <a:pPr indent="0" lvl="0" marL="0" rtl="0" algn="l">
              <a:spcBef>
                <a:spcPts val="0"/>
              </a:spcBef>
              <a:spcAft>
                <a:spcPts val="0"/>
              </a:spcAft>
              <a:buNone/>
            </a:pPr>
            <a:r>
              <a:rPr lang="ko"/>
              <a:t>So, it could sweep away high dimensionality problem.</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and, do you remember Squared Error Loss function before? or how about using absolute value for Loss function.</a:t>
            </a:r>
            <a:endParaRPr/>
          </a:p>
          <a:p>
            <a:pPr indent="0" lvl="0" marL="0" rtl="0" algn="l">
              <a:spcBef>
                <a:spcPts val="0"/>
              </a:spcBef>
              <a:spcAft>
                <a:spcPts val="0"/>
              </a:spcAft>
              <a:buNone/>
            </a:pPr>
            <a:r>
              <a:rPr lang="ko"/>
              <a:t>if we use absolute value as L1 loss, the result of prediction function will be median value around all x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But, author said L2 would be prefer than L1.</a:t>
            </a:r>
            <a:endParaRPr/>
          </a:p>
          <a:p>
            <a:pPr indent="0" lvl="0" marL="0" rtl="0" algn="l">
              <a:spcBef>
                <a:spcPts val="0"/>
              </a:spcBef>
              <a:spcAft>
                <a:spcPts val="0"/>
              </a:spcAft>
              <a:buNone/>
            </a:pPr>
            <a:r>
              <a:rPr lang="ko"/>
              <a:t>There are some reasons why.</a:t>
            </a:r>
            <a:endParaRPr/>
          </a:p>
          <a:p>
            <a:pPr indent="-298450" lvl="0" marL="457200" rtl="0" algn="l">
              <a:spcBef>
                <a:spcPts val="0"/>
              </a:spcBef>
              <a:spcAft>
                <a:spcPts val="0"/>
              </a:spcAft>
              <a:buSzPts val="1100"/>
              <a:buAutoNum type="arabicPeriod"/>
            </a:pPr>
            <a:r>
              <a:rPr lang="ko"/>
              <a:t>L2 loss is more robust than L1 when it encounter with outlier value.</a:t>
            </a:r>
            <a:endParaRPr/>
          </a:p>
          <a:p>
            <a:pPr indent="-298450" lvl="0" marL="457200" rtl="0" algn="l">
              <a:spcBef>
                <a:spcPts val="0"/>
              </a:spcBef>
              <a:spcAft>
                <a:spcPts val="0"/>
              </a:spcAft>
              <a:buSzPts val="1100"/>
              <a:buAutoNum type="arabicPeriod"/>
            </a:pPr>
            <a:r>
              <a:rPr lang="ko"/>
              <a:t>L1 has discontinue property when L1 value being 0 due to derivative.</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2c654c6d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2c654c6d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Now we could expand loss function for multi-classification loss.</a:t>
            </a:r>
            <a:endParaRPr/>
          </a:p>
          <a:p>
            <a:pPr indent="0" lvl="0" marL="0" rtl="0" algn="l">
              <a:spcBef>
                <a:spcPts val="0"/>
              </a:spcBef>
              <a:spcAft>
                <a:spcPts val="0"/>
              </a:spcAft>
              <a:buNone/>
            </a:pPr>
            <a:r>
              <a:rPr lang="ko"/>
              <a:t>Loss function L has K rows and columns what has 0 values for diagonal and nonnegative value elsewhere.</a:t>
            </a:r>
            <a:endParaRPr/>
          </a:p>
          <a:p>
            <a:pPr indent="0" lvl="0" marL="0" rtl="0" algn="l">
              <a:spcBef>
                <a:spcPts val="0"/>
              </a:spcBef>
              <a:spcAft>
                <a:spcPts val="0"/>
              </a:spcAft>
              <a:buNone/>
            </a:pPr>
            <a:r>
              <a:rPr lang="ko"/>
              <a:t>and L(k,l) means the cost spends when class k specify I instead of actual value.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2c654c6d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2c654c6d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we have discussed two major prediction models that one is linear model and nearest neighbor.</a:t>
            </a:r>
            <a:endParaRPr/>
          </a:p>
          <a:p>
            <a:pPr indent="0" lvl="0" marL="0" rtl="0" algn="l">
              <a:spcBef>
                <a:spcPts val="0"/>
              </a:spcBef>
              <a:spcAft>
                <a:spcPts val="0"/>
              </a:spcAft>
              <a:buNone/>
            </a:pPr>
            <a:r>
              <a:rPr lang="ko"/>
              <a:t>In nearest neighbor, for getting good prediction result, Large data samples and high number of neighbors is needed during prediction.</a:t>
            </a:r>
            <a:endParaRPr/>
          </a:p>
          <a:p>
            <a:pPr indent="0" lvl="0" marL="0" rtl="0" algn="l">
              <a:spcBef>
                <a:spcPts val="0"/>
              </a:spcBef>
              <a:spcAft>
                <a:spcPts val="0"/>
              </a:spcAft>
              <a:buNone/>
            </a:pPr>
            <a:r>
              <a:rPr lang="ko"/>
              <a:t>But it’s not when high dimensional space (parameter p value increased in linear model). It’s one of the curse of dimensionality symptoms.</a:t>
            </a:r>
            <a:endParaRPr/>
          </a:p>
          <a:p>
            <a:pPr indent="0" lvl="0" marL="0" rtl="0" algn="l">
              <a:spcBef>
                <a:spcPts val="0"/>
              </a:spcBef>
              <a:spcAft>
                <a:spcPts val="0"/>
              </a:spcAft>
              <a:buNone/>
            </a:pPr>
            <a:r>
              <a:rPr lang="ko"/>
              <a:t>Now, we will talk about the symptoms in High Dimension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2c654c6d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2c654c6d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inputs of nearest neighbor are uniformly distributed like left image as p-dimensional cube.</a:t>
            </a:r>
            <a:endParaRPr/>
          </a:p>
          <a:p>
            <a:pPr indent="0" lvl="0" marL="0" rtl="0" algn="l">
              <a:spcBef>
                <a:spcPts val="0"/>
              </a:spcBef>
              <a:spcAft>
                <a:spcPts val="0"/>
              </a:spcAft>
              <a:buNone/>
            </a:pPr>
            <a:r>
              <a:rPr lang="ko"/>
              <a:t>and action to capture fraction r of observation also would be hypercubical neighborhood.</a:t>
            </a:r>
            <a:endParaRPr/>
          </a:p>
          <a:p>
            <a:pPr indent="0" lvl="0" marL="0" rtl="0" algn="l">
              <a:spcBef>
                <a:spcPts val="0"/>
              </a:spcBef>
              <a:spcAft>
                <a:spcPts val="0"/>
              </a:spcAft>
              <a:buNone/>
            </a:pPr>
            <a:r>
              <a:rPr lang="ko"/>
              <a:t>and expected distance length between neighbor is ep(r) = r 1/p. </a:t>
            </a:r>
            <a:endParaRPr/>
          </a:p>
          <a:p>
            <a:pPr indent="0" lvl="0" marL="0" rtl="0" algn="l">
              <a:spcBef>
                <a:spcPts val="0"/>
              </a:spcBef>
              <a:spcAft>
                <a:spcPts val="0"/>
              </a:spcAft>
              <a:buNone/>
            </a:pPr>
            <a:r>
              <a:rPr lang="ko"/>
              <a:t>if we want to get 1% of data to local average must cover 63% and 10% need to cover 80% of input.</a:t>
            </a:r>
            <a:endParaRPr/>
          </a:p>
          <a:p>
            <a:pPr indent="0" lvl="0" marL="0" rtl="0" algn="l">
              <a:spcBef>
                <a:spcPts val="0"/>
              </a:spcBef>
              <a:spcAft>
                <a:spcPts val="0"/>
              </a:spcAft>
              <a:buNone/>
            </a:pPr>
            <a:r>
              <a:rPr lang="ko"/>
              <a:t>So neighbor could not say ‘local’.</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https://towardsdatascience.com/k-nearest-neighbors-and-the-curse-of-dimensionality-7d64634015d9</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2c654c6d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b2c654c6d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we keep thinking about p-dimensional unit ball centered at the origin.</a:t>
            </a:r>
            <a:endParaRPr/>
          </a:p>
          <a:p>
            <a:pPr indent="0" lvl="0" marL="0" rtl="0" algn="l">
              <a:spcBef>
                <a:spcPts val="0"/>
              </a:spcBef>
              <a:spcAft>
                <a:spcPts val="0"/>
              </a:spcAft>
              <a:buNone/>
            </a:pPr>
            <a:r>
              <a:rPr lang="ko"/>
              <a:t>The equation 2.24 means the median distance from origin data point to neighbor. </a:t>
            </a:r>
            <a:endParaRPr/>
          </a:p>
          <a:p>
            <a:pPr indent="0" lvl="0" marL="0" rtl="0" algn="l">
              <a:spcBef>
                <a:spcPts val="0"/>
              </a:spcBef>
              <a:spcAft>
                <a:spcPts val="0"/>
              </a:spcAft>
              <a:buNone/>
            </a:pPr>
            <a:r>
              <a:rPr lang="ko"/>
              <a:t>if N=500, p=10 then d(p,N) = 0.52, it says more than half of data near to boundary from origin data point.</a:t>
            </a:r>
            <a:endParaRPr/>
          </a:p>
          <a:p>
            <a:pPr indent="0" lvl="0" marL="0" rtl="0" algn="l">
              <a:spcBef>
                <a:spcPts val="0"/>
              </a:spcBef>
              <a:spcAft>
                <a:spcPts val="0"/>
              </a:spcAft>
              <a:buNone/>
            </a:pPr>
            <a:r>
              <a:rPr lang="ko"/>
              <a:t>The reason why it is problem is prediction is much more difficult near the edge of training sample(estimating point extrapolate vs interpolate).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https://stats.stackexchange.com/questions/206295/curse-of-dimensionality-why-is-it-a-problem-that-most-points-are-near-the-edge</a:t>
            </a:r>
            <a:endParaRPr/>
          </a:p>
          <a:p>
            <a:pPr indent="0" lvl="0" marL="0" rtl="0" algn="l">
              <a:spcBef>
                <a:spcPts val="0"/>
              </a:spcBef>
              <a:spcAft>
                <a:spcPts val="0"/>
              </a:spcAft>
              <a:buNone/>
            </a:pPr>
            <a:r>
              <a:rPr lang="ko" u="sng">
                <a:solidFill>
                  <a:schemeClr val="hlink"/>
                </a:solidFill>
                <a:hlinkClick r:id="rId2"/>
              </a:rPr>
              <a:t>https://juanitorduz.github.io/exploring-the-curse-of-dimensionality-part-ii./</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ko">
                <a:solidFill>
                  <a:schemeClr val="dk1"/>
                </a:solidFill>
              </a:rPr>
              <a:t>Sampling Density will be changed by size of dimension p and It’s equation N^{1/p}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if p=1, and its number of sample 100.</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and compare it with high dimensional space p=10.</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for same density, N_10 = 100^10 data is needed!.</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and In high dimensional space we need much more data be trained.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2c654c6d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2c654c6d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a0f91eac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a0f91eac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for checking MSE variation by dimensions, define one example there are 1000 data points xi uniformly on [-1,1]^p and Y = f(X) = e −8||X||.</a:t>
            </a:r>
            <a:endParaRPr/>
          </a:p>
          <a:p>
            <a:pPr indent="0" lvl="0" marL="0" rtl="0" algn="l">
              <a:spcBef>
                <a:spcPts val="0"/>
              </a:spcBef>
              <a:spcAft>
                <a:spcPts val="0"/>
              </a:spcAft>
              <a:buNone/>
            </a:pPr>
            <a:r>
              <a:rPr lang="ko"/>
              <a:t>and to get MSE value in simple way, it uses 1-nearest-neighbor. and think about x0 point only.</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how to get MSE value at x0 point via Square Error btw optimal function f(x0) and prediction value y hat 0 like top of those.</a:t>
            </a:r>
            <a:endParaRPr/>
          </a:p>
          <a:p>
            <a:pPr indent="0" lvl="0" marL="0" rtl="0" algn="l">
              <a:spcBef>
                <a:spcPts val="0"/>
              </a:spcBef>
              <a:spcAft>
                <a:spcPts val="0"/>
              </a:spcAft>
              <a:buNone/>
            </a:pPr>
            <a:r>
              <a:rPr lang="ko"/>
              <a:t>for doing that, we need to do some excecutions of y hats like getting sample using data samples and average them for estimating MSE.</a:t>
            </a:r>
            <a:endParaRPr/>
          </a:p>
          <a:p>
            <a:pPr indent="0" lvl="0" marL="0" rtl="0" algn="l">
              <a:spcBef>
                <a:spcPts val="0"/>
              </a:spcBef>
              <a:spcAft>
                <a:spcPts val="0"/>
              </a:spcAft>
              <a:buNone/>
            </a:pPr>
            <a:r>
              <a:rPr lang="ko"/>
              <a:t>the simbol what I’m saying now is Et(y hat 0) means Expectation of y hat 0 via some datasets.</a:t>
            </a:r>
            <a:endParaRPr/>
          </a:p>
          <a:p>
            <a:pPr indent="0" lvl="0" marL="0" rtl="0" algn="l">
              <a:spcBef>
                <a:spcPts val="0"/>
              </a:spcBef>
              <a:spcAft>
                <a:spcPts val="0"/>
              </a:spcAft>
              <a:buNone/>
            </a:pPr>
            <a:r>
              <a:rPr lang="ko"/>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due to that the problem is deterministic now, we could get MSE for estimation f(0) like below.</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 MSE(x0) = ET [f(x0) − yˆ0] 2 = ET [ˆy0 − ET (ˆy0)]2 + [ET (ˆy0) − f(x0)]2 = VarT (ˆy0) + Bias2 (ˆy0). (2.25)</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Through the result of MSE equation 2.25, It could be divided into two part as Variance and Bias.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ko" u="sng">
                <a:solidFill>
                  <a:schemeClr val="hlink"/>
                </a:solidFill>
                <a:hlinkClick r:id="rId2"/>
              </a:rPr>
              <a:t>https://ratsgo.github.io/machine%20learning/2017/05/19/biasvar/</a:t>
            </a:r>
            <a:endParaRPr/>
          </a:p>
          <a:p>
            <a:pPr indent="0" lvl="0" marL="0" rtl="0" algn="l">
              <a:spcBef>
                <a:spcPts val="0"/>
              </a:spcBef>
              <a:spcAft>
                <a:spcPts val="0"/>
              </a:spcAft>
              <a:buNone/>
            </a:pPr>
            <a:r>
              <a:rPr lang="ko" u="sng">
                <a:solidFill>
                  <a:schemeClr val="hlink"/>
                </a:solidFill>
                <a:hlinkClick r:id="rId3"/>
              </a:rPr>
              <a:t>https://www.youtube.com/watch?v=mZwszY3kQBg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a0f91eac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a0f91eac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for checking MSE variation by dimensions, define one example there are 1000 data points xi uniformly on [-1,1]^p and Y = f(X) = e −8||X||.</a:t>
            </a:r>
            <a:endParaRPr/>
          </a:p>
          <a:p>
            <a:pPr indent="0" lvl="0" marL="0" rtl="0" algn="l">
              <a:spcBef>
                <a:spcPts val="0"/>
              </a:spcBef>
              <a:spcAft>
                <a:spcPts val="0"/>
              </a:spcAft>
              <a:buNone/>
            </a:pPr>
            <a:r>
              <a:rPr lang="ko"/>
              <a:t>and to get MSE value in simple way, it uses 1-nearest-neighbor. and think about x0 point only.</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how to get MSE value at x0 point via Square Error btw optimal function f(x0) and prediction value y hat 0 like top of those.</a:t>
            </a:r>
            <a:endParaRPr/>
          </a:p>
          <a:p>
            <a:pPr indent="0" lvl="0" marL="0" rtl="0" algn="l">
              <a:spcBef>
                <a:spcPts val="0"/>
              </a:spcBef>
              <a:spcAft>
                <a:spcPts val="0"/>
              </a:spcAft>
              <a:buNone/>
            </a:pPr>
            <a:r>
              <a:rPr lang="ko"/>
              <a:t>for doing that, we need to do some excecutions of y hats like getting sample using data samples and average them for estimating MSE.</a:t>
            </a:r>
            <a:endParaRPr/>
          </a:p>
          <a:p>
            <a:pPr indent="0" lvl="0" marL="0" rtl="0" algn="l">
              <a:spcBef>
                <a:spcPts val="0"/>
              </a:spcBef>
              <a:spcAft>
                <a:spcPts val="0"/>
              </a:spcAft>
              <a:buNone/>
            </a:pPr>
            <a:r>
              <a:rPr lang="ko"/>
              <a:t>the simbol what I’m saying now is Et(y hat 0) means Expectation of y hat 0 via some datasets.</a:t>
            </a:r>
            <a:endParaRPr/>
          </a:p>
          <a:p>
            <a:pPr indent="0" lvl="0" marL="0" rtl="0" algn="l">
              <a:spcBef>
                <a:spcPts val="0"/>
              </a:spcBef>
              <a:spcAft>
                <a:spcPts val="0"/>
              </a:spcAft>
              <a:buNone/>
            </a:pPr>
            <a:r>
              <a:rPr lang="ko"/>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due to that the problem is deterministic now, we could get MSE for estimation f(0) like below.</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 MSE(x0) = ET [f(x0) − yˆ0] 2 = ET [ˆy0 − ET (ˆy0)]2 + [ET (ˆy0) − f(x0)]2 = VarT (ˆy0) + Bias2 (ˆy0). (2.25)</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Through the result of MSE equation 2.25, It could be divided into two part as Variance and Bias.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ko" u="sng">
                <a:solidFill>
                  <a:schemeClr val="hlink"/>
                </a:solidFill>
                <a:hlinkClick r:id="rId2"/>
              </a:rPr>
              <a:t>https://ratsgo.github.io/machine%20learning/2017/05/19/biasvar/</a:t>
            </a:r>
            <a:endParaRPr/>
          </a:p>
          <a:p>
            <a:pPr indent="0" lvl="0" marL="0" rtl="0" algn="l">
              <a:spcBef>
                <a:spcPts val="0"/>
              </a:spcBef>
              <a:spcAft>
                <a:spcPts val="0"/>
              </a:spcAft>
              <a:buNone/>
            </a:pPr>
            <a:r>
              <a:rPr lang="ko" u="sng">
                <a:solidFill>
                  <a:schemeClr val="hlink"/>
                </a:solidFill>
                <a:hlinkClick r:id="rId3"/>
              </a:rPr>
              <a:t>https://www.youtube.com/watch?v=mZwszY3kQBg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aa0f91eac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aa0f91eac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2c654c6d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2c654c6d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2c654c6d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2c654c6d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2c654c6d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2c654c6d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2c654c6d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2c654c6d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b2c654c6d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b2c654c6d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2c654c6d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2c654c6d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2c654c6d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2c654c6d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2c654c6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2c654c6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what is supervised learning?</a:t>
            </a:r>
            <a:endParaRPr/>
          </a:p>
          <a:p>
            <a:pPr indent="0" lvl="0" marL="0" rtl="0" algn="l">
              <a:spcBef>
                <a:spcPts val="0"/>
              </a:spcBef>
              <a:spcAft>
                <a:spcPts val="0"/>
              </a:spcAft>
              <a:buNone/>
            </a:pPr>
            <a:r>
              <a:rPr lang="ko"/>
              <a:t>As i hope, you guys know about it already. There are three types of learning mechanism in ML</a:t>
            </a:r>
            <a:endParaRPr/>
          </a:p>
          <a:p>
            <a:pPr indent="0" lvl="0" marL="0" rtl="0" algn="l">
              <a:spcBef>
                <a:spcPts val="0"/>
              </a:spcBef>
              <a:spcAft>
                <a:spcPts val="0"/>
              </a:spcAft>
              <a:buNone/>
            </a:pPr>
            <a:r>
              <a:rPr lang="ko"/>
              <a:t>These are Supervised Learning, Unsupervised Learning, and Reinforcement Learning.</a:t>
            </a:r>
            <a:endParaRPr/>
          </a:p>
          <a:p>
            <a:pPr indent="0" lvl="0" marL="0" rtl="0" algn="l">
              <a:spcBef>
                <a:spcPts val="0"/>
              </a:spcBef>
              <a:spcAft>
                <a:spcPts val="0"/>
              </a:spcAft>
              <a:buNone/>
            </a:pPr>
            <a:r>
              <a:rPr lang="ko"/>
              <a:t>One of them is Supervised Learning that there has actual result value for prediction to minimize error between real value and predicted value. And it’s our topic of this chapter.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2c654c6d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2c654c6d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2c654c6d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2c654c6d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In ML process, there are datas what we handle. target value what we said before is also data.</a:t>
            </a:r>
            <a:endParaRPr/>
          </a:p>
          <a:p>
            <a:pPr indent="0" lvl="0" marL="0" rtl="0" algn="l">
              <a:spcBef>
                <a:spcPts val="0"/>
              </a:spcBef>
              <a:spcAft>
                <a:spcPts val="0"/>
              </a:spcAft>
              <a:buNone/>
            </a:pPr>
            <a:r>
              <a:rPr lang="ko"/>
              <a:t>data seems like ‘Matrix’ what has row and column. row is individual point of data and column is variable what we will talk about. data type is defined per column(variable). what types of data are they?</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There are two type of variable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ko"/>
              <a:t> Qualitative variable</a:t>
            </a:r>
            <a:endParaRPr/>
          </a:p>
          <a:p>
            <a:pPr indent="0" lvl="0" marL="0" rtl="0" algn="l">
              <a:spcBef>
                <a:spcPts val="0"/>
              </a:spcBef>
              <a:spcAft>
                <a:spcPts val="0"/>
              </a:spcAft>
              <a:buNone/>
            </a:pPr>
            <a:r>
              <a:rPr lang="ko"/>
              <a:t>	</a:t>
            </a:r>
            <a:r>
              <a:rPr lang="ko">
                <a:solidFill>
                  <a:schemeClr val="dk1"/>
                </a:solidFill>
              </a:rPr>
              <a:t>Qualitative variable is no sequence each other and used like ‘class’. it says ‘categorical’ or ‘discrete’. sometimes qualitative variable represent to ‘dummy variable’ shape what spreads those column-wisely using binary value. But if it has order between class it’s called Ordered Categorical variable compared with previous non-order categorical variable. I think we couldn’t use dummy method cuz It would lose information about seqeunce. </a:t>
            </a:r>
            <a:endParaRPr/>
          </a:p>
          <a:p>
            <a:pPr indent="-298450" lvl="0" marL="457200" rtl="0" algn="l">
              <a:spcBef>
                <a:spcPts val="0"/>
              </a:spcBef>
              <a:spcAft>
                <a:spcPts val="0"/>
              </a:spcAft>
              <a:buSzPts val="1100"/>
              <a:buAutoNum type="arabicPeriod"/>
            </a:pPr>
            <a:r>
              <a:rPr lang="ko"/>
              <a:t> Quantitative variable</a:t>
            </a:r>
            <a:endParaRPr/>
          </a:p>
          <a:p>
            <a:pPr indent="0" lvl="0" marL="0" rtl="0" algn="l">
              <a:spcBef>
                <a:spcPts val="0"/>
              </a:spcBef>
              <a:spcAft>
                <a:spcPts val="0"/>
              </a:spcAft>
              <a:buNone/>
            </a:pPr>
            <a:r>
              <a:rPr lang="ko"/>
              <a:t>	Quantitative variable has discrete and continuous value what doesn’t seem like simple class(Qualitative variable).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2c654c6d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2c654c6d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In supervised learning what I said before, there are two problem definition.</a:t>
            </a:r>
            <a:endParaRPr/>
          </a:p>
          <a:p>
            <a:pPr indent="0" lvl="0" marL="0" rtl="0" algn="l">
              <a:spcBef>
                <a:spcPts val="0"/>
              </a:spcBef>
              <a:spcAft>
                <a:spcPts val="0"/>
              </a:spcAft>
              <a:buNone/>
            </a:pPr>
            <a:r>
              <a:rPr lang="ko"/>
              <a:t>There are Classification and Regression problem by dividing output variable data type</a:t>
            </a:r>
            <a:endParaRPr/>
          </a:p>
          <a:p>
            <a:pPr indent="-298450" lvl="0" marL="457200" rtl="0" algn="l">
              <a:spcBef>
                <a:spcPts val="0"/>
              </a:spcBef>
              <a:spcAft>
                <a:spcPts val="0"/>
              </a:spcAft>
              <a:buSzPts val="1100"/>
              <a:buChar char="●"/>
            </a:pPr>
            <a:r>
              <a:rPr lang="ko"/>
              <a:t>Classification has ‘Qualitative target variable’</a:t>
            </a:r>
            <a:endParaRPr/>
          </a:p>
          <a:p>
            <a:pPr indent="-298450" lvl="0" marL="457200" rtl="0" algn="l">
              <a:spcBef>
                <a:spcPts val="0"/>
              </a:spcBef>
              <a:spcAft>
                <a:spcPts val="0"/>
              </a:spcAft>
              <a:buSzPts val="1100"/>
              <a:buChar char="●"/>
            </a:pPr>
            <a:r>
              <a:rPr lang="ko"/>
              <a:t>Regression has ‘Quantitative target variable’</a:t>
            </a:r>
            <a:endParaRPr/>
          </a:p>
          <a:p>
            <a:pPr indent="0" lvl="0" marL="0" rtl="0" algn="l">
              <a:spcBef>
                <a:spcPts val="0"/>
              </a:spcBef>
              <a:spcAft>
                <a:spcPts val="0"/>
              </a:spcAft>
              <a:buNone/>
            </a:pPr>
            <a:r>
              <a:rPr lang="ko"/>
              <a:t>But whether there is classification or regression problem, we could take similar approach via ‘function approximation’. so huge difference is not occurred by problem definition.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2c654c6d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2c654c6d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linear model is drawing regression line to the most representatively through data. and it seems linear equation with sum of one intercept and many feature with weight. so it could represent equation 2.1 and if we thought them as matrix, intercept could represent </a:t>
            </a:r>
            <a:r>
              <a:rPr lang="ko">
                <a:solidFill>
                  <a:schemeClr val="dk1"/>
                </a:solidFill>
              </a:rPr>
              <a:t>intercept multiply with identity matrix like equation 2.2. and we call them betas after now</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what is the objective of linear regression? it is to find adequate intercept and weights(betas) for drawing optimal regression line on dataset. and how to find them?</a:t>
            </a:r>
            <a:endParaRPr/>
          </a:p>
          <a:p>
            <a:pPr indent="0" lvl="0" marL="0" rtl="0" algn="l">
              <a:spcBef>
                <a:spcPts val="0"/>
              </a:spcBef>
              <a:spcAft>
                <a:spcPts val="0"/>
              </a:spcAft>
              <a:buNone/>
            </a:pPr>
            <a:r>
              <a:rPr lang="ko"/>
              <a:t>There are many methods to find, however, We could use Residual Sum of Square(RSS) method for it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89e4977a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89e4977a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There are many methods to find, however, We could use Residual Sum of Square(RSS) method for it.</a:t>
            </a:r>
            <a:endParaRPr/>
          </a:p>
          <a:p>
            <a:pPr indent="0" lvl="0" marL="0" rtl="0" algn="l">
              <a:spcBef>
                <a:spcPts val="0"/>
              </a:spcBef>
              <a:spcAft>
                <a:spcPts val="0"/>
              </a:spcAft>
              <a:buNone/>
            </a:pPr>
            <a:r>
              <a:rPr lang="ko"/>
              <a:t>equation 2.3 is RSS fomula to find optimal regression line. yi is actual value of data xi transpose beta is prediction value of data.</a:t>
            </a:r>
            <a:endParaRPr/>
          </a:p>
          <a:p>
            <a:pPr indent="0" lvl="0" marL="0" rtl="0" algn="l">
              <a:spcBef>
                <a:spcPts val="0"/>
              </a:spcBef>
              <a:spcAft>
                <a:spcPts val="0"/>
              </a:spcAft>
              <a:buNone/>
            </a:pPr>
            <a:r>
              <a:rPr lang="ko"/>
              <a:t>RSS could think find beta by reducing error between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so, we need to find optimal beta value in RSS equation. and equation 2.3 be as positive polynomial equation of beta.</a:t>
            </a:r>
            <a:endParaRPr/>
          </a:p>
          <a:p>
            <a:pPr indent="0" lvl="0" marL="0" rtl="0" algn="l">
              <a:spcBef>
                <a:spcPts val="0"/>
              </a:spcBef>
              <a:spcAft>
                <a:spcPts val="0"/>
              </a:spcAft>
              <a:buClr>
                <a:schemeClr val="dk1"/>
              </a:buClr>
              <a:buSzPts val="1100"/>
              <a:buFont typeface="Arial"/>
              <a:buNone/>
            </a:pPr>
            <a:r>
              <a:rPr lang="ko">
                <a:solidFill>
                  <a:schemeClr val="dk1"/>
                </a:solidFill>
              </a:rPr>
              <a:t>To one more step, equation 2.3. can be represented by 2.4 as matrix(like eq 2.2).</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And then, for minimizing it, find the point of gradient to 0.</a:t>
            </a:r>
            <a:endParaRPr/>
          </a:p>
          <a:p>
            <a:pPr indent="0" lvl="0" marL="0" rtl="0" algn="l">
              <a:spcBef>
                <a:spcPts val="0"/>
              </a:spcBef>
              <a:spcAft>
                <a:spcPts val="0"/>
              </a:spcAft>
              <a:buNone/>
            </a:pPr>
            <a:r>
              <a:rPr lang="ko"/>
              <a:t>The </a:t>
            </a:r>
            <a:r>
              <a:rPr lang="ko">
                <a:solidFill>
                  <a:schemeClr val="dk1"/>
                </a:solidFill>
              </a:rPr>
              <a:t> derivative by beta is eq 2.5. finally we could find equation 2.6 for optimal beta value</a:t>
            </a:r>
            <a:r>
              <a:rPr lang="ko"/>
              <a:t>.</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a0f91ea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a0f91ea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Here is one example of Linear Regression Classifier.</a:t>
            </a:r>
            <a:endParaRPr/>
          </a:p>
          <a:p>
            <a:pPr indent="0" lvl="0" marL="0" rtl="0" algn="l">
              <a:spcBef>
                <a:spcPts val="0"/>
              </a:spcBef>
              <a:spcAft>
                <a:spcPts val="0"/>
              </a:spcAft>
              <a:buNone/>
            </a:pPr>
            <a:r>
              <a:rPr lang="ko"/>
              <a:t>Is it looked correct to classify? there are some misclassified one unlike our intention.</a:t>
            </a:r>
            <a:endParaRPr/>
          </a:p>
          <a:p>
            <a:pPr indent="0" lvl="0" marL="0" rtl="0" algn="l">
              <a:spcBef>
                <a:spcPts val="0"/>
              </a:spcBef>
              <a:spcAft>
                <a:spcPts val="0"/>
              </a:spcAft>
              <a:buNone/>
            </a:pPr>
            <a:r>
              <a:rPr lang="ko"/>
              <a:t>how to reduce error? It will be handled later of this presentation.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2c654c6d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2c654c6d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Nearest Neighbor method the way that reducing prediction value through training set’s observation.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first we could see how to classify it via left figure.</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If I wanna classify one new point on the training dataset, we define number of neighbors(k) for it.</a:t>
            </a:r>
            <a:endParaRPr/>
          </a:p>
          <a:p>
            <a:pPr indent="0" lvl="0" marL="0" rtl="0" algn="l">
              <a:spcBef>
                <a:spcPts val="0"/>
              </a:spcBef>
              <a:spcAft>
                <a:spcPts val="0"/>
              </a:spcAft>
              <a:buNone/>
            </a:pPr>
            <a:r>
              <a:rPr lang="ko"/>
              <a:t>If I set k =1, the point will be orange and set k=3, will be green.</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and how it works in mathematically? it’s equation is right side of this slide.</a:t>
            </a:r>
            <a:endParaRPr/>
          </a:p>
          <a:p>
            <a:pPr indent="0" lvl="0" marL="0" rtl="0" algn="l">
              <a:spcBef>
                <a:spcPts val="0"/>
              </a:spcBef>
              <a:spcAft>
                <a:spcPts val="0"/>
              </a:spcAft>
              <a:buNone/>
            </a:pPr>
            <a:r>
              <a:rPr lang="ko"/>
              <a:t>if i set orange =1 and green =0,</a:t>
            </a:r>
            <a:endParaRPr/>
          </a:p>
          <a:p>
            <a:pPr indent="0" lvl="0" marL="0" rtl="0" algn="l">
              <a:spcBef>
                <a:spcPts val="0"/>
              </a:spcBef>
              <a:spcAft>
                <a:spcPts val="0"/>
              </a:spcAft>
              <a:buNone/>
            </a:pPr>
            <a:r>
              <a:rPr lang="ko"/>
              <a:t>in k=1 the value of y hat will be 1/1 * (1) = 1</a:t>
            </a:r>
            <a:endParaRPr/>
          </a:p>
          <a:p>
            <a:pPr indent="0" lvl="0" marL="0" rtl="0" algn="l">
              <a:spcBef>
                <a:spcPts val="0"/>
              </a:spcBef>
              <a:spcAft>
                <a:spcPts val="0"/>
              </a:spcAft>
              <a:buNone/>
            </a:pPr>
            <a:r>
              <a:rPr lang="ko"/>
              <a:t>in k=3 the value of y hat will be ⅓ * (1+0+0) = ⅓</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and if we set prob of classification between them fairly, 0.5 each other.</a:t>
            </a:r>
            <a:endParaRPr/>
          </a:p>
          <a:p>
            <a:pPr indent="0" lvl="0" marL="0" rtl="0" algn="l">
              <a:spcBef>
                <a:spcPts val="0"/>
              </a:spcBef>
              <a:spcAft>
                <a:spcPts val="0"/>
              </a:spcAft>
              <a:buNone/>
            </a:pPr>
            <a:r>
              <a:rPr lang="ko"/>
              <a:t>k=1, Orange; k=3, Green.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nvSpPr>
        <p:spPr>
          <a:xfrm>
            <a:off x="5930150" y="4661460"/>
            <a:ext cx="2805300" cy="2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200"/>
              <a:t>ch2. Overview of Supervised Learning</a:t>
            </a:r>
            <a:endParaRPr sz="1200"/>
          </a:p>
        </p:txBody>
      </p:sp>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
        <p:nvSpPr>
          <p:cNvPr id="29" name="Google Shape;29;p6"/>
          <p:cNvSpPr txBox="1"/>
          <p:nvPr/>
        </p:nvSpPr>
        <p:spPr>
          <a:xfrm>
            <a:off x="5930150" y="4661460"/>
            <a:ext cx="2805300" cy="2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200"/>
              <a:t>ch2. Overview of Supervised Learning</a:t>
            </a:r>
            <a:endParaRPr sz="1200"/>
          </a:p>
        </p:txBody>
      </p:sp>
      <p:sp>
        <p:nvSpPr>
          <p:cNvPr id="30" name="Google Shape;30;p6"/>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xt">
  <p:cSld name="TITLE_ONLY_1">
    <p:spTree>
      <p:nvGrpSpPr>
        <p:cNvPr id="31" name="Shape 31"/>
        <p:cNvGrpSpPr/>
        <p:nvPr/>
      </p:nvGrpSpPr>
      <p:grpSpPr>
        <a:xfrm>
          <a:off x="0" y="0"/>
          <a:ext cx="0" cy="0"/>
          <a:chOff x="0" y="0"/>
          <a:chExt cx="0" cy="0"/>
        </a:xfrm>
      </p:grpSpPr>
      <p:sp>
        <p:nvSpPr>
          <p:cNvPr id="32" name="Google Shape;32;p7"/>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ko"/>
              <a:t>‹#›</a:t>
            </a:fld>
            <a:endParaRPr/>
          </a:p>
        </p:txBody>
      </p:sp>
      <p:sp>
        <p:nvSpPr>
          <p:cNvPr id="34" name="Google Shape;34;p7"/>
          <p:cNvSpPr txBox="1"/>
          <p:nvPr/>
        </p:nvSpPr>
        <p:spPr>
          <a:xfrm>
            <a:off x="5930150" y="4661460"/>
            <a:ext cx="2805300" cy="2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200"/>
              <a:t>ch2. Overview of Supervised Learning</a:t>
            </a:r>
            <a:endParaRPr sz="12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jpg"/><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jpg"/><Relationship Id="rId4" Type="http://schemas.openxmlformats.org/officeDocument/2006/relationships/image" Target="../media/image15.jpg"/><Relationship Id="rId5" Type="http://schemas.openxmlformats.org/officeDocument/2006/relationships/image" Target="../media/image16.jpg"/><Relationship Id="rId6" Type="http://schemas.openxmlformats.org/officeDocument/2006/relationships/image" Target="../media/image21.jpg"/><Relationship Id="rId7" Type="http://schemas.openxmlformats.org/officeDocument/2006/relationships/image" Target="../media/image1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7.jpg"/><Relationship Id="rId4" Type="http://schemas.openxmlformats.org/officeDocument/2006/relationships/image" Target="../media/image21.jpg"/><Relationship Id="rId5" Type="http://schemas.openxmlformats.org/officeDocument/2006/relationships/image" Target="../media/image22.jpg"/><Relationship Id="rId6" Type="http://schemas.openxmlformats.org/officeDocument/2006/relationships/image" Target="../media/image3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6.jpg"/><Relationship Id="rId4" Type="http://schemas.openxmlformats.org/officeDocument/2006/relationships/image" Target="../media/image27.jp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3.jpg"/><Relationship Id="rId4" Type="http://schemas.openxmlformats.org/officeDocument/2006/relationships/image" Target="../media/image28.jpg"/><Relationship Id="rId5" Type="http://schemas.openxmlformats.org/officeDocument/2006/relationships/image" Target="../media/image31.jpg"/><Relationship Id="rId6" Type="http://schemas.openxmlformats.org/officeDocument/2006/relationships/image" Target="../media/image29.jpg"/><Relationship Id="rId7" Type="http://schemas.openxmlformats.org/officeDocument/2006/relationships/image" Target="../media/image32.jpg"/><Relationship Id="rId8" Type="http://schemas.openxmlformats.org/officeDocument/2006/relationships/image" Target="../media/image3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en.wikipedia.org/wiki/High-dimensional_space" TargetMode="External"/><Relationship Id="rId4" Type="http://schemas.openxmlformats.org/officeDocument/2006/relationships/hyperlink" Target="https://en.wikipedia.org/wiki/Three-dimensional_space" TargetMode="External"/><Relationship Id="rId5" Type="http://schemas.openxmlformats.org/officeDocument/2006/relationships/hyperlink" Target="https://en.wikipedia.org/wiki/Physical_spac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46.jpg"/><Relationship Id="rId4" Type="http://schemas.openxmlformats.org/officeDocument/2006/relationships/image" Target="../media/image36.png"/><Relationship Id="rId5" Type="http://schemas.openxmlformats.org/officeDocument/2006/relationships/image" Target="../media/image41.png"/><Relationship Id="rId6" Type="http://schemas.openxmlformats.org/officeDocument/2006/relationships/image" Target="../media/image34.png"/><Relationship Id="rId7"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9.jpg"/><Relationship Id="rId4" Type="http://schemas.openxmlformats.org/officeDocument/2006/relationships/image" Target="../media/image37.png"/><Relationship Id="rId5" Type="http://schemas.openxmlformats.org/officeDocument/2006/relationships/image" Target="../media/image4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4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43.jpg"/><Relationship Id="rId4" Type="http://schemas.openxmlformats.org/officeDocument/2006/relationships/image" Target="../media/image45.jpg"/><Relationship Id="rId5" Type="http://schemas.openxmlformats.org/officeDocument/2006/relationships/image" Target="../media/image4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5.png"/><Relationship Id="rId4" Type="http://schemas.openxmlformats.org/officeDocument/2006/relationships/image" Target="../media/image5.jpg"/><Relationship Id="rId5"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3.jpg"/><Relationship Id="rId5" Type="http://schemas.openxmlformats.org/officeDocument/2006/relationships/image" Target="../media/image6.jpg"/><Relationship Id="rId6" Type="http://schemas.openxmlformats.org/officeDocument/2006/relationships/image" Target="../media/image8.jpg"/><Relationship Id="rId7"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4397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ko" sz="4000"/>
              <a:t>Overview of Supervised Learning</a:t>
            </a:r>
            <a:endParaRPr sz="4000"/>
          </a:p>
        </p:txBody>
      </p:sp>
      <p:sp>
        <p:nvSpPr>
          <p:cNvPr id="62" name="Google Shape;62;p14"/>
          <p:cNvSpPr txBox="1"/>
          <p:nvPr>
            <p:ph idx="1" type="subTitle"/>
          </p:nvPr>
        </p:nvSpPr>
        <p:spPr>
          <a:xfrm>
            <a:off x="311700" y="30445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ko" sz="2300"/>
              <a:t>2021.01.04</a:t>
            </a:r>
            <a:endParaRPr sz="2300"/>
          </a:p>
          <a:p>
            <a:pPr indent="0" lvl="0" marL="0" rtl="0" algn="ctr">
              <a:spcBef>
                <a:spcPts val="0"/>
              </a:spcBef>
              <a:spcAft>
                <a:spcPts val="0"/>
              </a:spcAft>
              <a:buNone/>
            </a:pPr>
            <a:r>
              <a:rPr lang="ko" sz="2300"/>
              <a:t>Young-In Kwon</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 Two Simple Approaches to Prediction</a:t>
            </a:r>
            <a:endParaRPr/>
          </a:p>
        </p:txBody>
      </p:sp>
      <p:sp>
        <p:nvSpPr>
          <p:cNvPr id="139" name="Google Shape;13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40" name="Google Shape;140;p23"/>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k-nearest neighbor</a:t>
            </a:r>
            <a:endParaRPr/>
          </a:p>
        </p:txBody>
      </p:sp>
      <p:pic>
        <p:nvPicPr>
          <p:cNvPr id="141" name="Google Shape;141;p23"/>
          <p:cNvPicPr preferRelativeResize="0"/>
          <p:nvPr/>
        </p:nvPicPr>
        <p:blipFill>
          <a:blip r:embed="rId3">
            <a:alphaModFix/>
          </a:blip>
          <a:stretch>
            <a:fillRect/>
          </a:stretch>
        </p:blipFill>
        <p:spPr>
          <a:xfrm>
            <a:off x="373700" y="1541425"/>
            <a:ext cx="4148124" cy="2405650"/>
          </a:xfrm>
          <a:prstGeom prst="rect">
            <a:avLst/>
          </a:prstGeom>
          <a:noFill/>
          <a:ln>
            <a:noFill/>
          </a:ln>
        </p:spPr>
      </p:pic>
      <p:pic>
        <p:nvPicPr>
          <p:cNvPr id="142" name="Google Shape;142;p23"/>
          <p:cNvPicPr preferRelativeResize="0"/>
          <p:nvPr/>
        </p:nvPicPr>
        <p:blipFill>
          <a:blip r:embed="rId4">
            <a:alphaModFix/>
          </a:blip>
          <a:stretch>
            <a:fillRect/>
          </a:stretch>
        </p:blipFill>
        <p:spPr>
          <a:xfrm>
            <a:off x="5133350" y="2457900"/>
            <a:ext cx="3548250"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 Two Simple Approaches to Prediction</a:t>
            </a:r>
            <a:endParaRPr/>
          </a:p>
        </p:txBody>
      </p:sp>
      <p:sp>
        <p:nvSpPr>
          <p:cNvPr id="148" name="Google Shape;148;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49" name="Google Shape;149;p24"/>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t>k-nearest neighbor</a:t>
            </a:r>
            <a:endParaRPr/>
          </a:p>
        </p:txBody>
      </p:sp>
      <p:pic>
        <p:nvPicPr>
          <p:cNvPr id="150" name="Google Shape;150;p24"/>
          <p:cNvPicPr preferRelativeResize="0"/>
          <p:nvPr/>
        </p:nvPicPr>
        <p:blipFill>
          <a:blip r:embed="rId3">
            <a:alphaModFix/>
          </a:blip>
          <a:stretch>
            <a:fillRect/>
          </a:stretch>
        </p:blipFill>
        <p:spPr>
          <a:xfrm>
            <a:off x="550175" y="1048025"/>
            <a:ext cx="3982833" cy="3659901"/>
          </a:xfrm>
          <a:prstGeom prst="rect">
            <a:avLst/>
          </a:prstGeom>
          <a:noFill/>
          <a:ln>
            <a:noFill/>
          </a:ln>
        </p:spPr>
      </p:pic>
      <p:pic>
        <p:nvPicPr>
          <p:cNvPr id="151" name="Google Shape;151;p24"/>
          <p:cNvPicPr preferRelativeResize="0"/>
          <p:nvPr/>
        </p:nvPicPr>
        <p:blipFill>
          <a:blip r:embed="rId4">
            <a:alphaModFix/>
          </a:blip>
          <a:stretch>
            <a:fillRect/>
          </a:stretch>
        </p:blipFill>
        <p:spPr>
          <a:xfrm>
            <a:off x="4685408" y="1048025"/>
            <a:ext cx="4032424" cy="35726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 Two Simple Approaches to Prediction</a:t>
            </a:r>
            <a:endParaRPr/>
          </a:p>
        </p:txBody>
      </p:sp>
      <p:sp>
        <p:nvSpPr>
          <p:cNvPr id="157" name="Google Shape;157;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58" name="Google Shape;158;p25"/>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comparison</a:t>
            </a:r>
            <a:endParaRPr/>
          </a:p>
        </p:txBody>
      </p:sp>
      <p:pic>
        <p:nvPicPr>
          <p:cNvPr id="159" name="Google Shape;159;p25"/>
          <p:cNvPicPr preferRelativeResize="0"/>
          <p:nvPr/>
        </p:nvPicPr>
        <p:blipFill>
          <a:blip r:embed="rId3">
            <a:alphaModFix/>
          </a:blip>
          <a:stretch>
            <a:fillRect/>
          </a:stretch>
        </p:blipFill>
        <p:spPr>
          <a:xfrm>
            <a:off x="2649977" y="970400"/>
            <a:ext cx="3844046" cy="3659900"/>
          </a:xfrm>
          <a:prstGeom prst="rect">
            <a:avLst/>
          </a:prstGeom>
          <a:noFill/>
          <a:ln>
            <a:noFill/>
          </a:ln>
        </p:spPr>
      </p:pic>
      <p:sp>
        <p:nvSpPr>
          <p:cNvPr id="160" name="Google Shape;160;p25"/>
          <p:cNvSpPr txBox="1"/>
          <p:nvPr/>
        </p:nvSpPr>
        <p:spPr>
          <a:xfrm>
            <a:off x="3328772" y="4418677"/>
            <a:ext cx="1252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t>Linear model</a:t>
            </a:r>
            <a:endParaRPr/>
          </a:p>
        </p:txBody>
      </p:sp>
      <p:sp>
        <p:nvSpPr>
          <p:cNvPr id="161" name="Google Shape;161;p25"/>
          <p:cNvSpPr txBox="1"/>
          <p:nvPr/>
        </p:nvSpPr>
        <p:spPr>
          <a:xfrm>
            <a:off x="6402488" y="1776484"/>
            <a:ext cx="951300" cy="6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t>Nearest Neighbor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4</a:t>
            </a:r>
            <a:r>
              <a:rPr lang="ko"/>
              <a:t>. Statistical Decision Theory</a:t>
            </a:r>
            <a:endParaRPr/>
          </a:p>
        </p:txBody>
      </p:sp>
      <p:sp>
        <p:nvSpPr>
          <p:cNvPr id="167" name="Google Shape;16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68" name="Google Shape;168;p26"/>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Quantitative Variable</a:t>
            </a:r>
            <a:endParaRPr/>
          </a:p>
        </p:txBody>
      </p:sp>
      <p:pic>
        <p:nvPicPr>
          <p:cNvPr id="169" name="Google Shape;169;p26"/>
          <p:cNvPicPr preferRelativeResize="0"/>
          <p:nvPr/>
        </p:nvPicPr>
        <p:blipFill>
          <a:blip r:embed="rId3">
            <a:alphaModFix/>
          </a:blip>
          <a:stretch>
            <a:fillRect/>
          </a:stretch>
        </p:blipFill>
        <p:spPr>
          <a:xfrm>
            <a:off x="373700" y="1659125"/>
            <a:ext cx="4356775" cy="710420"/>
          </a:xfrm>
          <a:prstGeom prst="rect">
            <a:avLst/>
          </a:prstGeom>
          <a:noFill/>
          <a:ln>
            <a:noFill/>
          </a:ln>
        </p:spPr>
      </p:pic>
      <p:pic>
        <p:nvPicPr>
          <p:cNvPr id="170" name="Google Shape;170;p26"/>
          <p:cNvPicPr preferRelativeResize="0"/>
          <p:nvPr/>
        </p:nvPicPr>
        <p:blipFill>
          <a:blip r:embed="rId4">
            <a:alphaModFix/>
          </a:blip>
          <a:stretch>
            <a:fillRect/>
          </a:stretch>
        </p:blipFill>
        <p:spPr>
          <a:xfrm>
            <a:off x="373700" y="2485532"/>
            <a:ext cx="4291532" cy="384207"/>
          </a:xfrm>
          <a:prstGeom prst="rect">
            <a:avLst/>
          </a:prstGeom>
          <a:noFill/>
          <a:ln>
            <a:noFill/>
          </a:ln>
        </p:spPr>
      </p:pic>
      <p:pic>
        <p:nvPicPr>
          <p:cNvPr id="171" name="Google Shape;171;p26"/>
          <p:cNvPicPr preferRelativeResize="0"/>
          <p:nvPr/>
        </p:nvPicPr>
        <p:blipFill>
          <a:blip r:embed="rId5">
            <a:alphaModFix/>
          </a:blip>
          <a:stretch>
            <a:fillRect/>
          </a:stretch>
        </p:blipFill>
        <p:spPr>
          <a:xfrm>
            <a:off x="373700" y="2985726"/>
            <a:ext cx="4356775" cy="275469"/>
          </a:xfrm>
          <a:prstGeom prst="rect">
            <a:avLst/>
          </a:prstGeom>
          <a:noFill/>
          <a:ln>
            <a:noFill/>
          </a:ln>
        </p:spPr>
      </p:pic>
      <p:pic>
        <p:nvPicPr>
          <p:cNvPr id="172" name="Google Shape;172;p26"/>
          <p:cNvPicPr preferRelativeResize="0"/>
          <p:nvPr/>
        </p:nvPicPr>
        <p:blipFill>
          <a:blip r:embed="rId6">
            <a:alphaModFix/>
          </a:blip>
          <a:stretch>
            <a:fillRect/>
          </a:stretch>
        </p:blipFill>
        <p:spPr>
          <a:xfrm>
            <a:off x="373700" y="3377182"/>
            <a:ext cx="3617356" cy="282718"/>
          </a:xfrm>
          <a:prstGeom prst="rect">
            <a:avLst/>
          </a:prstGeom>
          <a:noFill/>
          <a:ln>
            <a:noFill/>
          </a:ln>
        </p:spPr>
      </p:pic>
      <p:pic>
        <p:nvPicPr>
          <p:cNvPr id="173" name="Google Shape;173;p26"/>
          <p:cNvPicPr preferRelativeResize="0"/>
          <p:nvPr/>
        </p:nvPicPr>
        <p:blipFill>
          <a:blip r:embed="rId7">
            <a:alphaModFix/>
          </a:blip>
          <a:stretch>
            <a:fillRect/>
          </a:stretch>
        </p:blipFill>
        <p:spPr>
          <a:xfrm>
            <a:off x="5420350" y="589325"/>
            <a:ext cx="3052100" cy="396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4. Statistical Decision Theory</a:t>
            </a:r>
            <a:endParaRPr/>
          </a:p>
        </p:txBody>
      </p:sp>
      <p:sp>
        <p:nvSpPr>
          <p:cNvPr id="179" name="Google Shape;179;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80" name="Google Shape;180;p27"/>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NN and Linear Regression</a:t>
            </a:r>
            <a:endParaRPr/>
          </a:p>
        </p:txBody>
      </p:sp>
      <p:pic>
        <p:nvPicPr>
          <p:cNvPr id="181" name="Google Shape;181;p27"/>
          <p:cNvPicPr preferRelativeResize="0"/>
          <p:nvPr/>
        </p:nvPicPr>
        <p:blipFill>
          <a:blip r:embed="rId3">
            <a:alphaModFix/>
          </a:blip>
          <a:stretch>
            <a:fillRect/>
          </a:stretch>
        </p:blipFill>
        <p:spPr>
          <a:xfrm>
            <a:off x="221300" y="2181225"/>
            <a:ext cx="4086225" cy="390525"/>
          </a:xfrm>
          <a:prstGeom prst="rect">
            <a:avLst/>
          </a:prstGeom>
          <a:noFill/>
          <a:ln>
            <a:noFill/>
          </a:ln>
        </p:spPr>
      </p:pic>
      <p:pic>
        <p:nvPicPr>
          <p:cNvPr id="182" name="Google Shape;182;p27"/>
          <p:cNvPicPr preferRelativeResize="0"/>
          <p:nvPr/>
        </p:nvPicPr>
        <p:blipFill>
          <a:blip r:embed="rId4">
            <a:alphaModFix/>
          </a:blip>
          <a:stretch>
            <a:fillRect/>
          </a:stretch>
        </p:blipFill>
        <p:spPr>
          <a:xfrm>
            <a:off x="221300" y="2788457"/>
            <a:ext cx="3617356" cy="282718"/>
          </a:xfrm>
          <a:prstGeom prst="rect">
            <a:avLst/>
          </a:prstGeom>
          <a:noFill/>
          <a:ln>
            <a:noFill/>
          </a:ln>
        </p:spPr>
      </p:pic>
      <p:pic>
        <p:nvPicPr>
          <p:cNvPr id="183" name="Google Shape;183;p27"/>
          <p:cNvPicPr preferRelativeResize="0"/>
          <p:nvPr/>
        </p:nvPicPr>
        <p:blipFill>
          <a:blip r:embed="rId5">
            <a:alphaModFix/>
          </a:blip>
          <a:stretch>
            <a:fillRect/>
          </a:stretch>
        </p:blipFill>
        <p:spPr>
          <a:xfrm>
            <a:off x="4495800" y="2181225"/>
            <a:ext cx="3848385" cy="391804"/>
          </a:xfrm>
          <a:prstGeom prst="rect">
            <a:avLst/>
          </a:prstGeom>
          <a:noFill/>
          <a:ln>
            <a:noFill/>
          </a:ln>
        </p:spPr>
      </p:pic>
      <p:pic>
        <p:nvPicPr>
          <p:cNvPr id="184" name="Google Shape;184;p27"/>
          <p:cNvPicPr preferRelativeResize="0"/>
          <p:nvPr/>
        </p:nvPicPr>
        <p:blipFill>
          <a:blip r:embed="rId6">
            <a:alphaModFix/>
          </a:blip>
          <a:stretch>
            <a:fillRect/>
          </a:stretch>
        </p:blipFill>
        <p:spPr>
          <a:xfrm>
            <a:off x="4495800" y="2712337"/>
            <a:ext cx="4449151" cy="3569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4. Statistical Decision Theory</a:t>
            </a:r>
            <a:endParaRPr/>
          </a:p>
        </p:txBody>
      </p:sp>
      <p:sp>
        <p:nvSpPr>
          <p:cNvPr id="190" name="Google Shape;19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91" name="Google Shape;191;p28"/>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Further thinkings</a:t>
            </a:r>
            <a:endParaRPr/>
          </a:p>
        </p:txBody>
      </p:sp>
      <p:pic>
        <p:nvPicPr>
          <p:cNvPr id="192" name="Google Shape;192;p28"/>
          <p:cNvPicPr preferRelativeResize="0"/>
          <p:nvPr/>
        </p:nvPicPr>
        <p:blipFill>
          <a:blip r:embed="rId3">
            <a:alphaModFix/>
          </a:blip>
          <a:stretch>
            <a:fillRect/>
          </a:stretch>
        </p:blipFill>
        <p:spPr>
          <a:xfrm>
            <a:off x="2152650" y="1599075"/>
            <a:ext cx="3438525" cy="600075"/>
          </a:xfrm>
          <a:prstGeom prst="rect">
            <a:avLst/>
          </a:prstGeom>
          <a:noFill/>
          <a:ln>
            <a:noFill/>
          </a:ln>
        </p:spPr>
      </p:pic>
      <p:grpSp>
        <p:nvGrpSpPr>
          <p:cNvPr id="193" name="Google Shape;193;p28"/>
          <p:cNvGrpSpPr/>
          <p:nvPr/>
        </p:nvGrpSpPr>
        <p:grpSpPr>
          <a:xfrm>
            <a:off x="2152650" y="2784500"/>
            <a:ext cx="4838700" cy="958800"/>
            <a:chOff x="2152650" y="3149175"/>
            <a:chExt cx="4838700" cy="958800"/>
          </a:xfrm>
        </p:grpSpPr>
        <p:pic>
          <p:nvPicPr>
            <p:cNvPr id="194" name="Google Shape;194;p28"/>
            <p:cNvPicPr preferRelativeResize="0"/>
            <p:nvPr/>
          </p:nvPicPr>
          <p:blipFill>
            <a:blip r:embed="rId4">
              <a:alphaModFix/>
            </a:blip>
            <a:stretch>
              <a:fillRect/>
            </a:stretch>
          </p:blipFill>
          <p:spPr>
            <a:xfrm>
              <a:off x="2152650" y="3546000"/>
              <a:ext cx="4838700" cy="561975"/>
            </a:xfrm>
            <a:prstGeom prst="rect">
              <a:avLst/>
            </a:prstGeom>
            <a:noFill/>
            <a:ln>
              <a:noFill/>
            </a:ln>
          </p:spPr>
        </p:pic>
        <p:pic>
          <p:nvPicPr>
            <p:cNvPr id="195" name="Google Shape;195;p28"/>
            <p:cNvPicPr preferRelativeResize="0"/>
            <p:nvPr/>
          </p:nvPicPr>
          <p:blipFill>
            <a:blip r:embed="rId5">
              <a:alphaModFix/>
            </a:blip>
            <a:stretch>
              <a:fillRect/>
            </a:stretch>
          </p:blipFill>
          <p:spPr>
            <a:xfrm>
              <a:off x="2221475" y="3149175"/>
              <a:ext cx="2124625" cy="318525"/>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4. Statistical Decision Theory</a:t>
            </a:r>
            <a:endParaRPr/>
          </a:p>
        </p:txBody>
      </p:sp>
      <p:sp>
        <p:nvSpPr>
          <p:cNvPr id="201" name="Google Shape;201;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02" name="Google Shape;202;p29"/>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Categorical Variable</a:t>
            </a:r>
            <a:endParaRPr/>
          </a:p>
        </p:txBody>
      </p:sp>
      <p:grpSp>
        <p:nvGrpSpPr>
          <p:cNvPr id="203" name="Google Shape;203;p29"/>
          <p:cNvGrpSpPr/>
          <p:nvPr/>
        </p:nvGrpSpPr>
        <p:grpSpPr>
          <a:xfrm>
            <a:off x="373700" y="1660450"/>
            <a:ext cx="4489550" cy="2234775"/>
            <a:chOff x="161000" y="1687950"/>
            <a:chExt cx="4489550" cy="2234775"/>
          </a:xfrm>
        </p:grpSpPr>
        <p:pic>
          <p:nvPicPr>
            <p:cNvPr id="204" name="Google Shape;204;p29"/>
            <p:cNvPicPr preferRelativeResize="0"/>
            <p:nvPr/>
          </p:nvPicPr>
          <p:blipFill>
            <a:blip r:embed="rId3">
              <a:alphaModFix/>
            </a:blip>
            <a:stretch>
              <a:fillRect/>
            </a:stretch>
          </p:blipFill>
          <p:spPr>
            <a:xfrm>
              <a:off x="176231" y="1687950"/>
              <a:ext cx="3923861" cy="330534"/>
            </a:xfrm>
            <a:prstGeom prst="rect">
              <a:avLst/>
            </a:prstGeom>
            <a:noFill/>
            <a:ln>
              <a:noFill/>
            </a:ln>
          </p:spPr>
        </p:pic>
        <p:pic>
          <p:nvPicPr>
            <p:cNvPr id="205" name="Google Shape;205;p29"/>
            <p:cNvPicPr preferRelativeResize="0"/>
            <p:nvPr/>
          </p:nvPicPr>
          <p:blipFill>
            <a:blip r:embed="rId4">
              <a:alphaModFix/>
            </a:blip>
            <a:stretch>
              <a:fillRect/>
            </a:stretch>
          </p:blipFill>
          <p:spPr>
            <a:xfrm>
              <a:off x="161000" y="1998164"/>
              <a:ext cx="4121123" cy="611840"/>
            </a:xfrm>
            <a:prstGeom prst="rect">
              <a:avLst/>
            </a:prstGeom>
            <a:noFill/>
            <a:ln>
              <a:noFill/>
            </a:ln>
          </p:spPr>
        </p:pic>
        <p:pic>
          <p:nvPicPr>
            <p:cNvPr id="206" name="Google Shape;206;p29"/>
            <p:cNvPicPr preferRelativeResize="0"/>
            <p:nvPr/>
          </p:nvPicPr>
          <p:blipFill>
            <a:blip r:embed="rId5">
              <a:alphaModFix/>
            </a:blip>
            <a:stretch>
              <a:fillRect/>
            </a:stretch>
          </p:blipFill>
          <p:spPr>
            <a:xfrm>
              <a:off x="232104" y="2546726"/>
              <a:ext cx="4332102" cy="597775"/>
            </a:xfrm>
            <a:prstGeom prst="rect">
              <a:avLst/>
            </a:prstGeom>
            <a:noFill/>
            <a:ln>
              <a:noFill/>
            </a:ln>
          </p:spPr>
        </p:pic>
        <p:pic>
          <p:nvPicPr>
            <p:cNvPr id="207" name="Google Shape;207;p29"/>
            <p:cNvPicPr preferRelativeResize="0"/>
            <p:nvPr/>
          </p:nvPicPr>
          <p:blipFill>
            <a:blip r:embed="rId6">
              <a:alphaModFix/>
            </a:blip>
            <a:stretch>
              <a:fillRect/>
            </a:stretch>
          </p:blipFill>
          <p:spPr>
            <a:xfrm>
              <a:off x="211784" y="3144501"/>
              <a:ext cx="4029698" cy="302404"/>
            </a:xfrm>
            <a:prstGeom prst="rect">
              <a:avLst/>
            </a:prstGeom>
            <a:noFill/>
            <a:ln>
              <a:noFill/>
            </a:ln>
          </p:spPr>
        </p:pic>
        <p:pic>
          <p:nvPicPr>
            <p:cNvPr id="208" name="Google Shape;208;p29"/>
            <p:cNvPicPr preferRelativeResize="0"/>
            <p:nvPr/>
          </p:nvPicPr>
          <p:blipFill>
            <a:blip r:embed="rId7">
              <a:alphaModFix/>
            </a:blip>
            <a:stretch>
              <a:fillRect/>
            </a:stretch>
          </p:blipFill>
          <p:spPr>
            <a:xfrm>
              <a:off x="227024" y="3521864"/>
              <a:ext cx="4423526" cy="400861"/>
            </a:xfrm>
            <a:prstGeom prst="rect">
              <a:avLst/>
            </a:prstGeom>
            <a:noFill/>
            <a:ln>
              <a:noFill/>
            </a:ln>
          </p:spPr>
        </p:pic>
      </p:grpSp>
      <p:pic>
        <p:nvPicPr>
          <p:cNvPr id="209" name="Google Shape;209;p29"/>
          <p:cNvPicPr preferRelativeResize="0"/>
          <p:nvPr/>
        </p:nvPicPr>
        <p:blipFill>
          <a:blip r:embed="rId8">
            <a:alphaModFix/>
          </a:blip>
          <a:stretch>
            <a:fillRect/>
          </a:stretch>
        </p:blipFill>
        <p:spPr>
          <a:xfrm>
            <a:off x="5614850" y="517375"/>
            <a:ext cx="2756275" cy="41087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a:t>
            </a:r>
            <a:r>
              <a:rPr lang="ko"/>
              <a:t>. Local Methods in High Dimensions</a:t>
            </a:r>
            <a:endParaRPr/>
          </a:p>
        </p:txBody>
      </p:sp>
      <p:sp>
        <p:nvSpPr>
          <p:cNvPr id="215" name="Google Shape;215;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16" name="Google Shape;216;p30"/>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Curse of Dimensionality</a:t>
            </a:r>
            <a:endParaRPr/>
          </a:p>
        </p:txBody>
      </p:sp>
      <p:sp>
        <p:nvSpPr>
          <p:cNvPr id="217" name="Google Shape;217;p30"/>
          <p:cNvSpPr txBox="1"/>
          <p:nvPr/>
        </p:nvSpPr>
        <p:spPr>
          <a:xfrm>
            <a:off x="894500" y="1866450"/>
            <a:ext cx="7479000" cy="14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950">
                <a:solidFill>
                  <a:srgbClr val="202122"/>
                </a:solidFill>
                <a:highlight>
                  <a:srgbClr val="FFFFFF"/>
                </a:highlight>
              </a:rPr>
              <a:t>The </a:t>
            </a:r>
            <a:r>
              <a:rPr b="1" lang="ko" sz="1950">
                <a:solidFill>
                  <a:srgbClr val="202122"/>
                </a:solidFill>
                <a:highlight>
                  <a:srgbClr val="FFFFFF"/>
                </a:highlight>
              </a:rPr>
              <a:t>curse of dimensionality</a:t>
            </a:r>
            <a:r>
              <a:rPr lang="ko" sz="1950">
                <a:solidFill>
                  <a:srgbClr val="202122"/>
                </a:solidFill>
                <a:highlight>
                  <a:srgbClr val="FFFFFF"/>
                </a:highlight>
              </a:rPr>
              <a:t> refers to various phenomena that arise when analyzing and organizing data in </a:t>
            </a:r>
            <a:r>
              <a:rPr lang="ko" sz="1950">
                <a:solidFill>
                  <a:srgbClr val="0B0080"/>
                </a:solidFill>
                <a:highlight>
                  <a:srgbClr val="FFFFFF"/>
                </a:highlight>
                <a:uFill>
                  <a:noFill/>
                </a:uFill>
                <a:hlinkClick r:id="rId3">
                  <a:extLst>
                    <a:ext uri="{A12FA001-AC4F-418D-AE19-62706E023703}">
                      <ahyp:hlinkClr val="tx"/>
                    </a:ext>
                  </a:extLst>
                </a:hlinkClick>
              </a:rPr>
              <a:t>high-dimensional spaces</a:t>
            </a:r>
            <a:r>
              <a:rPr lang="ko" sz="1950">
                <a:solidFill>
                  <a:srgbClr val="202122"/>
                </a:solidFill>
                <a:highlight>
                  <a:srgbClr val="FFFFFF"/>
                </a:highlight>
              </a:rPr>
              <a:t> that do not occur in low-dimensional settings such as the </a:t>
            </a:r>
            <a:r>
              <a:rPr lang="ko" sz="1950">
                <a:solidFill>
                  <a:srgbClr val="0B0080"/>
                </a:solidFill>
                <a:highlight>
                  <a:srgbClr val="FFFFFF"/>
                </a:highlight>
                <a:uFill>
                  <a:noFill/>
                </a:uFill>
                <a:hlinkClick r:id="rId4">
                  <a:extLst>
                    <a:ext uri="{A12FA001-AC4F-418D-AE19-62706E023703}">
                      <ahyp:hlinkClr val="tx"/>
                    </a:ext>
                  </a:extLst>
                </a:hlinkClick>
              </a:rPr>
              <a:t>three-dimensional</a:t>
            </a:r>
            <a:r>
              <a:rPr lang="ko" sz="1950">
                <a:solidFill>
                  <a:srgbClr val="202122"/>
                </a:solidFill>
                <a:highlight>
                  <a:srgbClr val="FFFFFF"/>
                </a:highlight>
              </a:rPr>
              <a:t> </a:t>
            </a:r>
            <a:r>
              <a:rPr lang="ko" sz="1950">
                <a:solidFill>
                  <a:srgbClr val="0B0080"/>
                </a:solidFill>
                <a:highlight>
                  <a:srgbClr val="FFFFFF"/>
                </a:highlight>
                <a:uFill>
                  <a:noFill/>
                </a:uFill>
                <a:hlinkClick r:id="rId5">
                  <a:extLst>
                    <a:ext uri="{A12FA001-AC4F-418D-AE19-62706E023703}">
                      <ahyp:hlinkClr val="tx"/>
                    </a:ext>
                  </a:extLst>
                </a:hlinkClick>
              </a:rPr>
              <a:t>physical space</a:t>
            </a:r>
            <a:r>
              <a:rPr lang="ko" sz="1950">
                <a:solidFill>
                  <a:srgbClr val="202122"/>
                </a:solidFill>
                <a:highlight>
                  <a:srgbClr val="FFFFFF"/>
                </a:highlight>
              </a:rPr>
              <a:t> of everyday experience.</a:t>
            </a:r>
            <a:endParaRPr sz="2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 Local Methods in High Dimensions</a:t>
            </a:r>
            <a:endParaRPr/>
          </a:p>
        </p:txBody>
      </p:sp>
      <p:sp>
        <p:nvSpPr>
          <p:cNvPr id="223" name="Google Shape;223;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24" name="Google Shape;224;p31"/>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 Distance among neighbors</a:t>
            </a:r>
            <a:endParaRPr/>
          </a:p>
        </p:txBody>
      </p:sp>
      <p:grpSp>
        <p:nvGrpSpPr>
          <p:cNvPr id="225" name="Google Shape;225;p31"/>
          <p:cNvGrpSpPr/>
          <p:nvPr/>
        </p:nvGrpSpPr>
        <p:grpSpPr>
          <a:xfrm>
            <a:off x="319253" y="1598916"/>
            <a:ext cx="4252742" cy="2566687"/>
            <a:chOff x="1404935" y="1179300"/>
            <a:chExt cx="5436203" cy="3280950"/>
          </a:xfrm>
        </p:grpSpPr>
        <p:pic>
          <p:nvPicPr>
            <p:cNvPr id="226" name="Google Shape;226;p31"/>
            <p:cNvPicPr preferRelativeResize="0"/>
            <p:nvPr/>
          </p:nvPicPr>
          <p:blipFill>
            <a:blip r:embed="rId3">
              <a:alphaModFix/>
            </a:blip>
            <a:stretch>
              <a:fillRect/>
            </a:stretch>
          </p:blipFill>
          <p:spPr>
            <a:xfrm>
              <a:off x="2426863" y="1179300"/>
              <a:ext cx="4414276" cy="3280950"/>
            </a:xfrm>
            <a:prstGeom prst="rect">
              <a:avLst/>
            </a:prstGeom>
            <a:noFill/>
            <a:ln>
              <a:noFill/>
            </a:ln>
          </p:spPr>
        </p:pic>
        <p:pic>
          <p:nvPicPr>
            <p:cNvPr id="227" name="Google Shape;227;p31"/>
            <p:cNvPicPr preferRelativeResize="0"/>
            <p:nvPr/>
          </p:nvPicPr>
          <p:blipFill>
            <a:blip r:embed="rId4">
              <a:alphaModFix/>
            </a:blip>
            <a:stretch>
              <a:fillRect/>
            </a:stretch>
          </p:blipFill>
          <p:spPr>
            <a:xfrm>
              <a:off x="1441597" y="2429805"/>
              <a:ext cx="1108725" cy="283900"/>
            </a:xfrm>
            <a:prstGeom prst="rect">
              <a:avLst/>
            </a:prstGeom>
            <a:noFill/>
            <a:ln>
              <a:noFill/>
            </a:ln>
          </p:spPr>
        </p:pic>
        <p:sp>
          <p:nvSpPr>
            <p:cNvPr id="228" name="Google Shape;228;p31"/>
            <p:cNvSpPr txBox="1"/>
            <p:nvPr/>
          </p:nvSpPr>
          <p:spPr>
            <a:xfrm>
              <a:off x="1404935" y="2875272"/>
              <a:ext cx="1908900" cy="5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100"/>
                <a:t>r=0.01 =&gt; 63%</a:t>
              </a:r>
              <a:endParaRPr sz="1100"/>
            </a:p>
            <a:p>
              <a:pPr indent="0" lvl="0" marL="0" rtl="0" algn="l">
                <a:spcBef>
                  <a:spcPts val="0"/>
                </a:spcBef>
                <a:spcAft>
                  <a:spcPts val="0"/>
                </a:spcAft>
                <a:buNone/>
              </a:pPr>
              <a:r>
                <a:rPr lang="ko" sz="1100"/>
                <a:t>r=0.1 =&gt; 80%</a:t>
              </a:r>
              <a:endParaRPr sz="1100"/>
            </a:p>
          </p:txBody>
        </p:sp>
      </p:grpSp>
      <p:grpSp>
        <p:nvGrpSpPr>
          <p:cNvPr id="229" name="Google Shape;229;p31"/>
          <p:cNvGrpSpPr/>
          <p:nvPr/>
        </p:nvGrpSpPr>
        <p:grpSpPr>
          <a:xfrm>
            <a:off x="4860638" y="1192313"/>
            <a:ext cx="3992390" cy="2986804"/>
            <a:chOff x="4901913" y="1178800"/>
            <a:chExt cx="3992390" cy="2986804"/>
          </a:xfrm>
        </p:grpSpPr>
        <p:pic>
          <p:nvPicPr>
            <p:cNvPr id="230" name="Google Shape;230;p31"/>
            <p:cNvPicPr preferRelativeResize="0"/>
            <p:nvPr/>
          </p:nvPicPr>
          <p:blipFill>
            <a:blip r:embed="rId5">
              <a:alphaModFix/>
            </a:blip>
            <a:stretch>
              <a:fillRect/>
            </a:stretch>
          </p:blipFill>
          <p:spPr>
            <a:xfrm>
              <a:off x="5521375" y="1178800"/>
              <a:ext cx="3028601" cy="819500"/>
            </a:xfrm>
            <a:prstGeom prst="rect">
              <a:avLst/>
            </a:prstGeom>
            <a:noFill/>
            <a:ln>
              <a:noFill/>
            </a:ln>
          </p:spPr>
        </p:pic>
        <p:pic>
          <p:nvPicPr>
            <p:cNvPr id="231" name="Google Shape;231;p31"/>
            <p:cNvPicPr preferRelativeResize="0"/>
            <p:nvPr/>
          </p:nvPicPr>
          <p:blipFill>
            <a:blip r:embed="rId6">
              <a:alphaModFix/>
            </a:blip>
            <a:stretch>
              <a:fillRect/>
            </a:stretch>
          </p:blipFill>
          <p:spPr>
            <a:xfrm>
              <a:off x="4901913" y="2126950"/>
              <a:ext cx="1998062" cy="2038654"/>
            </a:xfrm>
            <a:prstGeom prst="rect">
              <a:avLst/>
            </a:prstGeom>
            <a:noFill/>
            <a:ln>
              <a:noFill/>
            </a:ln>
          </p:spPr>
        </p:pic>
        <p:pic>
          <p:nvPicPr>
            <p:cNvPr id="232" name="Google Shape;232;p31"/>
            <p:cNvPicPr preferRelativeResize="0"/>
            <p:nvPr/>
          </p:nvPicPr>
          <p:blipFill>
            <a:blip r:embed="rId7">
              <a:alphaModFix/>
            </a:blip>
            <a:stretch>
              <a:fillRect/>
            </a:stretch>
          </p:blipFill>
          <p:spPr>
            <a:xfrm>
              <a:off x="7092425" y="2126950"/>
              <a:ext cx="1801878" cy="1917000"/>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 Local Methods in High Dimensions</a:t>
            </a:r>
            <a:endParaRPr/>
          </a:p>
        </p:txBody>
      </p:sp>
      <p:sp>
        <p:nvSpPr>
          <p:cNvPr id="238" name="Google Shape;238;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39" name="Google Shape;239;p32"/>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2</a:t>
            </a:r>
            <a:r>
              <a:rPr lang="ko"/>
              <a:t>. Be close to an edge of sample</a:t>
            </a:r>
            <a:endParaRPr/>
          </a:p>
        </p:txBody>
      </p:sp>
      <p:pic>
        <p:nvPicPr>
          <p:cNvPr id="240" name="Google Shape;240;p32"/>
          <p:cNvPicPr preferRelativeResize="0"/>
          <p:nvPr/>
        </p:nvPicPr>
        <p:blipFill>
          <a:blip r:embed="rId3">
            <a:alphaModFix/>
          </a:blip>
          <a:stretch>
            <a:fillRect/>
          </a:stretch>
        </p:blipFill>
        <p:spPr>
          <a:xfrm>
            <a:off x="854200" y="1874725"/>
            <a:ext cx="3562350" cy="523875"/>
          </a:xfrm>
          <a:prstGeom prst="rect">
            <a:avLst/>
          </a:prstGeom>
          <a:noFill/>
          <a:ln>
            <a:noFill/>
          </a:ln>
        </p:spPr>
      </p:pic>
      <p:sp>
        <p:nvSpPr>
          <p:cNvPr id="241" name="Google Shape;241;p32"/>
          <p:cNvSpPr txBox="1"/>
          <p:nvPr>
            <p:ph idx="2" type="title"/>
          </p:nvPr>
        </p:nvSpPr>
        <p:spPr>
          <a:xfrm>
            <a:off x="5154802" y="606100"/>
            <a:ext cx="352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 Diminishing sampling density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Context</a:t>
            </a:r>
            <a:endParaRPr/>
          </a:p>
        </p:txBody>
      </p:sp>
      <p:sp>
        <p:nvSpPr>
          <p:cNvPr id="68" name="Google Shape;6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69" name="Google Shape;69;p15"/>
          <p:cNvSpPr txBox="1"/>
          <p:nvPr>
            <p:ph type="title"/>
          </p:nvPr>
        </p:nvSpPr>
        <p:spPr>
          <a:xfrm>
            <a:off x="311700" y="1276200"/>
            <a:ext cx="8520600" cy="25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1. Introduction</a:t>
            </a:r>
            <a:endParaRPr sz="2000"/>
          </a:p>
          <a:p>
            <a:pPr indent="0" lvl="0" marL="0" rtl="0" algn="l">
              <a:spcBef>
                <a:spcPts val="0"/>
              </a:spcBef>
              <a:spcAft>
                <a:spcPts val="0"/>
              </a:spcAft>
              <a:buNone/>
            </a:pPr>
            <a:r>
              <a:rPr lang="ko" sz="2000"/>
              <a:t>2. Variable Types and Terminology</a:t>
            </a:r>
            <a:endParaRPr sz="2000"/>
          </a:p>
          <a:p>
            <a:pPr indent="0" lvl="0" marL="0" rtl="0" algn="l">
              <a:spcBef>
                <a:spcPts val="0"/>
              </a:spcBef>
              <a:spcAft>
                <a:spcPts val="0"/>
              </a:spcAft>
              <a:buNone/>
            </a:pPr>
            <a:r>
              <a:rPr lang="ko" sz="2000"/>
              <a:t>3. Two Simple Approaches to Prediction</a:t>
            </a:r>
            <a:endParaRPr sz="2000"/>
          </a:p>
          <a:p>
            <a:pPr indent="0" lvl="0" marL="0" rtl="0" algn="l">
              <a:spcBef>
                <a:spcPts val="0"/>
              </a:spcBef>
              <a:spcAft>
                <a:spcPts val="0"/>
              </a:spcAft>
              <a:buNone/>
            </a:pPr>
            <a:r>
              <a:rPr lang="ko" sz="2000"/>
              <a:t>4. Statistical Decision Theory</a:t>
            </a:r>
            <a:endParaRPr sz="2000"/>
          </a:p>
          <a:p>
            <a:pPr indent="0" lvl="0" marL="0" rtl="0" algn="l">
              <a:spcBef>
                <a:spcPts val="0"/>
              </a:spcBef>
              <a:spcAft>
                <a:spcPts val="0"/>
              </a:spcAft>
              <a:buNone/>
            </a:pPr>
            <a:r>
              <a:rPr lang="ko" sz="2000"/>
              <a:t>5. Local Methods in High Dimensions</a:t>
            </a:r>
            <a:endParaRPr sz="2000"/>
          </a:p>
          <a:p>
            <a:pPr indent="0" lvl="0" marL="0" rtl="0" algn="l">
              <a:spcBef>
                <a:spcPts val="0"/>
              </a:spcBef>
              <a:spcAft>
                <a:spcPts val="0"/>
              </a:spcAft>
              <a:buNone/>
            </a:pPr>
            <a:r>
              <a:rPr lang="ko" sz="2000"/>
              <a:t>6. Statistical  Models, Supervised Learning and Function Approximation</a:t>
            </a:r>
            <a:endParaRPr sz="2000"/>
          </a:p>
          <a:p>
            <a:pPr indent="0" lvl="0" marL="0" rtl="0" algn="l">
              <a:spcBef>
                <a:spcPts val="0"/>
              </a:spcBef>
              <a:spcAft>
                <a:spcPts val="0"/>
              </a:spcAft>
              <a:buNone/>
            </a:pPr>
            <a:r>
              <a:rPr lang="ko" sz="2000"/>
              <a:t>7. Structured Regression Models</a:t>
            </a:r>
            <a:endParaRPr sz="2000"/>
          </a:p>
          <a:p>
            <a:pPr indent="0" lvl="0" marL="0" rtl="0" algn="l">
              <a:spcBef>
                <a:spcPts val="0"/>
              </a:spcBef>
              <a:spcAft>
                <a:spcPts val="0"/>
              </a:spcAft>
              <a:buNone/>
            </a:pPr>
            <a:r>
              <a:rPr lang="ko" sz="2000"/>
              <a:t>8. Classes of Restricted Estimator</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3"/>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 Local Methods in High Dimensions</a:t>
            </a:r>
            <a:endParaRPr/>
          </a:p>
        </p:txBody>
      </p:sp>
      <p:sp>
        <p:nvSpPr>
          <p:cNvPr id="247" name="Google Shape;247;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48" name="Google Shape;248;p33"/>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About Bias and Variance</a:t>
            </a:r>
            <a:endParaRPr/>
          </a:p>
        </p:txBody>
      </p:sp>
      <p:grpSp>
        <p:nvGrpSpPr>
          <p:cNvPr id="249" name="Google Shape;249;p33"/>
          <p:cNvGrpSpPr/>
          <p:nvPr/>
        </p:nvGrpSpPr>
        <p:grpSpPr>
          <a:xfrm>
            <a:off x="258863" y="1363100"/>
            <a:ext cx="8626276" cy="2417306"/>
            <a:chOff x="318675" y="1363100"/>
            <a:chExt cx="8626276" cy="2417306"/>
          </a:xfrm>
        </p:grpSpPr>
        <p:grpSp>
          <p:nvGrpSpPr>
            <p:cNvPr id="250" name="Google Shape;250;p33"/>
            <p:cNvGrpSpPr/>
            <p:nvPr/>
          </p:nvGrpSpPr>
          <p:grpSpPr>
            <a:xfrm>
              <a:off x="318675" y="1934188"/>
              <a:ext cx="4443825" cy="1275125"/>
              <a:chOff x="318675" y="1860000"/>
              <a:chExt cx="4443825" cy="1275125"/>
            </a:xfrm>
          </p:grpSpPr>
          <p:pic>
            <p:nvPicPr>
              <p:cNvPr id="251" name="Google Shape;251;p33"/>
              <p:cNvPicPr preferRelativeResize="0"/>
              <p:nvPr/>
            </p:nvPicPr>
            <p:blipFill>
              <a:blip r:embed="rId3">
                <a:alphaModFix/>
              </a:blip>
              <a:stretch>
                <a:fillRect/>
              </a:stretch>
            </p:blipFill>
            <p:spPr>
              <a:xfrm>
                <a:off x="318675" y="2413775"/>
                <a:ext cx="4443825" cy="721350"/>
              </a:xfrm>
              <a:prstGeom prst="rect">
                <a:avLst/>
              </a:prstGeom>
              <a:noFill/>
              <a:ln>
                <a:noFill/>
              </a:ln>
            </p:spPr>
          </p:pic>
          <p:pic>
            <p:nvPicPr>
              <p:cNvPr id="252" name="Google Shape;252;p33"/>
              <p:cNvPicPr preferRelativeResize="0"/>
              <p:nvPr/>
            </p:nvPicPr>
            <p:blipFill rotWithShape="1">
              <a:blip r:embed="rId4">
                <a:alphaModFix/>
              </a:blip>
              <a:srcRect b="0" l="269" r="0" t="0"/>
              <a:stretch/>
            </p:blipFill>
            <p:spPr>
              <a:xfrm>
                <a:off x="373700" y="1860000"/>
                <a:ext cx="1766250" cy="291675"/>
              </a:xfrm>
              <a:prstGeom prst="rect">
                <a:avLst/>
              </a:prstGeom>
              <a:noFill/>
              <a:ln>
                <a:noFill/>
              </a:ln>
            </p:spPr>
          </p:pic>
        </p:grpSp>
        <p:pic>
          <p:nvPicPr>
            <p:cNvPr id="253" name="Google Shape;253;p33"/>
            <p:cNvPicPr preferRelativeResize="0"/>
            <p:nvPr/>
          </p:nvPicPr>
          <p:blipFill>
            <a:blip r:embed="rId5">
              <a:alphaModFix/>
            </a:blip>
            <a:stretch>
              <a:fillRect/>
            </a:stretch>
          </p:blipFill>
          <p:spPr>
            <a:xfrm>
              <a:off x="5165450" y="1363100"/>
              <a:ext cx="3779501" cy="2417306"/>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 Local Methods in High Dimensions</a:t>
            </a:r>
            <a:endParaRPr/>
          </a:p>
        </p:txBody>
      </p:sp>
      <p:sp>
        <p:nvSpPr>
          <p:cNvPr id="259" name="Google Shape;259;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60" name="Google Shape;260;p34"/>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About Bias and Variance</a:t>
            </a:r>
            <a:endParaRPr/>
          </a:p>
        </p:txBody>
      </p:sp>
      <p:pic>
        <p:nvPicPr>
          <p:cNvPr id="261" name="Google Shape;261;p34"/>
          <p:cNvPicPr preferRelativeResize="0"/>
          <p:nvPr/>
        </p:nvPicPr>
        <p:blipFill rotWithShape="1">
          <a:blip r:embed="rId3">
            <a:alphaModFix/>
          </a:blip>
          <a:srcRect b="24202" l="0" r="0" t="0"/>
          <a:stretch/>
        </p:blipFill>
        <p:spPr>
          <a:xfrm>
            <a:off x="2657475" y="1012850"/>
            <a:ext cx="3625850" cy="4000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 Local Methods in High Dimensions</a:t>
            </a:r>
            <a:endParaRPr/>
          </a:p>
        </p:txBody>
      </p:sp>
      <p:sp>
        <p:nvSpPr>
          <p:cNvPr id="267" name="Google Shape;26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68" name="Google Shape;268;p35"/>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Overcome the Curse in Linear model</a:t>
            </a:r>
            <a:endParaRPr/>
          </a:p>
        </p:txBody>
      </p:sp>
      <p:pic>
        <p:nvPicPr>
          <p:cNvPr id="269" name="Google Shape;269;p35"/>
          <p:cNvPicPr preferRelativeResize="0"/>
          <p:nvPr/>
        </p:nvPicPr>
        <p:blipFill>
          <a:blip r:embed="rId3">
            <a:alphaModFix/>
          </a:blip>
          <a:stretch>
            <a:fillRect/>
          </a:stretch>
        </p:blipFill>
        <p:spPr>
          <a:xfrm>
            <a:off x="373700" y="2026525"/>
            <a:ext cx="3200400" cy="333375"/>
          </a:xfrm>
          <a:prstGeom prst="rect">
            <a:avLst/>
          </a:prstGeom>
          <a:noFill/>
          <a:ln>
            <a:noFill/>
          </a:ln>
        </p:spPr>
      </p:pic>
      <p:pic>
        <p:nvPicPr>
          <p:cNvPr id="270" name="Google Shape;270;p35"/>
          <p:cNvPicPr preferRelativeResize="0"/>
          <p:nvPr/>
        </p:nvPicPr>
        <p:blipFill>
          <a:blip r:embed="rId4">
            <a:alphaModFix/>
          </a:blip>
          <a:stretch>
            <a:fillRect/>
          </a:stretch>
        </p:blipFill>
        <p:spPr>
          <a:xfrm>
            <a:off x="373700" y="2512300"/>
            <a:ext cx="4368801" cy="987950"/>
          </a:xfrm>
          <a:prstGeom prst="rect">
            <a:avLst/>
          </a:prstGeom>
          <a:noFill/>
          <a:ln>
            <a:noFill/>
          </a:ln>
        </p:spPr>
      </p:pic>
      <p:pic>
        <p:nvPicPr>
          <p:cNvPr id="271" name="Google Shape;271;p35"/>
          <p:cNvPicPr preferRelativeResize="0"/>
          <p:nvPr/>
        </p:nvPicPr>
        <p:blipFill>
          <a:blip r:embed="rId5">
            <a:alphaModFix/>
          </a:blip>
          <a:stretch>
            <a:fillRect/>
          </a:stretch>
        </p:blipFill>
        <p:spPr>
          <a:xfrm>
            <a:off x="5422726" y="741800"/>
            <a:ext cx="2744924" cy="36598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6</a:t>
            </a:r>
            <a:r>
              <a:rPr lang="ko" sz="2000"/>
              <a:t>. Statistical Models, Supervised Learning and Function Approximation</a:t>
            </a:r>
            <a:endParaRPr sz="2000"/>
          </a:p>
        </p:txBody>
      </p:sp>
      <p:sp>
        <p:nvSpPr>
          <p:cNvPr id="277" name="Google Shape;277;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78" name="Google Shape;278;p36"/>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Statistical Model from the Joint Distribution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6. Statistical Models, Supervised Learning and Function Approximation</a:t>
            </a:r>
            <a:endParaRPr sz="2000"/>
          </a:p>
        </p:txBody>
      </p:sp>
      <p:sp>
        <p:nvSpPr>
          <p:cNvPr id="284" name="Google Shape;284;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85" name="Google Shape;285;p37"/>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Supervised Learning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6. Statistical Models, Supervised Learning and Function Approximation</a:t>
            </a:r>
            <a:endParaRPr sz="2000"/>
          </a:p>
        </p:txBody>
      </p:sp>
      <p:sp>
        <p:nvSpPr>
          <p:cNvPr id="291" name="Google Shape;291;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292" name="Google Shape;292;p38"/>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Function Approximation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7</a:t>
            </a:r>
            <a:r>
              <a:rPr lang="ko" sz="2000"/>
              <a:t>. Structured Regression Models</a:t>
            </a:r>
            <a:endParaRPr sz="2000"/>
          </a:p>
        </p:txBody>
      </p:sp>
      <p:sp>
        <p:nvSpPr>
          <p:cNvPr id="298" name="Google Shape;298;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0"/>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8</a:t>
            </a:r>
            <a:r>
              <a:rPr lang="ko" sz="2000"/>
              <a:t>. Classes of Restricted Estimator</a:t>
            </a:r>
            <a:endParaRPr sz="2000"/>
          </a:p>
        </p:txBody>
      </p:sp>
      <p:sp>
        <p:nvSpPr>
          <p:cNvPr id="304" name="Google Shape;304;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305" name="Google Shape;305;p40"/>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Roughness Penalty and Bayesian Methods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1"/>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8. Classes of Restricted Estimator</a:t>
            </a:r>
            <a:endParaRPr sz="2000"/>
          </a:p>
        </p:txBody>
      </p:sp>
      <p:sp>
        <p:nvSpPr>
          <p:cNvPr id="311" name="Google Shape;311;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312" name="Google Shape;312;p41"/>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Kernel Methods and Local Regression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2"/>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8. Classes of Restricted Estimator</a:t>
            </a:r>
            <a:endParaRPr sz="2000"/>
          </a:p>
        </p:txBody>
      </p:sp>
      <p:sp>
        <p:nvSpPr>
          <p:cNvPr id="318" name="Google Shape;318;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319" name="Google Shape;319;p42"/>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Basis Functions and Dictionary Methods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1. Introduction</a:t>
            </a:r>
            <a:endParaRPr/>
          </a:p>
        </p:txBody>
      </p:sp>
      <p:sp>
        <p:nvSpPr>
          <p:cNvPr id="75" name="Google Shape;7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pic>
        <p:nvPicPr>
          <p:cNvPr id="76" name="Google Shape;76;p16"/>
          <p:cNvPicPr preferRelativeResize="0"/>
          <p:nvPr/>
        </p:nvPicPr>
        <p:blipFill>
          <a:blip r:embed="rId3">
            <a:alphaModFix/>
          </a:blip>
          <a:stretch>
            <a:fillRect/>
          </a:stretch>
        </p:blipFill>
        <p:spPr>
          <a:xfrm>
            <a:off x="2133600" y="742950"/>
            <a:ext cx="4876800" cy="3657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3"/>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2000"/>
              <a:t>9</a:t>
            </a:r>
            <a:r>
              <a:rPr lang="ko" sz="2000"/>
              <a:t>. Model Selection and Bias-Variance Trade off</a:t>
            </a:r>
            <a:endParaRPr sz="2000"/>
          </a:p>
        </p:txBody>
      </p:sp>
      <p:sp>
        <p:nvSpPr>
          <p:cNvPr id="325" name="Google Shape;325;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2. Variable Types and Terminology</a:t>
            </a:r>
            <a:endParaRPr/>
          </a:p>
        </p:txBody>
      </p:sp>
      <p:sp>
        <p:nvSpPr>
          <p:cNvPr id="82" name="Google Shape;8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83" name="Google Shape;83;p17"/>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Type of Variables</a:t>
            </a:r>
            <a:endParaRPr/>
          </a:p>
        </p:txBody>
      </p:sp>
      <p:sp>
        <p:nvSpPr>
          <p:cNvPr id="84" name="Google Shape;84;p17"/>
          <p:cNvSpPr txBox="1"/>
          <p:nvPr/>
        </p:nvSpPr>
        <p:spPr>
          <a:xfrm>
            <a:off x="1902775" y="2190350"/>
            <a:ext cx="1721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2000"/>
              <a:t>Qualitative Variable</a:t>
            </a:r>
            <a:endParaRPr sz="2000"/>
          </a:p>
        </p:txBody>
      </p:sp>
      <p:sp>
        <p:nvSpPr>
          <p:cNvPr id="85" name="Google Shape;85;p17"/>
          <p:cNvSpPr txBox="1"/>
          <p:nvPr/>
        </p:nvSpPr>
        <p:spPr>
          <a:xfrm>
            <a:off x="5593900" y="2190350"/>
            <a:ext cx="1865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2000"/>
              <a:t>Quantitative </a:t>
            </a:r>
            <a:r>
              <a:rPr lang="ko" sz="2000"/>
              <a:t>Variable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2. Variable Types and Terminology</a:t>
            </a:r>
            <a:endParaRPr/>
          </a:p>
        </p:txBody>
      </p:sp>
      <p:sp>
        <p:nvSpPr>
          <p:cNvPr id="91" name="Google Shape;9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92" name="Google Shape;92;p18"/>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Problem Definition by data type</a:t>
            </a:r>
            <a:endParaRPr/>
          </a:p>
        </p:txBody>
      </p:sp>
      <p:pic>
        <p:nvPicPr>
          <p:cNvPr id="93" name="Google Shape;93;p18"/>
          <p:cNvPicPr preferRelativeResize="0"/>
          <p:nvPr/>
        </p:nvPicPr>
        <p:blipFill>
          <a:blip r:embed="rId3">
            <a:alphaModFix/>
          </a:blip>
          <a:stretch>
            <a:fillRect/>
          </a:stretch>
        </p:blipFill>
        <p:spPr>
          <a:xfrm>
            <a:off x="1567175" y="1102600"/>
            <a:ext cx="6133659" cy="3484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a:t>
            </a:r>
            <a:r>
              <a:rPr lang="ko"/>
              <a:t>. Two Simple Approaches to Prediction</a:t>
            </a:r>
            <a:endParaRPr/>
          </a:p>
        </p:txBody>
      </p:sp>
      <p:sp>
        <p:nvSpPr>
          <p:cNvPr id="99" name="Google Shape;9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00" name="Google Shape;100;p19"/>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u="sng"/>
              <a:t>linear model</a:t>
            </a:r>
            <a:r>
              <a:rPr lang="ko"/>
              <a:t> and least squares</a:t>
            </a:r>
            <a:endParaRPr/>
          </a:p>
        </p:txBody>
      </p:sp>
      <p:pic>
        <p:nvPicPr>
          <p:cNvPr id="101" name="Google Shape;101;p19"/>
          <p:cNvPicPr preferRelativeResize="0"/>
          <p:nvPr/>
        </p:nvPicPr>
        <p:blipFill>
          <a:blip r:embed="rId3">
            <a:alphaModFix/>
          </a:blip>
          <a:stretch>
            <a:fillRect/>
          </a:stretch>
        </p:blipFill>
        <p:spPr>
          <a:xfrm>
            <a:off x="373700" y="1226625"/>
            <a:ext cx="4848699" cy="3208224"/>
          </a:xfrm>
          <a:prstGeom prst="rect">
            <a:avLst/>
          </a:prstGeom>
          <a:noFill/>
          <a:ln>
            <a:noFill/>
          </a:ln>
        </p:spPr>
      </p:pic>
      <p:pic>
        <p:nvPicPr>
          <p:cNvPr id="102" name="Google Shape;102;p19"/>
          <p:cNvPicPr preferRelativeResize="0"/>
          <p:nvPr/>
        </p:nvPicPr>
        <p:blipFill>
          <a:blip r:embed="rId4">
            <a:alphaModFix/>
          </a:blip>
          <a:stretch>
            <a:fillRect/>
          </a:stretch>
        </p:blipFill>
        <p:spPr>
          <a:xfrm>
            <a:off x="5638600" y="1923295"/>
            <a:ext cx="3093225" cy="530100"/>
          </a:xfrm>
          <a:prstGeom prst="rect">
            <a:avLst/>
          </a:prstGeom>
          <a:noFill/>
          <a:ln>
            <a:noFill/>
          </a:ln>
        </p:spPr>
      </p:pic>
      <p:pic>
        <p:nvPicPr>
          <p:cNvPr id="103" name="Google Shape;103;p19"/>
          <p:cNvPicPr preferRelativeResize="0"/>
          <p:nvPr/>
        </p:nvPicPr>
        <p:blipFill>
          <a:blip r:embed="rId5">
            <a:alphaModFix/>
          </a:blip>
          <a:stretch>
            <a:fillRect/>
          </a:stretch>
        </p:blipFill>
        <p:spPr>
          <a:xfrm>
            <a:off x="5638600" y="2703700"/>
            <a:ext cx="3093225" cy="2607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 Two Simple Approaches to Prediction</a:t>
            </a:r>
            <a:endParaRPr/>
          </a:p>
        </p:txBody>
      </p:sp>
      <p:sp>
        <p:nvSpPr>
          <p:cNvPr id="109" name="Google Shape;10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10" name="Google Shape;110;p20"/>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linear model and </a:t>
            </a:r>
            <a:r>
              <a:rPr lang="ko" u="sng"/>
              <a:t>least squares</a:t>
            </a:r>
            <a:endParaRPr u="sng"/>
          </a:p>
        </p:txBody>
      </p:sp>
      <p:pic>
        <p:nvPicPr>
          <p:cNvPr id="111" name="Google Shape;111;p20"/>
          <p:cNvPicPr preferRelativeResize="0"/>
          <p:nvPr/>
        </p:nvPicPr>
        <p:blipFill>
          <a:blip r:embed="rId3">
            <a:alphaModFix/>
          </a:blip>
          <a:stretch>
            <a:fillRect/>
          </a:stretch>
        </p:blipFill>
        <p:spPr>
          <a:xfrm>
            <a:off x="373700" y="1526101"/>
            <a:ext cx="4411000" cy="703096"/>
          </a:xfrm>
          <a:prstGeom prst="rect">
            <a:avLst/>
          </a:prstGeom>
          <a:noFill/>
          <a:ln>
            <a:noFill/>
          </a:ln>
        </p:spPr>
      </p:pic>
      <p:grpSp>
        <p:nvGrpSpPr>
          <p:cNvPr id="112" name="Google Shape;112;p20"/>
          <p:cNvGrpSpPr/>
          <p:nvPr/>
        </p:nvGrpSpPr>
        <p:grpSpPr>
          <a:xfrm>
            <a:off x="373700" y="2763050"/>
            <a:ext cx="4272501" cy="1309950"/>
            <a:chOff x="373700" y="2997375"/>
            <a:chExt cx="4272501" cy="1309950"/>
          </a:xfrm>
        </p:grpSpPr>
        <p:pic>
          <p:nvPicPr>
            <p:cNvPr id="113" name="Google Shape;113;p20"/>
            <p:cNvPicPr preferRelativeResize="0"/>
            <p:nvPr/>
          </p:nvPicPr>
          <p:blipFill>
            <a:blip r:embed="rId4">
              <a:alphaModFix/>
            </a:blip>
            <a:stretch>
              <a:fillRect/>
            </a:stretch>
          </p:blipFill>
          <p:spPr>
            <a:xfrm>
              <a:off x="373700" y="3913725"/>
              <a:ext cx="4253855" cy="393600"/>
            </a:xfrm>
            <a:prstGeom prst="rect">
              <a:avLst/>
            </a:prstGeom>
            <a:noFill/>
            <a:ln>
              <a:noFill/>
            </a:ln>
          </p:spPr>
        </p:pic>
        <p:pic>
          <p:nvPicPr>
            <p:cNvPr id="114" name="Google Shape;114;p20"/>
            <p:cNvPicPr preferRelativeResize="0"/>
            <p:nvPr/>
          </p:nvPicPr>
          <p:blipFill>
            <a:blip r:embed="rId5">
              <a:alphaModFix/>
            </a:blip>
            <a:stretch>
              <a:fillRect/>
            </a:stretch>
          </p:blipFill>
          <p:spPr>
            <a:xfrm>
              <a:off x="373700" y="2997375"/>
              <a:ext cx="4272500" cy="347525"/>
            </a:xfrm>
            <a:prstGeom prst="rect">
              <a:avLst/>
            </a:prstGeom>
            <a:noFill/>
            <a:ln>
              <a:noFill/>
            </a:ln>
          </p:spPr>
        </p:pic>
        <p:pic>
          <p:nvPicPr>
            <p:cNvPr id="115" name="Google Shape;115;p20"/>
            <p:cNvPicPr preferRelativeResize="0"/>
            <p:nvPr/>
          </p:nvPicPr>
          <p:blipFill>
            <a:blip r:embed="rId6">
              <a:alphaModFix/>
            </a:blip>
            <a:stretch>
              <a:fillRect/>
            </a:stretch>
          </p:blipFill>
          <p:spPr>
            <a:xfrm>
              <a:off x="373700" y="3461076"/>
              <a:ext cx="4272501" cy="336479"/>
            </a:xfrm>
            <a:prstGeom prst="rect">
              <a:avLst/>
            </a:prstGeom>
            <a:noFill/>
            <a:ln>
              <a:noFill/>
            </a:ln>
          </p:spPr>
        </p:pic>
      </p:grpSp>
      <p:pic>
        <p:nvPicPr>
          <p:cNvPr id="116" name="Google Shape;116;p20"/>
          <p:cNvPicPr preferRelativeResize="0"/>
          <p:nvPr/>
        </p:nvPicPr>
        <p:blipFill>
          <a:blip r:embed="rId7">
            <a:alphaModFix/>
          </a:blip>
          <a:stretch>
            <a:fillRect/>
          </a:stretch>
        </p:blipFill>
        <p:spPr>
          <a:xfrm>
            <a:off x="5491875" y="788813"/>
            <a:ext cx="3145226" cy="3659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 Two Simple Approaches to Prediction</a:t>
            </a:r>
            <a:endParaRPr/>
          </a:p>
        </p:txBody>
      </p:sp>
      <p:sp>
        <p:nvSpPr>
          <p:cNvPr id="122" name="Google Shape;12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23" name="Google Shape;123;p21"/>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linear model and least squares</a:t>
            </a:r>
            <a:endParaRPr/>
          </a:p>
        </p:txBody>
      </p:sp>
      <p:pic>
        <p:nvPicPr>
          <p:cNvPr id="124" name="Google Shape;124;p21"/>
          <p:cNvPicPr preferRelativeResize="0"/>
          <p:nvPr/>
        </p:nvPicPr>
        <p:blipFill>
          <a:blip r:embed="rId3">
            <a:alphaModFix/>
          </a:blip>
          <a:stretch>
            <a:fillRect/>
          </a:stretch>
        </p:blipFill>
        <p:spPr>
          <a:xfrm>
            <a:off x="2836813" y="1178800"/>
            <a:ext cx="3594374" cy="3411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161000" y="135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 Two Simple Approaches to Prediction</a:t>
            </a:r>
            <a:endParaRPr/>
          </a:p>
        </p:txBody>
      </p:sp>
      <p:sp>
        <p:nvSpPr>
          <p:cNvPr id="130" name="Google Shape;13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ko"/>
              <a:t>‹#›</a:t>
            </a:fld>
            <a:endParaRPr/>
          </a:p>
        </p:txBody>
      </p:sp>
      <p:sp>
        <p:nvSpPr>
          <p:cNvPr id="131" name="Google Shape;131;p22"/>
          <p:cNvSpPr txBox="1"/>
          <p:nvPr>
            <p:ph idx="2" type="title"/>
          </p:nvPr>
        </p:nvSpPr>
        <p:spPr>
          <a:xfrm>
            <a:off x="373700" y="60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k-nearest neighbor</a:t>
            </a:r>
            <a:endParaRPr/>
          </a:p>
        </p:txBody>
      </p:sp>
      <p:pic>
        <p:nvPicPr>
          <p:cNvPr id="132" name="Google Shape;132;p22"/>
          <p:cNvPicPr preferRelativeResize="0"/>
          <p:nvPr/>
        </p:nvPicPr>
        <p:blipFill>
          <a:blip r:embed="rId3">
            <a:alphaModFix/>
          </a:blip>
          <a:stretch>
            <a:fillRect/>
          </a:stretch>
        </p:blipFill>
        <p:spPr>
          <a:xfrm>
            <a:off x="373700" y="1541425"/>
            <a:ext cx="4148124" cy="2405650"/>
          </a:xfrm>
          <a:prstGeom prst="rect">
            <a:avLst/>
          </a:prstGeom>
          <a:noFill/>
          <a:ln>
            <a:noFill/>
          </a:ln>
        </p:spPr>
      </p:pic>
      <p:pic>
        <p:nvPicPr>
          <p:cNvPr id="133" name="Google Shape;133;p22"/>
          <p:cNvPicPr preferRelativeResize="0"/>
          <p:nvPr/>
        </p:nvPicPr>
        <p:blipFill>
          <a:blip r:embed="rId4">
            <a:alphaModFix/>
          </a:blip>
          <a:stretch>
            <a:fillRect/>
          </a:stretch>
        </p:blipFill>
        <p:spPr>
          <a:xfrm>
            <a:off x="5133350" y="2457900"/>
            <a:ext cx="3548250"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