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71" r:id="rId2"/>
    <p:sldId id="272" r:id="rId3"/>
    <p:sldId id="273" r:id="rId4"/>
    <p:sldId id="324" r:id="rId5"/>
    <p:sldId id="325" r:id="rId6"/>
    <p:sldId id="326" r:id="rId7"/>
    <p:sldId id="327" r:id="rId8"/>
    <p:sldId id="323" r:id="rId9"/>
    <p:sldId id="335" r:id="rId10"/>
    <p:sldId id="336" r:id="rId11"/>
    <p:sldId id="337" r:id="rId12"/>
    <p:sldId id="338" r:id="rId13"/>
    <p:sldId id="339" r:id="rId14"/>
    <p:sldId id="329" r:id="rId15"/>
    <p:sldId id="330" r:id="rId16"/>
    <p:sldId id="340" r:id="rId17"/>
    <p:sldId id="278" r:id="rId18"/>
    <p:sldId id="341" r:id="rId19"/>
    <p:sldId id="265" r:id="rId20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학생) 이영호 (경영공학부)" initials="(이(" lastIdx="1" clrIdx="0">
    <p:extLst>
      <p:ext uri="{19B8F6BF-5375-455C-9EA6-DF929625EA0E}">
        <p15:presenceInfo xmlns:p15="http://schemas.microsoft.com/office/powerpoint/2012/main" userId="(학생) 이영호 (경영공학부)" providerId="None"/>
      </p:ext>
    </p:extLst>
  </p:cmAuthor>
  <p:cmAuthor id="2" name="(학생) 이영호 (경영공학부)" initials="(이( [2]" lastIdx="1" clrIdx="1">
    <p:extLst>
      <p:ext uri="{19B8F6BF-5375-455C-9EA6-DF929625EA0E}">
        <p15:presenceInfo xmlns:p15="http://schemas.microsoft.com/office/powerpoint/2012/main" userId="S::lyh1030@unist.ac.kr::32eaf2cb-4606-4eff-ae9a-1a597ab05b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0C2"/>
    <a:srgbClr val="1CCFC9"/>
    <a:srgbClr val="002856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79487" autoAdjust="0"/>
  </p:normalViewPr>
  <p:slideViewPr>
    <p:cSldViewPr snapToGrid="0" snapToObjects="1">
      <p:cViewPr>
        <p:scale>
          <a:sx n="50" d="100"/>
          <a:sy n="50" d="100"/>
        </p:scale>
        <p:origin x="25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57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50E85-8D17-4BB2-B2CD-EAC1D9C61088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7713-CBF4-4FF1-AE60-C0E8E5347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1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continue classification as Logistic Regression next to LDA.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4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 one more step before looking at multiple classes is watching 2 class problem first.</a:t>
            </a:r>
          </a:p>
          <a:p>
            <a:endParaRPr lang="en-US" altLang="ko-KR" dirty="0"/>
          </a:p>
          <a:p>
            <a:r>
              <a:rPr lang="en-US" altLang="ko-KR" dirty="0"/>
              <a:t>If we make a limitation there are only 2 classes in classification problem, it could be defined Bernoulli Trial.</a:t>
            </a:r>
          </a:p>
          <a:p>
            <a:r>
              <a:rPr lang="en-US" altLang="ko-KR" dirty="0"/>
              <a:t>So, if we set probability p of label number 1, 1-p as label number 0.</a:t>
            </a:r>
          </a:p>
          <a:p>
            <a:r>
              <a:rPr lang="en-US" altLang="ko-KR" dirty="0"/>
              <a:t>Then, the probability density function of 2classes seems like p power </a:t>
            </a:r>
            <a:r>
              <a:rPr lang="en-US" altLang="ko-KR" dirty="0" err="1"/>
              <a:t>yi</a:t>
            </a:r>
            <a:r>
              <a:rPr lang="en-US" altLang="ko-KR" dirty="0"/>
              <a:t> multiply 1-p power </a:t>
            </a:r>
            <a:r>
              <a:rPr lang="en-US" altLang="ko-KR" dirty="0" err="1"/>
              <a:t>yi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One more step forward to 3 classes classification, The Thetas will be 2. for class 0 and 1.</a:t>
            </a:r>
          </a:p>
          <a:p>
            <a:r>
              <a:rPr lang="en-US" altLang="ko-KR" dirty="0"/>
              <a:t>And, If we have p dimensional features, there are p+1 betas in one Theta.</a:t>
            </a:r>
          </a:p>
          <a:p>
            <a:endParaRPr lang="en-US" altLang="ko-KR" dirty="0"/>
          </a:p>
          <a:p>
            <a:r>
              <a:rPr lang="en-US" altLang="ko-KR" dirty="0"/>
              <a:t>Returning to 2 class example again, let we see likelihood function equation at the bottom side.</a:t>
            </a:r>
          </a:p>
          <a:p>
            <a:r>
              <a:rPr lang="en-US" altLang="ko-KR" dirty="0"/>
              <a:t>Then, log is taken at the likelihood function. </a:t>
            </a:r>
          </a:p>
          <a:p>
            <a:r>
              <a:rPr lang="en-US" altLang="ko-KR" dirty="0"/>
              <a:t>So we call it log likelihood function. Then why we take log at the likelihood function?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42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Q. Why takes log at the likelihood function?</a:t>
            </a:r>
          </a:p>
          <a:p>
            <a:r>
              <a:rPr lang="en-US" altLang="ko-KR" dirty="0"/>
              <a:t>https://www.quora.com/Why-do-we-always-put-log-in-Maximum-Likelihood-estimation-before-estimate-the-parameter</a:t>
            </a:r>
          </a:p>
          <a:p>
            <a:endParaRPr lang="en-US" altLang="ko-KR" dirty="0"/>
          </a:p>
          <a:p>
            <a:pPr marL="228600" indent="-228600">
              <a:buAutoNum type="alphaUcPeriod"/>
            </a:pPr>
            <a:r>
              <a:rPr lang="en-US" altLang="ko-KR" dirty="0"/>
              <a:t>By dealing with summation instead of multiplication, it’s more convenient.</a:t>
            </a:r>
          </a:p>
          <a:p>
            <a:pPr marL="0" indent="0">
              <a:buNone/>
            </a:pPr>
            <a:r>
              <a:rPr lang="en-US" altLang="ko-KR" dirty="0"/>
              <a:t>i.e. likelihood without log would be needed additional steps for objective function. </a:t>
            </a:r>
          </a:p>
          <a:p>
            <a:endParaRPr lang="en-US" altLang="ko-KR" dirty="0"/>
          </a:p>
          <a:p>
            <a:r>
              <a:rPr lang="en-US" altLang="ko-KR" dirty="0"/>
              <a:t>The answer is that it’s more convenient by dealing with summation instead of multiplication.</a:t>
            </a:r>
          </a:p>
          <a:p>
            <a:r>
              <a:rPr lang="en-US" altLang="ko-KR" dirty="0"/>
              <a:t>So, it is equation 4.20 and I added one more line in the development of this equation.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43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Now, we need to find the specific point where it makes maximize log likelihood function.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Unfortunately, we could not get closed-form at the first derivatives of LL function because the fraction of function ‘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12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altLang="ko-KR" dirty="0"/>
                  <a:t>’ is nonlinear combination of Theta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For figuring out optimal point in this situation, we </a:t>
                </a:r>
                <a:r>
                  <a:rPr lang="en-US" altLang="ko-KR" dirty="0" err="1"/>
                  <a:t>gonna</a:t>
                </a:r>
                <a:r>
                  <a:rPr lang="en-US" altLang="ko-KR" dirty="0"/>
                  <a:t> use numerical optimization.</a:t>
                </a:r>
              </a:p>
              <a:p>
                <a:r>
                  <a:rPr lang="en-US" altLang="ko-KR" dirty="0"/>
                  <a:t>There are many numerical optimization way, however, we handle Newton’s Method like our textbook.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Let us talk about it via simple example of the reference.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According to this optimization method, there is second derivatives of function unlike common way to find optimal point before.</a:t>
                </a:r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Now, we need to find the specific point where it makes maximize log likelihood function.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Unfortunately, we could not get closed-form at the first derivatives of LL function because the fraction of function ‘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𝑝(𝑦_1│𝑥_𝑖;</a:t>
                </a:r>
                <a:r>
                  <a:rPr lang="el-GR" altLang="ko-KR" sz="1200" i="0">
                    <a:latin typeface="Cambria Math" panose="02040503050406030204" pitchFamily="18" charset="0"/>
                  </a:rPr>
                  <a:t>Θ)</a:t>
                </a:r>
                <a:r>
                  <a:rPr lang="en-US" altLang="ko-KR" dirty="0"/>
                  <a:t>’ is nonlinear combination of Theta 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1/(1+exp(</a:t>
                </a:r>
                <a:r>
                  <a:rPr lang="ko-KR" altLang="en-US" sz="1200" i="0">
                    <a:latin typeface="Cambria Math" panose="02040503050406030204" pitchFamily="18" charset="0"/>
                  </a:rPr>
                  <a:t>𝛽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_0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+</a:t>
                </a:r>
                <a:r>
                  <a:rPr lang="ko-KR" altLang="en-US" sz="1200" i="0">
                    <a:latin typeface="Cambria Math" panose="02040503050406030204" pitchFamily="18" charset="0"/>
                  </a:rPr>
                  <a:t>𝛽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_1^𝑇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 𝑥))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For figuring out optimal point in this situation, we </a:t>
                </a:r>
                <a:r>
                  <a:rPr lang="en-US" altLang="ko-KR" dirty="0" err="1"/>
                  <a:t>gonna</a:t>
                </a:r>
                <a:r>
                  <a:rPr lang="en-US" altLang="ko-KR" dirty="0"/>
                  <a:t> use numerical optimization.</a:t>
                </a:r>
              </a:p>
              <a:p>
                <a:r>
                  <a:rPr lang="en-US" altLang="ko-KR" dirty="0"/>
                  <a:t>There are many numerical optimization way, however, we handle Newton’s Method like our textbook.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Let us talk about it via simple example of the reference.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According to this optimization method, there is second derivatives of function unlike common way to find optimal point before.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0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For the more detailed approximation, Taylor expansion expand second order like first line of equation on this page.</a:t>
                </a:r>
              </a:p>
              <a:p>
                <a:r>
                  <a:rPr lang="en-US" altLang="ko-KR" dirty="0"/>
                  <a:t>Then we take derivative as w after first/second derivative replace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’.</a:t>
                </a:r>
              </a:p>
              <a:p>
                <a:r>
                  <a:rPr lang="en-US" altLang="ko-KR" dirty="0"/>
                  <a:t>Then we could get the next transition point via newton’s method like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200" b="0" i="0" dirty="0" smtClean="0">
                        <a:latin typeface="+mn-ea"/>
                      </a:rPr>
                      <m:t>=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′′(</m:t>
                        </m:r>
                        <m:sSub>
                          <m:sSubPr>
                            <m:ctrlP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If you keep repeating until when some threshold(difference btw two points) reached, we could find optimal point where makes minimize our function. </a:t>
                </a:r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For the more detailed approximation, Taylor expansion expand second order like first line of equation on this page.</a:t>
                </a:r>
              </a:p>
              <a:p>
                <a:r>
                  <a:rPr lang="en-US" altLang="ko-KR" dirty="0"/>
                  <a:t>Then we take derivative as w after first/second derivative replace with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𝑓′</a:t>
                </a:r>
                <a:r>
                  <a:rPr lang="en-US" altLang="ko-KR" dirty="0"/>
                  <a:t> and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𝑓′</a:t>
                </a:r>
                <a:r>
                  <a:rPr lang="en-US" altLang="ko-KR" dirty="0"/>
                  <a:t>’.</a:t>
                </a:r>
              </a:p>
              <a:p>
                <a:r>
                  <a:rPr lang="en-US" altLang="ko-KR" dirty="0"/>
                  <a:t>Then we could get the next transition point via newton’s method like  </a:t>
                </a:r>
                <a:r>
                  <a:rPr lang="en-US" altLang="ko-KR" sz="1200" i="0" dirty="0">
                    <a:latin typeface="Cambria Math" panose="02040503050406030204" pitchFamily="18" charset="0"/>
                  </a:rPr>
                  <a:t>𝑤_(</a:t>
                </a:r>
                <a:r>
                  <a:rPr lang="en-US" altLang="ko-KR" sz="1200" b="0" i="0" dirty="0">
                    <a:latin typeface="Cambria Math" panose="02040503050406030204" pitchFamily="18" charset="0"/>
                  </a:rPr>
                  <a:t>𝑛+1)</a:t>
                </a:r>
                <a:r>
                  <a:rPr lang="en-US" altLang="ko-KR" sz="1200" b="0" i="0" dirty="0">
                    <a:latin typeface="+mn-ea"/>
                  </a:rPr>
                  <a:t> </a:t>
                </a:r>
                <a:r>
                  <a:rPr lang="en-US" altLang="ko-KR" sz="1200" b="0" i="0" dirty="0">
                    <a:latin typeface="Cambria Math" panose="02040503050406030204" pitchFamily="18" charset="0"/>
                  </a:rPr>
                  <a:t>"=" </a:t>
                </a:r>
                <a:r>
                  <a:rPr lang="en-US" altLang="ko-KR" sz="1200" i="0" dirty="0">
                    <a:latin typeface="Cambria Math" panose="02040503050406030204" pitchFamily="18" charset="0"/>
                  </a:rPr>
                  <a:t>𝑤_</a:t>
                </a:r>
                <a:r>
                  <a:rPr lang="en-US" altLang="ko-KR" sz="1200" b="0" i="0" dirty="0">
                    <a:latin typeface="Cambria Math" panose="02040503050406030204" pitchFamily="18" charset="0"/>
                  </a:rPr>
                  <a:t>𝑛−  (𝑓′(</a:t>
                </a:r>
                <a:r>
                  <a:rPr lang="en-US" altLang="ko-KR" sz="1200" i="0" dirty="0">
                    <a:latin typeface="Cambria Math" panose="02040503050406030204" pitchFamily="18" charset="0"/>
                  </a:rPr>
                  <a:t>𝑤_</a:t>
                </a:r>
                <a:r>
                  <a:rPr lang="en-US" altLang="ko-KR" sz="1200" b="0" i="0" dirty="0">
                    <a:latin typeface="Cambria Math" panose="02040503050406030204" pitchFamily="18" charset="0"/>
                  </a:rPr>
                  <a:t>𝑛))/(𝑓′′(</a:t>
                </a:r>
                <a:r>
                  <a:rPr lang="en-US" altLang="ko-KR" sz="1200" i="0" dirty="0">
                    <a:latin typeface="Cambria Math" panose="02040503050406030204" pitchFamily="18" charset="0"/>
                  </a:rPr>
                  <a:t>𝑤_</a:t>
                </a:r>
                <a:r>
                  <a:rPr lang="en-US" altLang="ko-KR" sz="1200" b="0" i="0" dirty="0">
                    <a:latin typeface="Cambria Math" panose="02040503050406030204" pitchFamily="18" charset="0"/>
                  </a:rPr>
                  <a:t>𝑛))</a:t>
                </a:r>
                <a:endParaRPr lang="en-US" altLang="ko-KR" dirty="0"/>
              </a:p>
              <a:p>
                <a:r>
                  <a:rPr lang="en-US" altLang="ko-KR" dirty="0"/>
                  <a:t>If you keep repeating until when some threshold(difference btw two points) reached, we could find optimal point where makes minimize our function. 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02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 it is the figure and the equation what adapted our problem.</a:t>
            </a:r>
          </a:p>
          <a:p>
            <a:r>
              <a:rPr lang="en-US" altLang="ko-KR" dirty="0"/>
              <a:t>The previous slide about this sounds like weird, however, you could adapt it in simple if you understand well.</a:t>
            </a:r>
          </a:p>
          <a:p>
            <a:r>
              <a:rPr lang="en-US" altLang="ko-KR" dirty="0"/>
              <a:t>Just use first and second derivatives for figuring out next point what find minimize point.</a:t>
            </a:r>
          </a:p>
          <a:p>
            <a:endParaRPr lang="en-US" altLang="ko-KR" dirty="0"/>
          </a:p>
          <a:p>
            <a:r>
              <a:rPr lang="en-US" altLang="ko-KR" dirty="0"/>
              <a:t>It’ called Iteratively Reweighted Least Squares Method; IRLS due to that it finds the point in </a:t>
            </a:r>
            <a:r>
              <a:rPr lang="en-US" altLang="ko-KR" dirty="0" err="1"/>
              <a:t>iterable</a:t>
            </a:r>
            <a:r>
              <a:rPr lang="en-US" altLang="ko-KR" dirty="0"/>
              <a:t> way.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02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result could represent in simple as matrix.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y: vector for </a:t>
            </a:r>
            <a:r>
              <a:rPr lang="en-US" altLang="ko-KR" dirty="0" err="1"/>
              <a:t>yi</a:t>
            </a:r>
            <a:r>
              <a:rPr lang="en-US" altLang="ko-KR" dirty="0"/>
              <a:t>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X: N x (p+1) matrix for xi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p: fitted prob </a:t>
            </a:r>
            <a:r>
              <a:rPr lang="en-US" altLang="ko-KR" dirty="0" err="1"/>
              <a:t>i-th</a:t>
            </a:r>
            <a:r>
              <a:rPr lang="en-US" altLang="ko-KR" dirty="0"/>
              <a:t> element; p(xi; beta-old)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W: N x N diagonal matrix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en-US" altLang="ko-KR" dirty="0" err="1"/>
              <a:t>i-th</a:t>
            </a:r>
            <a:r>
              <a:rPr lang="en-US" altLang="ko-KR" dirty="0"/>
              <a:t> element’s weight; p(xi; beta-old)(1-p(xi; beta-old))</a:t>
            </a:r>
          </a:p>
          <a:p>
            <a:endParaRPr lang="en-US" altLang="ko-KR" dirty="0"/>
          </a:p>
          <a:p>
            <a:r>
              <a:rPr lang="en-US" altLang="ko-KR" dirty="0"/>
              <a:t>If eq 4.23 developed by eq 4.24 and eq 4.25, eq 4.26 could be derived.</a:t>
            </a:r>
          </a:p>
          <a:p>
            <a:r>
              <a:rPr lang="en-US" altLang="ko-KR" dirty="0"/>
              <a:t>In eq 4.26, if </a:t>
            </a:r>
            <a:r>
              <a:rPr lang="en-US" altLang="ko-KR" dirty="0" err="1"/>
              <a:t>Xbeta</a:t>
            </a:r>
            <a:r>
              <a:rPr lang="en-US" altLang="ko-KR" dirty="0"/>
              <a:t>-old + W^-1(y-p) replaced with eq 4.27, it could be presented beta-new as weighted least square.</a:t>
            </a:r>
          </a:p>
          <a:p>
            <a:r>
              <a:rPr lang="en-US" altLang="ko-KR" dirty="0"/>
              <a:t>(z as response variable, W as weight matrix).</a:t>
            </a:r>
          </a:p>
          <a:p>
            <a:endParaRPr lang="en-US" altLang="ko-KR" dirty="0"/>
          </a:p>
          <a:p>
            <a:r>
              <a:rPr lang="en-US" altLang="ko-KR" dirty="0"/>
              <a:t>So, That’s because this way is estimating betas in iterative way, it’s called Iteratively Reweighted Least Squares Method.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eq 4.23 developed by eq 4.24 and eq 4.25, eq 4.26 could be derived.</a:t>
            </a:r>
          </a:p>
          <a:p>
            <a:r>
              <a:rPr lang="en-US" altLang="ko-KR" dirty="0"/>
              <a:t>In eq 4.26, if </a:t>
            </a:r>
            <a:r>
              <a:rPr lang="en-US" altLang="ko-KR" dirty="0" err="1"/>
              <a:t>Xbeta</a:t>
            </a:r>
            <a:r>
              <a:rPr lang="en-US" altLang="ko-KR" dirty="0"/>
              <a:t>-old + W^-1(y-p) replaced with eq 4.27, it could be presented beta-new as weighted least square.</a:t>
            </a:r>
          </a:p>
          <a:p>
            <a:r>
              <a:rPr lang="en-US" altLang="ko-KR" dirty="0"/>
              <a:t>(z as response variable, W as weight matrix).</a:t>
            </a:r>
          </a:p>
          <a:p>
            <a:endParaRPr lang="en-US" altLang="ko-KR" dirty="0"/>
          </a:p>
          <a:p>
            <a:r>
              <a:rPr lang="en-US" altLang="ko-KR" dirty="0"/>
              <a:t>So, That’s because this way is estimating betas in iterative way, it’s called Iteratively Reweighted Least Squares Method.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01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LDA could be represented linear due to constraints what we discussed before.</a:t>
            </a:r>
            <a:r>
              <a:rPr lang="ko-KR" altLang="en-US" dirty="0"/>
              <a:t> </a:t>
            </a:r>
            <a:r>
              <a:rPr lang="en-US" altLang="ko-KR" dirty="0"/>
              <a:t>There are classes density function follows Gaussian Distribution and classes variance are same as pooled variance. </a:t>
            </a:r>
          </a:p>
          <a:p>
            <a:endParaRPr lang="en-US" altLang="ko-KR" dirty="0"/>
          </a:p>
          <a:p>
            <a:r>
              <a:rPr lang="en-US" altLang="ko-KR" dirty="0"/>
              <a:t>And Logistic Regression also can be showed as linear model via logit transformation. </a:t>
            </a:r>
          </a:p>
          <a:p>
            <a:endParaRPr lang="en-US" altLang="ko-KR" dirty="0"/>
          </a:p>
          <a:p>
            <a:r>
              <a:rPr lang="en-US" altLang="ko-KR" dirty="0"/>
              <a:t>The common point is that these could be presented as linear model, however, The difference is how to fit the linear line.</a:t>
            </a:r>
          </a:p>
          <a:p>
            <a:endParaRPr lang="en-US" altLang="ko-KR" dirty="0"/>
          </a:p>
          <a:p>
            <a:r>
              <a:rPr lang="en-US" altLang="ko-KR" dirty="0"/>
              <a:t>We could say Logistic Regression is more generalized method than LDA because there are few constraints in Logistic Regression.</a:t>
            </a:r>
          </a:p>
          <a:p>
            <a:endParaRPr lang="en-US" altLang="ko-KR" dirty="0"/>
          </a:p>
          <a:p>
            <a:r>
              <a:rPr lang="en-US" altLang="ko-KR" dirty="0"/>
              <a:t>By taking more constraints in LDA, we could get more information during estimating parameters and estimate those in efficient way.</a:t>
            </a:r>
          </a:p>
          <a:p>
            <a:r>
              <a:rPr lang="en-US" altLang="ko-KR" dirty="0"/>
              <a:t>i.e. If</a:t>
            </a:r>
            <a:r>
              <a:rPr lang="ko-KR" altLang="en-US" dirty="0"/>
              <a:t> </a:t>
            </a:r>
            <a:r>
              <a:rPr lang="en-US" altLang="ko-KR" dirty="0"/>
              <a:t>Sample</a:t>
            </a:r>
            <a:r>
              <a:rPr lang="ko-KR" altLang="en-US" dirty="0"/>
              <a:t> </a:t>
            </a:r>
            <a:r>
              <a:rPr lang="en-US" altLang="ko-KR" dirty="0"/>
              <a:t>follows</a:t>
            </a:r>
            <a:r>
              <a:rPr lang="ko-KR" altLang="en-US" dirty="0"/>
              <a:t> </a:t>
            </a:r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Distribution, There are increasing 30% efficiency compared with not followed it. And it means it doesn’t need 30% sample data more.</a:t>
            </a:r>
          </a:p>
          <a:p>
            <a:r>
              <a:rPr lang="en-US" altLang="ko-KR" dirty="0"/>
              <a:t>However, the constraints what has pooled variance could occur case not robust in outlier datapoint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680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LDA could be represented linear due to constraints what we discussed before.</a:t>
            </a:r>
            <a:r>
              <a:rPr lang="ko-KR" altLang="en-US" dirty="0"/>
              <a:t> </a:t>
            </a:r>
            <a:r>
              <a:rPr lang="en-US" altLang="ko-KR" dirty="0"/>
              <a:t>There are classes density function follows Gaussian Distribution and classes variance are same as pooled variance. </a:t>
            </a:r>
          </a:p>
          <a:p>
            <a:endParaRPr lang="en-US" altLang="ko-KR" dirty="0"/>
          </a:p>
          <a:p>
            <a:r>
              <a:rPr lang="en-US" altLang="ko-KR" dirty="0"/>
              <a:t>And Logistic Regression also can be showed as linear model via logit transformation. </a:t>
            </a:r>
          </a:p>
          <a:p>
            <a:endParaRPr lang="en-US" altLang="ko-KR" dirty="0"/>
          </a:p>
          <a:p>
            <a:r>
              <a:rPr lang="en-US" altLang="ko-KR" dirty="0"/>
              <a:t>The common point is that these could be presented as linear model, however, The difference is how to fit the linear line.</a:t>
            </a:r>
          </a:p>
          <a:p>
            <a:endParaRPr lang="en-US" altLang="ko-KR" dirty="0"/>
          </a:p>
          <a:p>
            <a:r>
              <a:rPr lang="en-US" altLang="ko-KR" dirty="0"/>
              <a:t>We could say Logistic Regression is more generalized method than LDA because there are few constraints in Logistic Regression.</a:t>
            </a:r>
          </a:p>
          <a:p>
            <a:endParaRPr lang="en-US" altLang="ko-KR" dirty="0"/>
          </a:p>
          <a:p>
            <a:r>
              <a:rPr lang="en-US" altLang="ko-KR" dirty="0"/>
              <a:t>By taking more constraints in LDA, we could get more information during estimating parameters and estimate those in efficient way.</a:t>
            </a:r>
          </a:p>
          <a:p>
            <a:r>
              <a:rPr lang="en-US" altLang="ko-KR" dirty="0"/>
              <a:t>i.e. If</a:t>
            </a:r>
            <a:r>
              <a:rPr lang="ko-KR" altLang="en-US" dirty="0"/>
              <a:t> </a:t>
            </a:r>
            <a:r>
              <a:rPr lang="en-US" altLang="ko-KR" dirty="0"/>
              <a:t>Sample</a:t>
            </a:r>
            <a:r>
              <a:rPr lang="ko-KR" altLang="en-US" dirty="0"/>
              <a:t> </a:t>
            </a:r>
            <a:r>
              <a:rPr lang="en-US" altLang="ko-KR" dirty="0"/>
              <a:t>follows</a:t>
            </a:r>
            <a:r>
              <a:rPr lang="ko-KR" altLang="en-US" dirty="0"/>
              <a:t> </a:t>
            </a:r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Distribution, There are increasing 30% efficiency compared with not followed it. And it means it doesn’t need 30% sample data more.</a:t>
            </a:r>
          </a:p>
          <a:p>
            <a:r>
              <a:rPr lang="en-US" altLang="ko-KR" dirty="0"/>
              <a:t>However, the constraints what has pooled variance could occur case not robust in outlier datapoint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9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Here are our topics today about Logistic Regression.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9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Before going to begin, Let me talk about adapting Linear regression into classification.</a:t>
            </a:r>
          </a:p>
          <a:p>
            <a:r>
              <a:rPr lang="en-US" altLang="ko-KR" dirty="0"/>
              <a:t>And there is a question, ‘Can Linear Regression make a predict Classification Problem properly? ‘</a:t>
            </a:r>
          </a:p>
          <a:p>
            <a:endParaRPr lang="en-US" altLang="ko-KR" dirty="0"/>
          </a:p>
          <a:p>
            <a:r>
              <a:rPr lang="en-US" altLang="ko-KR" dirty="0"/>
              <a:t>The answers is No. </a:t>
            </a:r>
          </a:p>
          <a:p>
            <a:r>
              <a:rPr lang="en-US" altLang="ko-KR" dirty="0"/>
              <a:t>Because the Linear Line cannot represent truly like image. </a:t>
            </a:r>
          </a:p>
          <a:p>
            <a:r>
              <a:rPr lang="en-US" altLang="ko-KR" dirty="0"/>
              <a:t>In some points the regression line get minus value unlike our intention.</a:t>
            </a:r>
          </a:p>
          <a:p>
            <a:r>
              <a:rPr lang="en-US" altLang="ko-KR" dirty="0"/>
              <a:t>So, drawing common regression line for classification is not adequate in geometric sense.</a:t>
            </a:r>
          </a:p>
          <a:p>
            <a:endParaRPr lang="en-US" altLang="ko-KR" dirty="0"/>
          </a:p>
          <a:p>
            <a:r>
              <a:rPr lang="en-US" altLang="ko-KR" dirty="0"/>
              <a:t>And Let’s think about 3 classes (Y1=0, Y2=1, Y3=2).</a:t>
            </a:r>
          </a:p>
          <a:p>
            <a:r>
              <a:rPr lang="en-US" altLang="ko-KR" dirty="0"/>
              <a:t>It might be reasonable because it seems simple regression problem.</a:t>
            </a:r>
          </a:p>
          <a:p>
            <a:r>
              <a:rPr lang="en-US" altLang="ko-KR" dirty="0"/>
              <a:t>Unfortunately, it’s not as well because of Regressor model’s characteristic. </a:t>
            </a:r>
          </a:p>
          <a:p>
            <a:r>
              <a:rPr lang="en-US" altLang="ko-KR" dirty="0"/>
              <a:t>Regressor could estimate Y3 is better than Y1 because Y3 has higher Y value than Y1 unlike our intention.</a:t>
            </a:r>
          </a:p>
          <a:p>
            <a:endParaRPr lang="en-US" altLang="ko-KR" dirty="0"/>
          </a:p>
          <a:p>
            <a:r>
              <a:rPr lang="en-US" altLang="ko-KR" dirty="0"/>
              <a:t>So, we need to have some another perspective resolving classification problem.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24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perspective commented before is using conditional probability for classification problem.</a:t>
            </a:r>
          </a:p>
          <a:p>
            <a:r>
              <a:rPr lang="en-US" altLang="ko-KR" dirty="0"/>
              <a:t>Make our prediction goal is getting probability f(x) what takes specific category.</a:t>
            </a:r>
          </a:p>
          <a:p>
            <a:endParaRPr lang="en-US" altLang="ko-KR" dirty="0"/>
          </a:p>
          <a:p>
            <a:r>
              <a:rPr lang="en-US" altLang="ko-KR" dirty="0"/>
              <a:t>And there is sample problem although it’s represented by conditional probability.</a:t>
            </a:r>
          </a:p>
          <a:p>
            <a:r>
              <a:rPr lang="en-US" altLang="ko-KR" dirty="0"/>
              <a:t>If we use probability by origin linear function like left, there are points have negative value and value beyond 1 in the contrast.</a:t>
            </a:r>
          </a:p>
          <a:p>
            <a:r>
              <a:rPr lang="en-US" altLang="ko-KR" dirty="0"/>
              <a:t>For resolving it, we need to replace negative value to 0 and value beyond 1 to 1.</a:t>
            </a:r>
          </a:p>
          <a:p>
            <a:r>
              <a:rPr lang="en-US" altLang="ko-KR" dirty="0"/>
              <a:t>However, this situation when it converges boundary value completely could not occur in real world.</a:t>
            </a:r>
          </a:p>
          <a:p>
            <a:endParaRPr lang="en-US" altLang="ko-KR" dirty="0"/>
          </a:p>
          <a:p>
            <a:r>
              <a:rPr lang="en-US" altLang="ko-KR" dirty="0"/>
              <a:t>So, we need to handle those limitation for classification. </a:t>
            </a:r>
          </a:p>
          <a:p>
            <a:r>
              <a:rPr lang="en-US" altLang="ko-KR" dirty="0"/>
              <a:t>The answer is that takes Logistic Function to our linear equation.</a:t>
            </a:r>
          </a:p>
          <a:p>
            <a:endParaRPr lang="en-US" altLang="ko-KR" dirty="0"/>
          </a:p>
          <a:p>
            <a:r>
              <a:rPr lang="en-US" altLang="ko-KR" dirty="0"/>
              <a:t>Logistic function has advantage to overcome the Limitations.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94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page is general description about Logistic Function.</a:t>
            </a:r>
          </a:p>
          <a:p>
            <a:endParaRPr lang="en-US" altLang="ko-KR" dirty="0"/>
          </a:p>
          <a:p>
            <a:r>
              <a:rPr lang="en-US" altLang="ko-KR" dirty="0"/>
              <a:t>Let we just focus Logistic Function covering our linear equation like right image.</a:t>
            </a:r>
          </a:p>
          <a:p>
            <a:r>
              <a:rPr lang="en-US" altLang="ko-KR" dirty="0"/>
              <a:t>It could be thought non-linear variable combinations unlike linear model previously.</a:t>
            </a:r>
          </a:p>
          <a:p>
            <a:r>
              <a:rPr lang="en-US" altLang="ko-KR" dirty="0"/>
              <a:t>So, we could not get coefficient in simple way.</a:t>
            </a:r>
          </a:p>
          <a:p>
            <a:r>
              <a:rPr lang="en-US" altLang="ko-KR" dirty="0"/>
              <a:t>For resolving this, Look another notion called logit and Log Odds Transformation.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reason why we take odds is to check relationship between probability(p(x)) and independent variable(x) when determinant function(p) is non-linear.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Before changing linear function, let us know Odds first.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Odds is </a:t>
                </a:r>
                <a:r>
                  <a:rPr lang="en-US" altLang="ko-KR" sz="1200" dirty="0">
                    <a:latin typeface="+mn-ea"/>
                  </a:rPr>
                  <a:t>the probability what classify as 1 compared with 0.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+mn-ea"/>
                  </a:rPr>
                  <a:t>If we set the probability sigma(X=x) is probability to classify as 1, then classify as 0 is 1-sigma(X=x).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latin typeface="+mn-ea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+mn-ea"/>
                  </a:rPr>
                  <a:t>So We could show Odds as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ko-KR" sz="1200" dirty="0">
                            <a:latin typeface="+mn-ea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)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l-GR" altLang="ko-KR" sz="1200" dirty="0">
                            <a:latin typeface="+mn-ea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2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1− </m:t>
                        </m:r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altLang="ko-KR" sz="1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200" dirty="0">
                  <a:latin typeface="+mn-ea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latin typeface="+mn-ea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+mn-ea"/>
                  </a:rPr>
                  <a:t>And take log on Odds, then we could see linear equation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b="1" i="1" u="sng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1200" b="1" i="1" u="sng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1200" b="1" u="sng" dirty="0">
                    <a:latin typeface="+mn-ea"/>
                  </a:rPr>
                  <a:t>+</a:t>
                </a:r>
                <a:r>
                  <a:rPr lang="en-US" altLang="ko-KR" sz="1200" b="1" u="sn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b="1" i="1" u="sng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1200" b="1" i="1" u="sng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b="1" i="1" u="sng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sz="1200" dirty="0">
                    <a:latin typeface="+mn-ea"/>
                  </a:rPr>
                  <a:t> 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latin typeface="+mn-ea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+mn-ea"/>
                  </a:rPr>
                  <a:t>Logistic Regression has linear relationship between X and logit unlike general linear regression.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+mn-ea"/>
                  </a:rPr>
                  <a:t>If x increases, the odds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ko-KR" sz="1200" dirty="0">
                            <a:latin typeface="+mn-ea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)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l-GR" altLang="ko-KR" sz="1200" dirty="0">
                            <a:latin typeface="+mn-ea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+mn-ea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200" dirty="0">
                    <a:latin typeface="+mn-ea"/>
                  </a:rPr>
                  <a:t> increases</a:t>
                </a:r>
                <a:r>
                  <a:rPr lang="en-US" altLang="ko-KR" sz="1200" baseline="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1200" dirty="0">
                    <a:latin typeface="+mn-ea"/>
                  </a:rPr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We define Logistic function for representing classification output as probability. As we handled before, Logistic Function is represented non-linear combination. So we need to convert it in Intuitive way using Odds and log-odds transformation called logit transformation.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reason why we take odds is to check relationship between probability(p(x)) and independent variable(x) when determinant function(p) is non-linear.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For changing linear function, let us use Odds first.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Odds is </a:t>
                </a:r>
                <a:r>
                  <a:rPr lang="en-US" altLang="ko-KR" sz="1200" dirty="0">
                    <a:latin typeface="+mn-ea"/>
                  </a:rPr>
                  <a:t>the probability what classify as 1 compared with 0.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+mn-ea"/>
                  </a:rPr>
                  <a:t>If we set the probability sigma(X=x) is probability to classify as 1, then classify as 0 is 1-sigma(X=x).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latin typeface="+mn-ea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+mn-ea"/>
                  </a:rPr>
                  <a:t>So We could show Odds as  </a:t>
                </a:r>
                <a:r>
                  <a:rPr lang="el-GR" altLang="ko-KR" sz="1200" i="0" dirty="0">
                    <a:latin typeface="+mn-ea"/>
                  </a:rPr>
                  <a:t>"σ</a:t>
                </a:r>
                <a:r>
                  <a:rPr lang="en-US" altLang="ko-KR" sz="1200" i="0" dirty="0">
                    <a:latin typeface="+mn-ea"/>
                  </a:rPr>
                  <a:t>(X=x)</a:t>
                </a:r>
                <a:r>
                  <a:rPr lang="en-US" altLang="ko-KR" sz="1200" i="0" dirty="0">
                    <a:latin typeface="Cambria Math" panose="02040503050406030204" pitchFamily="18" charset="0"/>
                  </a:rPr>
                  <a:t>"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/(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1−</a:t>
                </a:r>
                <a:r>
                  <a:rPr lang="el-GR" altLang="ko-KR" sz="1200" b="0" i="0" dirty="0">
                    <a:latin typeface="+mn-ea"/>
                  </a:rPr>
                  <a:t>"</a:t>
                </a:r>
                <a:r>
                  <a:rPr lang="el-GR" altLang="ko-KR" sz="1200" i="0" dirty="0">
                    <a:latin typeface="+mn-ea"/>
                  </a:rPr>
                  <a:t>σ</a:t>
                </a:r>
                <a:r>
                  <a:rPr lang="en-US" altLang="ko-KR" sz="1200" i="0" dirty="0">
                    <a:latin typeface="+mn-ea"/>
                  </a:rPr>
                  <a:t>(X=x)</a:t>
                </a:r>
                <a:r>
                  <a:rPr lang="en-US" altLang="ko-KR" sz="1200" i="0" dirty="0">
                    <a:latin typeface="Cambria Math" panose="02040503050406030204" pitchFamily="18" charset="0"/>
                  </a:rPr>
                  <a:t>"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latin typeface="+mn-ea"/>
                  </a:rPr>
                  <a:t> =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(1/(1+𝑒^(−(</a:t>
                </a:r>
                <a:r>
                  <a:rPr lang="ko-KR" altLang="en-US" sz="1200" i="0">
                    <a:latin typeface="Cambria Math" panose="02040503050406030204" pitchFamily="18" charset="0"/>
                  </a:rPr>
                  <a:t>𝛽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_0+</a:t>
                </a:r>
                <a:r>
                  <a:rPr lang="ko-KR" altLang="en-US" sz="1200" i="0">
                    <a:latin typeface="Cambria Math" panose="02040503050406030204" pitchFamily="18" charset="0"/>
                  </a:rPr>
                  <a:t>𝛽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_1 𝑥)) ))/(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1−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1/(1+𝑒^(−(</a:t>
                </a:r>
                <a:r>
                  <a:rPr lang="ko-KR" altLang="en-US" sz="1200" i="0">
                    <a:latin typeface="Cambria Math" panose="02040503050406030204" pitchFamily="18" charset="0"/>
                  </a:rPr>
                  <a:t>𝛽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_0+</a:t>
                </a:r>
                <a:r>
                  <a:rPr lang="ko-KR" altLang="en-US" sz="1200" i="0">
                    <a:latin typeface="Cambria Math" panose="02040503050406030204" pitchFamily="18" charset="0"/>
                  </a:rPr>
                  <a:t>𝛽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_1 𝑥)) ))</a:t>
                </a:r>
                <a:r>
                  <a:rPr lang="en-US" altLang="ko-KR" sz="1200" dirty="0">
                    <a:latin typeface="+mn-ea"/>
                  </a:rPr>
                  <a:t> 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(1/(1+𝑒^(−(</a:t>
                </a:r>
                <a:r>
                  <a:rPr lang="ko-KR" altLang="en-US" sz="1200" i="0">
                    <a:latin typeface="Cambria Math" panose="02040503050406030204" pitchFamily="18" charset="0"/>
                  </a:rPr>
                  <a:t>𝛽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_0+</a:t>
                </a:r>
                <a:r>
                  <a:rPr lang="ko-KR" altLang="en-US" sz="1200" i="0">
                    <a:latin typeface="Cambria Math" panose="02040503050406030204" pitchFamily="18" charset="0"/>
                  </a:rPr>
                  <a:t>𝛽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_1 𝑥)) ))/(𝑒^(−(</a:t>
                </a:r>
                <a:r>
                  <a:rPr lang="ko-KR" altLang="en-US" sz="1200" i="0">
                    <a:latin typeface="Cambria Math" panose="02040503050406030204" pitchFamily="18" charset="0"/>
                  </a:rPr>
                  <a:t>𝛽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_0+</a:t>
                </a:r>
                <a:r>
                  <a:rPr lang="ko-KR" altLang="en-US" sz="1200" i="0">
                    <a:latin typeface="Cambria Math" panose="02040503050406030204" pitchFamily="18" charset="0"/>
                  </a:rPr>
                  <a:t>𝛽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_1 𝑥))/(1+𝑒^(−(</a:t>
                </a:r>
                <a:r>
                  <a:rPr lang="ko-KR" altLang="en-US" sz="1200" i="0">
                    <a:latin typeface="Cambria Math" panose="02040503050406030204" pitchFamily="18" charset="0"/>
                  </a:rPr>
                  <a:t>𝛽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_0+</a:t>
                </a:r>
                <a:r>
                  <a:rPr lang="ko-KR" altLang="en-US" sz="1200" i="0">
                    <a:latin typeface="Cambria Math" panose="02040503050406030204" pitchFamily="18" charset="0"/>
                  </a:rPr>
                  <a:t>𝛽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_1 𝑥)) ))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𝑒^(</a:t>
                </a:r>
                <a:r>
                  <a:rPr lang="ko-KR" altLang="en-US" sz="1200" i="0">
                    <a:latin typeface="Cambria Math" panose="02040503050406030204" pitchFamily="18" charset="0"/>
                  </a:rPr>
                  <a:t>𝛽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_0+</a:t>
                </a:r>
                <a:r>
                  <a:rPr lang="ko-KR" altLang="en-US" sz="1200" i="0">
                    <a:latin typeface="Cambria Math" panose="02040503050406030204" pitchFamily="18" charset="0"/>
                  </a:rPr>
                  <a:t>𝛽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_1 𝑥)</a:t>
                </a:r>
                <a:endParaRPr lang="en-US" altLang="ko-KR" sz="1200" dirty="0">
                  <a:latin typeface="+mn-ea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latin typeface="+mn-ea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+mn-ea"/>
                  </a:rPr>
                  <a:t>And take log on Odds, then we could see linear equation like </a:t>
                </a:r>
                <a:r>
                  <a:rPr lang="ko-KR" altLang="en-US" sz="1200" b="1" i="0" u="sng">
                    <a:latin typeface="Cambria Math" panose="02040503050406030204" pitchFamily="18" charset="0"/>
                  </a:rPr>
                  <a:t>𝜷</a:t>
                </a:r>
                <a:r>
                  <a:rPr lang="en-US" altLang="ko-KR" sz="1200" b="1" i="0" u="sng">
                    <a:latin typeface="Cambria Math" panose="02040503050406030204" pitchFamily="18" charset="0"/>
                  </a:rPr>
                  <a:t>_𝟎</a:t>
                </a:r>
                <a:r>
                  <a:rPr lang="en-US" altLang="ko-KR" sz="1200" b="1" u="sng" dirty="0">
                    <a:latin typeface="+mn-ea"/>
                  </a:rPr>
                  <a:t>+</a:t>
                </a:r>
                <a:r>
                  <a:rPr lang="en-US" altLang="ko-KR" sz="1200" b="1" u="sng" dirty="0"/>
                  <a:t> </a:t>
                </a:r>
                <a:r>
                  <a:rPr lang="ko-KR" altLang="en-US" sz="1200" b="1" i="0" u="sng">
                    <a:latin typeface="Cambria Math" panose="02040503050406030204" pitchFamily="18" charset="0"/>
                  </a:rPr>
                  <a:t>𝜷</a:t>
                </a:r>
                <a:r>
                  <a:rPr lang="en-US" altLang="ko-KR" sz="1200" b="1" i="0" u="sng">
                    <a:latin typeface="Cambria Math" panose="02040503050406030204" pitchFamily="18" charset="0"/>
                  </a:rPr>
                  <a:t>_𝟏 𝒙</a:t>
                </a:r>
                <a:r>
                  <a:rPr lang="en-US" altLang="ko-KR" sz="1200" dirty="0">
                    <a:latin typeface="+mn-ea"/>
                  </a:rPr>
                  <a:t> 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latin typeface="+mn-ea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+mn-ea"/>
                  </a:rPr>
                  <a:t>Logistic Regression has linear relationship between X and logit unlike general linear regression.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+mn-ea"/>
                  </a:rPr>
                  <a:t>If x increases, the odds  </a:t>
                </a:r>
                <a:r>
                  <a:rPr lang="el-GR" altLang="ko-KR" sz="1200" i="0" dirty="0">
                    <a:latin typeface="+mn-ea"/>
                  </a:rPr>
                  <a:t>"σ</a:t>
                </a:r>
                <a:r>
                  <a:rPr lang="en-US" altLang="ko-KR" sz="1200" i="0" dirty="0">
                    <a:latin typeface="+mn-ea"/>
                  </a:rPr>
                  <a:t>(X=x)</a:t>
                </a:r>
                <a:r>
                  <a:rPr lang="en-US" altLang="ko-KR" sz="1200" i="0" dirty="0">
                    <a:latin typeface="Cambria Math" panose="02040503050406030204" pitchFamily="18" charset="0"/>
                  </a:rPr>
                  <a:t>"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/(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1−</a:t>
                </a:r>
                <a:r>
                  <a:rPr lang="el-GR" altLang="ko-KR" sz="1200" b="0" i="0" dirty="0">
                    <a:latin typeface="+mn-ea"/>
                  </a:rPr>
                  <a:t>"</a:t>
                </a:r>
                <a:r>
                  <a:rPr lang="el-GR" altLang="ko-KR" sz="1200" i="0" dirty="0">
                    <a:latin typeface="+mn-ea"/>
                  </a:rPr>
                  <a:t>σ</a:t>
                </a:r>
                <a:r>
                  <a:rPr lang="en-US" altLang="ko-KR" sz="1200" i="0" dirty="0">
                    <a:latin typeface="+mn-ea"/>
                  </a:rPr>
                  <a:t>(X=x)</a:t>
                </a:r>
                <a:r>
                  <a:rPr lang="en-US" altLang="ko-KR" sz="1200" i="0" dirty="0">
                    <a:latin typeface="Cambria Math" panose="02040503050406030204" pitchFamily="18" charset="0"/>
                  </a:rPr>
                  <a:t>"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latin typeface="+mn-ea"/>
                  </a:rPr>
                  <a:t> increases</a:t>
                </a:r>
                <a:r>
                  <a:rPr lang="en-US" altLang="ko-KR" sz="1200" baseline="0" dirty="0">
                    <a:latin typeface="+mn-ea"/>
                  </a:rPr>
                  <a:t>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𝑒^(</a:t>
                </a:r>
                <a:r>
                  <a:rPr lang="ko-KR" altLang="en-US" sz="1200" i="0">
                    <a:latin typeface="Cambria Math" panose="02040503050406030204" pitchFamily="18" charset="0"/>
                  </a:rPr>
                  <a:t>𝛽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_1 )</a:t>
                </a:r>
                <a:r>
                  <a:rPr lang="en-US" altLang="ko-KR" sz="1200" dirty="0">
                    <a:latin typeface="+mn-ea"/>
                  </a:rPr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We define Logistic function for representing classification output as probability. As we handled before, Logistic Function is represented non-linear combination. So we need to convert it in Intuitive way using Odds and log-odds transformation called logit transformation.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2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 return to equation 4.17 with knowledge about odds.</a:t>
            </a:r>
          </a:p>
          <a:p>
            <a:r>
              <a:rPr lang="en-US" altLang="ko-KR" dirty="0"/>
              <a:t>In Multi-Class Classification problem, Logistic Regression could represent like above.</a:t>
            </a:r>
          </a:p>
          <a:p>
            <a:endParaRPr lang="en-US" altLang="ko-KR" dirty="0"/>
          </a:p>
          <a:p>
            <a:r>
              <a:rPr lang="en-US" altLang="ko-KR" dirty="0"/>
              <a:t>The reason why I make a explain background of logit(log odds) transformation before looking at Logistic Regression’s basic equation.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9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And, Before expanding 3 class problem, we need to know about likelihood first.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Maybe We need to use any estimation indicator like least-square method.</a:t>
                </a:r>
              </a:p>
              <a:p>
                <a:r>
                  <a:rPr lang="en-US" altLang="ko-KR" dirty="0"/>
                  <a:t>But, in Logistic Regression, we </a:t>
                </a:r>
                <a:r>
                  <a:rPr lang="en-US" altLang="ko-KR" dirty="0" err="1"/>
                  <a:t>gonna</a:t>
                </a:r>
                <a:r>
                  <a:rPr lang="en-US" altLang="ko-KR" dirty="0"/>
                  <a:t> use MLE(Maximum Likelihood Estimation) method.</a:t>
                </a:r>
              </a:p>
              <a:p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reason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why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it uses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maximum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likelihood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unlike least square is prediction value is probability.</a:t>
                </a:r>
              </a:p>
              <a:p>
                <a:r>
                  <a:rPr lang="en-US" altLang="ko-KR" dirty="0"/>
                  <a:t>And MLE is good for fitting non-linear model.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You guys might see likelihood when we handle </a:t>
                </a:r>
                <a:r>
                  <a:rPr lang="en-US" altLang="ko-KR" dirty="0" err="1"/>
                  <a:t>bayes’</a:t>
                </a:r>
                <a:r>
                  <a:rPr lang="en-US" altLang="ko-KR" dirty="0"/>
                  <a:t> rule in LDA.</a:t>
                </a:r>
              </a:p>
              <a:p>
                <a:r>
                  <a:rPr lang="en-US" altLang="ko-KR" dirty="0"/>
                  <a:t>Likelihood is the probability some situation occurs. </a:t>
                </a:r>
              </a:p>
              <a:p>
                <a:pPr algn="l"/>
                <a:r>
                  <a:rPr lang="en-US" altLang="ko-KR" dirty="0"/>
                  <a:t>And It appear for calculating posterior probability[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ko-KR" dirty="0"/>
                  <a:t>] by likelihood[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dirty="0"/>
                  <a:t>] and prior probability[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]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 other words, it is the probability when we could get using observation data.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In most dataset, the datapoints at row are independent so the Likelihood function could be showed by multiplication of each datapoint.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And let we adapt this concept to our classification like below.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And here is formal definition of likelihood function.</a:t>
                </a:r>
              </a:p>
              <a:p>
                <a:r>
                  <a:rPr lang="en-US" altLang="ko-KR" dirty="0"/>
                  <a:t>If Likelihood could be defined like above, let we adapt it into our case. </a:t>
                </a:r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And, Before expanding 3 class problem, we need to know about likelihood first.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Maybe We need to use any estimation indicator like least-square method.</a:t>
                </a:r>
              </a:p>
              <a:p>
                <a:r>
                  <a:rPr lang="en-US" altLang="ko-KR" dirty="0"/>
                  <a:t>But, in Logistic Regression, we </a:t>
                </a:r>
                <a:r>
                  <a:rPr lang="en-US" altLang="ko-KR" dirty="0" err="1"/>
                  <a:t>gonna</a:t>
                </a:r>
                <a:r>
                  <a:rPr lang="en-US" altLang="ko-KR" dirty="0"/>
                  <a:t> use MLE(Maximum Likelihood Estimation) method.</a:t>
                </a:r>
              </a:p>
              <a:p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reason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why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it uses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maximum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likelihood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unlike least square is prediction value is probability.</a:t>
                </a:r>
              </a:p>
              <a:p>
                <a:r>
                  <a:rPr lang="en-US" altLang="ko-KR" dirty="0"/>
                  <a:t>And MLE is good for fitting non-linear model.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You guys might see likelihood when we handle </a:t>
                </a:r>
                <a:r>
                  <a:rPr lang="en-US" altLang="ko-KR" dirty="0" err="1"/>
                  <a:t>bayes’</a:t>
                </a:r>
                <a:r>
                  <a:rPr lang="en-US" altLang="ko-KR" dirty="0"/>
                  <a:t> rule in LDA.</a:t>
                </a:r>
              </a:p>
              <a:p>
                <a:r>
                  <a:rPr lang="en-US" altLang="ko-KR" dirty="0"/>
                  <a:t>Likelihood is the probability some situation occurs. </a:t>
                </a:r>
              </a:p>
              <a:p>
                <a:pPr algn="l"/>
                <a:r>
                  <a:rPr lang="en-US" altLang="ko-KR" dirty="0"/>
                  <a:t>And It appear for calculating posterior probability[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Pr(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𝜃│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𝐷)</a:t>
                </a:r>
                <a:r>
                  <a:rPr lang="en-US" altLang="ko-KR" dirty="0"/>
                  <a:t>] by likelihood[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Pr(𝐷│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𝜃)</a:t>
                </a:r>
                <a:r>
                  <a:rPr lang="en-US" altLang="ko-KR" dirty="0"/>
                  <a:t>] and prior probability[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Pr(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𝜃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)</a:t>
                </a:r>
                <a:r>
                  <a:rPr lang="en-US" altLang="ko-KR" dirty="0"/>
                  <a:t>]</a:t>
                </a:r>
              </a:p>
              <a:p>
                <a:pPr algn="l"/>
                <a:r>
                  <a:rPr lang="en-US" altLang="ko-KR" b="0" i="0">
                    <a:latin typeface="Cambria Math" panose="02040503050406030204" pitchFamily="18" charset="0"/>
                  </a:rPr>
                  <a:t>Pr(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𝜃│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𝐷)=(Pr(𝐷│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𝜃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)Pr(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𝜃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))/(Pr(𝐷))</a:t>
                </a:r>
                <a:endParaRPr lang="en-US" altLang="ko-KR" dirty="0"/>
              </a:p>
              <a:p>
                <a:r>
                  <a:rPr lang="en-US" altLang="ko-KR" dirty="0"/>
                  <a:t>In other words, it is the probability when we could get using observation data.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In most dataset, the datapoints at row are independent so the Likelihood function could be showed by multiplication of each datapoint.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And let we adapt this concept to our classification like below.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And here is formal definition of likelihood function.</a:t>
                </a:r>
              </a:p>
              <a:p>
                <a:r>
                  <a:rPr lang="en-US" altLang="ko-KR" dirty="0"/>
                  <a:t>If Likelihood could be defined like above, let we adapt it into our case. 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41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Our probability density function can be represented like it because what becomes different by Thetas due to that it’s different by probability variable.</a:t>
                </a:r>
              </a:p>
              <a:p>
                <a:r>
                  <a:rPr lang="en-US" altLang="ko-KR" dirty="0"/>
                  <a:t>And it is joint probability density function because probability variable is independent.</a:t>
                </a:r>
              </a:p>
              <a:p>
                <a:r>
                  <a:rPr lang="en-US" altLang="ko-KR" dirty="0"/>
                  <a:t>Thus, the likelihood of it figures out like above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Then How could we make good Logistic Regression model using likelihood function?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For that, let us think about the equation for posterior probability.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first objective is to get posterior probability using likelihood and prior probability.</a:t>
                </a:r>
              </a:p>
              <a:p>
                <a:r>
                  <a:rPr lang="en-US" altLang="ko-KR" dirty="0"/>
                  <a:t>Then what is the objective of likelihood.</a:t>
                </a:r>
              </a:p>
              <a:p>
                <a:r>
                  <a:rPr lang="en-US" altLang="ko-KR" dirty="0"/>
                  <a:t>It could be figuring out best representative prob using sample data.</a:t>
                </a:r>
              </a:p>
              <a:p>
                <a:r>
                  <a:rPr lang="en-US" altLang="ko-KR" dirty="0"/>
                  <a:t>‘best’ means getting high probability per sample data.</a:t>
                </a:r>
              </a:p>
              <a:p>
                <a:r>
                  <a:rPr lang="en-US" altLang="ko-KR" dirty="0"/>
                  <a:t>Then each probability density function becomes maximize then the likelihood becomes maximize.</a:t>
                </a:r>
              </a:p>
              <a:p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So, we could say we have to maximize likelihood function.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It’s called MLE.</a:t>
                </a:r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Our probability density function can be represented like it because what becomes different by Thetas due to that it’s different by probability variable.</a:t>
                </a:r>
              </a:p>
              <a:p>
                <a:r>
                  <a:rPr lang="en-US" altLang="ko-KR" dirty="0"/>
                  <a:t>And it is joint probability density function because probability variable is independent.</a:t>
                </a:r>
              </a:p>
              <a:p>
                <a:r>
                  <a:rPr lang="en-US" altLang="ko-KR" dirty="0"/>
                  <a:t>Thus, the likelihood of it figures out like above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Then How could we make good Logistic Regression model using likelihood function?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For that, let us think about the equation for posterior probability.</a:t>
                </a:r>
              </a:p>
              <a:p>
                <a:pPr/>
                <a:r>
                  <a:rPr lang="en-US" altLang="ko-KR" b="0" i="0">
                    <a:latin typeface="Cambria Math" panose="02040503050406030204" pitchFamily="18" charset="0"/>
                  </a:rPr>
                  <a:t>Pr(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𝜃│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𝐷)=(Pr(𝐷│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𝜃)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Pr(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𝜃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))/(Pr(𝐷))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first objective is to get posterior probability using likelihood and prior probability.</a:t>
                </a:r>
              </a:p>
              <a:p>
                <a:r>
                  <a:rPr lang="en-US" altLang="ko-KR" dirty="0"/>
                  <a:t>Then what is the objective of likelihood.</a:t>
                </a:r>
              </a:p>
              <a:p>
                <a:r>
                  <a:rPr lang="en-US" altLang="ko-KR" dirty="0"/>
                  <a:t>It could be figuring out best representative prob using sample data.</a:t>
                </a:r>
              </a:p>
              <a:p>
                <a:r>
                  <a:rPr lang="en-US" altLang="ko-KR" dirty="0"/>
                  <a:t>‘best’ means getting high probability per sample data.</a:t>
                </a:r>
              </a:p>
              <a:p>
                <a:r>
                  <a:rPr lang="en-US" altLang="ko-KR" dirty="0"/>
                  <a:t>Then each probability density function becomes maximize then the likelihood becomes maximize.</a:t>
                </a:r>
              </a:p>
              <a:p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So, we could say we have to maximize likelihood function.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It’s called MLE.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1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0F7665-BC2E-4A75-8611-8895883AE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2991E1-05EB-4DFD-A549-F6A225EB15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109257-3CAB-4F95-8015-71FF6945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B53120-5297-4C6E-8604-B787ABA658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53112E-6C51-4D84-B133-160F589EF6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BB96A9-32C1-4D3A-8A33-5A7B293487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10060A7-9159-4A63-9F26-8F810046C37D}"/>
              </a:ext>
            </a:extLst>
          </p:cNvPr>
          <p:cNvSpPr/>
          <p:nvPr userDrawn="1"/>
        </p:nvSpPr>
        <p:spPr>
          <a:xfrm>
            <a:off x="22728916" y="1078039"/>
            <a:ext cx="781685" cy="777389"/>
          </a:xfrm>
          <a:prstGeom prst="ellipse">
            <a:avLst/>
          </a:prstGeom>
          <a:solidFill>
            <a:srgbClr val="1C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EE0DCD-7B2D-450B-9129-0E70D94455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A2DD11-BFE3-4B44-92A0-0CD48EF91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4B1714-85F0-435A-A074-B3ACBB95A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7AA066-060E-442F-86DC-BCAC8246CB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28E083-45E7-4A7F-B579-62D454EA0C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912EF5-B6BD-4577-80D1-7CF4C13606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F270F2-55A5-4309-A37A-E66D00EAEA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44D574-9EFB-463B-ACEE-40CD523FB9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4B5156-9194-462C-9AE9-B903D5F626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A46E16-2DA9-43A8-B966-8B96E2E43D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BE6515-9A56-4804-AB34-C1DCEABAD3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7944EC-841D-47B7-81F2-4114C15954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6E0160-1E10-4576-9064-62E5C452D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F34DD8-5F3C-4217-8787-E26A825BF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cendental_equ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JeonghunYoon/04-logistic-regression" TargetMode="External"/><Relationship Id="rId13" Type="http://schemas.openxmlformats.org/officeDocument/2006/relationships/hyperlink" Target="https://lee-jaejoon.github.io/stat-logistic/" TargetMode="External"/><Relationship Id="rId3" Type="http://schemas.openxmlformats.org/officeDocument/2006/relationships/hyperlink" Target="https://machinelearningmastery.com/logistic-regression-with-maximum-likelihood-estimation/" TargetMode="External"/><Relationship Id="rId7" Type="http://schemas.openxmlformats.org/officeDocument/2006/relationships/hyperlink" Target="https://ratsgo.github.io/machine%20learning/2017/07/02/logistic/" TargetMode="External"/><Relationship Id="rId12" Type="http://schemas.openxmlformats.org/officeDocument/2006/relationships/hyperlink" Target="https://www.stat.cmu.edu/~cshalizi/350/lectures/26/lecture-26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dongyoung.github.io/%EB%A8%B8%EC%8B%A0%EB%9F%AC%EB%8B%9D/2018/01/23/ISL-Classification_ch4.html" TargetMode="External"/><Relationship Id="rId11" Type="http://schemas.openxmlformats.org/officeDocument/2006/relationships/hyperlink" Target="http://blog.naver.com/PostView.nhn?blogId=mykepzzang&amp;logNo=221568285099&amp;parentCategoryNo=17&amp;categoryNo=&amp;viewDate=&amp;isShowPopularPosts=true&amp;from=search" TargetMode="External"/><Relationship Id="rId5" Type="http://schemas.openxmlformats.org/officeDocument/2006/relationships/hyperlink" Target="https://www.stat.cmu.edu/~ryantibs/datamining/lectures/22-clas3.pdf" TargetMode="External"/><Relationship Id="rId15" Type="http://schemas.openxmlformats.org/officeDocument/2006/relationships/hyperlink" Target="https://darkpgmr.tistory.com/58" TargetMode="External"/><Relationship Id="rId10" Type="http://schemas.openxmlformats.org/officeDocument/2006/relationships/hyperlink" Target="https://blog.naver.com/mykepzzang/220863521517" TargetMode="External"/><Relationship Id="rId4" Type="http://schemas.openxmlformats.org/officeDocument/2006/relationships/hyperlink" Target="https://www.stat.cmu.edu/~ryantibs/datamining/lectures/21-clas2.pdf" TargetMode="External"/><Relationship Id="rId9" Type="http://schemas.openxmlformats.org/officeDocument/2006/relationships/hyperlink" Target="https://hyunlee103.tistory.com/12" TargetMode="External"/><Relationship Id="rId14" Type="http://schemas.openxmlformats.org/officeDocument/2006/relationships/hyperlink" Target="https://darkpgmr.tistory.com/59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78227" y="5722826"/>
            <a:ext cx="155881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Linear</a:t>
            </a:r>
            <a:r>
              <a:rPr kumimoji="1" lang="ko-KR" altLang="en-US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Methods</a:t>
            </a:r>
            <a:r>
              <a:rPr kumimoji="1" lang="ko-KR" altLang="en-US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for</a:t>
            </a:r>
            <a:r>
              <a:rPr kumimoji="1" lang="ko-KR" altLang="en-US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Classification</a:t>
            </a:r>
            <a:r>
              <a:rPr kumimoji="1" lang="ko-KR" altLang="en-US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–</a:t>
            </a:r>
            <a:r>
              <a:rPr kumimoji="1" lang="ko-KR" altLang="en-US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Logistic</a:t>
            </a:r>
            <a:r>
              <a:rPr kumimoji="1" lang="ko-KR" altLang="en-US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Regression</a:t>
            </a:r>
          </a:p>
        </p:txBody>
      </p:sp>
      <p:sp>
        <p:nvSpPr>
          <p:cNvPr id="8" name="직사각형 7"/>
          <p:cNvSpPr/>
          <p:nvPr/>
        </p:nvSpPr>
        <p:spPr>
          <a:xfrm flipV="1">
            <a:off x="1079827" y="6573914"/>
            <a:ext cx="2568895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28668" y="6733786"/>
            <a:ext cx="2547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Feb 08, 2021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52" y="12114746"/>
            <a:ext cx="5804164" cy="906404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935197" y="11234769"/>
            <a:ext cx="182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27444" y="11990311"/>
            <a:ext cx="6531382" cy="1425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Industrial Engineering</a:t>
            </a:r>
          </a:p>
          <a:p>
            <a:pPr>
              <a:lnSpc>
                <a:spcPct val="110000"/>
              </a:lnSpc>
            </a:pPr>
            <a:r>
              <a:rPr lang="en-US" altLang="ko-KR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5th</a:t>
            </a:r>
            <a:r>
              <a:rPr lang="ko-KR" altLang="en-US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 Engineering Building </a:t>
            </a:r>
            <a:r>
              <a:rPr lang="ko-KR" altLang="en-US" sz="2200" dirty="0" err="1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Room</a:t>
            </a:r>
            <a:r>
              <a:rPr lang="ko-KR" altLang="en-US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 </a:t>
            </a:r>
            <a:r>
              <a:rPr lang="en-US" altLang="ko-KR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302-4</a:t>
            </a:r>
          </a:p>
          <a:p>
            <a:pPr>
              <a:lnSpc>
                <a:spcPct val="110000"/>
              </a:lnSpc>
            </a:pPr>
            <a:r>
              <a:rPr lang="ko-KR" altLang="en-US" sz="1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Tel.  </a:t>
            </a:r>
            <a:r>
              <a:rPr lang="ko-KR" altLang="en-US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+82 </a:t>
            </a:r>
            <a:r>
              <a:rPr lang="en-US" altLang="ko-KR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010-4818-7429</a:t>
            </a:r>
            <a:r>
              <a:rPr lang="ko-KR" altLang="en-US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        </a:t>
            </a:r>
            <a:endParaRPr lang="en-US" altLang="ko-KR" sz="18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8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Web</a:t>
            </a:r>
            <a:r>
              <a:rPr lang="ko-KR" altLang="en-US" sz="1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.</a:t>
            </a:r>
            <a:r>
              <a:rPr lang="ko-KR" altLang="en-US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 http://</a:t>
            </a:r>
            <a:r>
              <a:rPr lang="en-US" altLang="ko-KR" sz="180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sdm</a:t>
            </a:r>
            <a:r>
              <a:rPr lang="ko-KR" altLang="en-US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  <a:r>
              <a:rPr lang="ko-KR" altLang="en-US" sz="180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unist.ac.kr</a:t>
            </a:r>
            <a:endParaRPr lang="ko-KR" altLang="en-US" sz="18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40395E-A88B-4B8F-8DC1-FFD852E78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22" y="1066800"/>
            <a:ext cx="210748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6514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Likelihood – 2class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61BCC-5A1B-488C-9748-2C90A8961C73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690939-18CE-479A-8790-D4684B86FF1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70">
              <a:extLst>
                <a:ext uri="{FF2B5EF4-FFF2-40B4-BE49-F238E27FC236}">
                  <a16:creationId xmlns:a16="http://schemas.microsoft.com/office/drawing/2014/main" id="{63DDD18A-F24B-468D-81D9-4D03F6165A3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B089348-25F1-44F6-AE14-3F31B93F58B7}"/>
                  </a:ext>
                </a:extLst>
              </p:cNvPr>
              <p:cNvSpPr/>
              <p:nvPr/>
            </p:nvSpPr>
            <p:spPr>
              <a:xfrm>
                <a:off x="1510971" y="2171613"/>
                <a:ext cx="22207444" cy="10484537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r>
                  <a:rPr lang="en-US" altLang="ko-KR" sz="3200" dirty="0">
                    <a:latin typeface="+mn-ea"/>
                  </a:rPr>
                  <a:t>In Logistic Regression, we made a limitation that there are two classes only for our result.</a:t>
                </a:r>
              </a:p>
              <a:p>
                <a:r>
                  <a:rPr lang="en-US" altLang="ko-KR" sz="3200" dirty="0">
                    <a:latin typeface="+mn-ea"/>
                  </a:rPr>
                  <a:t>In other words, it is based on Bernoulli Trial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There are 2 labels and these could be represented like below.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+mn-ea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atin typeface="+mn-ea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Then, the probability to distribute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+mn-ea"/>
                  </a:rPr>
                  <a:t>=1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=0,1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32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; </a:t>
                </a:r>
                <a:r>
                  <a:rPr lang="en-US" altLang="ko-KR" sz="3200" b="1" u="sng" dirty="0">
                    <a:latin typeface="+mn-ea"/>
                  </a:rPr>
                  <a:t>if X has n features, theta has until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3200" b="1" i="1" u="sng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3200" b="1" i="1" u="sng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3200" b="1" i="1" u="sng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ko-KR" sz="3200" b="1" i="1" u="sng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altLang="ko-KR" sz="3200" b="1" u="sng" dirty="0">
                    <a:latin typeface="+mn-ea"/>
                  </a:rPr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u="sng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3200" b="1" i="1" u="sng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3200" b="1" u="sng" dirty="0">
                    <a:latin typeface="+mn-ea"/>
                  </a:rPr>
                  <a:t> has K classes, there are K-1 Theta</a:t>
                </a:r>
                <a14:m>
                  <m:oMath xmlns:m="http://schemas.openxmlformats.org/officeDocument/2006/math">
                    <m:r>
                      <a:rPr lang="en-US" altLang="ko-KR" sz="3200" b="1" i="0" u="sng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3200" b="1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1" i="1" u="sng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b="1" i="1" u="sng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ko-KR" sz="3200" b="1" i="1" u="sng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3200" b="1" i="1" u="sng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3200" b="1" i="1" u="sng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3200" b="1" i="1" u="sng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ko-KR" sz="3200" b="1" i="1" u="sng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3200" b="1" i="1" u="sng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3200" b="1" u="sng" dirty="0">
                    <a:latin typeface="+mn-ea"/>
                  </a:rPr>
                  <a:t> more.</a:t>
                </a:r>
                <a:r>
                  <a:rPr lang="en-US" altLang="ko-KR" sz="3200" dirty="0">
                    <a:latin typeface="+mn-ea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The Likelihood function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32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altLang="ko-KR" sz="3200" dirty="0">
                    <a:latin typeface="+mn-ea"/>
                  </a:rPr>
                  <a:t>, (2 class classification and 1 feature for prediction)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32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32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32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32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3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32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𝑐𝑙𝑎𝑠𝑠𝑖𝑓𝑖𝑐𝑎𝑡𝑖𝑜𝑛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𝑝𝑟𝑜𝑏𝑙𝑒𝑚</m:t>
                    </m:r>
                  </m:oMath>
                </a14:m>
                <a:endParaRPr lang="en-US" altLang="ko-KR" sz="3200" dirty="0">
                  <a:latin typeface="+mn-ea"/>
                </a:endParaRPr>
              </a:p>
              <a:p>
                <a:pPr lvl="3"/>
                <a:r>
                  <a:rPr lang="en-US" altLang="ko-KR" sz="3200" dirty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32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3200" dirty="0">
                  <a:latin typeface="+mn-ea"/>
                </a:endParaRPr>
              </a:p>
              <a:p>
                <a:pPr lvl="3"/>
                <a:r>
                  <a:rPr lang="en-US" altLang="ko-KR" sz="3200" dirty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32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32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3200" dirty="0">
                  <a:latin typeface="+mn-ea"/>
                </a:endParaRPr>
              </a:p>
              <a:p>
                <a:pPr lvl="3"/>
                <a:endParaRPr lang="en-US" altLang="ko-KR" sz="3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sz="32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𝑙𝑜𝑔𝐿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sz="32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∏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ko-KR" sz="32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32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B089348-25F1-44F6-AE14-3F31B93F5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71" y="2171613"/>
                <a:ext cx="22207444" cy="10484537"/>
              </a:xfrm>
              <a:prstGeom prst="rect">
                <a:avLst/>
              </a:prstGeom>
              <a:blipFill>
                <a:blip r:embed="rId3"/>
                <a:stretch>
                  <a:fillRect l="-302" t="-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57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8508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Log likelihood– 2classes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61BCC-5A1B-488C-9748-2C90A8961C73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690939-18CE-479A-8790-D4684B86FF1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70">
              <a:extLst>
                <a:ext uri="{FF2B5EF4-FFF2-40B4-BE49-F238E27FC236}">
                  <a16:creationId xmlns:a16="http://schemas.microsoft.com/office/drawing/2014/main" id="{63DDD18A-F24B-468D-81D9-4D03F6165A3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B089348-25F1-44F6-AE14-3F31B93F58B7}"/>
                  </a:ext>
                </a:extLst>
              </p:cNvPr>
              <p:cNvSpPr/>
              <p:nvPr/>
            </p:nvSpPr>
            <p:spPr>
              <a:xfrm>
                <a:off x="1510971" y="2171613"/>
                <a:ext cx="22207444" cy="9927654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r>
                  <a:rPr lang="en-US" altLang="ko-KR" sz="3200" dirty="0">
                    <a:latin typeface="+mn-ea"/>
                  </a:rPr>
                  <a:t>Takes Log at likelihood function,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sz="32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𝑙𝑜𝑔𝐿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sz="32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∏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ko-KR" sz="32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32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b="1" u="sng" dirty="0">
                    <a:latin typeface="+mn-ea"/>
                  </a:rPr>
                  <a:t>Why</a:t>
                </a:r>
                <a:r>
                  <a:rPr lang="ko-KR" altLang="en-US" sz="3200" b="1" u="sng" dirty="0">
                    <a:latin typeface="+mn-ea"/>
                  </a:rPr>
                  <a:t> </a:t>
                </a:r>
                <a:r>
                  <a:rPr lang="en-US" altLang="ko-KR" sz="3200" b="1" u="sng" dirty="0">
                    <a:latin typeface="+mn-ea"/>
                  </a:rPr>
                  <a:t>do</a:t>
                </a:r>
                <a:r>
                  <a:rPr lang="ko-KR" altLang="en-US" sz="3200" b="1" u="sng" dirty="0">
                    <a:latin typeface="+mn-ea"/>
                  </a:rPr>
                  <a:t> </a:t>
                </a:r>
                <a:r>
                  <a:rPr lang="en-US" altLang="ko-KR" sz="3200" b="1" u="sng" dirty="0">
                    <a:latin typeface="+mn-ea"/>
                  </a:rPr>
                  <a:t>we</a:t>
                </a:r>
                <a:r>
                  <a:rPr lang="ko-KR" altLang="en-US" sz="3200" b="1" u="sng" dirty="0">
                    <a:latin typeface="+mn-ea"/>
                  </a:rPr>
                  <a:t> </a:t>
                </a:r>
                <a:r>
                  <a:rPr lang="en-US" altLang="ko-KR" sz="3200" b="1" u="sng" dirty="0">
                    <a:latin typeface="+mn-ea"/>
                  </a:rPr>
                  <a:t>need to take a log at likelihood function?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sz="32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32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32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32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32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32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ko-KR" sz="32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ko-KR" sz="32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32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32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32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B089348-25F1-44F6-AE14-3F31B93F5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71" y="2171613"/>
                <a:ext cx="22207444" cy="9927654"/>
              </a:xfrm>
              <a:prstGeom prst="rect">
                <a:avLst/>
              </a:prstGeom>
              <a:blipFill>
                <a:blip r:embed="rId3"/>
                <a:stretch>
                  <a:fillRect l="-302" t="-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FFACC2-584F-466A-B5EA-AFC34613FF8F}"/>
                  </a:ext>
                </a:extLst>
              </p:cNvPr>
              <p:cNvSpPr txBox="1"/>
              <p:nvPr/>
            </p:nvSpPr>
            <p:spPr>
              <a:xfrm>
                <a:off x="11514324" y="8686800"/>
                <a:ext cx="8843108" cy="174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32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altLang="ko-KR" sz="32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3200" dirty="0">
                  <a:latin typeface="+mn-ea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32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altLang="ko-KR" sz="3200" dirty="0">
                    <a:latin typeface="+mn-ea"/>
                  </a:rPr>
                  <a:t> = 1-</a:t>
                </a:r>
                <a:r>
                  <a:rPr lang="en-US" altLang="ko-KR" sz="3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32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l-GR" altLang="ko-K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32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FFACC2-584F-466A-B5EA-AFC34613F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4324" y="8686800"/>
                <a:ext cx="8843108" cy="1741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88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8508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Newton’s Method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61BCC-5A1B-488C-9748-2C90A8961C73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690939-18CE-479A-8790-D4684B86FF1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70">
              <a:extLst>
                <a:ext uri="{FF2B5EF4-FFF2-40B4-BE49-F238E27FC236}">
                  <a16:creationId xmlns:a16="http://schemas.microsoft.com/office/drawing/2014/main" id="{63DDD18A-F24B-468D-81D9-4D03F6165A3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B089348-25F1-44F6-AE14-3F31B93F58B7}"/>
                  </a:ext>
                </a:extLst>
              </p:cNvPr>
              <p:cNvSpPr/>
              <p:nvPr/>
            </p:nvSpPr>
            <p:spPr>
              <a:xfrm>
                <a:off x="1510971" y="2171613"/>
                <a:ext cx="22207444" cy="10148291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r>
                  <a:rPr lang="en-US" altLang="ko-KR" sz="3200" dirty="0">
                    <a:latin typeface="+mn-ea"/>
                  </a:rPr>
                  <a:t>Let us discover maximized point of log likelihood function.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𝐿𝐿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32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𝑙𝑜𝑔𝐿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32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∏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32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32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𝑙𝑜𝑔𝑝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32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ko-KR" sz="32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32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nary>
                  </m:oMath>
                </a14:m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ko-KR" sz="32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⁡(1+</m:t>
                        </m:r>
                        <m:sSup>
                          <m:s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32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nary>
                  </m:oMath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First derivatives of log likelihood function is,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altLang="ko-KR" sz="3200" i="1"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sz="32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32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32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ko-KR" sz="32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ko-KR" sz="32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We could not find some point makes maximize log likelihood function, </a:t>
                </a:r>
              </a:p>
              <a:p>
                <a:r>
                  <a:rPr lang="en-US" altLang="ko-KR" sz="3200" dirty="0">
                    <a:latin typeface="+mn-ea"/>
                  </a:rPr>
                  <a:t>betas are non-linear by p+1 equations(p: num of features + 1: bias) due to exponential in probability equation,  </a:t>
                </a:r>
                <a:r>
                  <a:rPr lang="en-US" altLang="ko-KR" sz="3200" dirty="0">
                    <a:latin typeface="+mn-ea"/>
                    <a:hlinkClick r:id="rId3"/>
                  </a:rPr>
                  <a:t>transcendental equation[???]</a:t>
                </a:r>
                <a:r>
                  <a:rPr lang="en-US" altLang="ko-KR" sz="3200" dirty="0">
                    <a:latin typeface="+mn-ea"/>
                  </a:rPr>
                  <a:t>. </a:t>
                </a:r>
              </a:p>
              <a:p>
                <a:r>
                  <a:rPr lang="en-US" altLang="ko-KR" sz="3200" dirty="0">
                    <a:latin typeface="+mn-ea"/>
                  </a:rPr>
                  <a:t>So, we need to resolve it in </a:t>
                </a:r>
                <a:r>
                  <a:rPr lang="en-US" altLang="ko-KR" sz="3200" b="1" u="sng" dirty="0">
                    <a:latin typeface="+mn-ea"/>
                  </a:rPr>
                  <a:t>numerical optimization.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b="1" u="sng" dirty="0">
                    <a:latin typeface="+mn-ea"/>
                  </a:rPr>
                  <a:t>Newton’s Method for Numerical Optimization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f(w) – target functions need to find minimizing value by one scaler variable ‘w’.</a:t>
                </a:r>
              </a:p>
              <a:p>
                <a:r>
                  <a:rPr lang="en-US" altLang="ko-KR" sz="3200" dirty="0">
                    <a:latin typeface="+mn-ea"/>
                  </a:rPr>
                  <a:t>w* - global minimize point at f(w) function.</a:t>
                </a:r>
              </a:p>
              <a:p>
                <a:r>
                  <a:rPr lang="en-US" altLang="ko-KR" sz="3200" dirty="0">
                    <a:latin typeface="+mn-ea"/>
                  </a:rPr>
                  <a:t>The object function f(w) seems like below as </a:t>
                </a:r>
                <a:r>
                  <a:rPr lang="en-US" altLang="ko-KR" sz="3200" b="1" u="sng" dirty="0">
                    <a:latin typeface="+mn-ea"/>
                  </a:rPr>
                  <a:t>Taylor expansion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B089348-25F1-44F6-AE14-3F31B93F5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71" y="2171613"/>
                <a:ext cx="22207444" cy="10148291"/>
              </a:xfrm>
              <a:prstGeom prst="rect">
                <a:avLst/>
              </a:prstGeom>
              <a:blipFill>
                <a:blip r:embed="rId4"/>
                <a:stretch>
                  <a:fillRect l="-439" t="-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FFACC2-584F-466A-B5EA-AFC34613FF8F}"/>
                  </a:ext>
                </a:extLst>
              </p:cNvPr>
              <p:cNvSpPr txBox="1"/>
              <p:nvPr/>
            </p:nvSpPr>
            <p:spPr>
              <a:xfrm>
                <a:off x="16574117" y="4066674"/>
                <a:ext cx="5489999" cy="86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32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altLang="ko-KR" sz="32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FFACC2-584F-466A-B5EA-AFC34613F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4117" y="4066674"/>
                <a:ext cx="5489999" cy="8691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D506CEE-224F-4F36-AF8B-CEB2281DF46B}"/>
              </a:ext>
            </a:extLst>
          </p:cNvPr>
          <p:cNvSpPr txBox="1"/>
          <p:nvPr/>
        </p:nvSpPr>
        <p:spPr>
          <a:xfrm>
            <a:off x="14674517" y="10344732"/>
            <a:ext cx="8815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※ </a:t>
            </a:r>
            <a:r>
              <a:rPr lang="en-US" altLang="ko-KR" sz="3600" b="1" dirty="0">
                <a:latin typeface="+mn-ea"/>
              </a:rPr>
              <a:t>‘Taylor expansion’ </a:t>
            </a:r>
          </a:p>
          <a:p>
            <a:r>
              <a:rPr lang="en-US" altLang="ko-KR" dirty="0">
                <a:latin typeface="+mn-ea"/>
              </a:rPr>
              <a:t>It </a:t>
            </a:r>
            <a:r>
              <a:rPr lang="en-US" altLang="ko-KR" sz="3600" dirty="0">
                <a:latin typeface="+mn-ea"/>
              </a:rPr>
              <a:t>is for representing unknown objective function as approximative polynomial equation at specific point.</a:t>
            </a:r>
          </a:p>
        </p:txBody>
      </p:sp>
    </p:spTree>
    <p:extLst>
      <p:ext uri="{BB962C8B-B14F-4D97-AF65-F5344CB8AC3E}">
        <p14:creationId xmlns:p14="http://schemas.microsoft.com/office/powerpoint/2010/main" val="1743540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8508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Newton’s Method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61BCC-5A1B-488C-9748-2C90A8961C73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690939-18CE-479A-8790-D4684B86FF1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70">
              <a:extLst>
                <a:ext uri="{FF2B5EF4-FFF2-40B4-BE49-F238E27FC236}">
                  <a16:creationId xmlns:a16="http://schemas.microsoft.com/office/drawing/2014/main" id="{63DDD18A-F24B-468D-81D9-4D03F6165A3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B089348-25F1-44F6-AE14-3F31B93F58B7}"/>
                  </a:ext>
                </a:extLst>
              </p:cNvPr>
              <p:cNvSpPr/>
              <p:nvPr/>
            </p:nvSpPr>
            <p:spPr>
              <a:xfrm>
                <a:off x="1510971" y="2171613"/>
                <a:ext cx="22207444" cy="8757141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r>
                  <a:rPr lang="en-US" altLang="ko-KR" b="1" u="sng" dirty="0">
                    <a:latin typeface="+mn-ea"/>
                  </a:rPr>
                  <a:t>Newton’s Method for Numerical Optimization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Newton’s method f(w) is close to minimum point and to minimize a quadratic approximation to the function.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For much more closing to the minimum, expansion to second order. </a:t>
                </a:r>
              </a:p>
              <a:p>
                <a:r>
                  <a:rPr lang="en-US" altLang="ko-KR" sz="3200" dirty="0">
                    <a:latin typeface="+mn-ea"/>
                  </a:rPr>
                  <a:t>And, w0 is initial point for figuring out minimum point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ko-KR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altLang="ko-KR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sSub>
                        <m:sSubPr>
                          <m:ctrlPr>
                            <a:rPr lang="en-US" altLang="ko-KR" sz="3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ko-KR" sz="32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ko-KR" sz="3200" b="1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32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altLang="ko-KR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ko-KR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ko-KR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ko-KR" sz="32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ko-KR" sz="32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32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altLang="ko-KR" sz="3200" i="1">
                            <a:latin typeface="Cambria Math" panose="02040503050406030204" pitchFamily="18" charset="0"/>
                          </a:rPr>
                          <m:t>Θ</m:t>
                        </m:r>
                      </m:den>
                    </m:f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sz="3200" dirty="0">
                        <a:latin typeface="+mn-ea"/>
                      </a:rPr>
                      <m:t>(</m:t>
                    </m:r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3200" dirty="0">
                        <a:latin typeface="+mn-ea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3200" dirty="0"/>
                      <m:t> </m:t>
                    </m:r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3200" dirty="0">
                        <a:latin typeface="+mn-ea"/>
                      </a:rPr>
                      <m:t>)</m:t>
                    </m:r>
                  </m:oMath>
                </a14:m>
                <a:endParaRPr lang="en-US" altLang="ko-KR" sz="3200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3200" b="0" i="0" dirty="0" smtClean="0">
                        <a:latin typeface="+mn-ea"/>
                      </a:rPr>
                      <m:t>=</m:t>
                    </m:r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′′(</m:t>
                        </m:r>
                        <m:sSub>
                          <m:sSub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3200" dirty="0">
                    <a:latin typeface="+mn-ea"/>
                  </a:rPr>
                  <a:t>  the further value w1 will be more minimized than w0. So, make expand it n step.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3200" b="0" i="0" dirty="0" smtClean="0">
                          <a:latin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′′(</m:t>
                          </m:r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It will be reached optimal point w*,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= 0</m:t>
                    </m:r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3200" b="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The convergence speed is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∗| = 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B089348-25F1-44F6-AE14-3F31B93F5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71" y="2171613"/>
                <a:ext cx="22207444" cy="8757141"/>
              </a:xfrm>
              <a:prstGeom prst="rect">
                <a:avLst/>
              </a:prstGeom>
              <a:blipFill>
                <a:blip r:embed="rId3"/>
                <a:stretch>
                  <a:fillRect l="-439" t="-10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39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22343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Newton-Raphson Method 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(Iteratively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Reweighted Least Squares Method; IRLS)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>
              <a:defRPr/>
            </a:pP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61BCC-5A1B-488C-9748-2C90A8961C73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690939-18CE-479A-8790-D4684B86FF1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70">
              <a:extLst>
                <a:ext uri="{FF2B5EF4-FFF2-40B4-BE49-F238E27FC236}">
                  <a16:creationId xmlns:a16="http://schemas.microsoft.com/office/drawing/2014/main" id="{63DDD18A-F24B-468D-81D9-4D03F6165A3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86FB0FF-A603-4925-9270-3861A76B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94" y="3709488"/>
            <a:ext cx="10344353" cy="737784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92F7F98-21AD-4396-BBFF-E7419CB65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2976" y="6432907"/>
            <a:ext cx="10344353" cy="141536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361F69C-6656-4B13-9A96-349931D5F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8730" y="4426673"/>
            <a:ext cx="10172843" cy="151550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3101E08-1E10-490A-88F5-37027D1D3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2975" y="8338993"/>
            <a:ext cx="10348689" cy="23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22343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Newton-Raphson Method 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(Iteratively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Reweighted Least Squares Method; IRLS)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>
              <a:defRPr/>
            </a:pP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61BCC-5A1B-488C-9748-2C90A8961C73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690939-18CE-479A-8790-D4684B86FF1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70">
              <a:extLst>
                <a:ext uri="{FF2B5EF4-FFF2-40B4-BE49-F238E27FC236}">
                  <a16:creationId xmlns:a16="http://schemas.microsoft.com/office/drawing/2014/main" id="{63DDD18A-F24B-468D-81D9-4D03F6165A3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86FB0FF-A603-4925-9270-3861A76B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94" y="3709488"/>
            <a:ext cx="10344353" cy="737784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3101E08-1E10-490A-88F5-37027D1D3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7130" y="3006339"/>
            <a:ext cx="10348689" cy="2315206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3C7B526-94C5-4682-924A-7AB4E1624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2914" y="5624158"/>
            <a:ext cx="10707512" cy="284957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98259F1-2FC7-4EC4-8E34-3FABF1FB5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8440" y="8776350"/>
            <a:ext cx="10568534" cy="21964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5BCEA3-E8D2-467B-AA4A-9C0E1294B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8440" y="11275394"/>
            <a:ext cx="10568534" cy="97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8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22343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Example – South African heart disease data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>
              <a:defRPr/>
            </a:pP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61BCC-5A1B-488C-9748-2C90A8961C73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690939-18CE-479A-8790-D4684B86FF1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70">
              <a:extLst>
                <a:ext uri="{FF2B5EF4-FFF2-40B4-BE49-F238E27FC236}">
                  <a16:creationId xmlns:a16="http://schemas.microsoft.com/office/drawing/2014/main" id="{63DDD18A-F24B-468D-81D9-4D03F6165A3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F681A58-844E-408D-8E6E-4F0031D2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18" y="5853958"/>
            <a:ext cx="10584985" cy="4820327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12D8C4C6-D144-4953-97F6-700DE8F00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4833" y="6378468"/>
            <a:ext cx="11031811" cy="37713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1238B5-62F1-4DCB-8977-C5059B663380}"/>
              </a:ext>
            </a:extLst>
          </p:cNvPr>
          <p:cNvSpPr/>
          <p:nvPr/>
        </p:nvSpPr>
        <p:spPr>
          <a:xfrm>
            <a:off x="1510971" y="2532883"/>
            <a:ext cx="22207444" cy="2308324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r>
              <a:rPr lang="en-US" altLang="ko-KR" dirty="0">
                <a:latin typeface="+mn-ea"/>
              </a:rPr>
              <a:t>Z-scores per coefficient stand for checking significance.</a:t>
            </a:r>
          </a:p>
          <a:p>
            <a:r>
              <a:rPr lang="en-US" altLang="ko-KR" dirty="0">
                <a:latin typeface="+mn-ea"/>
              </a:rPr>
              <a:t>The null hypothesis(H0) is the coefficient needs to be dropped at 5% level significant.</a:t>
            </a:r>
          </a:p>
          <a:p>
            <a:r>
              <a:rPr lang="en-US" altLang="ko-KR" dirty="0">
                <a:latin typeface="+mn-ea"/>
              </a:rPr>
              <a:t>The Z-score will be 2 in absolute value.</a:t>
            </a:r>
          </a:p>
          <a:p>
            <a:r>
              <a:rPr lang="en-US" altLang="ko-KR" dirty="0">
                <a:latin typeface="+mn-ea"/>
              </a:rPr>
              <a:t>So, ‘</a:t>
            </a:r>
            <a:r>
              <a:rPr lang="en-US" altLang="ko-KR" dirty="0" err="1">
                <a:latin typeface="+mn-ea"/>
              </a:rPr>
              <a:t>sbp</a:t>
            </a:r>
            <a:r>
              <a:rPr lang="en-US" altLang="ko-KR" dirty="0">
                <a:latin typeface="+mn-ea"/>
              </a:rPr>
              <a:t>’, ‘</a:t>
            </a:r>
            <a:r>
              <a:rPr lang="en-US" altLang="ko-KR" dirty="0" err="1">
                <a:latin typeface="+mn-ea"/>
              </a:rPr>
              <a:t>obseity</a:t>
            </a:r>
            <a:r>
              <a:rPr lang="en-US" altLang="ko-KR" dirty="0">
                <a:latin typeface="+mn-ea"/>
              </a:rPr>
              <a:t>’, and ‘alcohol’, are dropped in one step further from the first</a:t>
            </a:r>
          </a:p>
        </p:txBody>
      </p:sp>
    </p:spTree>
    <p:extLst>
      <p:ext uri="{BB962C8B-B14F-4D97-AF65-F5344CB8AC3E}">
        <p14:creationId xmlns:p14="http://schemas.microsoft.com/office/powerpoint/2010/main" val="304313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0">
            <a:extLst>
              <a:ext uri="{FF2B5EF4-FFF2-40B4-BE49-F238E27FC236}">
                <a16:creationId xmlns:a16="http://schemas.microsoft.com/office/drawing/2014/main" id="{882695F6-263B-43BA-83EB-A4A9B81E023F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61BCC-5A1B-488C-9748-2C90A8961C73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690939-18CE-479A-8790-D4684B86FF1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70">
              <a:extLst>
                <a:ext uri="{FF2B5EF4-FFF2-40B4-BE49-F238E27FC236}">
                  <a16:creationId xmlns:a16="http://schemas.microsoft.com/office/drawing/2014/main" id="{63DDD18A-F24B-468D-81D9-4D03F6165A3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37A46B-854E-40BF-BE3A-1E098DC47C42}"/>
              </a:ext>
            </a:extLst>
          </p:cNvPr>
          <p:cNvSpPr/>
          <p:nvPr/>
        </p:nvSpPr>
        <p:spPr>
          <a:xfrm>
            <a:off x="776434" y="915131"/>
            <a:ext cx="9426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Logistic Regression or LDA?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CD322EA-69A7-4190-AE65-B2587963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180" y="3180873"/>
            <a:ext cx="10116535" cy="193172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D3EF2A0-4B91-4962-9270-1E30378C95B4}"/>
              </a:ext>
            </a:extLst>
          </p:cNvPr>
          <p:cNvCxnSpPr>
            <a:cxnSpLocks/>
          </p:cNvCxnSpPr>
          <p:nvPr/>
        </p:nvCxnSpPr>
        <p:spPr>
          <a:xfrm>
            <a:off x="11959389" y="2358189"/>
            <a:ext cx="0" cy="6448927"/>
          </a:xfrm>
          <a:prstGeom prst="line">
            <a:avLst/>
          </a:prstGeom>
          <a:ln w="3810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FCEDCA-8A91-4338-B23D-C1CB3A4EDB11}"/>
              </a:ext>
            </a:extLst>
          </p:cNvPr>
          <p:cNvSpPr txBox="1"/>
          <p:nvPr/>
        </p:nvSpPr>
        <p:spPr>
          <a:xfrm>
            <a:off x="3943672" y="2314644"/>
            <a:ext cx="45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Logistic Regression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9EEF6-5369-4A02-836D-638D9D018556}"/>
              </a:ext>
            </a:extLst>
          </p:cNvPr>
          <p:cNvSpPr txBox="1"/>
          <p:nvPr/>
        </p:nvSpPr>
        <p:spPr>
          <a:xfrm>
            <a:off x="14834397" y="2314644"/>
            <a:ext cx="665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856"/>
                </a:solidFill>
                <a:ea typeface="나눔고딕" panose="020D0604000000000000" pitchFamily="50" charset="-127"/>
              </a:rPr>
              <a:t>LDA (Linear Discriminant Analysis)</a:t>
            </a:r>
            <a:endParaRPr lang="ko-KR" altLang="en-US" b="1" dirty="0">
              <a:solidFill>
                <a:srgbClr val="002856"/>
              </a:solidFill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AAC1F6-3453-4FAD-B8A4-4A46D22CBE8D}"/>
              </a:ext>
            </a:extLst>
          </p:cNvPr>
          <p:cNvSpPr/>
          <p:nvPr/>
        </p:nvSpPr>
        <p:spPr>
          <a:xfrm>
            <a:off x="13210181" y="5467590"/>
            <a:ext cx="9932648" cy="255454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r>
              <a:rPr lang="en-US" altLang="ko-KR" sz="3200" dirty="0">
                <a:latin typeface="+mn-ea"/>
              </a:rPr>
              <a:t>For estimating parameters, </a:t>
            </a:r>
          </a:p>
          <a:p>
            <a:r>
              <a:rPr lang="en-US" altLang="ko-KR" sz="3200" dirty="0">
                <a:latin typeface="+mn-ea"/>
              </a:rPr>
              <a:t>there are some assumptions like ‘class density’, ‘pooled variance btw classes’</a:t>
            </a:r>
          </a:p>
          <a:p>
            <a:endParaRPr lang="en-US" altLang="ko-KR" sz="320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Fewer flexible than Logistic Regression Method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2448D7-7470-488D-A543-FEC156272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98" y="3180873"/>
            <a:ext cx="10116535" cy="124850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DFD0BD-166C-42BE-8147-FFDEC1BC05A5}"/>
              </a:ext>
            </a:extLst>
          </p:cNvPr>
          <p:cNvSpPr/>
          <p:nvPr/>
        </p:nvSpPr>
        <p:spPr>
          <a:xfrm>
            <a:off x="1055698" y="5467590"/>
            <a:ext cx="9932648" cy="255454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r>
              <a:rPr lang="en-US" altLang="ko-KR" sz="3200" dirty="0">
                <a:latin typeface="+mn-ea"/>
              </a:rPr>
              <a:t>For estimating parameters,</a:t>
            </a:r>
          </a:p>
          <a:p>
            <a:r>
              <a:rPr lang="en-US" altLang="ko-KR" sz="3200" dirty="0">
                <a:latin typeface="+mn-ea"/>
              </a:rPr>
              <a:t>there is no assumption just estimate the way of maximizing likelihood value</a:t>
            </a:r>
          </a:p>
          <a:p>
            <a:endParaRPr lang="en-US" altLang="ko-KR" sz="320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More generalized method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05FFE7-E114-4C35-A5E0-E97A59441BD0}"/>
              </a:ext>
            </a:extLst>
          </p:cNvPr>
          <p:cNvSpPr/>
          <p:nvPr/>
        </p:nvSpPr>
        <p:spPr>
          <a:xfrm>
            <a:off x="1087484" y="9347874"/>
            <a:ext cx="22207444" cy="2862322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r>
              <a:rPr lang="en-US" altLang="ko-KR" b="1" u="sng" dirty="0">
                <a:latin typeface="+mn-ea"/>
              </a:rPr>
              <a:t>Result</a:t>
            </a:r>
          </a:p>
          <a:p>
            <a:r>
              <a:rPr lang="en-US" altLang="ko-KR" dirty="0">
                <a:latin typeface="+mn-ea"/>
              </a:rPr>
              <a:t>Logistic Regression model is more robust than LDA due to no assumption.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But, if dataset has some properties what LDA assumptions have, using LDA is much more efficient to estimate by adapting assumptions. </a:t>
            </a:r>
          </a:p>
        </p:txBody>
      </p:sp>
    </p:spTree>
    <p:extLst>
      <p:ext uri="{BB962C8B-B14F-4D97-AF65-F5344CB8AC3E}">
        <p14:creationId xmlns:p14="http://schemas.microsoft.com/office/powerpoint/2010/main" val="363077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[R] 10">
            <a:extLst>
              <a:ext uri="{FF2B5EF4-FFF2-40B4-BE49-F238E27FC236}">
                <a16:creationId xmlns:a16="http://schemas.microsoft.com/office/drawing/2014/main" id="{882695F6-263B-43BA-83EB-A4A9B81E023F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61BCC-5A1B-488C-9748-2C90A8961C73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690939-18CE-479A-8790-D4684B86FF1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70">
              <a:extLst>
                <a:ext uri="{FF2B5EF4-FFF2-40B4-BE49-F238E27FC236}">
                  <a16:creationId xmlns:a16="http://schemas.microsoft.com/office/drawing/2014/main" id="{63DDD18A-F24B-468D-81D9-4D03F6165A3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37A46B-854E-40BF-BE3A-1E098DC47C42}"/>
              </a:ext>
            </a:extLst>
          </p:cNvPr>
          <p:cNvSpPr/>
          <p:nvPr/>
        </p:nvSpPr>
        <p:spPr>
          <a:xfrm>
            <a:off x="776434" y="915131"/>
            <a:ext cx="9426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References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89668A-1E16-42A6-A067-0EB1C466D689}"/>
              </a:ext>
            </a:extLst>
          </p:cNvPr>
          <p:cNvSpPr/>
          <p:nvPr/>
        </p:nvSpPr>
        <p:spPr>
          <a:xfrm>
            <a:off x="1510970" y="2406072"/>
            <a:ext cx="21608789" cy="846385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3200" dirty="0">
                <a:latin typeface="+mn-ea"/>
              </a:rPr>
              <a:t>Logistic Regression</a:t>
            </a:r>
          </a:p>
          <a:p>
            <a:pPr marL="1485855" lvl="2" indent="-571500">
              <a:buFont typeface="+mj-lt"/>
              <a:buAutoNum type="arabicPeriod"/>
            </a:pPr>
            <a:r>
              <a:rPr lang="en-US" altLang="ko-KR" sz="3200" dirty="0" err="1">
                <a:latin typeface="+mn-ea"/>
              </a:rPr>
              <a:t>Eng</a:t>
            </a:r>
            <a:r>
              <a:rPr lang="en-US" altLang="ko-KR" sz="3200" dirty="0">
                <a:latin typeface="+mn-ea"/>
              </a:rPr>
              <a:t> - </a:t>
            </a:r>
            <a:r>
              <a:rPr lang="en-US" altLang="ko-KR" sz="3200" dirty="0">
                <a:latin typeface="+mn-ea"/>
                <a:hlinkClick r:id="rId3"/>
              </a:rPr>
              <a:t>A Gentle Introduction to Logistic Regression With Maximum Likelihood Estimation</a:t>
            </a:r>
            <a:endParaRPr lang="en-US" altLang="ko-KR" sz="3200" dirty="0">
              <a:latin typeface="+mn-ea"/>
            </a:endParaRPr>
          </a:p>
          <a:p>
            <a:pPr marL="1485855" lvl="2" indent="-571500">
              <a:buFont typeface="+mj-lt"/>
              <a:buAutoNum type="arabicPeriod"/>
            </a:pPr>
            <a:r>
              <a:rPr lang="en-US" altLang="ko-KR" sz="3200" dirty="0" err="1">
                <a:latin typeface="+mn-ea"/>
              </a:rPr>
              <a:t>Eng</a:t>
            </a:r>
            <a:r>
              <a:rPr lang="en-US" altLang="ko-KR" sz="3200" dirty="0">
                <a:latin typeface="+mn-ea"/>
              </a:rPr>
              <a:t> - </a:t>
            </a:r>
            <a:r>
              <a:rPr lang="en-US" altLang="ko-KR" sz="3200" dirty="0">
                <a:latin typeface="+mn-ea"/>
                <a:hlinkClick r:id="rId4"/>
              </a:rPr>
              <a:t>Classification 2: Linear discriminant analysis(continued); logistic Regression</a:t>
            </a:r>
            <a:endParaRPr lang="en-US" altLang="ko-KR" sz="3200" dirty="0">
              <a:latin typeface="+mn-ea"/>
            </a:endParaRPr>
          </a:p>
          <a:p>
            <a:pPr marL="1485855" lvl="2" indent="-571500">
              <a:buFont typeface="+mj-lt"/>
              <a:buAutoNum type="arabicPeriod"/>
            </a:pPr>
            <a:r>
              <a:rPr lang="en-US" altLang="ko-KR" sz="3200" dirty="0" err="1">
                <a:latin typeface="+mn-ea"/>
              </a:rPr>
              <a:t>Eng</a:t>
            </a:r>
            <a:r>
              <a:rPr lang="en-US" altLang="ko-KR" sz="3200" dirty="0">
                <a:latin typeface="+mn-ea"/>
              </a:rPr>
              <a:t> - </a:t>
            </a:r>
            <a:r>
              <a:rPr lang="en-US" altLang="ko-KR" sz="3200" dirty="0">
                <a:latin typeface="+mn-ea"/>
                <a:hlinkClick r:id="rId5"/>
              </a:rPr>
              <a:t>Classification 3: Logistic Regression(continued); model-free classification</a:t>
            </a:r>
            <a:endParaRPr lang="en-US" altLang="ko-KR" sz="3200" dirty="0">
              <a:latin typeface="+mn-ea"/>
            </a:endParaRPr>
          </a:p>
          <a:p>
            <a:pPr marL="1485855" lvl="2" indent="-571500">
              <a:buFont typeface="+mj-lt"/>
              <a:buAutoNum type="arabicPeriod"/>
            </a:pPr>
            <a:r>
              <a:rPr lang="en-US" altLang="ko-KR" sz="3200" dirty="0" err="1">
                <a:latin typeface="+mn-ea"/>
              </a:rPr>
              <a:t>Kor</a:t>
            </a:r>
            <a:r>
              <a:rPr lang="en-US" altLang="ko-KR" sz="3200" dirty="0">
                <a:latin typeface="+mn-ea"/>
              </a:rPr>
              <a:t> - </a:t>
            </a:r>
            <a:r>
              <a:rPr lang="en-US" altLang="ko-KR" sz="3200" dirty="0">
                <a:latin typeface="+mn-ea"/>
                <a:hlinkClick r:id="rId6"/>
              </a:rPr>
              <a:t>[ISL] 4</a:t>
            </a:r>
            <a:r>
              <a:rPr lang="ko-KR" altLang="en-US" sz="3200" dirty="0">
                <a:latin typeface="+mn-ea"/>
                <a:hlinkClick r:id="rId6"/>
              </a:rPr>
              <a:t>장 </a:t>
            </a:r>
            <a:r>
              <a:rPr lang="en-US" altLang="ko-KR" sz="3200" dirty="0">
                <a:latin typeface="+mn-ea"/>
                <a:hlinkClick r:id="rId6"/>
              </a:rPr>
              <a:t>- </a:t>
            </a:r>
            <a:r>
              <a:rPr lang="ko-KR" altLang="en-US" sz="3200" dirty="0">
                <a:latin typeface="+mn-ea"/>
                <a:hlinkClick r:id="rId6"/>
              </a:rPr>
              <a:t>분류</a:t>
            </a:r>
            <a:r>
              <a:rPr lang="en-US" altLang="ko-KR" sz="3200" dirty="0">
                <a:latin typeface="+mn-ea"/>
                <a:hlinkClick r:id="rId6"/>
              </a:rPr>
              <a:t>(</a:t>
            </a:r>
            <a:r>
              <a:rPr lang="ko-KR" altLang="en-US" sz="3200" dirty="0">
                <a:latin typeface="+mn-ea"/>
                <a:hlinkClick r:id="rId6"/>
              </a:rPr>
              <a:t>로지스틱</a:t>
            </a:r>
            <a:r>
              <a:rPr lang="en-US" altLang="ko-KR" sz="3200" dirty="0">
                <a:latin typeface="+mn-ea"/>
                <a:hlinkClick r:id="rId6"/>
              </a:rPr>
              <a:t>, LDA, QDA) </a:t>
            </a:r>
            <a:r>
              <a:rPr lang="ko-KR" altLang="en-US" sz="3200" dirty="0">
                <a:latin typeface="+mn-ea"/>
                <a:hlinkClick r:id="rId6"/>
              </a:rPr>
              <a:t>이해하기</a:t>
            </a:r>
            <a:endParaRPr lang="ko-KR" altLang="en-US" sz="3200" dirty="0">
              <a:latin typeface="+mn-ea"/>
            </a:endParaRPr>
          </a:p>
          <a:p>
            <a:pPr marL="1485855" lvl="2" indent="-571500">
              <a:buFont typeface="+mj-lt"/>
              <a:buAutoNum type="arabicPeriod"/>
            </a:pPr>
            <a:r>
              <a:rPr lang="en-US" altLang="ko-KR" sz="3200" dirty="0" err="1">
                <a:latin typeface="+mn-ea"/>
              </a:rPr>
              <a:t>Kor</a:t>
            </a:r>
            <a:r>
              <a:rPr lang="en-US" altLang="ko-KR" sz="3200" dirty="0">
                <a:latin typeface="+mn-ea"/>
              </a:rPr>
              <a:t> - </a:t>
            </a:r>
            <a:r>
              <a:rPr lang="ko-KR" altLang="en-US" sz="3200" dirty="0">
                <a:latin typeface="+mn-ea"/>
                <a:hlinkClick r:id="rId7"/>
              </a:rPr>
              <a:t>로지스틱회귀 파라메터 추정</a:t>
            </a:r>
            <a:endParaRPr lang="ko-KR" altLang="en-US" sz="3200" dirty="0">
              <a:latin typeface="+mn-ea"/>
            </a:endParaRPr>
          </a:p>
          <a:p>
            <a:pPr marL="1485855" lvl="2" indent="-571500">
              <a:buFont typeface="+mj-lt"/>
              <a:buAutoNum type="arabicPeriod"/>
            </a:pPr>
            <a:r>
              <a:rPr lang="en-US" altLang="ko-KR" sz="3200" dirty="0" err="1">
                <a:latin typeface="+mn-ea"/>
              </a:rPr>
              <a:t>Kor</a:t>
            </a:r>
            <a:r>
              <a:rPr lang="en-US" altLang="ko-KR" sz="3200" dirty="0">
                <a:latin typeface="+mn-ea"/>
              </a:rPr>
              <a:t> - </a:t>
            </a:r>
            <a:r>
              <a:rPr lang="en-US" altLang="ko-KR" sz="3200" dirty="0">
                <a:latin typeface="+mn-ea"/>
                <a:hlinkClick r:id="rId8"/>
              </a:rPr>
              <a:t>04. logistic regression ( </a:t>
            </a:r>
            <a:r>
              <a:rPr lang="ko-KR" altLang="en-US" sz="3200" dirty="0">
                <a:latin typeface="+mn-ea"/>
                <a:hlinkClick r:id="rId8"/>
              </a:rPr>
              <a:t>로지스틱 회귀 </a:t>
            </a:r>
            <a:r>
              <a:rPr lang="en-US" altLang="ko-KR" sz="3200" dirty="0">
                <a:latin typeface="+mn-ea"/>
                <a:hlinkClick r:id="rId8"/>
              </a:rPr>
              <a:t>)</a:t>
            </a:r>
            <a:endParaRPr lang="en-US" altLang="ko-KR" sz="3200" dirty="0">
              <a:latin typeface="+mn-ea"/>
            </a:endParaRPr>
          </a:p>
          <a:p>
            <a:pPr marL="1485855" lvl="2" indent="-571500">
              <a:buFont typeface="+mj-lt"/>
              <a:buAutoNum type="arabicPeriod"/>
            </a:pPr>
            <a:r>
              <a:rPr lang="en-US" altLang="ko-KR" sz="3200" dirty="0" err="1">
                <a:latin typeface="+mn-ea"/>
              </a:rPr>
              <a:t>Kor</a:t>
            </a:r>
            <a:r>
              <a:rPr lang="en-US" altLang="ko-KR" sz="3200" dirty="0">
                <a:latin typeface="+mn-ea"/>
              </a:rPr>
              <a:t> - </a:t>
            </a:r>
            <a:r>
              <a:rPr lang="en-US" altLang="ko-KR" sz="3200" dirty="0">
                <a:latin typeface="+mn-ea"/>
                <a:hlinkClick r:id="rId9"/>
              </a:rPr>
              <a:t>[</a:t>
            </a:r>
            <a:r>
              <a:rPr lang="ko-KR" altLang="en-US" sz="3200" dirty="0" err="1">
                <a:latin typeface="+mn-ea"/>
                <a:hlinkClick r:id="rId9"/>
              </a:rPr>
              <a:t>머신러닝</a:t>
            </a:r>
            <a:r>
              <a:rPr lang="en-US" altLang="ko-KR" sz="3200" dirty="0">
                <a:latin typeface="+mn-ea"/>
                <a:hlinkClick r:id="rId9"/>
              </a:rPr>
              <a:t>] Logistic Regression(MLE</a:t>
            </a:r>
            <a:r>
              <a:rPr lang="ko-KR" altLang="en-US" sz="3200" dirty="0">
                <a:latin typeface="+mn-ea"/>
                <a:hlinkClick r:id="rId9"/>
              </a:rPr>
              <a:t>와 </a:t>
            </a:r>
            <a:r>
              <a:rPr lang="en-US" altLang="ko-KR" sz="3200" dirty="0">
                <a:latin typeface="+mn-ea"/>
                <a:hlinkClick r:id="rId9"/>
              </a:rPr>
              <a:t>Bayesian inference</a:t>
            </a:r>
            <a:r>
              <a:rPr lang="ko-KR" altLang="en-US" sz="3200" dirty="0">
                <a:latin typeface="+mn-ea"/>
                <a:hlinkClick r:id="rId9"/>
              </a:rPr>
              <a:t>를 통한 확률론적 접근</a:t>
            </a:r>
            <a:r>
              <a:rPr lang="en-US" altLang="ko-KR" sz="3200" dirty="0">
                <a:latin typeface="+mn-ea"/>
                <a:hlinkClick r:id="rId9"/>
              </a:rPr>
              <a:t>)</a:t>
            </a:r>
            <a:endParaRPr lang="en-US" altLang="ko-KR" sz="3200" dirty="0">
              <a:latin typeface="+mn-ea"/>
            </a:endParaRPr>
          </a:p>
          <a:p>
            <a:pPr marL="1485855" lvl="2" indent="-571500">
              <a:buFont typeface="+mj-lt"/>
              <a:buAutoNum type="arabicPeriod"/>
            </a:pPr>
            <a:r>
              <a:rPr lang="en-US" altLang="ko-KR" sz="3200" dirty="0" err="1">
                <a:latin typeface="+mn-ea"/>
              </a:rPr>
              <a:t>Kor</a:t>
            </a:r>
            <a:r>
              <a:rPr lang="en-US" altLang="ko-KR" sz="3200" dirty="0">
                <a:latin typeface="+mn-ea"/>
              </a:rPr>
              <a:t> - </a:t>
            </a:r>
            <a:r>
              <a:rPr lang="en-US" altLang="ko-KR" sz="3200" dirty="0">
                <a:latin typeface="+mn-ea"/>
                <a:hlinkClick r:id="rId10"/>
              </a:rPr>
              <a:t>[</a:t>
            </a:r>
            <a:r>
              <a:rPr lang="ko-KR" altLang="en-US" sz="3200" dirty="0">
                <a:latin typeface="+mn-ea"/>
                <a:hlinkClick r:id="rId10"/>
              </a:rPr>
              <a:t>확률과 통계</a:t>
            </a:r>
            <a:r>
              <a:rPr lang="en-US" altLang="ko-KR" sz="3200" dirty="0">
                <a:latin typeface="+mn-ea"/>
                <a:hlinkClick r:id="rId10"/>
              </a:rPr>
              <a:t>] 53. </a:t>
            </a:r>
            <a:r>
              <a:rPr lang="ko-KR" altLang="en-US" sz="3200" dirty="0">
                <a:latin typeface="+mn-ea"/>
                <a:hlinkClick r:id="rId10"/>
              </a:rPr>
              <a:t>통계적추정</a:t>
            </a:r>
            <a:r>
              <a:rPr lang="en-US" altLang="ko-KR" sz="3200" dirty="0">
                <a:latin typeface="+mn-ea"/>
                <a:hlinkClick r:id="rId10"/>
              </a:rPr>
              <a:t>(2) – </a:t>
            </a:r>
            <a:r>
              <a:rPr lang="ko-KR" altLang="en-US" sz="3200" dirty="0">
                <a:latin typeface="+mn-ea"/>
                <a:hlinkClick r:id="rId10"/>
              </a:rPr>
              <a:t>점 추정</a:t>
            </a:r>
            <a:r>
              <a:rPr lang="en-US" altLang="ko-KR" sz="3200" dirty="0">
                <a:latin typeface="+mn-ea"/>
                <a:hlinkClick r:id="rId10"/>
              </a:rPr>
              <a:t>(</a:t>
            </a:r>
            <a:r>
              <a:rPr lang="ko-KR" altLang="en-US" sz="3200" dirty="0">
                <a:latin typeface="+mn-ea"/>
                <a:hlinkClick r:id="rId10"/>
              </a:rPr>
              <a:t>최대우도 추정</a:t>
            </a:r>
            <a:r>
              <a:rPr lang="en-US" altLang="ko-KR" sz="3200" dirty="0">
                <a:latin typeface="+mn-ea"/>
                <a:hlinkClick r:id="rId10"/>
              </a:rPr>
              <a:t>), Point Estimation(Maximum Likelihood Method)</a:t>
            </a:r>
            <a:endParaRPr lang="en-US" altLang="ko-KR" sz="3200" dirty="0">
              <a:latin typeface="+mn-ea"/>
            </a:endParaRPr>
          </a:p>
          <a:p>
            <a:pPr marL="1485855" lvl="2" indent="-571500">
              <a:buFont typeface="+mj-lt"/>
              <a:buAutoNum type="arabicPeriod"/>
            </a:pPr>
            <a:r>
              <a:rPr lang="en-US" altLang="ko-KR" sz="3200" dirty="0" err="1">
                <a:latin typeface="+mn-ea"/>
              </a:rPr>
              <a:t>Kor</a:t>
            </a:r>
            <a:r>
              <a:rPr lang="en-US" altLang="ko-KR" sz="3200" dirty="0">
                <a:latin typeface="+mn-ea"/>
              </a:rPr>
              <a:t> – </a:t>
            </a:r>
            <a:r>
              <a:rPr lang="en-US" altLang="ko-KR" sz="3200" dirty="0">
                <a:latin typeface="+mn-ea"/>
                <a:hlinkClick r:id="rId11"/>
              </a:rPr>
              <a:t>[</a:t>
            </a:r>
            <a:r>
              <a:rPr lang="ko-KR" altLang="en-US" sz="3200" dirty="0">
                <a:latin typeface="+mn-ea"/>
                <a:hlinkClick r:id="rId11"/>
              </a:rPr>
              <a:t>확률과 통계</a:t>
            </a:r>
            <a:r>
              <a:rPr lang="en-US" altLang="ko-KR" sz="3200" dirty="0">
                <a:latin typeface="+mn-ea"/>
                <a:hlinkClick r:id="rId11"/>
              </a:rPr>
              <a:t>] 100. </a:t>
            </a:r>
            <a:r>
              <a:rPr lang="ko-KR" altLang="en-US" sz="3200" dirty="0">
                <a:latin typeface="+mn-ea"/>
                <a:hlinkClick r:id="rId11"/>
              </a:rPr>
              <a:t>우도</a:t>
            </a:r>
            <a:r>
              <a:rPr lang="en-US" altLang="ko-KR" sz="3200" dirty="0">
                <a:latin typeface="+mn-ea"/>
                <a:hlinkClick r:id="rId11"/>
              </a:rPr>
              <a:t>(</a:t>
            </a:r>
            <a:r>
              <a:rPr lang="ko-KR" altLang="en-US" sz="3200" dirty="0">
                <a:latin typeface="+mn-ea"/>
                <a:hlinkClick r:id="rId11"/>
              </a:rPr>
              <a:t>가능도</a:t>
            </a:r>
            <a:r>
              <a:rPr lang="en-US" altLang="ko-KR" sz="3200" dirty="0">
                <a:latin typeface="+mn-ea"/>
                <a:hlinkClick r:id="rId11"/>
              </a:rPr>
              <a:t>)</a:t>
            </a:r>
            <a:r>
              <a:rPr lang="ko-KR" altLang="en-US" sz="3200" dirty="0">
                <a:latin typeface="+mn-ea"/>
                <a:hlinkClick r:id="rId11"/>
              </a:rPr>
              <a:t>함수</a:t>
            </a:r>
            <a:r>
              <a:rPr lang="en-US" altLang="ko-KR" sz="3200" dirty="0">
                <a:latin typeface="+mn-ea"/>
                <a:hlinkClick r:id="rId11"/>
              </a:rPr>
              <a:t>,  likelihood Function</a:t>
            </a:r>
            <a:endParaRPr lang="en-US" altLang="ko-KR" sz="3200" dirty="0">
              <a:latin typeface="+mn-ea"/>
            </a:endParaRPr>
          </a:p>
          <a:p>
            <a:pPr marL="1485855" lvl="2" indent="-571500">
              <a:buFont typeface="+mj-lt"/>
              <a:buAutoNum type="arabicPeriod"/>
            </a:pPr>
            <a:endParaRPr lang="en-US" altLang="ko-KR" sz="3200" dirty="0">
              <a:latin typeface="+mn-ea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sz="3200" dirty="0">
                <a:latin typeface="+mn-ea"/>
              </a:rPr>
              <a:t>Newton’s Method</a:t>
            </a:r>
          </a:p>
          <a:p>
            <a:pPr marL="1485854" lvl="1" indent="-571500">
              <a:buFont typeface="+mj-lt"/>
              <a:buAutoNum type="arabicPeriod"/>
            </a:pPr>
            <a:r>
              <a:rPr lang="en-US" altLang="ko-KR" sz="3200" dirty="0" err="1">
                <a:latin typeface="+mn-ea"/>
              </a:rPr>
              <a:t>Eng</a:t>
            </a:r>
            <a:r>
              <a:rPr lang="en-US" altLang="ko-KR" sz="3200" dirty="0">
                <a:latin typeface="+mn-ea"/>
              </a:rPr>
              <a:t> - </a:t>
            </a:r>
            <a:r>
              <a:rPr lang="en-US" altLang="ko-KR" sz="3200" dirty="0">
                <a:latin typeface="+mn-ea"/>
                <a:hlinkClick r:id="rId12"/>
              </a:rPr>
              <a:t>Logitic Regression and Newton’s Method</a:t>
            </a:r>
            <a:endParaRPr lang="en-US" altLang="ko-KR" sz="3200" dirty="0">
              <a:latin typeface="+mn-ea"/>
            </a:endParaRPr>
          </a:p>
          <a:p>
            <a:pPr marL="1485854" lvl="1" indent="-571500">
              <a:buFont typeface="+mj-lt"/>
              <a:buAutoNum type="arabicPeriod"/>
            </a:pPr>
            <a:r>
              <a:rPr lang="en-US" altLang="ko-KR" sz="3200" dirty="0" err="1">
                <a:latin typeface="+mn-ea"/>
              </a:rPr>
              <a:t>Kor</a:t>
            </a:r>
            <a:r>
              <a:rPr lang="en-US" altLang="ko-KR" sz="3200" dirty="0">
                <a:latin typeface="+mn-ea"/>
              </a:rPr>
              <a:t> - </a:t>
            </a:r>
            <a:r>
              <a:rPr lang="en-US" altLang="ko-KR" sz="3200" dirty="0">
                <a:latin typeface="+mn-ea"/>
                <a:hlinkClick r:id="rId13"/>
              </a:rPr>
              <a:t>Logistic Regression</a:t>
            </a:r>
            <a:endParaRPr lang="en-US" altLang="ko-KR" sz="3200" dirty="0">
              <a:latin typeface="+mn-ea"/>
            </a:endParaRPr>
          </a:p>
          <a:p>
            <a:pPr marL="1485854" lvl="1" indent="-571500">
              <a:buFont typeface="+mj-lt"/>
              <a:buAutoNum type="arabicPeriod"/>
            </a:pPr>
            <a:r>
              <a:rPr lang="en-US" altLang="ko-KR" sz="3200" dirty="0" err="1">
                <a:latin typeface="+mn-ea"/>
              </a:rPr>
              <a:t>Kor</a:t>
            </a:r>
            <a:r>
              <a:rPr lang="en-US" altLang="ko-KR" sz="3200" dirty="0">
                <a:latin typeface="+mn-ea"/>
              </a:rPr>
              <a:t> - </a:t>
            </a:r>
            <a:r>
              <a:rPr lang="ko-KR" altLang="en-US" sz="3200" dirty="0">
                <a:latin typeface="+mn-ea"/>
                <a:hlinkClick r:id="rId14"/>
              </a:rPr>
              <a:t>테일러 급수의 이해와 활용 </a:t>
            </a:r>
            <a:r>
              <a:rPr lang="en-US" altLang="ko-KR" sz="3200" dirty="0">
                <a:latin typeface="+mn-ea"/>
                <a:hlinkClick r:id="rId14"/>
              </a:rPr>
              <a:t>(</a:t>
            </a:r>
            <a:r>
              <a:rPr lang="en-US" altLang="ko-KR" sz="3200" dirty="0" err="1">
                <a:latin typeface="+mn-ea"/>
                <a:hlinkClick r:id="rId14"/>
              </a:rPr>
              <a:t>Tayer</a:t>
            </a:r>
            <a:r>
              <a:rPr lang="en-US" altLang="ko-KR" sz="3200" dirty="0">
                <a:latin typeface="+mn-ea"/>
                <a:hlinkClick r:id="rId14"/>
              </a:rPr>
              <a:t> series)</a:t>
            </a:r>
            <a:endParaRPr lang="en-US" altLang="ko-KR" sz="3200" dirty="0">
              <a:latin typeface="+mn-ea"/>
            </a:endParaRPr>
          </a:p>
          <a:p>
            <a:pPr marL="1485854" lvl="1" indent="-571500">
              <a:buFont typeface="+mj-lt"/>
              <a:buAutoNum type="arabicPeriod"/>
            </a:pPr>
            <a:r>
              <a:rPr lang="en-US" altLang="ko-KR" sz="3200" dirty="0" err="1">
                <a:latin typeface="+mn-ea"/>
              </a:rPr>
              <a:t>Kor</a:t>
            </a:r>
            <a:r>
              <a:rPr lang="en-US" altLang="ko-KR" sz="3200" dirty="0">
                <a:latin typeface="+mn-ea"/>
              </a:rPr>
              <a:t> - </a:t>
            </a:r>
            <a:r>
              <a:rPr lang="ko-KR" altLang="en-US" sz="3200" dirty="0">
                <a:latin typeface="+mn-ea"/>
                <a:hlinkClick r:id="rId15"/>
              </a:rPr>
              <a:t>뉴턴법</a:t>
            </a:r>
            <a:r>
              <a:rPr lang="en-US" altLang="ko-KR" sz="3200" dirty="0">
                <a:latin typeface="+mn-ea"/>
                <a:hlinkClick r:id="rId15"/>
              </a:rPr>
              <a:t>/</a:t>
            </a:r>
            <a:r>
              <a:rPr lang="ko-KR" altLang="en-US" sz="3200" dirty="0">
                <a:latin typeface="+mn-ea"/>
                <a:hlinkClick r:id="rId15"/>
              </a:rPr>
              <a:t>뉴턴</a:t>
            </a:r>
            <a:r>
              <a:rPr lang="en-US" altLang="ko-KR" sz="3200" dirty="0">
                <a:latin typeface="+mn-ea"/>
                <a:hlinkClick r:id="rId15"/>
              </a:rPr>
              <a:t>-</a:t>
            </a:r>
            <a:r>
              <a:rPr lang="ko-KR" altLang="en-US" sz="3200" dirty="0" err="1">
                <a:latin typeface="+mn-ea"/>
                <a:hlinkClick r:id="rId15"/>
              </a:rPr>
              <a:t>랩선법의</a:t>
            </a:r>
            <a:r>
              <a:rPr lang="ko-KR" altLang="en-US" sz="3200" dirty="0">
                <a:latin typeface="+mn-ea"/>
                <a:hlinkClick r:id="rId15"/>
              </a:rPr>
              <a:t> 이해와 활용</a:t>
            </a:r>
            <a:r>
              <a:rPr lang="en-US" altLang="ko-KR" sz="3200" dirty="0">
                <a:latin typeface="+mn-ea"/>
                <a:hlinkClick r:id="rId15"/>
              </a:rPr>
              <a:t>(Newton’s method)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001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37" y="5796171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0A68F-57E0-4BD7-8D39-23DAFF2D9D6E}"/>
              </a:ext>
            </a:extLst>
          </p:cNvPr>
          <p:cNvSpPr/>
          <p:nvPr/>
        </p:nvSpPr>
        <p:spPr>
          <a:xfrm>
            <a:off x="9348570" y="1767487"/>
            <a:ext cx="5932651" cy="1446550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44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09B6D-9EC1-4C0E-8D0C-91604B68A6CC}"/>
              </a:ext>
            </a:extLst>
          </p:cNvPr>
          <p:cNvSpPr/>
          <p:nvPr/>
        </p:nvSpPr>
        <p:spPr>
          <a:xfrm>
            <a:off x="3079275" y="5487017"/>
            <a:ext cx="82046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Logistic</a:t>
            </a:r>
            <a:r>
              <a:rPr lang="ko-KR" altLang="en-US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Regression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CC444B-76A2-4BEE-BD9F-756ED4BB7825}"/>
              </a:ext>
            </a:extLst>
          </p:cNvPr>
          <p:cNvSpPr/>
          <p:nvPr/>
        </p:nvSpPr>
        <p:spPr>
          <a:xfrm>
            <a:off x="3079275" y="8109276"/>
            <a:ext cx="102068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Logistic Regression or LDA?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817BB7A-DE8C-4F59-8FB3-F1F045F5B17F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21F4216-8531-41AB-9171-4696D2402CCA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0" name="직선 연결선 70">
              <a:extLst>
                <a:ext uri="{FF2B5EF4-FFF2-40B4-BE49-F238E27FC236}">
                  <a16:creationId xmlns:a16="http://schemas.microsoft.com/office/drawing/2014/main" id="{10046BD8-F96E-4246-B881-DF4298C88B84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507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12400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Linear Regression for Classification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61BCC-5A1B-488C-9748-2C90A8961C73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690939-18CE-479A-8790-D4684B86FF1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70">
              <a:extLst>
                <a:ext uri="{FF2B5EF4-FFF2-40B4-BE49-F238E27FC236}">
                  <a16:creationId xmlns:a16="http://schemas.microsoft.com/office/drawing/2014/main" id="{63DDD18A-F24B-468D-81D9-4D03F6165A3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B5549AE-8225-4A61-888D-E4AD6A183116}"/>
                  </a:ext>
                </a:extLst>
              </p:cNvPr>
              <p:cNvSpPr/>
              <p:nvPr/>
            </p:nvSpPr>
            <p:spPr>
              <a:xfrm>
                <a:off x="1510971" y="2406072"/>
                <a:ext cx="18124566" cy="2554545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r>
                  <a:rPr lang="en-US" altLang="ko-KR" sz="3200" dirty="0">
                    <a:latin typeface="+mn-ea"/>
                  </a:rPr>
                  <a:t>Can linear regression make a predict Classification Problem(Labeled 0 or 1)?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b="1" u="sn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u="sng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sz="3200" b="1" i="1" u="sng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3200" b="1" i="1" u="sng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3200" b="1" u="sn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1" i="1" u="sng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3200" b="1" i="1" u="sng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3200" b="1" i="1" u="sng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3200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1" i="1" u="sng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3200" b="1" i="1" u="sng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3200" b="1" u="sn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u="sng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3200" b="1" i="1" u="sng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ko-KR" sz="3200" b="1" u="sng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Can the below linear line represent target value well?</a:t>
                </a:r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B5549AE-8225-4A61-888D-E4AD6A183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71" y="2406072"/>
                <a:ext cx="18124566" cy="2554545"/>
              </a:xfrm>
              <a:prstGeom prst="rect">
                <a:avLst/>
              </a:prstGeom>
              <a:blipFill>
                <a:blip r:embed="rId3"/>
                <a:stretch>
                  <a:fillRect l="-370" t="-3341" b="-6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A32D7985-EACF-4D09-8564-C69F8926B394}"/>
              </a:ext>
            </a:extLst>
          </p:cNvPr>
          <p:cNvGrpSpPr/>
          <p:nvPr/>
        </p:nvGrpSpPr>
        <p:grpSpPr>
          <a:xfrm>
            <a:off x="3562350" y="6106080"/>
            <a:ext cx="7856606" cy="6619221"/>
            <a:chOff x="8153400" y="5973702"/>
            <a:chExt cx="7856606" cy="66192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6BB0674-156D-491F-8A80-2D63B6FC7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54" r="49022"/>
            <a:stretch/>
          </p:blipFill>
          <p:spPr>
            <a:xfrm>
              <a:off x="8372406" y="5973702"/>
              <a:ext cx="7637600" cy="6619221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2216C7C-24E7-4A69-9F0D-9D4AA76A7505}"/>
                </a:ext>
              </a:extLst>
            </p:cNvPr>
            <p:cNvSpPr/>
            <p:nvPr/>
          </p:nvSpPr>
          <p:spPr>
            <a:xfrm>
              <a:off x="8153400" y="7219950"/>
              <a:ext cx="876300" cy="3028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AB23DF0-45C8-4E59-9FD0-E8519F0B3E38}"/>
              </a:ext>
            </a:extLst>
          </p:cNvPr>
          <p:cNvSpPr txBox="1"/>
          <p:nvPr/>
        </p:nvSpPr>
        <p:spPr>
          <a:xfrm>
            <a:off x="13619163" y="7768670"/>
            <a:ext cx="720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Further, Let assume </a:t>
            </a:r>
          </a:p>
          <a:p>
            <a:r>
              <a:rPr lang="en-US" altLang="ko-KR" sz="3200" dirty="0">
                <a:latin typeface="+mn-ea"/>
              </a:rPr>
              <a:t>there is 3-class classification Problem</a:t>
            </a:r>
          </a:p>
          <a:p>
            <a:r>
              <a:rPr lang="en-US" altLang="ko-KR" sz="3200" dirty="0">
                <a:latin typeface="+mn-ea"/>
              </a:rPr>
              <a:t>- Y1=0, Y2=1, Y3=2</a:t>
            </a:r>
          </a:p>
        </p:txBody>
      </p:sp>
    </p:spTree>
    <p:extLst>
      <p:ext uri="{BB962C8B-B14F-4D97-AF65-F5344CB8AC3E}">
        <p14:creationId xmlns:p14="http://schemas.microsoft.com/office/powerpoint/2010/main" val="150914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6514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Logistic Regression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61BCC-5A1B-488C-9748-2C90A8961C73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690939-18CE-479A-8790-D4684B86FF1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70">
              <a:extLst>
                <a:ext uri="{FF2B5EF4-FFF2-40B4-BE49-F238E27FC236}">
                  <a16:creationId xmlns:a16="http://schemas.microsoft.com/office/drawing/2014/main" id="{63DDD18A-F24B-468D-81D9-4D03F6165A3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B5549AE-8225-4A61-888D-E4AD6A183116}"/>
                  </a:ext>
                </a:extLst>
              </p:cNvPr>
              <p:cNvSpPr/>
              <p:nvPr/>
            </p:nvSpPr>
            <p:spPr>
              <a:xfrm>
                <a:off x="1510971" y="2406072"/>
                <a:ext cx="17282355" cy="3329822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r>
                  <a:rPr lang="en-US" altLang="ko-KR" sz="3200" dirty="0">
                    <a:latin typeface="+mn-ea"/>
                  </a:rPr>
                  <a:t>If we represent prediction as (conditional) probability, it seems like below</a:t>
                </a:r>
              </a:p>
              <a:p>
                <a:r>
                  <a:rPr lang="en-US" altLang="ko-KR" sz="3200" dirty="0">
                    <a:latin typeface="+mn-ea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32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+mn-ea"/>
                  </a:rPr>
                  <a:t> =&gt; </a:t>
                </a:r>
                <a14:m>
                  <m:oMath xmlns:m="http://schemas.openxmlformats.org/officeDocument/2006/math">
                    <m:r>
                      <a:rPr lang="en-US" altLang="ko-KR" sz="32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3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2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ko-KR" sz="32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2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ko-KR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altLang="ko-KR" sz="3200" b="1" dirty="0"/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2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ko-KR" sz="32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2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ko-KR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altLang="ko-KR" sz="3200" b="1" dirty="0"/>
                              <m:t> </m:t>
                            </m:r>
                          </m:sup>
                        </m:sSup>
                      </m:den>
                    </m:f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For Alternative due to linear model’s problem, the target function seems,</a:t>
                </a:r>
              </a:p>
              <a:p>
                <a:r>
                  <a:rPr lang="en-US" altLang="ko-KR" sz="3200" dirty="0">
                    <a:latin typeface="+mn-ea"/>
                  </a:rPr>
                  <a:t>‘Logistic’ function = Sigmoid, Squashing function </a:t>
                </a: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B5549AE-8225-4A61-888D-E4AD6A183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71" y="2406072"/>
                <a:ext cx="17282355" cy="3329822"/>
              </a:xfrm>
              <a:prstGeom prst="rect">
                <a:avLst/>
              </a:prstGeom>
              <a:blipFill>
                <a:blip r:embed="rId3"/>
                <a:stretch>
                  <a:fillRect l="-388" t="-2564" b="-54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6BB0674-156D-491F-8A80-2D63B6FC7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832" y="5973702"/>
            <a:ext cx="16888746" cy="66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0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6514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Logistic Function 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61BCC-5A1B-488C-9748-2C90A8961C73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690939-18CE-479A-8790-D4684B86FF1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70">
              <a:extLst>
                <a:ext uri="{FF2B5EF4-FFF2-40B4-BE49-F238E27FC236}">
                  <a16:creationId xmlns:a16="http://schemas.microsoft.com/office/drawing/2014/main" id="{63DDD18A-F24B-468D-81D9-4D03F6165A3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B5549AE-8225-4A61-888D-E4AD6A183116}"/>
                  </a:ext>
                </a:extLst>
              </p:cNvPr>
              <p:cNvSpPr/>
              <p:nvPr/>
            </p:nvSpPr>
            <p:spPr>
              <a:xfrm>
                <a:off x="1510971" y="2406072"/>
                <a:ext cx="17282355" cy="2503249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l-GR" altLang="ko-KR" sz="3200" dirty="0">
                    <a:latin typeface="+mn-ea"/>
                  </a:rPr>
                  <a:t>σ</a:t>
                </a:r>
                <a:r>
                  <a:rPr lang="en-US" altLang="ko-KR" sz="3200" dirty="0">
                    <a:latin typeface="+mn-ea"/>
                  </a:rPr>
                  <a:t>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3200" dirty="0">
                  <a:latin typeface="+mn-ea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200" dirty="0">
                    <a:latin typeface="+mn-ea"/>
                  </a:rPr>
                  <a:t>Characteristic: Large input converges small scale ranged output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200" dirty="0">
                    <a:latin typeface="+mn-ea"/>
                  </a:rPr>
                  <a:t>Output Range: 0~1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200" dirty="0">
                    <a:latin typeface="+mn-ea"/>
                  </a:rPr>
                  <a:t>Then, the input will be formed </a:t>
                </a:r>
                <a:r>
                  <a:rPr lang="el-GR" altLang="ko-KR" sz="3200" dirty="0">
                    <a:latin typeface="+mn-ea"/>
                  </a:rPr>
                  <a:t>σ</a:t>
                </a:r>
                <a:r>
                  <a:rPr lang="en-US" altLang="ko-KR" sz="3200" dirty="0">
                    <a:latin typeface="+mn-ea"/>
                  </a:rPr>
                  <a:t>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200" b="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3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200" b="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B5549AE-8225-4A61-888D-E4AD6A183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71" y="2406072"/>
                <a:ext cx="17282355" cy="2503249"/>
              </a:xfrm>
              <a:prstGeom prst="rect">
                <a:avLst/>
              </a:prstGeom>
              <a:blipFill>
                <a:blip r:embed="rId3"/>
                <a:stretch>
                  <a:fillRect l="-317" b="-1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2964432-9EEA-4328-A434-344EE6E7E2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77" r="12825" b="37072"/>
          <a:stretch/>
        </p:blipFill>
        <p:spPr>
          <a:xfrm>
            <a:off x="2176928" y="6020671"/>
            <a:ext cx="9758398" cy="65161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DC2BAD-32A2-4B21-8F70-691D71BD2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7088" y="6020670"/>
            <a:ext cx="10136268" cy="65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9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6514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Odds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61BCC-5A1B-488C-9748-2C90A8961C73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690939-18CE-479A-8790-D4684B86FF1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70">
              <a:extLst>
                <a:ext uri="{FF2B5EF4-FFF2-40B4-BE49-F238E27FC236}">
                  <a16:creationId xmlns:a16="http://schemas.microsoft.com/office/drawing/2014/main" id="{63DDD18A-F24B-468D-81D9-4D03F6165A3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B5549AE-8225-4A61-888D-E4AD6A183116}"/>
                  </a:ext>
                </a:extLst>
              </p:cNvPr>
              <p:cNvSpPr/>
              <p:nvPr/>
            </p:nvSpPr>
            <p:spPr>
              <a:xfrm>
                <a:off x="1510971" y="3028984"/>
                <a:ext cx="22167176" cy="8521179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r>
                  <a:rPr lang="en-US" altLang="ko-KR" sz="3200" dirty="0">
                    <a:latin typeface="+mn-ea"/>
                  </a:rPr>
                  <a:t>For getting intuitive linear equation in Logistic Function,</a:t>
                </a:r>
              </a:p>
              <a:p>
                <a:r>
                  <a:rPr lang="en-US" altLang="ko-KR" sz="3200" dirty="0">
                    <a:latin typeface="+mn-ea"/>
                  </a:rPr>
                  <a:t>Using Odds, The probability what classify as 1 compared with 0.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l-GR" altLang="ko-KR" sz="5400" dirty="0">
                    <a:latin typeface="+mn-ea"/>
                  </a:rPr>
                  <a:t>σ</a:t>
                </a:r>
                <a:r>
                  <a:rPr lang="en-US" altLang="ko-KR" sz="5400" dirty="0">
                    <a:latin typeface="+mn-ea"/>
                  </a:rPr>
                  <a:t>(X=x)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5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5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5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5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54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5400" b="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5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5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5400" b="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5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5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5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5400" dirty="0">
                  <a:latin typeface="+mn-ea"/>
                </a:endParaRPr>
              </a:p>
              <a:p>
                <a:endParaRPr lang="en-US" altLang="ko-KR" sz="5400" dirty="0">
                  <a:latin typeface="+mn-ea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altLang="ko-KR" sz="5400" dirty="0">
                    <a:latin typeface="+mn-ea"/>
                  </a:rPr>
                  <a:t>Odds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ko-KR" sz="5400" dirty="0">
                            <a:latin typeface="+mn-ea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altLang="ko-KR" sz="5400" dirty="0">
                            <a:latin typeface="+mn-ea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5400" dirty="0">
                            <a:latin typeface="+mn-ea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5400" dirty="0">
                            <a:latin typeface="+mn-ea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ko-KR" sz="5400" dirty="0">
                            <a:latin typeface="+mn-ea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5400" dirty="0">
                            <a:latin typeface="+mn-ea"/>
                          </a:rPr>
                          <m:t>)</m:t>
                        </m:r>
                      </m:num>
                      <m:den>
                        <m:r>
                          <a:rPr lang="en-US" altLang="ko-KR" sz="5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l-GR" altLang="ko-KR" sz="5400" dirty="0">
                            <a:latin typeface="+mn-ea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altLang="ko-KR" sz="5400" dirty="0">
                            <a:latin typeface="+mn-ea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5400" dirty="0">
                            <a:latin typeface="+mn-ea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5400" dirty="0">
                            <a:latin typeface="+mn-ea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ko-KR" sz="5400" dirty="0">
                            <a:latin typeface="+mn-ea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5400" dirty="0">
                            <a:latin typeface="+mn-ea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54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5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5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5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5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altLang="ko-KR" sz="5400" b="0" i="1" smtClean="0">
                            <a:latin typeface="Cambria Math" panose="02040503050406030204" pitchFamily="18" charset="0"/>
                          </a:rPr>
                          <m:t>1− </m:t>
                        </m:r>
                        <m:f>
                          <m:fPr>
                            <m:ctrlPr>
                              <a:rPr lang="en-US" altLang="ko-KR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5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5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5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5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ko-KR" sz="5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5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5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5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5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ko-KR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5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5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5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5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5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5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5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ko-KR" sz="5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5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5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5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5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5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5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5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5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5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5400" dirty="0">
                    <a:latin typeface="+mn-ea"/>
                  </a:rPr>
                  <a:t>; </a:t>
                </a:r>
              </a:p>
              <a:p>
                <a:endParaRPr lang="en-US" altLang="ko-KR" sz="5400" dirty="0">
                  <a:latin typeface="+mn-ea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altLang="ko-KR" sz="5400" dirty="0">
                    <a:latin typeface="+mn-ea"/>
                  </a:rPr>
                  <a:t>log(Odds)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5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5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5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5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5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5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5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5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5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5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5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5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54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54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5400" b="1" i="1" u="sng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5400" b="1" i="1" u="sng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5400" b="1" u="sng" dirty="0">
                    <a:latin typeface="+mn-ea"/>
                  </a:rPr>
                  <a:t>+</a:t>
                </a:r>
                <a:r>
                  <a:rPr lang="en-US" altLang="ko-KR" sz="5400" b="1" u="sn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54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5400" b="1" i="1" u="sng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5400" b="1" i="1" u="sng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5400" b="1" i="1" u="sng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sz="5400" dirty="0">
                    <a:latin typeface="+mn-ea"/>
                  </a:rPr>
                  <a:t> (Logit Transform)</a:t>
                </a:r>
                <a:endParaRPr lang="en-US" altLang="ko-KR" sz="5400" b="1" u="sng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B5549AE-8225-4A61-888D-E4AD6A183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71" y="3028984"/>
                <a:ext cx="22167176" cy="8521179"/>
              </a:xfrm>
              <a:prstGeom prst="rect">
                <a:avLst/>
              </a:prstGeom>
              <a:blipFill>
                <a:blip r:embed="rId3"/>
                <a:stretch>
                  <a:fillRect l="-935" t="-10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60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7982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Extent to Multi-Classes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61BCC-5A1B-488C-9748-2C90A8961C73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690939-18CE-479A-8790-D4684B86FF1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70">
              <a:extLst>
                <a:ext uri="{FF2B5EF4-FFF2-40B4-BE49-F238E27FC236}">
                  <a16:creationId xmlns:a16="http://schemas.microsoft.com/office/drawing/2014/main" id="{63DDD18A-F24B-468D-81D9-4D03F6165A3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25BBF64-65F1-4252-BAB4-3FD77EE5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523" y="3328895"/>
            <a:ext cx="16899366" cy="70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3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6514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Likelihood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61BCC-5A1B-488C-9748-2C90A8961C73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690939-18CE-479A-8790-D4684B86FF1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70">
              <a:extLst>
                <a:ext uri="{FF2B5EF4-FFF2-40B4-BE49-F238E27FC236}">
                  <a16:creationId xmlns:a16="http://schemas.microsoft.com/office/drawing/2014/main" id="{63DDD18A-F24B-468D-81D9-4D03F6165A3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A5DB55B-515D-427C-9A29-AD59516A7DCD}"/>
                  </a:ext>
                </a:extLst>
              </p:cNvPr>
              <p:cNvSpPr/>
              <p:nvPr/>
            </p:nvSpPr>
            <p:spPr>
              <a:xfrm>
                <a:off x="1510971" y="2406073"/>
                <a:ext cx="22207444" cy="9633984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r>
                  <a:rPr lang="en-US" altLang="ko-KR" sz="3200" dirty="0">
                    <a:latin typeface="+mn-ea"/>
                  </a:rPr>
                  <a:t>Likelihood means the probability some situation occurs.</a:t>
                </a:r>
              </a:p>
              <a:p>
                <a:r>
                  <a:rPr lang="en-US" altLang="ko-KR" sz="3200" dirty="0">
                    <a:latin typeface="+mn-ea"/>
                  </a:rPr>
                  <a:t>And It could be found at </a:t>
                </a:r>
                <a:r>
                  <a:rPr lang="en-US" altLang="ko-KR" sz="3200" b="1" u="sng" dirty="0">
                    <a:latin typeface="+mn-ea"/>
                  </a:rPr>
                  <a:t>Bayes rule</a:t>
                </a:r>
                <a:r>
                  <a:rPr lang="en-US" altLang="ko-KR" sz="3200" dirty="0">
                    <a:latin typeface="+mn-ea"/>
                  </a:rPr>
                  <a:t> contained </a:t>
                </a:r>
                <a:r>
                  <a:rPr lang="en-US" altLang="ko-KR" sz="3200" b="1" dirty="0">
                    <a:latin typeface="+mn-ea"/>
                  </a:rPr>
                  <a:t>Posterior, Likelihood, Prior probability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>
                          <a:latin typeface="+mn-ea"/>
                        </a:rPr>
                        <m:t>Pr</m:t>
                      </m:r>
                      <m:d>
                        <m:dPr>
                          <m:ctrlPr>
                            <a:rPr lang="en-US" altLang="ko-KR" sz="3200">
                              <a:latin typeface="+mn-ea"/>
                            </a:rPr>
                          </m:ctrlPr>
                        </m:dPr>
                        <m:e>
                          <m:r>
                            <a:rPr lang="ko-KR" altLang="en-US" sz="3200">
                              <a:latin typeface="+mn-ea"/>
                            </a:rPr>
                            <m:t>𝜃</m:t>
                          </m:r>
                        </m:e>
                        <m:e>
                          <m:r>
                            <a:rPr lang="en-US" altLang="ko-KR" sz="3200">
                              <a:latin typeface="+mn-ea"/>
                            </a:rPr>
                            <m:t>𝐷</m:t>
                          </m:r>
                        </m:e>
                      </m:d>
                      <m:r>
                        <a:rPr lang="en-US" altLang="ko-KR" sz="3200">
                          <a:latin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3200">
                              <a:latin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3200">
                              <a:latin typeface="+mn-ea"/>
                            </a:rPr>
                            <m:t>Pr</m:t>
                          </m:r>
                          <m:d>
                            <m:dPr>
                              <m:ctrlPr>
                                <a:rPr lang="en-US" altLang="ko-KR" sz="3200">
                                  <a:latin typeface="+mn-ea"/>
                                </a:rPr>
                              </m:ctrlPr>
                            </m:dPr>
                            <m:e>
                              <m:r>
                                <a:rPr lang="en-US" altLang="ko-KR" sz="3200">
                                  <a:latin typeface="+mn-ea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ko-KR" altLang="en-US" sz="3200">
                                  <a:latin typeface="+mn-ea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3200">
                              <a:latin typeface="+mn-ea"/>
                            </a:rPr>
                            <m:t>Pr</m:t>
                          </m:r>
                          <m:r>
                            <a:rPr lang="en-US" altLang="ko-KR" sz="3200">
                              <a:latin typeface="+mn-ea"/>
                            </a:rPr>
                            <m:t>(</m:t>
                          </m:r>
                          <m:r>
                            <a:rPr lang="ko-KR" altLang="en-US" sz="3200">
                              <a:latin typeface="+mn-ea"/>
                            </a:rPr>
                            <m:t>𝜃</m:t>
                          </m:r>
                          <m:r>
                            <a:rPr lang="en-US" altLang="ko-KR" sz="3200">
                              <a:latin typeface="+mn-ea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3200">
                              <a:latin typeface="+mn-ea"/>
                            </a:rPr>
                            <m:t>Pr</m:t>
                          </m:r>
                          <m:r>
                            <a:rPr lang="en-US" altLang="ko-KR" sz="3200">
                              <a:latin typeface="+mn-ea"/>
                            </a:rPr>
                            <m:t>(</m:t>
                          </m:r>
                          <m:r>
                            <a:rPr lang="en-US" altLang="ko-KR" sz="3200">
                              <a:latin typeface="+mn-ea"/>
                            </a:rPr>
                            <m:t>𝐷</m:t>
                          </m:r>
                          <m:r>
                            <a:rPr lang="en-US" altLang="ko-KR" sz="3200">
                              <a:latin typeface="+mn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Definition of Likelihood function.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Joint probability density function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l-GR" altLang="ko-KR" sz="32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from probability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+mn-ea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considers as the function has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320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.</a:t>
                </a:r>
              </a:p>
              <a:p>
                <a:r>
                  <a:rPr lang="en-US" altLang="ko-KR" sz="32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320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means unknown parameter of probability distribution) 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With the above condition, we could define likelihood function like below.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l-GR" altLang="ko-KR" sz="32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l-GR" altLang="ko-KR" sz="32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)</a:t>
                </a:r>
                <a:r>
                  <a:rPr lang="en-US" altLang="ko-KR" sz="3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l-GR" altLang="ko-KR" sz="32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)…</a:t>
                </a:r>
                <a:r>
                  <a:rPr lang="en-US" altLang="ko-KR" sz="3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l-GR" altLang="ko-KR" sz="32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32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Let us adapt likelihood function in our case.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To classify one small k class in K classes, Book represents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36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36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32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320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−1)0 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)</a:t>
                </a:r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A5DB55B-515D-427C-9A29-AD59516A7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71" y="2406073"/>
                <a:ext cx="22207444" cy="9633984"/>
              </a:xfrm>
              <a:prstGeom prst="rect">
                <a:avLst/>
              </a:prstGeom>
              <a:blipFill>
                <a:blip r:embed="rId3"/>
                <a:stretch>
                  <a:fillRect l="-302" t="-886" b="-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24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6514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Likelihood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61BCC-5A1B-488C-9748-2C90A8961C73}"/>
              </a:ext>
            </a:extLst>
          </p:cNvPr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690939-18CE-479A-8790-D4684B86FF1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70">
              <a:extLst>
                <a:ext uri="{FF2B5EF4-FFF2-40B4-BE49-F238E27FC236}">
                  <a16:creationId xmlns:a16="http://schemas.microsoft.com/office/drawing/2014/main" id="{63DDD18A-F24B-468D-81D9-4D03F6165A3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A5DB55B-515D-427C-9A29-AD59516A7DCD}"/>
                  </a:ext>
                </a:extLst>
              </p:cNvPr>
              <p:cNvSpPr/>
              <p:nvPr/>
            </p:nvSpPr>
            <p:spPr>
              <a:xfrm>
                <a:off x="1510971" y="2171613"/>
                <a:ext cx="22207444" cy="9962792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r>
                  <a:rPr lang="en-US" altLang="ko-KR" sz="3200" dirty="0">
                    <a:latin typeface="+mn-ea"/>
                  </a:rPr>
                  <a:t>In probability density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32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altLang="ko-KR" sz="3200" dirty="0">
                    <a:latin typeface="+mn-ea"/>
                  </a:rPr>
                  <a:t>,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+mn-ea"/>
                  </a:rPr>
                  <a:t> are probability variables of probability density function,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32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l-GR" altLang="ko-KR" sz="32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200" dirty="0">
                    <a:latin typeface="+mn-ea"/>
                  </a:rPr>
                  <a:t>if the probability variables are independent each other. 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So, the probability density function could be presented as likelihood function.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l-GR" altLang="ko-KR" sz="32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l-GR" altLang="ko-KR" sz="32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l-GR" altLang="ko-KR" sz="32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)…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l-GR" altLang="ko-KR" sz="32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32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b="1" dirty="0">
                    <a:latin typeface="+mn-ea"/>
                  </a:rPr>
                  <a:t>What is the objective of likelihood function?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Objective of likelihood is estimating Thetas(Theta-hat) using sample data in best representative way.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So, we need to represent best way per each data samples as well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l-GR" altLang="ko-KR" sz="32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).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By maximizing probability per each data point, we could achieve this goal. 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It means Likelihood will be maximized by individual objective.</a:t>
                </a: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Thus, we could call it </a:t>
                </a:r>
                <a:r>
                  <a:rPr lang="en-US" altLang="ko-KR" sz="3200" b="1" u="sng" dirty="0">
                    <a:latin typeface="+mn-ea"/>
                  </a:rPr>
                  <a:t>“Maximum Likelihood Estimation”, MLE.</a:t>
                </a:r>
                <a:r>
                  <a:rPr lang="en-US" altLang="ko-KR" sz="3200" dirty="0">
                    <a:latin typeface="+mn-ea"/>
                  </a:rPr>
                  <a:t>   </a:t>
                </a:r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A5DB55B-515D-427C-9A29-AD59516A7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71" y="2171613"/>
                <a:ext cx="22207444" cy="9962792"/>
              </a:xfrm>
              <a:prstGeom prst="rect">
                <a:avLst/>
              </a:prstGeom>
              <a:blipFill>
                <a:blip r:embed="rId3"/>
                <a:stretch>
                  <a:fillRect l="-302" t="-856" b="-9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C9E2DE-1C6C-420A-8354-C7A8568F596A}"/>
                  </a:ext>
                </a:extLst>
              </p:cNvPr>
              <p:cNvSpPr txBox="1"/>
              <p:nvPr/>
            </p:nvSpPr>
            <p:spPr>
              <a:xfrm>
                <a:off x="17557160" y="5887278"/>
                <a:ext cx="5562600" cy="1265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6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ko-KR" sz="360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3600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ko-KR" altLang="en-US" sz="36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36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ko-KR" sz="3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360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36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36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ko-KR" sz="3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6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36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C9E2DE-1C6C-420A-8354-C7A8568F5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160" y="5887278"/>
                <a:ext cx="5562600" cy="1265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40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6918</TotalTime>
  <Words>3469</Words>
  <Application>Microsoft Office PowerPoint</Application>
  <PresentationFormat>사용자 지정</PresentationFormat>
  <Paragraphs>374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Geomanist Light</vt:lpstr>
      <vt:lpstr>나눔고딕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(대학원생) 권영인 (인공지능대학원)</cp:lastModifiedBy>
  <cp:revision>306</cp:revision>
  <dcterms:created xsi:type="dcterms:W3CDTF">2017-02-16T07:20:56Z</dcterms:created>
  <dcterms:modified xsi:type="dcterms:W3CDTF">2021-02-24T12:59:33Z</dcterms:modified>
</cp:coreProperties>
</file>