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uanitorduz.github.io/exploring-the-curse-of-dimensionality-part-ii./"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atsgo.github.io/machine%20learning/2017/05/19/biasvar/" TargetMode="External"/><Relationship Id="rId3" Type="http://schemas.openxmlformats.org/officeDocument/2006/relationships/hyperlink" Target="https://www.youtube.com/watch?v=mZwszY3kQBg"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a0f91eac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a0f91eac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first we could see how to classify it via left figure.</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If I wanna classify one new point on the training dataset, we define number of neighbors(k) for it.</a:t>
            </a:r>
            <a:endParaRPr/>
          </a:p>
          <a:p>
            <a:pPr indent="0" lvl="0" marL="0" rtl="0" algn="l">
              <a:spcBef>
                <a:spcPts val="0"/>
              </a:spcBef>
              <a:spcAft>
                <a:spcPts val="0"/>
              </a:spcAft>
              <a:buNone/>
            </a:pPr>
            <a:r>
              <a:rPr lang="ko"/>
              <a:t>If I set k =1, the point will be orange and set k=3, will be green.</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and how it works in mathematically? it’s equation is right side of this slide.</a:t>
            </a:r>
            <a:endParaRPr/>
          </a:p>
          <a:p>
            <a:pPr indent="0" lvl="0" marL="0" rtl="0" algn="l">
              <a:spcBef>
                <a:spcPts val="0"/>
              </a:spcBef>
              <a:spcAft>
                <a:spcPts val="0"/>
              </a:spcAft>
              <a:buNone/>
            </a:pPr>
            <a:r>
              <a:rPr lang="ko"/>
              <a:t>if i set orange =1 and green =0,</a:t>
            </a:r>
            <a:endParaRPr/>
          </a:p>
          <a:p>
            <a:pPr indent="0" lvl="0" marL="0" rtl="0" algn="l">
              <a:spcBef>
                <a:spcPts val="0"/>
              </a:spcBef>
              <a:spcAft>
                <a:spcPts val="0"/>
              </a:spcAft>
              <a:buNone/>
            </a:pPr>
            <a:r>
              <a:rPr lang="ko"/>
              <a:t>in k=1 the value of y hat will be 1/1 * (1) = 1</a:t>
            </a:r>
            <a:endParaRPr/>
          </a:p>
          <a:p>
            <a:pPr indent="0" lvl="0" marL="0" rtl="0" algn="l">
              <a:spcBef>
                <a:spcPts val="0"/>
              </a:spcBef>
              <a:spcAft>
                <a:spcPts val="0"/>
              </a:spcAft>
              <a:buNone/>
            </a:pPr>
            <a:r>
              <a:rPr lang="ko"/>
              <a:t>in k=3 the value of y hat will be ⅓ * (1+0+0) = ⅓</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and if we set prob of classification between them fairly, 0.5 each other.</a:t>
            </a:r>
            <a:endParaRPr/>
          </a:p>
          <a:p>
            <a:pPr indent="0" lvl="0" marL="0" rtl="0" algn="l">
              <a:spcBef>
                <a:spcPts val="0"/>
              </a:spcBef>
              <a:spcAft>
                <a:spcPts val="0"/>
              </a:spcAft>
              <a:buNone/>
            </a:pPr>
            <a:r>
              <a:rPr lang="ko"/>
              <a:t>k=1, Orange; k=3, Green.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2c654c6d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2c654c6d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comparison between two nn model (k=15 and k=1).</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decision boundary of k=15 seems better than linear model. and decision boundary of k=1 seems that there is no misclassification and detail dividing about two classes.</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Then we could think, ‘choose k=1 always get correct answer without any misclassification!’. but it’s not.</a:t>
            </a:r>
            <a:endParaRPr/>
          </a:p>
          <a:p>
            <a:pPr indent="0" lvl="0" marL="0" rtl="0" algn="l">
              <a:spcBef>
                <a:spcPts val="0"/>
              </a:spcBef>
              <a:spcAft>
                <a:spcPts val="0"/>
              </a:spcAft>
              <a:buNone/>
            </a:pPr>
            <a:r>
              <a:rPr lang="ko"/>
              <a:t>There are some problems by selecting k=1, one of those is over-fitting that will be described later as well.</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then what is the optimal value of k?</a:t>
            </a:r>
            <a:endParaRPr/>
          </a:p>
          <a:p>
            <a:pPr indent="0" lvl="0" marL="0" rtl="0" algn="l">
              <a:spcBef>
                <a:spcPts val="0"/>
              </a:spcBef>
              <a:spcAft>
                <a:spcPts val="0"/>
              </a:spcAft>
              <a:buNone/>
            </a:pPr>
            <a:r>
              <a:rPr lang="ko"/>
              <a:t>= makes N/k more than parameter p of linear model(the number of features).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a0f91eac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a0f91eac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Linear Model has strong assumption optimal decision boundary seems linear. So, model has high bias and Low variance.</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Nearest Neighbor has any strong assumption unlike linear model and it can adopt any situation. but, the specific point of decision boundary is unstable</a:t>
            </a:r>
            <a:endParaRPr/>
          </a:p>
          <a:p>
            <a:pPr indent="0" lvl="0" marL="0" rtl="0" algn="l">
              <a:spcBef>
                <a:spcPts val="0"/>
              </a:spcBef>
              <a:spcAft>
                <a:spcPts val="0"/>
              </a:spcAft>
              <a:buNone/>
            </a:pPr>
            <a:r>
              <a:rPr lang="ko"/>
              <a:t>So, </a:t>
            </a:r>
            <a:r>
              <a:rPr lang="ko">
                <a:solidFill>
                  <a:schemeClr val="dk1"/>
                </a:solidFill>
              </a:rPr>
              <a:t>model has low bias and Low variance.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2c654c6d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2c654c6d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make some development about our theories what we discussed.</a:t>
            </a:r>
            <a:endParaRPr/>
          </a:p>
          <a:p>
            <a:pPr indent="0" lvl="0" marL="0" rtl="0" algn="l">
              <a:spcBef>
                <a:spcPts val="0"/>
              </a:spcBef>
              <a:spcAft>
                <a:spcPts val="0"/>
              </a:spcAft>
              <a:buNone/>
            </a:pPr>
            <a:r>
              <a:rPr lang="ko"/>
              <a:t>I think, Statistical Decision Theory means that how to decide the parameter for the most optimal regression line in Statistical way.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first, it’s about quantitative output.</a:t>
            </a:r>
            <a:endParaRPr/>
          </a:p>
          <a:p>
            <a:pPr indent="0" lvl="0" marL="0" rtl="0" algn="l">
              <a:spcBef>
                <a:spcPts val="0"/>
              </a:spcBef>
              <a:spcAft>
                <a:spcPts val="0"/>
              </a:spcAft>
              <a:buNone/>
            </a:pPr>
            <a:r>
              <a:rPr lang="ko"/>
              <a:t>we define X is random input vector what has p column and Y is also random real value vector.</a:t>
            </a:r>
            <a:endParaRPr/>
          </a:p>
          <a:p>
            <a:pPr indent="0" lvl="0" marL="0" rtl="0" algn="l">
              <a:spcBef>
                <a:spcPts val="0"/>
              </a:spcBef>
              <a:spcAft>
                <a:spcPts val="0"/>
              </a:spcAft>
              <a:buNone/>
            </a:pPr>
            <a:r>
              <a:rPr lang="ko"/>
              <a:t>the objective is find function f(X) for predicting Y given X vectors.</a:t>
            </a:r>
            <a:endParaRPr/>
          </a:p>
          <a:p>
            <a:pPr indent="0" lvl="0" marL="0" rtl="0" algn="l">
              <a:spcBef>
                <a:spcPts val="0"/>
              </a:spcBef>
              <a:spcAft>
                <a:spcPts val="0"/>
              </a:spcAft>
              <a:buNone/>
            </a:pPr>
            <a:r>
              <a:rPr lang="ko"/>
              <a:t>for doing that we need some penalties at the function. among them, squared error loss is very common and simple one we talk about.</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according to this, the criterion of choosing function f is Expected Prediction Error(EPE).</a:t>
            </a:r>
            <a:endParaRPr/>
          </a:p>
          <a:p>
            <a:pPr indent="0" lvl="0" marL="0" rtl="0" algn="l">
              <a:spcBef>
                <a:spcPts val="0"/>
              </a:spcBef>
              <a:spcAft>
                <a:spcPts val="0"/>
              </a:spcAft>
              <a:buNone/>
            </a:pPr>
            <a:r>
              <a:rPr lang="ko"/>
              <a:t>EPE seems like equation 2.9. and it will be derived equation 2.13 by some processes like the right side of slide.</a:t>
            </a:r>
            <a:endParaRPr/>
          </a:p>
          <a:p>
            <a:pPr indent="0" lvl="0" marL="0" rtl="0" algn="l">
              <a:spcBef>
                <a:spcPts val="0"/>
              </a:spcBef>
              <a:spcAft>
                <a:spcPts val="0"/>
              </a:spcAft>
              <a:buNone/>
            </a:pPr>
            <a:r>
              <a:rPr lang="ko"/>
              <a:t>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eq 2.9 convert to probability density function form like 2.10. and use </a:t>
            </a:r>
            <a:r>
              <a:rPr lang="ko">
                <a:solidFill>
                  <a:schemeClr val="dk1"/>
                </a:solidFill>
              </a:rPr>
              <a:t>concept of </a:t>
            </a:r>
            <a:r>
              <a:rPr lang="ko"/>
              <a:t>conditional probability. it will be equation 2.11</a:t>
            </a:r>
            <a:endParaRPr/>
          </a:p>
          <a:p>
            <a:pPr indent="0" lvl="0" marL="0" rtl="0" algn="l">
              <a:spcBef>
                <a:spcPts val="0"/>
              </a:spcBef>
              <a:spcAft>
                <a:spcPts val="0"/>
              </a:spcAft>
              <a:buNone/>
            </a:pPr>
            <a:r>
              <a:rPr lang="ko"/>
              <a:t>furthermore, we need to minimize EPE(X) point-wise ‘c’ like equation 2.12.</a:t>
            </a:r>
            <a:endParaRPr/>
          </a:p>
          <a:p>
            <a:pPr indent="0" lvl="0" marL="0" rtl="0" algn="l">
              <a:spcBef>
                <a:spcPts val="0"/>
              </a:spcBef>
              <a:spcAft>
                <a:spcPts val="0"/>
              </a:spcAft>
              <a:buNone/>
            </a:pPr>
            <a:r>
              <a:rPr lang="ko"/>
              <a:t>and the final solution seems like eq 2.13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2c654c6d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2c654c6d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nearest neighbor 방식은 주변의 k neighbor point들에 대한 평균으로 표현 가능하기 때문에, 예측을 위한 function f hat은 equation 2.14와 같이 표현할 수 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but there are two approximation for defining like eq 2.14</a:t>
            </a:r>
            <a:endParaRPr/>
          </a:p>
          <a:p>
            <a:pPr indent="0" lvl="0" marL="0" rtl="0" algn="l">
              <a:spcBef>
                <a:spcPts val="0"/>
              </a:spcBef>
              <a:spcAft>
                <a:spcPts val="0"/>
              </a:spcAft>
              <a:buNone/>
            </a:pPr>
            <a:r>
              <a:rPr lang="ko"/>
              <a:t> </a:t>
            </a:r>
            <a:endParaRPr/>
          </a:p>
          <a:p>
            <a:pPr indent="-298450" lvl="0" marL="457200" rtl="0" algn="l">
              <a:spcBef>
                <a:spcPts val="0"/>
              </a:spcBef>
              <a:spcAft>
                <a:spcPts val="0"/>
              </a:spcAft>
              <a:buSzPts val="1100"/>
              <a:buChar char="●"/>
            </a:pPr>
            <a:r>
              <a:rPr lang="ko"/>
              <a:t>expectation is approximated by averaging over sample data;</a:t>
            </a:r>
            <a:endParaRPr/>
          </a:p>
          <a:p>
            <a:pPr indent="-298450" lvl="0" marL="457200" rtl="0" algn="l">
              <a:spcBef>
                <a:spcPts val="0"/>
              </a:spcBef>
              <a:spcAft>
                <a:spcPts val="0"/>
              </a:spcAft>
              <a:buSzPts val="1100"/>
              <a:buChar char="●"/>
            </a:pPr>
            <a:r>
              <a:rPr lang="ko"/>
              <a:t>conditioning at a point is relaxed to conditioning on some region “close” to target point.</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In nearest neighbor, the bigger N value makes there are many neighbors specific x point and the bigger k value and average value will be stabilized.</a:t>
            </a:r>
            <a:endParaRPr/>
          </a:p>
          <a:p>
            <a:pPr indent="0" lvl="0" marL="0" rtl="0" algn="l">
              <a:spcBef>
                <a:spcPts val="0"/>
              </a:spcBef>
              <a:spcAft>
                <a:spcPts val="0"/>
              </a:spcAft>
              <a:buNone/>
            </a:pPr>
            <a:r>
              <a:rPr lang="ko"/>
              <a:t>So, eq 2.14 can be seem like 2.13</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In Linear model, if we assume f(x) like eq. 2.15, we could find optimal beta value such as eq 2.6 replacing the expectation by average over training data.</a:t>
            </a:r>
            <a:endParaRPr/>
          </a:p>
          <a:p>
            <a:pPr indent="0" lvl="0" marL="0" rtl="0" algn="l">
              <a:spcBef>
                <a:spcPts val="0"/>
              </a:spcBef>
              <a:spcAft>
                <a:spcPts val="0"/>
              </a:spcAft>
              <a:buNone/>
            </a:pPr>
            <a:r>
              <a:rPr lang="ko"/>
              <a:t>(why???)</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both NN and Linear Regression replace Expectation to Average by approximation. but they have different model assumptions.</a:t>
            </a:r>
            <a:endParaRPr/>
          </a:p>
          <a:p>
            <a:pPr indent="-298450" lvl="0" marL="457200" rtl="0" algn="l">
              <a:spcBef>
                <a:spcPts val="0"/>
              </a:spcBef>
              <a:spcAft>
                <a:spcPts val="0"/>
              </a:spcAft>
              <a:buSzPts val="1100"/>
              <a:buChar char="●"/>
            </a:pPr>
            <a:r>
              <a:rPr lang="ko"/>
              <a:t>Least Square: function will be globally linear function</a:t>
            </a:r>
            <a:endParaRPr/>
          </a:p>
          <a:p>
            <a:pPr indent="-298450" lvl="0" marL="457200" rtl="0" algn="l">
              <a:spcBef>
                <a:spcPts val="0"/>
              </a:spcBef>
              <a:spcAft>
                <a:spcPts val="0"/>
              </a:spcAft>
              <a:buSzPts val="1100"/>
              <a:buChar char="●"/>
            </a:pPr>
            <a:r>
              <a:rPr lang="ko"/>
              <a:t>Nearest Neighbor: locally constant function</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a0f91eac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a0f91eac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see the eq 2.17, it describes additive model among rigid linear models.</a:t>
            </a:r>
            <a:endParaRPr/>
          </a:p>
          <a:p>
            <a:pPr indent="0" lvl="0" marL="0" rtl="0" algn="l">
              <a:spcBef>
                <a:spcPts val="0"/>
              </a:spcBef>
              <a:spcAft>
                <a:spcPts val="0"/>
              </a:spcAft>
              <a:buNone/>
            </a:pPr>
            <a:r>
              <a:rPr lang="ko"/>
              <a:t>optimal estimate of additive model will be derived by approximation per Xj columns vector.</a:t>
            </a:r>
            <a:endParaRPr/>
          </a:p>
          <a:p>
            <a:pPr indent="0" lvl="0" marL="0" rtl="0" algn="l">
              <a:spcBef>
                <a:spcPts val="0"/>
              </a:spcBef>
              <a:spcAft>
                <a:spcPts val="0"/>
              </a:spcAft>
              <a:buNone/>
            </a:pPr>
            <a:r>
              <a:rPr lang="ko"/>
              <a:t>So, it could sweep away high dimensionality problem.</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and, do you remember Squared Error Loss function before? or how about using absolute value for Loss function.</a:t>
            </a:r>
            <a:endParaRPr/>
          </a:p>
          <a:p>
            <a:pPr indent="0" lvl="0" marL="0" rtl="0" algn="l">
              <a:spcBef>
                <a:spcPts val="0"/>
              </a:spcBef>
              <a:spcAft>
                <a:spcPts val="0"/>
              </a:spcAft>
              <a:buNone/>
            </a:pPr>
            <a:r>
              <a:rPr lang="ko"/>
              <a:t>if we use absolute value as L1 loss, the result of prediction function will be median value around all x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But, author said L2 would be prefer than L1.</a:t>
            </a:r>
            <a:endParaRPr/>
          </a:p>
          <a:p>
            <a:pPr indent="0" lvl="0" marL="0" rtl="0" algn="l">
              <a:spcBef>
                <a:spcPts val="0"/>
              </a:spcBef>
              <a:spcAft>
                <a:spcPts val="0"/>
              </a:spcAft>
              <a:buNone/>
            </a:pPr>
            <a:r>
              <a:rPr lang="ko"/>
              <a:t>There are some reasons why.</a:t>
            </a:r>
            <a:endParaRPr/>
          </a:p>
          <a:p>
            <a:pPr indent="-298450" lvl="0" marL="457200" rtl="0" algn="l">
              <a:spcBef>
                <a:spcPts val="0"/>
              </a:spcBef>
              <a:spcAft>
                <a:spcPts val="0"/>
              </a:spcAft>
              <a:buSzPts val="1100"/>
              <a:buAutoNum type="arabicPeriod"/>
            </a:pPr>
            <a:r>
              <a:rPr lang="ko"/>
              <a:t>L2 loss is more robust than L1 when it encounter with outlier value.</a:t>
            </a:r>
            <a:endParaRPr/>
          </a:p>
          <a:p>
            <a:pPr indent="-298450" lvl="0" marL="457200" rtl="0" algn="l">
              <a:spcBef>
                <a:spcPts val="0"/>
              </a:spcBef>
              <a:spcAft>
                <a:spcPts val="0"/>
              </a:spcAft>
              <a:buSzPts val="1100"/>
              <a:buAutoNum type="arabicPeriod"/>
            </a:pPr>
            <a:r>
              <a:rPr lang="ko"/>
              <a:t>L1 has discontinue property when L1 value being 0 due to derivative.</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2c654c6d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2c654c6d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Now we could expand loss function for multi-classification loss.</a:t>
            </a:r>
            <a:endParaRPr/>
          </a:p>
          <a:p>
            <a:pPr indent="0" lvl="0" marL="0" rtl="0" algn="l">
              <a:spcBef>
                <a:spcPts val="0"/>
              </a:spcBef>
              <a:spcAft>
                <a:spcPts val="0"/>
              </a:spcAft>
              <a:buNone/>
            </a:pPr>
            <a:r>
              <a:rPr lang="ko"/>
              <a:t>Loss function L has K rows and columns what has 0 values for diagonal and nonnegative value elsewhere.</a:t>
            </a:r>
            <a:endParaRPr/>
          </a:p>
          <a:p>
            <a:pPr indent="0" lvl="0" marL="0" rtl="0" algn="l">
              <a:spcBef>
                <a:spcPts val="0"/>
              </a:spcBef>
              <a:spcAft>
                <a:spcPts val="0"/>
              </a:spcAft>
              <a:buNone/>
            </a:pPr>
            <a:r>
              <a:rPr lang="ko"/>
              <a:t>and L(k,l) means the cost spends when class k specify I instead of actual value.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b2c654c6d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b2c654c6d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we have discussed two major prediction models that one is linear model and nearest neighbor.</a:t>
            </a:r>
            <a:endParaRPr/>
          </a:p>
          <a:p>
            <a:pPr indent="0" lvl="0" marL="0" rtl="0" algn="l">
              <a:spcBef>
                <a:spcPts val="0"/>
              </a:spcBef>
              <a:spcAft>
                <a:spcPts val="0"/>
              </a:spcAft>
              <a:buNone/>
            </a:pPr>
            <a:r>
              <a:rPr lang="ko"/>
              <a:t>In nearest neighbor, for getting good prediction result, Large data samples and high number of neighbors is needed during prediction.</a:t>
            </a:r>
            <a:endParaRPr/>
          </a:p>
          <a:p>
            <a:pPr indent="0" lvl="0" marL="0" rtl="0" algn="l">
              <a:spcBef>
                <a:spcPts val="0"/>
              </a:spcBef>
              <a:spcAft>
                <a:spcPts val="0"/>
              </a:spcAft>
              <a:buNone/>
            </a:pPr>
            <a:r>
              <a:rPr lang="ko"/>
              <a:t>But it’s not when high dimensional space (parameter p value increased in linear model). It’s one of the curse of dimensionality symptoms.</a:t>
            </a:r>
            <a:endParaRPr/>
          </a:p>
          <a:p>
            <a:pPr indent="0" lvl="0" marL="0" rtl="0" algn="l">
              <a:spcBef>
                <a:spcPts val="0"/>
              </a:spcBef>
              <a:spcAft>
                <a:spcPts val="0"/>
              </a:spcAft>
              <a:buNone/>
            </a:pPr>
            <a:r>
              <a:rPr lang="ko"/>
              <a:t>Now, we will talk about the symptoms in High Dimension dataset.</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2c654c6d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2c654c6d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inputs of nearest neighbor are uniformly distributed like left image as p-dimensional cube.</a:t>
            </a:r>
            <a:endParaRPr/>
          </a:p>
          <a:p>
            <a:pPr indent="0" lvl="0" marL="0" rtl="0" algn="l">
              <a:spcBef>
                <a:spcPts val="0"/>
              </a:spcBef>
              <a:spcAft>
                <a:spcPts val="0"/>
              </a:spcAft>
              <a:buNone/>
            </a:pPr>
            <a:r>
              <a:rPr lang="ko"/>
              <a:t>and action to capture fraction r of observation also would be hypercubical neighborhood.</a:t>
            </a:r>
            <a:endParaRPr/>
          </a:p>
          <a:p>
            <a:pPr indent="0" lvl="0" marL="0" rtl="0" algn="l">
              <a:spcBef>
                <a:spcPts val="0"/>
              </a:spcBef>
              <a:spcAft>
                <a:spcPts val="0"/>
              </a:spcAft>
              <a:buNone/>
            </a:pPr>
            <a:r>
              <a:rPr lang="ko"/>
              <a:t>and expected distance length between neighbor is ep(r) = r 1/p. </a:t>
            </a:r>
            <a:endParaRPr/>
          </a:p>
          <a:p>
            <a:pPr indent="0" lvl="0" marL="0" rtl="0" algn="l">
              <a:spcBef>
                <a:spcPts val="0"/>
              </a:spcBef>
              <a:spcAft>
                <a:spcPts val="0"/>
              </a:spcAft>
              <a:buNone/>
            </a:pPr>
            <a:r>
              <a:rPr lang="ko"/>
              <a:t>if we want to get 1% of data to local average must cover 63% and 10% need to cover 80% of input.</a:t>
            </a:r>
            <a:endParaRPr/>
          </a:p>
          <a:p>
            <a:pPr indent="0" lvl="0" marL="0" rtl="0" algn="l">
              <a:spcBef>
                <a:spcPts val="0"/>
              </a:spcBef>
              <a:spcAft>
                <a:spcPts val="0"/>
              </a:spcAft>
              <a:buNone/>
            </a:pPr>
            <a:r>
              <a:rPr lang="ko"/>
              <a:t>So neighbor could not say ‘local’.</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https://towardsdatascience.com/k-nearest-neighbors-and-the-curse-of-dimensionality-7d64634015d9</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b2c654c6d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b2c654c6d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we keep thinking about p-dimensional unit ball centered at the origin.</a:t>
            </a:r>
            <a:endParaRPr/>
          </a:p>
          <a:p>
            <a:pPr indent="0" lvl="0" marL="0" rtl="0" algn="l">
              <a:spcBef>
                <a:spcPts val="0"/>
              </a:spcBef>
              <a:spcAft>
                <a:spcPts val="0"/>
              </a:spcAft>
              <a:buNone/>
            </a:pPr>
            <a:r>
              <a:rPr lang="ko"/>
              <a:t>The equation 2.24 means the median distance from origin data point to neighbor. </a:t>
            </a:r>
            <a:endParaRPr/>
          </a:p>
          <a:p>
            <a:pPr indent="0" lvl="0" marL="0" rtl="0" algn="l">
              <a:spcBef>
                <a:spcPts val="0"/>
              </a:spcBef>
              <a:spcAft>
                <a:spcPts val="0"/>
              </a:spcAft>
              <a:buNone/>
            </a:pPr>
            <a:r>
              <a:rPr lang="ko"/>
              <a:t>if N=500, p=10 then d(p,N) = 0.52, it says more than half of data near to boundary from origin data point.</a:t>
            </a:r>
            <a:endParaRPr/>
          </a:p>
          <a:p>
            <a:pPr indent="0" lvl="0" marL="0" rtl="0" algn="l">
              <a:spcBef>
                <a:spcPts val="0"/>
              </a:spcBef>
              <a:spcAft>
                <a:spcPts val="0"/>
              </a:spcAft>
              <a:buNone/>
            </a:pPr>
            <a:r>
              <a:rPr lang="ko"/>
              <a:t>The reason why it is problem is prediction is much more difficult near the edge of training sample(estimating point extrapolate vs interpolate).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https://stats.stackexchange.com/questions/206295/curse-of-dimensionality-why-is-it-a-problem-that-most-points-are-near-the-edge</a:t>
            </a:r>
            <a:endParaRPr/>
          </a:p>
          <a:p>
            <a:pPr indent="0" lvl="0" marL="0" rtl="0" algn="l">
              <a:spcBef>
                <a:spcPts val="0"/>
              </a:spcBef>
              <a:spcAft>
                <a:spcPts val="0"/>
              </a:spcAft>
              <a:buNone/>
            </a:pPr>
            <a:r>
              <a:rPr lang="ko" u="sng">
                <a:solidFill>
                  <a:schemeClr val="hlink"/>
                </a:solidFill>
                <a:hlinkClick r:id="rId2"/>
              </a:rPr>
              <a:t>https://juanitorduz.github.io/exploring-the-curse-of-dimensionality-part-ii./</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ko">
                <a:solidFill>
                  <a:schemeClr val="dk1"/>
                </a:solidFill>
              </a:rPr>
              <a:t>Sampling Density will be changed by size of dimension p and It’s equation N^{1/p}</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if p=1, and its number of sample 100.</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and compare it with high dimensional space p=10.</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for same density, N_10 = 100^10 data is needed!.</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and In high dimensional space we need much more data be trained.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b2c654c6d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b2c654c6d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aa0f91eac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aa0f91eac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Now, we gonna talk about Bias and Variance in MSE of example for understanding eq 2.25 and Figure 2.7.</a:t>
            </a:r>
            <a:endParaRPr/>
          </a:p>
          <a:p>
            <a:pPr indent="0" lvl="0" marL="0" rtl="0" algn="l">
              <a:spcBef>
                <a:spcPts val="0"/>
              </a:spcBef>
              <a:spcAft>
                <a:spcPts val="0"/>
              </a:spcAft>
              <a:buNone/>
            </a:pPr>
            <a:r>
              <a:rPr lang="ko"/>
              <a:t>for checking MSE, define one example there are 1000 data points xi uniformly on [-1,1]^p and Y = f(X) = e −8||X||.</a:t>
            </a:r>
            <a:endParaRPr/>
          </a:p>
          <a:p>
            <a:pPr indent="0" lvl="0" marL="0" rtl="0" algn="l">
              <a:spcBef>
                <a:spcPts val="0"/>
              </a:spcBef>
              <a:spcAft>
                <a:spcPts val="0"/>
              </a:spcAft>
              <a:buNone/>
            </a:pPr>
            <a:r>
              <a:rPr lang="ko"/>
              <a:t>and to get MSE value in simple way, it uses 1-nearest-neighbor. and think about x0 point only.</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how to get MSE value at x0 point via Expectation of Square Error btw optimal function f(x0) and prediction value y hat 0 like top of eq 2.25.</a:t>
            </a:r>
            <a:endParaRPr/>
          </a:p>
          <a:p>
            <a:pPr indent="0" lvl="0" marL="0" rtl="0" algn="l">
              <a:spcBef>
                <a:spcPts val="0"/>
              </a:spcBef>
              <a:spcAft>
                <a:spcPts val="0"/>
              </a:spcAft>
              <a:buNone/>
            </a:pPr>
            <a:r>
              <a:rPr lang="ko"/>
              <a:t>for doing that, we need to do some excecutions of y0 hats like getting sample using another data samples and average them for estimating MSE.</a:t>
            </a:r>
            <a:endParaRPr/>
          </a:p>
          <a:p>
            <a:pPr indent="0" lvl="0" marL="0" rtl="0" algn="l">
              <a:spcBef>
                <a:spcPts val="0"/>
              </a:spcBef>
              <a:spcAft>
                <a:spcPts val="0"/>
              </a:spcAft>
              <a:buNone/>
            </a:pPr>
            <a:r>
              <a:rPr lang="ko"/>
              <a:t>the simbol what I’m saying now is Et(y hat 0) means Expectation of y hat 0 via some datasets.</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adding addition </a:t>
            </a:r>
            <a:r>
              <a:rPr lang="ko">
                <a:solidFill>
                  <a:schemeClr val="dk1"/>
                </a:solidFill>
              </a:rPr>
              <a:t>and substraction of Et(y hat 0) itself on top of eq 2.25.</a:t>
            </a:r>
            <a:endParaRPr>
              <a:solidFill>
                <a:schemeClr val="dk1"/>
              </a:solidFill>
            </a:endParaRPr>
          </a:p>
          <a:p>
            <a:pPr indent="0" lvl="0" marL="0" rtl="0" algn="l">
              <a:spcBef>
                <a:spcPts val="0"/>
              </a:spcBef>
              <a:spcAft>
                <a:spcPts val="0"/>
              </a:spcAft>
              <a:buNone/>
            </a:pPr>
            <a:r>
              <a:rPr lang="ko">
                <a:solidFill>
                  <a:schemeClr val="dk1"/>
                </a:solidFill>
              </a:rPr>
              <a:t>it seems like second line of picture on the right side of slide.</a:t>
            </a:r>
            <a:endParaRPr>
              <a:solidFill>
                <a:schemeClr val="dk1"/>
              </a:solidFill>
            </a:endParaRPr>
          </a:p>
          <a:p>
            <a:pPr indent="0" lvl="0" marL="0" rtl="0" algn="l">
              <a:spcBef>
                <a:spcPts val="0"/>
              </a:spcBef>
              <a:spcAft>
                <a:spcPts val="0"/>
              </a:spcAft>
              <a:buNone/>
            </a:pPr>
            <a:r>
              <a:rPr lang="ko">
                <a:solidFill>
                  <a:schemeClr val="dk1"/>
                </a:solidFill>
              </a:rPr>
              <a:t>And then substitution left red line as A and right red line as B.</a:t>
            </a:r>
            <a:endParaRPr>
              <a:solidFill>
                <a:schemeClr val="dk1"/>
              </a:solidFill>
            </a:endParaRPr>
          </a:p>
          <a:p>
            <a:pPr indent="0" lvl="0" marL="0" rtl="0" algn="l">
              <a:spcBef>
                <a:spcPts val="0"/>
              </a:spcBef>
              <a:spcAft>
                <a:spcPts val="0"/>
              </a:spcAft>
              <a:buNone/>
            </a:pPr>
            <a:r>
              <a:rPr lang="ko">
                <a:solidFill>
                  <a:schemeClr val="dk1"/>
                </a:solidFill>
              </a:rPr>
              <a:t>It will be sqaure on sum of two variables, A and B.</a:t>
            </a:r>
            <a:endParaRPr>
              <a:solidFill>
                <a:schemeClr val="dk1"/>
              </a:solidFill>
            </a:endParaRPr>
          </a:p>
          <a:p>
            <a:pPr indent="0" lvl="0" marL="0" rtl="0" algn="l">
              <a:spcBef>
                <a:spcPts val="0"/>
              </a:spcBef>
              <a:spcAft>
                <a:spcPts val="0"/>
              </a:spcAft>
              <a:buNone/>
            </a:pPr>
            <a:r>
              <a:rPr lang="ko">
                <a:solidFill>
                  <a:schemeClr val="dk1"/>
                </a:solidFill>
              </a:rPr>
              <a:t>according to another equations below, finally we could get </a:t>
            </a:r>
            <a:r>
              <a:rPr lang="ko" sz="1050">
                <a:solidFill>
                  <a:srgbClr val="C5A332"/>
                </a:solidFill>
                <a:highlight>
                  <a:srgbClr val="F9F9F9"/>
                </a:highlight>
                <a:latin typeface="Courier New"/>
                <a:ea typeface="Courier New"/>
                <a:cs typeface="Courier New"/>
                <a:sym typeface="Courier New"/>
              </a:rPr>
              <a:t>\{\hat{y_0}-E_t(\hat{y_0})\}^2+E_t[E_t(\hat{y_0})-\hat{y_0}]^2</a:t>
            </a:r>
            <a:r>
              <a:rPr lang="ko">
                <a:solidFill>
                  <a:schemeClr val="dk1"/>
                </a:solidFill>
              </a:rPr>
              <a:t>, the second line from the bottom.</a:t>
            </a:r>
            <a:endParaRPr>
              <a:solidFill>
                <a:schemeClr val="dk1"/>
              </a:solidFill>
            </a:endParaRPr>
          </a:p>
          <a:p>
            <a:pPr indent="0" lvl="0" marL="0" rtl="0" algn="l">
              <a:spcBef>
                <a:spcPts val="0"/>
              </a:spcBef>
              <a:spcAft>
                <a:spcPts val="0"/>
              </a:spcAft>
              <a:buNone/>
            </a:pPr>
            <a:r>
              <a:rPr lang="ko">
                <a:solidFill>
                  <a:schemeClr val="dk1"/>
                </a:solidFill>
              </a:rPr>
              <a:t>the left side of it be as Bias and the right side of if be as Variance using words what I commented in previous slide.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t>then, what is bias and variance?</a:t>
            </a:r>
            <a:endParaRPr/>
          </a:p>
          <a:p>
            <a:pPr indent="0" lvl="0" marL="0" rtl="0" algn="l">
              <a:spcBef>
                <a:spcPts val="0"/>
              </a:spcBef>
              <a:spcAft>
                <a:spcPts val="0"/>
              </a:spcAft>
              <a:buClr>
                <a:schemeClr val="dk1"/>
              </a:buClr>
              <a:buSzPts val="1100"/>
              <a:buFont typeface="Arial"/>
              <a:buNone/>
            </a:pPr>
            <a:r>
              <a:rPr lang="ko" sz="1400">
                <a:solidFill>
                  <a:schemeClr val="dk1"/>
                </a:solidFill>
              </a:rPr>
              <a:t>Bias: how much close samples average result with answer</a:t>
            </a:r>
            <a:endParaRPr sz="1400">
              <a:solidFill>
                <a:schemeClr val="dk1"/>
              </a:solidFill>
            </a:endParaRPr>
          </a:p>
          <a:p>
            <a:pPr indent="-317500" lvl="0" marL="457200" rtl="0" algn="l">
              <a:spcBef>
                <a:spcPts val="0"/>
              </a:spcBef>
              <a:spcAft>
                <a:spcPts val="0"/>
              </a:spcAft>
              <a:buClr>
                <a:schemeClr val="dk1"/>
              </a:buClr>
              <a:buSzPts val="1400"/>
              <a:buChar char="●"/>
            </a:pPr>
            <a:r>
              <a:rPr lang="ko" sz="1400">
                <a:solidFill>
                  <a:schemeClr val="dk1"/>
                </a:solidFill>
              </a:rPr>
              <a:t>low - good prediction via repeats </a:t>
            </a:r>
            <a:endParaRPr sz="1400">
              <a:solidFill>
                <a:schemeClr val="dk1"/>
              </a:solidFill>
            </a:endParaRPr>
          </a:p>
          <a:p>
            <a:pPr indent="-317500" lvl="0" marL="457200" rtl="0" algn="l">
              <a:spcBef>
                <a:spcPts val="0"/>
              </a:spcBef>
              <a:spcAft>
                <a:spcPts val="0"/>
              </a:spcAft>
              <a:buClr>
                <a:schemeClr val="dk1"/>
              </a:buClr>
              <a:buSzPts val="1400"/>
              <a:buChar char="●"/>
            </a:pPr>
            <a:r>
              <a:rPr lang="ko" sz="1400">
                <a:solidFill>
                  <a:schemeClr val="dk1"/>
                </a:solidFill>
              </a:rPr>
              <a:t>high - not good prediction despite to do many repeats</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ko" sz="1400">
                <a:solidFill>
                  <a:schemeClr val="dk1"/>
                </a:solidFill>
              </a:rPr>
              <a:t>Variance: difference between samples average and one sample</a:t>
            </a:r>
            <a:endParaRPr sz="1400">
              <a:solidFill>
                <a:schemeClr val="dk1"/>
              </a:solidFill>
            </a:endParaRPr>
          </a:p>
          <a:p>
            <a:pPr indent="-317500" lvl="0" marL="457200" rtl="0" algn="l">
              <a:spcBef>
                <a:spcPts val="0"/>
              </a:spcBef>
              <a:spcAft>
                <a:spcPts val="0"/>
              </a:spcAft>
              <a:buClr>
                <a:schemeClr val="dk1"/>
              </a:buClr>
              <a:buSzPts val="1400"/>
              <a:buChar char="●"/>
            </a:pPr>
            <a:r>
              <a:rPr lang="ko" sz="1400">
                <a:solidFill>
                  <a:schemeClr val="dk1"/>
                </a:solidFill>
              </a:rPr>
              <a:t>low - constant approximation value by changes of sample</a:t>
            </a:r>
            <a:endParaRPr sz="1400">
              <a:solidFill>
                <a:schemeClr val="dk1"/>
              </a:solidFill>
            </a:endParaRPr>
          </a:p>
          <a:p>
            <a:pPr indent="-317500" lvl="0" marL="457200" rtl="0" algn="l">
              <a:spcBef>
                <a:spcPts val="0"/>
              </a:spcBef>
              <a:spcAft>
                <a:spcPts val="0"/>
              </a:spcAft>
              <a:buClr>
                <a:schemeClr val="dk1"/>
              </a:buClr>
              <a:buSzPts val="1400"/>
              <a:buChar char="●"/>
            </a:pPr>
            <a:r>
              <a:rPr lang="ko" sz="1400">
                <a:solidFill>
                  <a:schemeClr val="dk1"/>
                </a:solidFill>
              </a:rPr>
              <a:t>high- volatile approximation value by changes of sample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So, we decompose bias and variance using Expectation of Loss function using example.</a:t>
            </a:r>
            <a:endParaRPr/>
          </a:p>
          <a:p>
            <a:pPr indent="0" lvl="0" marL="0" rtl="0" algn="l">
              <a:spcBef>
                <a:spcPts val="0"/>
              </a:spcBef>
              <a:spcAft>
                <a:spcPts val="0"/>
              </a:spcAft>
              <a:buNone/>
            </a:pPr>
            <a:r>
              <a:rPr lang="ko"/>
              <a:t>It’s called Bias-Variance Decomposition and two concepts have adopts to check the degree of ML model training.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ko" u="sng">
                <a:solidFill>
                  <a:schemeClr val="hlink"/>
                </a:solidFill>
                <a:hlinkClick r:id="rId2"/>
              </a:rPr>
              <a:t>https://ratsgo.github.io/machine%20learning/2017/05/19/biasvar/</a:t>
            </a:r>
            <a:endParaRPr/>
          </a:p>
          <a:p>
            <a:pPr indent="0" lvl="0" marL="0" rtl="0" algn="l">
              <a:spcBef>
                <a:spcPts val="0"/>
              </a:spcBef>
              <a:spcAft>
                <a:spcPts val="0"/>
              </a:spcAft>
              <a:buNone/>
            </a:pPr>
            <a:r>
              <a:rPr lang="ko" u="sng">
                <a:solidFill>
                  <a:schemeClr val="hlink"/>
                </a:solidFill>
                <a:hlinkClick r:id="rId3"/>
              </a:rPr>
              <a:t>https://www.youtube.com/watch?v=mZwszY3kQBg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aa0f91eac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aa0f91eac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Then let us turn back the result of example.</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like some symptoms of the curse, the distance is getting far away with neighbor by increasing number of dimensions.</a:t>
            </a:r>
            <a:endParaRPr/>
          </a:p>
          <a:p>
            <a:pPr indent="0" lvl="0" marL="0" rtl="0" algn="l">
              <a:spcBef>
                <a:spcPts val="0"/>
              </a:spcBef>
              <a:spcAft>
                <a:spcPts val="0"/>
              </a:spcAft>
              <a:buNone/>
            </a:pPr>
            <a:r>
              <a:rPr lang="ko"/>
              <a:t>due to that, a data point needs to predict will be far away from target point, So, square of bias will be increased enormousely of MSE.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aa19f022b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aa19f022b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if function f(x) become more complex than first example, f(x</a:t>
            </a:r>
            <a:r>
              <a:rPr lang="ko">
                <a:solidFill>
                  <a:schemeClr val="dk1"/>
                </a:solidFill>
              </a:rPr>
              <a:t>)</a:t>
            </a:r>
            <a:r>
              <a:rPr lang="ko"/>
              <a:t> be cubic equation than previous linear one.</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the function what it’s more complex variance dominates in MSE unlike previous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I think the reason why it says about Bias and Variance by function(Model) Complexity is for showing the changes of those by complexity like Bias-Variance Trade-off problem. by handling simple example of 1-nn example.</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https://stats.stackexchange.com/questions/144245/how-can-increasing-the-dimension-increase-the-variance-without-increasing-the-bi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aa0f91eac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aa0f91eac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as next to nn model, take a look at the linear model like eq.2.26</a:t>
            </a:r>
            <a:endParaRPr/>
          </a:p>
          <a:p>
            <a:pPr indent="0" lvl="0" marL="0" rtl="0" algn="l">
              <a:spcBef>
                <a:spcPts val="0"/>
              </a:spcBef>
              <a:spcAft>
                <a:spcPts val="0"/>
              </a:spcAft>
              <a:buNone/>
            </a:pPr>
            <a:r>
              <a:rPr lang="ko"/>
              <a:t>There is epsilon variable for taking prediction error between actual and prediction value. </a:t>
            </a:r>
            <a:endParaRPr/>
          </a:p>
          <a:p>
            <a:pPr indent="0" lvl="0" marL="0" rtl="0" algn="l">
              <a:spcBef>
                <a:spcPts val="0"/>
              </a:spcBef>
              <a:spcAft>
                <a:spcPts val="0"/>
              </a:spcAft>
              <a:buNone/>
            </a:pPr>
            <a:r>
              <a:rPr lang="ko"/>
              <a:t>Through similar development process like nn-model, we could derive last equation that consist of prediction error sigma square, variance, and bias square. and the variance depends on x0.</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and if we take more assumption on the equation 2.27.</a:t>
            </a:r>
            <a:endParaRPr/>
          </a:p>
          <a:p>
            <a:pPr indent="0" lvl="0" marL="0" rtl="0" algn="l">
              <a:spcBef>
                <a:spcPts val="0"/>
              </a:spcBef>
              <a:spcAft>
                <a:spcPts val="0"/>
              </a:spcAft>
              <a:buNone/>
            </a:pPr>
            <a:r>
              <a:rPr lang="ko"/>
              <a:t>These are N is large and T were selected at random, and Expectation of X is 0.</a:t>
            </a:r>
            <a:endParaRPr/>
          </a:p>
          <a:p>
            <a:pPr indent="0" lvl="0" marL="0" rtl="0" algn="l">
              <a:spcBef>
                <a:spcPts val="0"/>
              </a:spcBef>
              <a:spcAft>
                <a:spcPts val="0"/>
              </a:spcAft>
              <a:buNone/>
            </a:pPr>
            <a:r>
              <a:rPr lang="ko"/>
              <a:t>Then </a:t>
            </a:r>
            <a:r>
              <a:rPr lang="ko"/>
              <a:t>XT X → NCov(X). It will be derived like equation 2.28.</a:t>
            </a:r>
            <a:endParaRPr/>
          </a:p>
          <a:p>
            <a:pPr indent="0" lvl="0" marL="0" rtl="0" algn="l">
              <a:spcBef>
                <a:spcPts val="0"/>
              </a:spcBef>
              <a:spcAft>
                <a:spcPts val="0"/>
              </a:spcAft>
              <a:buNone/>
            </a:pPr>
            <a:r>
              <a:rPr lang="ko"/>
              <a:t>according to eq 2.28, EPE increased linearly as function of p, with slope sigma square divide N.</a:t>
            </a:r>
            <a:endParaRPr/>
          </a:p>
          <a:p>
            <a:pPr indent="0" lvl="0" marL="0" rtl="0" algn="l">
              <a:spcBef>
                <a:spcPts val="0"/>
              </a:spcBef>
              <a:spcAft>
                <a:spcPts val="0"/>
              </a:spcAft>
              <a:buNone/>
            </a:pPr>
            <a:r>
              <a:rPr lang="ko"/>
              <a:t>if N is large sigma square is small, effectness of p value is negligible.</a:t>
            </a:r>
            <a:endParaRPr/>
          </a:p>
          <a:p>
            <a:pPr indent="0" lvl="0" marL="0" rtl="0" algn="l">
              <a:spcBef>
                <a:spcPts val="0"/>
              </a:spcBef>
              <a:spcAft>
                <a:spcPts val="0"/>
              </a:spcAft>
              <a:buNone/>
            </a:pPr>
            <a:r>
              <a:rPr lang="ko"/>
              <a:t>Thus, linear model could handle to effect of increasing dimensionality via some restrictions like above.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b2c654c6d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b2c654c6d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solidFill>
                  <a:schemeClr val="dk1"/>
                </a:solidFill>
              </a:rPr>
              <a:t>There is a statistical model equation 2.29.</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there is epsilon with target function f. what is epsilon here?</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epsilon is measurement error as parameter for useful approximation to the truth.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so, we need something to be close the truth that’s error epsilon.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To statistical model, There are two similar words by education perspective.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First, it’s called Supervised Learning by ML perspective.</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In supervised learning, we would feed training data passed by predicting function f via learning algorithm.</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during the training, output will be generated f hat x per training data point.</a:t>
            </a:r>
            <a:endParaRPr>
              <a:solidFill>
                <a:schemeClr val="dk1"/>
              </a:solidFill>
            </a:endParaRPr>
          </a:p>
          <a:p>
            <a:pPr indent="0" lvl="0" marL="0" rtl="0" algn="l">
              <a:spcBef>
                <a:spcPts val="0"/>
              </a:spcBef>
              <a:spcAft>
                <a:spcPts val="0"/>
              </a:spcAft>
              <a:buNone/>
            </a:pPr>
            <a:r>
              <a:rPr lang="ko">
                <a:solidFill>
                  <a:schemeClr val="dk1"/>
                </a:solidFill>
              </a:rPr>
              <a:t>And prediction value and actual value utilize to approximate optimal f function via differences between them.</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aa19f022b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aa19f022b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solidFill>
                  <a:schemeClr val="dk1"/>
                </a:solidFill>
              </a:rPr>
              <a:t>The goal of Function Approximation is obtain a useful approximation to target function f(x) for all x, given the representations in T(Training dataset p-dimensional Real Value Matrix R^p). the book’s main approach is looking at Supervised Learning as Function Approximation.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we could represent linear model what have seen above like equation 2.30 as theta is beta and hk is transformation function of input vector x. if we without hk it seems same with eq 2.2.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if dimension value p is 2, the graph of f theta looks like figure 2.10. and residual btw actual and prediction is black bar from red point to optimal graph. optimal function f theta also could be derived RSS like eq.2.32.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aa19f022b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aa19f022b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solidFill>
                  <a:schemeClr val="dk1"/>
                </a:solidFill>
              </a:rPr>
              <a:t>However, RSS is not the only criterion to approximate function.</a:t>
            </a:r>
            <a:endParaRPr>
              <a:solidFill>
                <a:schemeClr val="dk1"/>
              </a:solidFill>
            </a:endParaRPr>
          </a:p>
          <a:p>
            <a:pPr indent="0" lvl="0" marL="0" rtl="0" algn="l">
              <a:spcBef>
                <a:spcPts val="0"/>
              </a:spcBef>
              <a:spcAft>
                <a:spcPts val="0"/>
              </a:spcAft>
              <a:buNone/>
            </a:pPr>
            <a:r>
              <a:rPr lang="ko">
                <a:solidFill>
                  <a:schemeClr val="dk1"/>
                </a:solidFill>
              </a:rPr>
              <a:t>Another general principle is maximum likelihood estimation.</a:t>
            </a:r>
            <a:endParaRPr>
              <a:solidFill>
                <a:schemeClr val="dk1"/>
              </a:solidFill>
            </a:endParaRPr>
          </a:p>
          <a:p>
            <a:pPr indent="0" lvl="0" marL="0" rtl="0" algn="l">
              <a:spcBef>
                <a:spcPts val="0"/>
              </a:spcBef>
              <a:spcAft>
                <a:spcPts val="0"/>
              </a:spcAft>
              <a:buNone/>
            </a:pPr>
            <a:r>
              <a:rPr lang="ko">
                <a:solidFill>
                  <a:schemeClr val="dk1"/>
                </a:solidFill>
              </a:rPr>
              <a:t>It’s equation is 2.33. summation of density via observed sample’s value yi with log.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The principle of maximum likelihood assume that the most reasonable values for theta are the those for which the probability of the observed sample is largest. and MLE problem is defined like 2.34 has same objective RSS method.</a:t>
            </a:r>
            <a:endParaRPr>
              <a:solidFill>
                <a:schemeClr val="dk1"/>
              </a:solidFill>
            </a:endParaRPr>
          </a:p>
          <a:p>
            <a:pPr indent="0" lvl="0" marL="0" rtl="0" algn="l">
              <a:spcBef>
                <a:spcPts val="0"/>
              </a:spcBef>
              <a:spcAft>
                <a:spcPts val="0"/>
              </a:spcAft>
              <a:buNone/>
            </a:pPr>
            <a:r>
              <a:rPr lang="ko">
                <a:solidFill>
                  <a:schemeClr val="dk1"/>
                </a:solidFill>
              </a:rPr>
              <a:t>Then, how MLE works?? let’s talk about next slide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aa19f022b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aa19f022b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solidFill>
                  <a:schemeClr val="dk1"/>
                </a:solidFill>
              </a:rPr>
              <a:t>Let me talk about simple question how MLE works.</a:t>
            </a:r>
            <a:endParaRPr>
              <a:solidFill>
                <a:schemeClr val="dk1"/>
              </a:solidFill>
            </a:endParaRPr>
          </a:p>
          <a:p>
            <a:pPr indent="0" lvl="0" marL="0" rtl="0" algn="l">
              <a:spcBef>
                <a:spcPts val="0"/>
              </a:spcBef>
              <a:spcAft>
                <a:spcPts val="0"/>
              </a:spcAft>
              <a:buNone/>
            </a:pPr>
            <a:r>
              <a:rPr lang="ko">
                <a:solidFill>
                  <a:schemeClr val="dk1"/>
                </a:solidFill>
              </a:rPr>
              <a:t>let’s see this problem as probability distribution problem.</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aa19f022b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aa19f022b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solidFill>
                  <a:schemeClr val="dk1"/>
                </a:solidFill>
              </a:rPr>
              <a:t>I think this is the why it said statistical model as joint distribution probability in chapter 2.6.1.</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aa19f022b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aa19f022b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2c654c6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2c654c6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what is supervised learning?</a:t>
            </a:r>
            <a:endParaRPr/>
          </a:p>
          <a:p>
            <a:pPr indent="0" lvl="0" marL="0" rtl="0" algn="l">
              <a:spcBef>
                <a:spcPts val="0"/>
              </a:spcBef>
              <a:spcAft>
                <a:spcPts val="0"/>
              </a:spcAft>
              <a:buNone/>
            </a:pPr>
            <a:r>
              <a:rPr lang="ko"/>
              <a:t>As i hope, you guys know about it already. There are three types of learning mechanism in ML</a:t>
            </a:r>
            <a:endParaRPr/>
          </a:p>
          <a:p>
            <a:pPr indent="0" lvl="0" marL="0" rtl="0" algn="l">
              <a:spcBef>
                <a:spcPts val="0"/>
              </a:spcBef>
              <a:spcAft>
                <a:spcPts val="0"/>
              </a:spcAft>
              <a:buNone/>
            </a:pPr>
            <a:r>
              <a:rPr lang="ko"/>
              <a:t>These are Supervised Learning, Unsupervised Learning, and Reinforcement Learning.</a:t>
            </a:r>
            <a:endParaRPr/>
          </a:p>
          <a:p>
            <a:pPr indent="0" lvl="0" marL="0" rtl="0" algn="l">
              <a:spcBef>
                <a:spcPts val="0"/>
              </a:spcBef>
              <a:spcAft>
                <a:spcPts val="0"/>
              </a:spcAft>
              <a:buNone/>
            </a:pPr>
            <a:r>
              <a:rPr lang="ko"/>
              <a:t>One of them is Supervised Learning that there has actual result value for prediction to minimize error between real value and predicted value. And it’s our topic of this chapter.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b2c654c6d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b2c654c6d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2c654c6d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2c654c6d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In ML process, there are datas what we handle. target value what we said before is also data.</a:t>
            </a:r>
            <a:endParaRPr/>
          </a:p>
          <a:p>
            <a:pPr indent="0" lvl="0" marL="0" rtl="0" algn="l">
              <a:spcBef>
                <a:spcPts val="0"/>
              </a:spcBef>
              <a:spcAft>
                <a:spcPts val="0"/>
              </a:spcAft>
              <a:buNone/>
            </a:pPr>
            <a:r>
              <a:rPr lang="ko"/>
              <a:t>data seems like ‘Matrix’ what has row and column. row is individual point of data and column is variable what we will talk about. data type is defined per column(variable). what types of data are they?</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There are two type of variable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ko"/>
              <a:t> Qualitative variable</a:t>
            </a:r>
            <a:endParaRPr/>
          </a:p>
          <a:p>
            <a:pPr indent="0" lvl="0" marL="0" rtl="0" algn="l">
              <a:spcBef>
                <a:spcPts val="0"/>
              </a:spcBef>
              <a:spcAft>
                <a:spcPts val="0"/>
              </a:spcAft>
              <a:buNone/>
            </a:pPr>
            <a:r>
              <a:rPr lang="ko"/>
              <a:t>	</a:t>
            </a:r>
            <a:r>
              <a:rPr lang="ko">
                <a:solidFill>
                  <a:schemeClr val="dk1"/>
                </a:solidFill>
              </a:rPr>
              <a:t>Qualitative variable is no sequence each other and used like ‘class’. it says ‘categorical’ or ‘discrete’. sometimes qualitative variable represent to ‘dummy variable’ shape what spreads those column-wisely using binary value. But if it has order between class it’s called Ordered Categorical variable compared with previous non-order categorical variable. I think we couldn’t use dummy method cuz It would lose information about seqeunce. </a:t>
            </a:r>
            <a:endParaRPr/>
          </a:p>
          <a:p>
            <a:pPr indent="-298450" lvl="0" marL="457200" rtl="0" algn="l">
              <a:spcBef>
                <a:spcPts val="0"/>
              </a:spcBef>
              <a:spcAft>
                <a:spcPts val="0"/>
              </a:spcAft>
              <a:buSzPts val="1100"/>
              <a:buAutoNum type="arabicPeriod"/>
            </a:pPr>
            <a:r>
              <a:rPr lang="ko"/>
              <a:t> Quantitative variable</a:t>
            </a:r>
            <a:endParaRPr/>
          </a:p>
          <a:p>
            <a:pPr indent="0" lvl="0" marL="0" rtl="0" algn="l">
              <a:spcBef>
                <a:spcPts val="0"/>
              </a:spcBef>
              <a:spcAft>
                <a:spcPts val="0"/>
              </a:spcAft>
              <a:buNone/>
            </a:pPr>
            <a:r>
              <a:rPr lang="ko"/>
              <a:t>	Quantitative variable has discrete and continuous value what doesn’t seem like simple class(Qualitative variable).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2c654c6d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2c654c6d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In supervised learning what I said before, there are two problem definition.</a:t>
            </a:r>
            <a:endParaRPr/>
          </a:p>
          <a:p>
            <a:pPr indent="0" lvl="0" marL="0" rtl="0" algn="l">
              <a:spcBef>
                <a:spcPts val="0"/>
              </a:spcBef>
              <a:spcAft>
                <a:spcPts val="0"/>
              </a:spcAft>
              <a:buNone/>
            </a:pPr>
            <a:r>
              <a:rPr lang="ko"/>
              <a:t>There are Classification and Regression problem by dividing output variable data type</a:t>
            </a:r>
            <a:endParaRPr/>
          </a:p>
          <a:p>
            <a:pPr indent="-298450" lvl="0" marL="457200" rtl="0" algn="l">
              <a:spcBef>
                <a:spcPts val="0"/>
              </a:spcBef>
              <a:spcAft>
                <a:spcPts val="0"/>
              </a:spcAft>
              <a:buSzPts val="1100"/>
              <a:buChar char="●"/>
            </a:pPr>
            <a:r>
              <a:rPr lang="ko"/>
              <a:t>Classification has ‘Qualitative target variable’</a:t>
            </a:r>
            <a:endParaRPr/>
          </a:p>
          <a:p>
            <a:pPr indent="-298450" lvl="0" marL="457200" rtl="0" algn="l">
              <a:spcBef>
                <a:spcPts val="0"/>
              </a:spcBef>
              <a:spcAft>
                <a:spcPts val="0"/>
              </a:spcAft>
              <a:buSzPts val="1100"/>
              <a:buChar char="●"/>
            </a:pPr>
            <a:r>
              <a:rPr lang="ko"/>
              <a:t>Regression has ‘Quantitative target variable’</a:t>
            </a:r>
            <a:endParaRPr/>
          </a:p>
          <a:p>
            <a:pPr indent="0" lvl="0" marL="0" rtl="0" algn="l">
              <a:spcBef>
                <a:spcPts val="0"/>
              </a:spcBef>
              <a:spcAft>
                <a:spcPts val="0"/>
              </a:spcAft>
              <a:buNone/>
            </a:pPr>
            <a:r>
              <a:rPr lang="ko"/>
              <a:t>But whether there is classification or regression problem, we could take similar approach via ‘function approximation’. so huge difference is not occurred by problem definition.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2c654c6d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2c654c6d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linear model is drawing regression line to the most representatively through data. and it seems linear equation with sum of one intercept and many feature with weight. so it could represent equation 2.1 and if we thought them as matrix, intercept could represent </a:t>
            </a:r>
            <a:r>
              <a:rPr lang="ko">
                <a:solidFill>
                  <a:schemeClr val="dk1"/>
                </a:solidFill>
              </a:rPr>
              <a:t>intercept multiply with identity matrix like equation 2.2. and we call them betas after now</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what is the objective of linear regression? it is to find adequate intercept and weights(betas) for drawing optimal regression line on dataset. and how to find them?</a:t>
            </a:r>
            <a:endParaRPr/>
          </a:p>
          <a:p>
            <a:pPr indent="0" lvl="0" marL="0" rtl="0" algn="l">
              <a:spcBef>
                <a:spcPts val="0"/>
              </a:spcBef>
              <a:spcAft>
                <a:spcPts val="0"/>
              </a:spcAft>
              <a:buNone/>
            </a:pPr>
            <a:r>
              <a:rPr lang="ko"/>
              <a:t>There are many methods to find, however, We could use Residual Sum of Square(RSS) method for it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789e4977ab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89e4977ab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There are many methods to find, however, We could use Residual Sum of Square(RSS) method for it.</a:t>
            </a:r>
            <a:endParaRPr/>
          </a:p>
          <a:p>
            <a:pPr indent="0" lvl="0" marL="0" rtl="0" algn="l">
              <a:spcBef>
                <a:spcPts val="0"/>
              </a:spcBef>
              <a:spcAft>
                <a:spcPts val="0"/>
              </a:spcAft>
              <a:buNone/>
            </a:pPr>
            <a:r>
              <a:rPr lang="ko"/>
              <a:t>equation 2.3 is RSS fomula to find optimal regression line. yi is actual value of data xi transpose beta is prediction value of data.</a:t>
            </a:r>
            <a:endParaRPr/>
          </a:p>
          <a:p>
            <a:pPr indent="0" lvl="0" marL="0" rtl="0" algn="l">
              <a:spcBef>
                <a:spcPts val="0"/>
              </a:spcBef>
              <a:spcAft>
                <a:spcPts val="0"/>
              </a:spcAft>
              <a:buNone/>
            </a:pPr>
            <a:r>
              <a:rPr lang="ko"/>
              <a:t>RSS could think find beta by reducing error between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so, we need to find optimal beta value in RSS equation. and equation 2.3 be as positive polynomial equation of beta.</a:t>
            </a:r>
            <a:endParaRPr/>
          </a:p>
          <a:p>
            <a:pPr indent="0" lvl="0" marL="0" rtl="0" algn="l">
              <a:spcBef>
                <a:spcPts val="0"/>
              </a:spcBef>
              <a:spcAft>
                <a:spcPts val="0"/>
              </a:spcAft>
              <a:buClr>
                <a:schemeClr val="dk1"/>
              </a:buClr>
              <a:buSzPts val="1100"/>
              <a:buFont typeface="Arial"/>
              <a:buNone/>
            </a:pPr>
            <a:r>
              <a:rPr lang="ko">
                <a:solidFill>
                  <a:schemeClr val="dk1"/>
                </a:solidFill>
              </a:rPr>
              <a:t>To one more step, equation 2.3. can be represented by 2.4 as matrix(like eq 2.2).</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And then, for minimizing it, find the point of gradient to 0.</a:t>
            </a:r>
            <a:endParaRPr/>
          </a:p>
          <a:p>
            <a:pPr indent="0" lvl="0" marL="0" rtl="0" algn="l">
              <a:spcBef>
                <a:spcPts val="0"/>
              </a:spcBef>
              <a:spcAft>
                <a:spcPts val="0"/>
              </a:spcAft>
              <a:buNone/>
            </a:pPr>
            <a:r>
              <a:rPr lang="ko"/>
              <a:t>The </a:t>
            </a:r>
            <a:r>
              <a:rPr lang="ko">
                <a:solidFill>
                  <a:schemeClr val="dk1"/>
                </a:solidFill>
              </a:rPr>
              <a:t> derivative by beta is eq 2.5. finally we could find equation 2.6 for optimal beta value</a:t>
            </a:r>
            <a:r>
              <a:rPr lang="ko"/>
              <a:t>.</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a0f91ea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a0f91ea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Here is one example of Linear Regression Classifier.</a:t>
            </a:r>
            <a:endParaRPr/>
          </a:p>
          <a:p>
            <a:pPr indent="0" lvl="0" marL="0" rtl="0" algn="l">
              <a:spcBef>
                <a:spcPts val="0"/>
              </a:spcBef>
              <a:spcAft>
                <a:spcPts val="0"/>
              </a:spcAft>
              <a:buNone/>
            </a:pPr>
            <a:r>
              <a:rPr lang="ko"/>
              <a:t>Is it looked correct to classify? there are some misclassified one unlike our intention.</a:t>
            </a:r>
            <a:endParaRPr/>
          </a:p>
          <a:p>
            <a:pPr indent="0" lvl="0" marL="0" rtl="0" algn="l">
              <a:spcBef>
                <a:spcPts val="0"/>
              </a:spcBef>
              <a:spcAft>
                <a:spcPts val="0"/>
              </a:spcAft>
              <a:buNone/>
            </a:pPr>
            <a:r>
              <a:rPr lang="ko"/>
              <a:t>how to reduce error? It will be handled later of this presentation.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2c654c6d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2c654c6d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Nearest Neighbor method the way that reducing prediction value through training set’s observation.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first we could see how to classify it via left figure.</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If I wanna classify one new point on the training dataset, we define number of neighbors(k) for it.</a:t>
            </a:r>
            <a:endParaRPr/>
          </a:p>
          <a:p>
            <a:pPr indent="0" lvl="0" marL="0" rtl="0" algn="l">
              <a:spcBef>
                <a:spcPts val="0"/>
              </a:spcBef>
              <a:spcAft>
                <a:spcPts val="0"/>
              </a:spcAft>
              <a:buNone/>
            </a:pPr>
            <a:r>
              <a:rPr lang="ko"/>
              <a:t>If I set k =1, the point will be orange and set k=3, will be green.</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and how it works in mathematically? it’s equation is right side of this slide.</a:t>
            </a:r>
            <a:endParaRPr/>
          </a:p>
          <a:p>
            <a:pPr indent="0" lvl="0" marL="0" rtl="0" algn="l">
              <a:spcBef>
                <a:spcPts val="0"/>
              </a:spcBef>
              <a:spcAft>
                <a:spcPts val="0"/>
              </a:spcAft>
              <a:buNone/>
            </a:pPr>
            <a:r>
              <a:rPr lang="ko"/>
              <a:t>if i set orange =1 and green =0,</a:t>
            </a:r>
            <a:endParaRPr/>
          </a:p>
          <a:p>
            <a:pPr indent="0" lvl="0" marL="0" rtl="0" algn="l">
              <a:spcBef>
                <a:spcPts val="0"/>
              </a:spcBef>
              <a:spcAft>
                <a:spcPts val="0"/>
              </a:spcAft>
              <a:buNone/>
            </a:pPr>
            <a:r>
              <a:rPr lang="ko"/>
              <a:t>in k=1 the value of y hat will be 1/1 * (1) = 1</a:t>
            </a:r>
            <a:endParaRPr/>
          </a:p>
          <a:p>
            <a:pPr indent="0" lvl="0" marL="0" rtl="0" algn="l">
              <a:spcBef>
                <a:spcPts val="0"/>
              </a:spcBef>
              <a:spcAft>
                <a:spcPts val="0"/>
              </a:spcAft>
              <a:buNone/>
            </a:pPr>
            <a:r>
              <a:rPr lang="ko"/>
              <a:t>in k=3 the value of y hat will be ⅓ * (1+0+0) = ⅓</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and if we set prob of classification between them fairly, 0.5 each other.</a:t>
            </a:r>
            <a:endParaRPr/>
          </a:p>
          <a:p>
            <a:pPr indent="0" lvl="0" marL="0" rtl="0" algn="l">
              <a:spcBef>
                <a:spcPts val="0"/>
              </a:spcBef>
              <a:spcAft>
                <a:spcPts val="0"/>
              </a:spcAft>
              <a:buNone/>
            </a:pPr>
            <a:r>
              <a:rPr lang="ko"/>
              <a:t>k=1, Orange; k=3, Green.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2"/>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nvSpPr>
        <p:spPr>
          <a:xfrm>
            <a:off x="5930150" y="4661460"/>
            <a:ext cx="2805300" cy="2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200"/>
              <a:t>ch2. Overview of Supervised Learning</a:t>
            </a:r>
            <a:endParaRPr sz="1200"/>
          </a:p>
        </p:txBody>
      </p:sp>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
        <p:nvSpPr>
          <p:cNvPr id="29" name="Google Shape;29;p6"/>
          <p:cNvSpPr txBox="1"/>
          <p:nvPr/>
        </p:nvSpPr>
        <p:spPr>
          <a:xfrm>
            <a:off x="5930150" y="4661460"/>
            <a:ext cx="2805300" cy="2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200"/>
              <a:t>ch2. Overview of Supervised Learning</a:t>
            </a:r>
            <a:endParaRPr sz="1200"/>
          </a:p>
        </p:txBody>
      </p:sp>
      <p:sp>
        <p:nvSpPr>
          <p:cNvPr id="30" name="Google Shape;30;p6"/>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xt">
  <p:cSld name="TITLE_ONLY_1">
    <p:spTree>
      <p:nvGrpSpPr>
        <p:cNvPr id="31" name="Shape 31"/>
        <p:cNvGrpSpPr/>
        <p:nvPr/>
      </p:nvGrpSpPr>
      <p:grpSpPr>
        <a:xfrm>
          <a:off x="0" y="0"/>
          <a:ext cx="0" cy="0"/>
          <a:chOff x="0" y="0"/>
          <a:chExt cx="0" cy="0"/>
        </a:xfrm>
      </p:grpSpPr>
      <p:sp>
        <p:nvSpPr>
          <p:cNvPr id="32" name="Google Shape;32;p7"/>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
        <p:nvSpPr>
          <p:cNvPr id="34" name="Google Shape;34;p7"/>
          <p:cNvSpPr txBox="1"/>
          <p:nvPr/>
        </p:nvSpPr>
        <p:spPr>
          <a:xfrm>
            <a:off x="5930150" y="4661460"/>
            <a:ext cx="2805300" cy="2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200"/>
              <a:t>ch2. Overview of Supervised Learning</a:t>
            </a:r>
            <a:endParaRPr sz="12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5" name="Google Shape;45;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6" name="Google Shape;46;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7.jpg"/><Relationship Id="rId4"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6.jpg"/><Relationship Id="rId4" Type="http://schemas.openxmlformats.org/officeDocument/2006/relationships/image" Target="../media/image13.jpg"/><Relationship Id="rId5" Type="http://schemas.openxmlformats.org/officeDocument/2006/relationships/image" Target="../media/image18.jpg"/><Relationship Id="rId6" Type="http://schemas.openxmlformats.org/officeDocument/2006/relationships/image" Target="../media/image21.jpg"/><Relationship Id="rId7" Type="http://schemas.openxmlformats.org/officeDocument/2006/relationships/image" Target="../media/image2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9.jpg"/><Relationship Id="rId4" Type="http://schemas.openxmlformats.org/officeDocument/2006/relationships/image" Target="../media/image21.jpg"/><Relationship Id="rId5" Type="http://schemas.openxmlformats.org/officeDocument/2006/relationships/image" Target="../media/image23.jpg"/><Relationship Id="rId6" Type="http://schemas.openxmlformats.org/officeDocument/2006/relationships/image" Target="../media/image2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2.jpg"/><Relationship Id="rId4" Type="http://schemas.openxmlformats.org/officeDocument/2006/relationships/image" Target="../media/image25.jpg"/><Relationship Id="rId5"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7.jpg"/><Relationship Id="rId4" Type="http://schemas.openxmlformats.org/officeDocument/2006/relationships/image" Target="../media/image31.jpg"/><Relationship Id="rId5" Type="http://schemas.openxmlformats.org/officeDocument/2006/relationships/image" Target="../media/image29.jpg"/><Relationship Id="rId6" Type="http://schemas.openxmlformats.org/officeDocument/2006/relationships/image" Target="../media/image30.jpg"/><Relationship Id="rId7" Type="http://schemas.openxmlformats.org/officeDocument/2006/relationships/image" Target="../media/image32.jpg"/><Relationship Id="rId8" Type="http://schemas.openxmlformats.org/officeDocument/2006/relationships/image" Target="../media/image3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s://en.wikipedia.org/wiki/High-dimensional_space" TargetMode="External"/><Relationship Id="rId4" Type="http://schemas.openxmlformats.org/officeDocument/2006/relationships/hyperlink" Target="https://en.wikipedia.org/wiki/Three-dimensional_space" TargetMode="External"/><Relationship Id="rId5" Type="http://schemas.openxmlformats.org/officeDocument/2006/relationships/hyperlink" Target="https://en.wikipedia.org/wiki/Physical_spac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4.jpg"/><Relationship Id="rId4" Type="http://schemas.openxmlformats.org/officeDocument/2006/relationships/image" Target="../media/image33.png"/><Relationship Id="rId5" Type="http://schemas.openxmlformats.org/officeDocument/2006/relationships/image" Target="../media/image36.png"/><Relationship Id="rId6" Type="http://schemas.openxmlformats.org/officeDocument/2006/relationships/image" Target="../media/image37.png"/><Relationship Id="rId7" Type="http://schemas.openxmlformats.org/officeDocument/2006/relationships/image" Target="../media/image3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8.jpg"/><Relationship Id="rId4" Type="http://schemas.openxmlformats.org/officeDocument/2006/relationships/image" Target="../media/image40.png"/><Relationship Id="rId5" Type="http://schemas.openxmlformats.org/officeDocument/2006/relationships/image" Target="../media/image47.png"/><Relationship Id="rId6" Type="http://schemas.openxmlformats.org/officeDocument/2006/relationships/image" Target="../media/image50.png"/><Relationship Id="rId7"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48.jpg"/><Relationship Id="rId4" Type="http://schemas.openxmlformats.org/officeDocument/2006/relationships/image" Target="../media/image42.png"/><Relationship Id="rId5" Type="http://schemas.openxmlformats.org/officeDocument/2006/relationships/image" Target="../media/image4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46.jp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55.jpg"/><Relationship Id="rId4" Type="http://schemas.openxmlformats.org/officeDocument/2006/relationships/image" Target="../media/image5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45.jpg"/><Relationship Id="rId4" Type="http://schemas.openxmlformats.org/officeDocument/2006/relationships/image" Target="../media/image43.jpg"/><Relationship Id="rId5" Type="http://schemas.openxmlformats.org/officeDocument/2006/relationships/image" Target="../media/image54.jpg"/><Relationship Id="rId6" Type="http://schemas.openxmlformats.org/officeDocument/2006/relationships/image" Target="../media/image4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5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64.jpg"/><Relationship Id="rId4" Type="http://schemas.openxmlformats.org/officeDocument/2006/relationships/image" Target="../media/image65.jpg"/><Relationship Id="rId5" Type="http://schemas.openxmlformats.org/officeDocument/2006/relationships/image" Target="../media/image52.jpg"/><Relationship Id="rId6" Type="http://schemas.openxmlformats.org/officeDocument/2006/relationships/image" Target="../media/image5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59.jpg"/><Relationship Id="rId4" Type="http://schemas.openxmlformats.org/officeDocument/2006/relationships/image" Target="../media/image61.jpg"/><Relationship Id="rId5" Type="http://schemas.openxmlformats.org/officeDocument/2006/relationships/image" Target="../media/image5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60.png"/><Relationship Id="rId4" Type="http://schemas.openxmlformats.org/officeDocument/2006/relationships/image" Target="../media/image5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63.png"/><Relationship Id="rId4" Type="http://schemas.openxmlformats.org/officeDocument/2006/relationships/image" Target="../media/image5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57.png"/><Relationship Id="rId4" Type="http://schemas.openxmlformats.org/officeDocument/2006/relationships/image" Target="../media/image6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67.jpg"/><Relationship Id="rId4" Type="http://schemas.openxmlformats.org/officeDocument/2006/relationships/image" Target="../media/image6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3.jpg"/><Relationship Id="rId5"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6.jpg"/><Relationship Id="rId5" Type="http://schemas.openxmlformats.org/officeDocument/2006/relationships/image" Target="../media/image5.jpg"/><Relationship Id="rId6" Type="http://schemas.openxmlformats.org/officeDocument/2006/relationships/image" Target="../media/image8.jpg"/><Relationship Id="rId7"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8" y="4397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ko" sz="4000"/>
              <a:t>Overview of Supervised Learning</a:t>
            </a:r>
            <a:endParaRPr sz="4000"/>
          </a:p>
        </p:txBody>
      </p:sp>
      <p:sp>
        <p:nvSpPr>
          <p:cNvPr id="62" name="Google Shape;62;p14"/>
          <p:cNvSpPr txBox="1"/>
          <p:nvPr>
            <p:ph idx="1" type="subTitle"/>
          </p:nvPr>
        </p:nvSpPr>
        <p:spPr>
          <a:xfrm>
            <a:off x="311700" y="30445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ko" sz="2300"/>
              <a:t>2021.01.04</a:t>
            </a:r>
            <a:endParaRPr sz="2300"/>
          </a:p>
          <a:p>
            <a:pPr indent="0" lvl="0" marL="0" rtl="0" algn="ctr">
              <a:spcBef>
                <a:spcPts val="0"/>
              </a:spcBef>
              <a:spcAft>
                <a:spcPts val="0"/>
              </a:spcAft>
              <a:buNone/>
            </a:pPr>
            <a:r>
              <a:rPr lang="ko" sz="2300"/>
              <a:t>Young-In Kwon</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 Two Simple Approaches to Prediction</a:t>
            </a:r>
            <a:endParaRPr/>
          </a:p>
        </p:txBody>
      </p:sp>
      <p:sp>
        <p:nvSpPr>
          <p:cNvPr id="139" name="Google Shape;13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40" name="Google Shape;140;p23"/>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k-nearest neighbor</a:t>
            </a:r>
            <a:endParaRPr/>
          </a:p>
        </p:txBody>
      </p:sp>
      <p:pic>
        <p:nvPicPr>
          <p:cNvPr id="141" name="Google Shape;141;p23"/>
          <p:cNvPicPr preferRelativeResize="0"/>
          <p:nvPr/>
        </p:nvPicPr>
        <p:blipFill>
          <a:blip r:embed="rId3">
            <a:alphaModFix/>
          </a:blip>
          <a:stretch>
            <a:fillRect/>
          </a:stretch>
        </p:blipFill>
        <p:spPr>
          <a:xfrm>
            <a:off x="373700" y="1541425"/>
            <a:ext cx="4148124" cy="2405650"/>
          </a:xfrm>
          <a:prstGeom prst="rect">
            <a:avLst/>
          </a:prstGeom>
          <a:noFill/>
          <a:ln>
            <a:noFill/>
          </a:ln>
        </p:spPr>
      </p:pic>
      <p:pic>
        <p:nvPicPr>
          <p:cNvPr id="142" name="Google Shape;142;p23"/>
          <p:cNvPicPr preferRelativeResize="0"/>
          <p:nvPr/>
        </p:nvPicPr>
        <p:blipFill>
          <a:blip r:embed="rId4">
            <a:alphaModFix/>
          </a:blip>
          <a:stretch>
            <a:fillRect/>
          </a:stretch>
        </p:blipFill>
        <p:spPr>
          <a:xfrm>
            <a:off x="5133350" y="2457900"/>
            <a:ext cx="3548250" cy="57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 Two Simple Approaches to Prediction</a:t>
            </a:r>
            <a:endParaRPr/>
          </a:p>
        </p:txBody>
      </p:sp>
      <p:sp>
        <p:nvSpPr>
          <p:cNvPr id="148" name="Google Shape;148;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49" name="Google Shape;149;p24"/>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t>k-nearest neighbor</a:t>
            </a:r>
            <a:endParaRPr/>
          </a:p>
        </p:txBody>
      </p:sp>
      <p:pic>
        <p:nvPicPr>
          <p:cNvPr id="150" name="Google Shape;150;p24"/>
          <p:cNvPicPr preferRelativeResize="0"/>
          <p:nvPr/>
        </p:nvPicPr>
        <p:blipFill>
          <a:blip r:embed="rId3">
            <a:alphaModFix/>
          </a:blip>
          <a:stretch>
            <a:fillRect/>
          </a:stretch>
        </p:blipFill>
        <p:spPr>
          <a:xfrm>
            <a:off x="550175" y="1048025"/>
            <a:ext cx="3982833" cy="3659901"/>
          </a:xfrm>
          <a:prstGeom prst="rect">
            <a:avLst/>
          </a:prstGeom>
          <a:noFill/>
          <a:ln>
            <a:noFill/>
          </a:ln>
        </p:spPr>
      </p:pic>
      <p:pic>
        <p:nvPicPr>
          <p:cNvPr id="151" name="Google Shape;151;p24"/>
          <p:cNvPicPr preferRelativeResize="0"/>
          <p:nvPr/>
        </p:nvPicPr>
        <p:blipFill>
          <a:blip r:embed="rId4">
            <a:alphaModFix/>
          </a:blip>
          <a:stretch>
            <a:fillRect/>
          </a:stretch>
        </p:blipFill>
        <p:spPr>
          <a:xfrm>
            <a:off x="4685408" y="1048025"/>
            <a:ext cx="4032424" cy="357262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 Two Simple Approaches to Prediction</a:t>
            </a:r>
            <a:endParaRPr/>
          </a:p>
        </p:txBody>
      </p:sp>
      <p:sp>
        <p:nvSpPr>
          <p:cNvPr id="157" name="Google Shape;157;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58" name="Google Shape;158;p25"/>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comparison</a:t>
            </a:r>
            <a:endParaRPr/>
          </a:p>
        </p:txBody>
      </p:sp>
      <p:pic>
        <p:nvPicPr>
          <p:cNvPr id="159" name="Google Shape;159;p25"/>
          <p:cNvPicPr preferRelativeResize="0"/>
          <p:nvPr/>
        </p:nvPicPr>
        <p:blipFill>
          <a:blip r:embed="rId3">
            <a:alphaModFix/>
          </a:blip>
          <a:stretch>
            <a:fillRect/>
          </a:stretch>
        </p:blipFill>
        <p:spPr>
          <a:xfrm>
            <a:off x="2649977" y="970400"/>
            <a:ext cx="3844046" cy="3659900"/>
          </a:xfrm>
          <a:prstGeom prst="rect">
            <a:avLst/>
          </a:prstGeom>
          <a:noFill/>
          <a:ln>
            <a:noFill/>
          </a:ln>
        </p:spPr>
      </p:pic>
      <p:sp>
        <p:nvSpPr>
          <p:cNvPr id="160" name="Google Shape;160;p25"/>
          <p:cNvSpPr txBox="1"/>
          <p:nvPr/>
        </p:nvSpPr>
        <p:spPr>
          <a:xfrm>
            <a:off x="3328772" y="4418677"/>
            <a:ext cx="1252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t>Linear model</a:t>
            </a:r>
            <a:endParaRPr/>
          </a:p>
        </p:txBody>
      </p:sp>
      <p:sp>
        <p:nvSpPr>
          <p:cNvPr id="161" name="Google Shape;161;p25"/>
          <p:cNvSpPr txBox="1"/>
          <p:nvPr/>
        </p:nvSpPr>
        <p:spPr>
          <a:xfrm>
            <a:off x="6402488" y="1776484"/>
            <a:ext cx="951300" cy="6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t>Nearest Neighbor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4</a:t>
            </a:r>
            <a:r>
              <a:rPr lang="ko"/>
              <a:t>. Statistical Decision Theory</a:t>
            </a:r>
            <a:endParaRPr/>
          </a:p>
        </p:txBody>
      </p:sp>
      <p:sp>
        <p:nvSpPr>
          <p:cNvPr id="167" name="Google Shape;167;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68" name="Google Shape;168;p26"/>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Quantitative Variable</a:t>
            </a:r>
            <a:endParaRPr/>
          </a:p>
        </p:txBody>
      </p:sp>
      <p:pic>
        <p:nvPicPr>
          <p:cNvPr id="169" name="Google Shape;169;p26"/>
          <p:cNvPicPr preferRelativeResize="0"/>
          <p:nvPr/>
        </p:nvPicPr>
        <p:blipFill>
          <a:blip r:embed="rId3">
            <a:alphaModFix/>
          </a:blip>
          <a:stretch>
            <a:fillRect/>
          </a:stretch>
        </p:blipFill>
        <p:spPr>
          <a:xfrm>
            <a:off x="373700" y="1659125"/>
            <a:ext cx="4356775" cy="710420"/>
          </a:xfrm>
          <a:prstGeom prst="rect">
            <a:avLst/>
          </a:prstGeom>
          <a:noFill/>
          <a:ln>
            <a:noFill/>
          </a:ln>
        </p:spPr>
      </p:pic>
      <p:pic>
        <p:nvPicPr>
          <p:cNvPr id="170" name="Google Shape;170;p26"/>
          <p:cNvPicPr preferRelativeResize="0"/>
          <p:nvPr/>
        </p:nvPicPr>
        <p:blipFill>
          <a:blip r:embed="rId4">
            <a:alphaModFix/>
          </a:blip>
          <a:stretch>
            <a:fillRect/>
          </a:stretch>
        </p:blipFill>
        <p:spPr>
          <a:xfrm>
            <a:off x="373700" y="2485532"/>
            <a:ext cx="4291532" cy="384207"/>
          </a:xfrm>
          <a:prstGeom prst="rect">
            <a:avLst/>
          </a:prstGeom>
          <a:noFill/>
          <a:ln>
            <a:noFill/>
          </a:ln>
        </p:spPr>
      </p:pic>
      <p:pic>
        <p:nvPicPr>
          <p:cNvPr id="171" name="Google Shape;171;p26"/>
          <p:cNvPicPr preferRelativeResize="0"/>
          <p:nvPr/>
        </p:nvPicPr>
        <p:blipFill>
          <a:blip r:embed="rId5">
            <a:alphaModFix/>
          </a:blip>
          <a:stretch>
            <a:fillRect/>
          </a:stretch>
        </p:blipFill>
        <p:spPr>
          <a:xfrm>
            <a:off x="373700" y="2985726"/>
            <a:ext cx="4356775" cy="275469"/>
          </a:xfrm>
          <a:prstGeom prst="rect">
            <a:avLst/>
          </a:prstGeom>
          <a:noFill/>
          <a:ln>
            <a:noFill/>
          </a:ln>
        </p:spPr>
      </p:pic>
      <p:pic>
        <p:nvPicPr>
          <p:cNvPr id="172" name="Google Shape;172;p26"/>
          <p:cNvPicPr preferRelativeResize="0"/>
          <p:nvPr/>
        </p:nvPicPr>
        <p:blipFill>
          <a:blip r:embed="rId6">
            <a:alphaModFix/>
          </a:blip>
          <a:stretch>
            <a:fillRect/>
          </a:stretch>
        </p:blipFill>
        <p:spPr>
          <a:xfrm>
            <a:off x="373700" y="3377182"/>
            <a:ext cx="3617356" cy="282718"/>
          </a:xfrm>
          <a:prstGeom prst="rect">
            <a:avLst/>
          </a:prstGeom>
          <a:noFill/>
          <a:ln>
            <a:noFill/>
          </a:ln>
        </p:spPr>
      </p:pic>
      <p:pic>
        <p:nvPicPr>
          <p:cNvPr id="173" name="Google Shape;173;p26"/>
          <p:cNvPicPr preferRelativeResize="0"/>
          <p:nvPr/>
        </p:nvPicPr>
        <p:blipFill>
          <a:blip r:embed="rId7">
            <a:alphaModFix/>
          </a:blip>
          <a:stretch>
            <a:fillRect/>
          </a:stretch>
        </p:blipFill>
        <p:spPr>
          <a:xfrm>
            <a:off x="5420350" y="589325"/>
            <a:ext cx="3052100" cy="3964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4. Statistical Decision Theory</a:t>
            </a:r>
            <a:endParaRPr/>
          </a:p>
        </p:txBody>
      </p:sp>
      <p:sp>
        <p:nvSpPr>
          <p:cNvPr id="179" name="Google Shape;179;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80" name="Google Shape;180;p27"/>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NN and Linear Regression</a:t>
            </a:r>
            <a:endParaRPr/>
          </a:p>
        </p:txBody>
      </p:sp>
      <p:pic>
        <p:nvPicPr>
          <p:cNvPr id="181" name="Google Shape;181;p27"/>
          <p:cNvPicPr preferRelativeResize="0"/>
          <p:nvPr/>
        </p:nvPicPr>
        <p:blipFill>
          <a:blip r:embed="rId3">
            <a:alphaModFix/>
          </a:blip>
          <a:stretch>
            <a:fillRect/>
          </a:stretch>
        </p:blipFill>
        <p:spPr>
          <a:xfrm>
            <a:off x="221300" y="2181225"/>
            <a:ext cx="4086225" cy="390525"/>
          </a:xfrm>
          <a:prstGeom prst="rect">
            <a:avLst/>
          </a:prstGeom>
          <a:noFill/>
          <a:ln>
            <a:noFill/>
          </a:ln>
        </p:spPr>
      </p:pic>
      <p:pic>
        <p:nvPicPr>
          <p:cNvPr id="182" name="Google Shape;182;p27"/>
          <p:cNvPicPr preferRelativeResize="0"/>
          <p:nvPr/>
        </p:nvPicPr>
        <p:blipFill>
          <a:blip r:embed="rId4">
            <a:alphaModFix/>
          </a:blip>
          <a:stretch>
            <a:fillRect/>
          </a:stretch>
        </p:blipFill>
        <p:spPr>
          <a:xfrm>
            <a:off x="221300" y="2788457"/>
            <a:ext cx="3617356" cy="282718"/>
          </a:xfrm>
          <a:prstGeom prst="rect">
            <a:avLst/>
          </a:prstGeom>
          <a:noFill/>
          <a:ln>
            <a:noFill/>
          </a:ln>
        </p:spPr>
      </p:pic>
      <p:pic>
        <p:nvPicPr>
          <p:cNvPr id="183" name="Google Shape;183;p27"/>
          <p:cNvPicPr preferRelativeResize="0"/>
          <p:nvPr/>
        </p:nvPicPr>
        <p:blipFill>
          <a:blip r:embed="rId5">
            <a:alphaModFix/>
          </a:blip>
          <a:stretch>
            <a:fillRect/>
          </a:stretch>
        </p:blipFill>
        <p:spPr>
          <a:xfrm>
            <a:off x="4495800" y="2181225"/>
            <a:ext cx="3848385" cy="391804"/>
          </a:xfrm>
          <a:prstGeom prst="rect">
            <a:avLst/>
          </a:prstGeom>
          <a:noFill/>
          <a:ln>
            <a:noFill/>
          </a:ln>
        </p:spPr>
      </p:pic>
      <p:pic>
        <p:nvPicPr>
          <p:cNvPr id="184" name="Google Shape;184;p27"/>
          <p:cNvPicPr preferRelativeResize="0"/>
          <p:nvPr/>
        </p:nvPicPr>
        <p:blipFill>
          <a:blip r:embed="rId6">
            <a:alphaModFix/>
          </a:blip>
          <a:stretch>
            <a:fillRect/>
          </a:stretch>
        </p:blipFill>
        <p:spPr>
          <a:xfrm>
            <a:off x="4495800" y="2712337"/>
            <a:ext cx="4449151" cy="35697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4. Statistical Decision Theory</a:t>
            </a:r>
            <a:endParaRPr/>
          </a:p>
        </p:txBody>
      </p:sp>
      <p:sp>
        <p:nvSpPr>
          <p:cNvPr id="190" name="Google Shape;190;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91" name="Google Shape;191;p28"/>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Further thinkings</a:t>
            </a:r>
            <a:endParaRPr/>
          </a:p>
        </p:txBody>
      </p:sp>
      <p:pic>
        <p:nvPicPr>
          <p:cNvPr id="192" name="Google Shape;192;p28"/>
          <p:cNvPicPr preferRelativeResize="0"/>
          <p:nvPr/>
        </p:nvPicPr>
        <p:blipFill>
          <a:blip r:embed="rId3">
            <a:alphaModFix/>
          </a:blip>
          <a:stretch>
            <a:fillRect/>
          </a:stretch>
        </p:blipFill>
        <p:spPr>
          <a:xfrm>
            <a:off x="2152650" y="1599075"/>
            <a:ext cx="3438525" cy="600075"/>
          </a:xfrm>
          <a:prstGeom prst="rect">
            <a:avLst/>
          </a:prstGeom>
          <a:noFill/>
          <a:ln>
            <a:noFill/>
          </a:ln>
        </p:spPr>
      </p:pic>
      <p:grpSp>
        <p:nvGrpSpPr>
          <p:cNvPr id="193" name="Google Shape;193;p28"/>
          <p:cNvGrpSpPr/>
          <p:nvPr/>
        </p:nvGrpSpPr>
        <p:grpSpPr>
          <a:xfrm>
            <a:off x="2152650" y="2784500"/>
            <a:ext cx="4838700" cy="958800"/>
            <a:chOff x="2152650" y="3149175"/>
            <a:chExt cx="4838700" cy="958800"/>
          </a:xfrm>
        </p:grpSpPr>
        <p:pic>
          <p:nvPicPr>
            <p:cNvPr id="194" name="Google Shape;194;p28"/>
            <p:cNvPicPr preferRelativeResize="0"/>
            <p:nvPr/>
          </p:nvPicPr>
          <p:blipFill>
            <a:blip r:embed="rId4">
              <a:alphaModFix/>
            </a:blip>
            <a:stretch>
              <a:fillRect/>
            </a:stretch>
          </p:blipFill>
          <p:spPr>
            <a:xfrm>
              <a:off x="2152650" y="3546000"/>
              <a:ext cx="4838700" cy="561975"/>
            </a:xfrm>
            <a:prstGeom prst="rect">
              <a:avLst/>
            </a:prstGeom>
            <a:noFill/>
            <a:ln>
              <a:noFill/>
            </a:ln>
          </p:spPr>
        </p:pic>
        <p:pic>
          <p:nvPicPr>
            <p:cNvPr id="195" name="Google Shape;195;p28"/>
            <p:cNvPicPr preferRelativeResize="0"/>
            <p:nvPr/>
          </p:nvPicPr>
          <p:blipFill>
            <a:blip r:embed="rId5">
              <a:alphaModFix/>
            </a:blip>
            <a:stretch>
              <a:fillRect/>
            </a:stretch>
          </p:blipFill>
          <p:spPr>
            <a:xfrm>
              <a:off x="2221475" y="3149175"/>
              <a:ext cx="2124625" cy="318525"/>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4. Statistical Decision Theory</a:t>
            </a:r>
            <a:endParaRPr/>
          </a:p>
        </p:txBody>
      </p:sp>
      <p:sp>
        <p:nvSpPr>
          <p:cNvPr id="201" name="Google Shape;201;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202" name="Google Shape;202;p29"/>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Categorical Variable</a:t>
            </a:r>
            <a:endParaRPr/>
          </a:p>
        </p:txBody>
      </p:sp>
      <p:grpSp>
        <p:nvGrpSpPr>
          <p:cNvPr id="203" name="Google Shape;203;p29"/>
          <p:cNvGrpSpPr/>
          <p:nvPr/>
        </p:nvGrpSpPr>
        <p:grpSpPr>
          <a:xfrm>
            <a:off x="373700" y="1660450"/>
            <a:ext cx="4489550" cy="2234775"/>
            <a:chOff x="161000" y="1687950"/>
            <a:chExt cx="4489550" cy="2234775"/>
          </a:xfrm>
        </p:grpSpPr>
        <p:pic>
          <p:nvPicPr>
            <p:cNvPr id="204" name="Google Shape;204;p29"/>
            <p:cNvPicPr preferRelativeResize="0"/>
            <p:nvPr/>
          </p:nvPicPr>
          <p:blipFill>
            <a:blip r:embed="rId3">
              <a:alphaModFix/>
            </a:blip>
            <a:stretch>
              <a:fillRect/>
            </a:stretch>
          </p:blipFill>
          <p:spPr>
            <a:xfrm>
              <a:off x="176231" y="1687950"/>
              <a:ext cx="3923861" cy="330534"/>
            </a:xfrm>
            <a:prstGeom prst="rect">
              <a:avLst/>
            </a:prstGeom>
            <a:noFill/>
            <a:ln>
              <a:noFill/>
            </a:ln>
          </p:spPr>
        </p:pic>
        <p:pic>
          <p:nvPicPr>
            <p:cNvPr id="205" name="Google Shape;205;p29"/>
            <p:cNvPicPr preferRelativeResize="0"/>
            <p:nvPr/>
          </p:nvPicPr>
          <p:blipFill>
            <a:blip r:embed="rId4">
              <a:alphaModFix/>
            </a:blip>
            <a:stretch>
              <a:fillRect/>
            </a:stretch>
          </p:blipFill>
          <p:spPr>
            <a:xfrm>
              <a:off x="161000" y="1998164"/>
              <a:ext cx="4121123" cy="611840"/>
            </a:xfrm>
            <a:prstGeom prst="rect">
              <a:avLst/>
            </a:prstGeom>
            <a:noFill/>
            <a:ln>
              <a:noFill/>
            </a:ln>
          </p:spPr>
        </p:pic>
        <p:pic>
          <p:nvPicPr>
            <p:cNvPr id="206" name="Google Shape;206;p29"/>
            <p:cNvPicPr preferRelativeResize="0"/>
            <p:nvPr/>
          </p:nvPicPr>
          <p:blipFill>
            <a:blip r:embed="rId5">
              <a:alphaModFix/>
            </a:blip>
            <a:stretch>
              <a:fillRect/>
            </a:stretch>
          </p:blipFill>
          <p:spPr>
            <a:xfrm>
              <a:off x="232104" y="2546726"/>
              <a:ext cx="4332102" cy="597775"/>
            </a:xfrm>
            <a:prstGeom prst="rect">
              <a:avLst/>
            </a:prstGeom>
            <a:noFill/>
            <a:ln>
              <a:noFill/>
            </a:ln>
          </p:spPr>
        </p:pic>
        <p:pic>
          <p:nvPicPr>
            <p:cNvPr id="207" name="Google Shape;207;p29"/>
            <p:cNvPicPr preferRelativeResize="0"/>
            <p:nvPr/>
          </p:nvPicPr>
          <p:blipFill>
            <a:blip r:embed="rId6">
              <a:alphaModFix/>
            </a:blip>
            <a:stretch>
              <a:fillRect/>
            </a:stretch>
          </p:blipFill>
          <p:spPr>
            <a:xfrm>
              <a:off x="211784" y="3144501"/>
              <a:ext cx="4029698" cy="302404"/>
            </a:xfrm>
            <a:prstGeom prst="rect">
              <a:avLst/>
            </a:prstGeom>
            <a:noFill/>
            <a:ln>
              <a:noFill/>
            </a:ln>
          </p:spPr>
        </p:pic>
        <p:pic>
          <p:nvPicPr>
            <p:cNvPr id="208" name="Google Shape;208;p29"/>
            <p:cNvPicPr preferRelativeResize="0"/>
            <p:nvPr/>
          </p:nvPicPr>
          <p:blipFill>
            <a:blip r:embed="rId7">
              <a:alphaModFix/>
            </a:blip>
            <a:stretch>
              <a:fillRect/>
            </a:stretch>
          </p:blipFill>
          <p:spPr>
            <a:xfrm>
              <a:off x="227024" y="3521864"/>
              <a:ext cx="4423526" cy="400861"/>
            </a:xfrm>
            <a:prstGeom prst="rect">
              <a:avLst/>
            </a:prstGeom>
            <a:noFill/>
            <a:ln>
              <a:noFill/>
            </a:ln>
          </p:spPr>
        </p:pic>
      </p:grpSp>
      <p:pic>
        <p:nvPicPr>
          <p:cNvPr id="209" name="Google Shape;209;p29"/>
          <p:cNvPicPr preferRelativeResize="0"/>
          <p:nvPr/>
        </p:nvPicPr>
        <p:blipFill>
          <a:blip r:embed="rId8">
            <a:alphaModFix/>
          </a:blip>
          <a:stretch>
            <a:fillRect/>
          </a:stretch>
        </p:blipFill>
        <p:spPr>
          <a:xfrm>
            <a:off x="5614850" y="517375"/>
            <a:ext cx="2756275" cy="41087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5</a:t>
            </a:r>
            <a:r>
              <a:rPr lang="ko"/>
              <a:t>. Local Methods in High Dimensions</a:t>
            </a:r>
            <a:endParaRPr/>
          </a:p>
        </p:txBody>
      </p:sp>
      <p:sp>
        <p:nvSpPr>
          <p:cNvPr id="215" name="Google Shape;215;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216" name="Google Shape;216;p30"/>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Curse of Dimensionality</a:t>
            </a:r>
            <a:endParaRPr/>
          </a:p>
        </p:txBody>
      </p:sp>
      <p:sp>
        <p:nvSpPr>
          <p:cNvPr id="217" name="Google Shape;217;p30"/>
          <p:cNvSpPr txBox="1"/>
          <p:nvPr/>
        </p:nvSpPr>
        <p:spPr>
          <a:xfrm>
            <a:off x="894500" y="1866450"/>
            <a:ext cx="7479000" cy="14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950">
                <a:solidFill>
                  <a:srgbClr val="202122"/>
                </a:solidFill>
                <a:highlight>
                  <a:srgbClr val="FFFFFF"/>
                </a:highlight>
              </a:rPr>
              <a:t>The </a:t>
            </a:r>
            <a:r>
              <a:rPr b="1" lang="ko" sz="1950">
                <a:solidFill>
                  <a:srgbClr val="202122"/>
                </a:solidFill>
                <a:highlight>
                  <a:srgbClr val="FFFFFF"/>
                </a:highlight>
              </a:rPr>
              <a:t>curse of dimensionality</a:t>
            </a:r>
            <a:r>
              <a:rPr lang="ko" sz="1950">
                <a:solidFill>
                  <a:srgbClr val="202122"/>
                </a:solidFill>
                <a:highlight>
                  <a:srgbClr val="FFFFFF"/>
                </a:highlight>
              </a:rPr>
              <a:t> refers to various phenomena that arise when analyzing and organizing data in </a:t>
            </a:r>
            <a:r>
              <a:rPr lang="ko" sz="1950">
                <a:solidFill>
                  <a:srgbClr val="0B0080"/>
                </a:solidFill>
                <a:highlight>
                  <a:srgbClr val="FFFFFF"/>
                </a:highlight>
                <a:uFill>
                  <a:noFill/>
                </a:uFill>
                <a:hlinkClick r:id="rId3">
                  <a:extLst>
                    <a:ext uri="{A12FA001-AC4F-418D-AE19-62706E023703}">
                      <ahyp:hlinkClr val="tx"/>
                    </a:ext>
                  </a:extLst>
                </a:hlinkClick>
              </a:rPr>
              <a:t>high-dimensional spaces</a:t>
            </a:r>
            <a:r>
              <a:rPr lang="ko" sz="1950">
                <a:solidFill>
                  <a:srgbClr val="202122"/>
                </a:solidFill>
                <a:highlight>
                  <a:srgbClr val="FFFFFF"/>
                </a:highlight>
              </a:rPr>
              <a:t> that do not occur in low-dimensional settings such as the </a:t>
            </a:r>
            <a:r>
              <a:rPr lang="ko" sz="1950">
                <a:solidFill>
                  <a:srgbClr val="0B0080"/>
                </a:solidFill>
                <a:highlight>
                  <a:srgbClr val="FFFFFF"/>
                </a:highlight>
                <a:uFill>
                  <a:noFill/>
                </a:uFill>
                <a:hlinkClick r:id="rId4">
                  <a:extLst>
                    <a:ext uri="{A12FA001-AC4F-418D-AE19-62706E023703}">
                      <ahyp:hlinkClr val="tx"/>
                    </a:ext>
                  </a:extLst>
                </a:hlinkClick>
              </a:rPr>
              <a:t>three-dimensional</a:t>
            </a:r>
            <a:r>
              <a:rPr lang="ko" sz="1950">
                <a:solidFill>
                  <a:srgbClr val="202122"/>
                </a:solidFill>
                <a:highlight>
                  <a:srgbClr val="FFFFFF"/>
                </a:highlight>
              </a:rPr>
              <a:t> </a:t>
            </a:r>
            <a:r>
              <a:rPr lang="ko" sz="1950">
                <a:solidFill>
                  <a:srgbClr val="0B0080"/>
                </a:solidFill>
                <a:highlight>
                  <a:srgbClr val="FFFFFF"/>
                </a:highlight>
                <a:uFill>
                  <a:noFill/>
                </a:uFill>
                <a:hlinkClick r:id="rId5">
                  <a:extLst>
                    <a:ext uri="{A12FA001-AC4F-418D-AE19-62706E023703}">
                      <ahyp:hlinkClr val="tx"/>
                    </a:ext>
                  </a:extLst>
                </a:hlinkClick>
              </a:rPr>
              <a:t>physical space</a:t>
            </a:r>
            <a:r>
              <a:rPr lang="ko" sz="1950">
                <a:solidFill>
                  <a:srgbClr val="202122"/>
                </a:solidFill>
                <a:highlight>
                  <a:srgbClr val="FFFFFF"/>
                </a:highlight>
              </a:rPr>
              <a:t> of everyday experience.</a:t>
            </a:r>
            <a:endParaRPr sz="2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5. Local Methods in High Dimensions</a:t>
            </a:r>
            <a:endParaRPr/>
          </a:p>
        </p:txBody>
      </p:sp>
      <p:sp>
        <p:nvSpPr>
          <p:cNvPr id="223" name="Google Shape;223;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224" name="Google Shape;224;p31"/>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1. Distance among neighbors</a:t>
            </a:r>
            <a:endParaRPr/>
          </a:p>
        </p:txBody>
      </p:sp>
      <p:grpSp>
        <p:nvGrpSpPr>
          <p:cNvPr id="225" name="Google Shape;225;p31"/>
          <p:cNvGrpSpPr/>
          <p:nvPr/>
        </p:nvGrpSpPr>
        <p:grpSpPr>
          <a:xfrm>
            <a:off x="319253" y="1598916"/>
            <a:ext cx="4252742" cy="2566687"/>
            <a:chOff x="1404935" y="1179300"/>
            <a:chExt cx="5436203" cy="3280950"/>
          </a:xfrm>
        </p:grpSpPr>
        <p:pic>
          <p:nvPicPr>
            <p:cNvPr id="226" name="Google Shape;226;p31"/>
            <p:cNvPicPr preferRelativeResize="0"/>
            <p:nvPr/>
          </p:nvPicPr>
          <p:blipFill>
            <a:blip r:embed="rId3">
              <a:alphaModFix/>
            </a:blip>
            <a:stretch>
              <a:fillRect/>
            </a:stretch>
          </p:blipFill>
          <p:spPr>
            <a:xfrm>
              <a:off x="2426863" y="1179300"/>
              <a:ext cx="4414276" cy="3280950"/>
            </a:xfrm>
            <a:prstGeom prst="rect">
              <a:avLst/>
            </a:prstGeom>
            <a:noFill/>
            <a:ln>
              <a:noFill/>
            </a:ln>
          </p:spPr>
        </p:pic>
        <p:pic>
          <p:nvPicPr>
            <p:cNvPr id="227" name="Google Shape;227;p31"/>
            <p:cNvPicPr preferRelativeResize="0"/>
            <p:nvPr/>
          </p:nvPicPr>
          <p:blipFill>
            <a:blip r:embed="rId4">
              <a:alphaModFix/>
            </a:blip>
            <a:stretch>
              <a:fillRect/>
            </a:stretch>
          </p:blipFill>
          <p:spPr>
            <a:xfrm>
              <a:off x="1441597" y="2429805"/>
              <a:ext cx="1108725" cy="283900"/>
            </a:xfrm>
            <a:prstGeom prst="rect">
              <a:avLst/>
            </a:prstGeom>
            <a:noFill/>
            <a:ln>
              <a:noFill/>
            </a:ln>
          </p:spPr>
        </p:pic>
        <p:sp>
          <p:nvSpPr>
            <p:cNvPr id="228" name="Google Shape;228;p31"/>
            <p:cNvSpPr txBox="1"/>
            <p:nvPr/>
          </p:nvSpPr>
          <p:spPr>
            <a:xfrm>
              <a:off x="1404935" y="2875272"/>
              <a:ext cx="1908900" cy="5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100"/>
                <a:t>r=0.01 =&gt; 63%</a:t>
              </a:r>
              <a:endParaRPr sz="1100"/>
            </a:p>
            <a:p>
              <a:pPr indent="0" lvl="0" marL="0" rtl="0" algn="l">
                <a:spcBef>
                  <a:spcPts val="0"/>
                </a:spcBef>
                <a:spcAft>
                  <a:spcPts val="0"/>
                </a:spcAft>
                <a:buNone/>
              </a:pPr>
              <a:r>
                <a:rPr lang="ko" sz="1100"/>
                <a:t>r=0.1 =&gt; 80%</a:t>
              </a:r>
              <a:endParaRPr sz="1100"/>
            </a:p>
          </p:txBody>
        </p:sp>
      </p:grpSp>
      <p:grpSp>
        <p:nvGrpSpPr>
          <p:cNvPr id="229" name="Google Shape;229;p31"/>
          <p:cNvGrpSpPr/>
          <p:nvPr/>
        </p:nvGrpSpPr>
        <p:grpSpPr>
          <a:xfrm>
            <a:off x="4860638" y="1192313"/>
            <a:ext cx="3992390" cy="2986804"/>
            <a:chOff x="4901913" y="1178800"/>
            <a:chExt cx="3992390" cy="2986804"/>
          </a:xfrm>
        </p:grpSpPr>
        <p:pic>
          <p:nvPicPr>
            <p:cNvPr id="230" name="Google Shape;230;p31"/>
            <p:cNvPicPr preferRelativeResize="0"/>
            <p:nvPr/>
          </p:nvPicPr>
          <p:blipFill>
            <a:blip r:embed="rId5">
              <a:alphaModFix/>
            </a:blip>
            <a:stretch>
              <a:fillRect/>
            </a:stretch>
          </p:blipFill>
          <p:spPr>
            <a:xfrm>
              <a:off x="5521375" y="1178800"/>
              <a:ext cx="3028601" cy="819500"/>
            </a:xfrm>
            <a:prstGeom prst="rect">
              <a:avLst/>
            </a:prstGeom>
            <a:noFill/>
            <a:ln>
              <a:noFill/>
            </a:ln>
          </p:spPr>
        </p:pic>
        <p:pic>
          <p:nvPicPr>
            <p:cNvPr id="231" name="Google Shape;231;p31"/>
            <p:cNvPicPr preferRelativeResize="0"/>
            <p:nvPr/>
          </p:nvPicPr>
          <p:blipFill>
            <a:blip r:embed="rId6">
              <a:alphaModFix/>
            </a:blip>
            <a:stretch>
              <a:fillRect/>
            </a:stretch>
          </p:blipFill>
          <p:spPr>
            <a:xfrm>
              <a:off x="4901913" y="2126950"/>
              <a:ext cx="1998062" cy="2038654"/>
            </a:xfrm>
            <a:prstGeom prst="rect">
              <a:avLst/>
            </a:prstGeom>
            <a:noFill/>
            <a:ln>
              <a:noFill/>
            </a:ln>
          </p:spPr>
        </p:pic>
        <p:pic>
          <p:nvPicPr>
            <p:cNvPr id="232" name="Google Shape;232;p31"/>
            <p:cNvPicPr preferRelativeResize="0"/>
            <p:nvPr/>
          </p:nvPicPr>
          <p:blipFill>
            <a:blip r:embed="rId7">
              <a:alphaModFix/>
            </a:blip>
            <a:stretch>
              <a:fillRect/>
            </a:stretch>
          </p:blipFill>
          <p:spPr>
            <a:xfrm>
              <a:off x="7092425" y="2126950"/>
              <a:ext cx="1801878" cy="1917000"/>
            </a:xfrm>
            <a:prstGeom prst="rect">
              <a:avLst/>
            </a:prstGeom>
            <a:noFill/>
            <a:ln>
              <a:noFill/>
            </a:ln>
          </p:spPr>
        </p:pic>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5. Local Methods in High Dimensions</a:t>
            </a:r>
            <a:endParaRPr/>
          </a:p>
        </p:txBody>
      </p:sp>
      <p:sp>
        <p:nvSpPr>
          <p:cNvPr id="238" name="Google Shape;238;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239" name="Google Shape;239;p32"/>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2</a:t>
            </a:r>
            <a:r>
              <a:rPr lang="ko"/>
              <a:t>. Be close to an edge of sample</a:t>
            </a:r>
            <a:endParaRPr/>
          </a:p>
        </p:txBody>
      </p:sp>
      <p:sp>
        <p:nvSpPr>
          <p:cNvPr id="240" name="Google Shape;240;p32"/>
          <p:cNvSpPr txBox="1"/>
          <p:nvPr>
            <p:ph idx="2" type="title"/>
          </p:nvPr>
        </p:nvSpPr>
        <p:spPr>
          <a:xfrm>
            <a:off x="5154802" y="606100"/>
            <a:ext cx="352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 Diminishing sampling density</a:t>
            </a:r>
            <a:endParaRPr/>
          </a:p>
        </p:txBody>
      </p:sp>
      <p:grpSp>
        <p:nvGrpSpPr>
          <p:cNvPr id="241" name="Google Shape;241;p32"/>
          <p:cNvGrpSpPr/>
          <p:nvPr/>
        </p:nvGrpSpPr>
        <p:grpSpPr>
          <a:xfrm>
            <a:off x="228221" y="1702382"/>
            <a:ext cx="4533072" cy="2357357"/>
            <a:chOff x="83500" y="1516425"/>
            <a:chExt cx="5056974" cy="2629805"/>
          </a:xfrm>
        </p:grpSpPr>
        <p:pic>
          <p:nvPicPr>
            <p:cNvPr id="242" name="Google Shape;242;p32"/>
            <p:cNvPicPr preferRelativeResize="0"/>
            <p:nvPr/>
          </p:nvPicPr>
          <p:blipFill>
            <a:blip r:embed="rId3">
              <a:alphaModFix/>
            </a:blip>
            <a:stretch>
              <a:fillRect/>
            </a:stretch>
          </p:blipFill>
          <p:spPr>
            <a:xfrm>
              <a:off x="664813" y="1516425"/>
              <a:ext cx="3894360" cy="572700"/>
            </a:xfrm>
            <a:prstGeom prst="rect">
              <a:avLst/>
            </a:prstGeom>
            <a:noFill/>
            <a:ln>
              <a:noFill/>
            </a:ln>
          </p:spPr>
        </p:pic>
        <p:grpSp>
          <p:nvGrpSpPr>
            <p:cNvPr id="243" name="Google Shape;243;p32"/>
            <p:cNvGrpSpPr/>
            <p:nvPr/>
          </p:nvGrpSpPr>
          <p:grpSpPr>
            <a:xfrm>
              <a:off x="83500" y="2365000"/>
              <a:ext cx="5056974" cy="1781230"/>
              <a:chOff x="83500" y="2365000"/>
              <a:chExt cx="5056974" cy="1781230"/>
            </a:xfrm>
          </p:grpSpPr>
          <p:pic>
            <p:nvPicPr>
              <p:cNvPr id="244" name="Google Shape;244;p32"/>
              <p:cNvPicPr preferRelativeResize="0"/>
              <p:nvPr/>
            </p:nvPicPr>
            <p:blipFill>
              <a:blip r:embed="rId4">
                <a:alphaModFix/>
              </a:blip>
              <a:stretch>
                <a:fillRect/>
              </a:stretch>
            </p:blipFill>
            <p:spPr>
              <a:xfrm>
                <a:off x="83500" y="2365000"/>
                <a:ext cx="2493678" cy="1781201"/>
              </a:xfrm>
              <a:prstGeom prst="rect">
                <a:avLst/>
              </a:prstGeom>
              <a:noFill/>
              <a:ln>
                <a:noFill/>
              </a:ln>
            </p:spPr>
          </p:pic>
          <p:pic>
            <p:nvPicPr>
              <p:cNvPr id="245" name="Google Shape;245;p32"/>
              <p:cNvPicPr preferRelativeResize="0"/>
              <p:nvPr/>
            </p:nvPicPr>
            <p:blipFill>
              <a:blip r:embed="rId5">
                <a:alphaModFix/>
              </a:blip>
              <a:stretch>
                <a:fillRect/>
              </a:stretch>
            </p:blipFill>
            <p:spPr>
              <a:xfrm>
                <a:off x="2646800" y="2365000"/>
                <a:ext cx="2493674" cy="1781230"/>
              </a:xfrm>
              <a:prstGeom prst="rect">
                <a:avLst/>
              </a:prstGeom>
              <a:noFill/>
              <a:ln>
                <a:noFill/>
              </a:ln>
            </p:spPr>
          </p:pic>
        </p:grpSp>
      </p:grpSp>
      <p:cxnSp>
        <p:nvCxnSpPr>
          <p:cNvPr id="246" name="Google Shape;246;p32"/>
          <p:cNvCxnSpPr/>
          <p:nvPr/>
        </p:nvCxnSpPr>
        <p:spPr>
          <a:xfrm>
            <a:off x="4892425" y="1178800"/>
            <a:ext cx="0" cy="3266100"/>
          </a:xfrm>
          <a:prstGeom prst="straightConnector1">
            <a:avLst/>
          </a:prstGeom>
          <a:noFill/>
          <a:ln cap="flat" cmpd="sng" w="9525">
            <a:solidFill>
              <a:schemeClr val="dk2"/>
            </a:solidFill>
            <a:prstDash val="solid"/>
            <a:round/>
            <a:headEnd len="med" w="med" type="none"/>
            <a:tailEnd len="med" w="med" type="none"/>
          </a:ln>
        </p:spPr>
      </p:cxnSp>
      <p:sp>
        <p:nvSpPr>
          <p:cNvPr id="247" name="Google Shape;247;p32"/>
          <p:cNvSpPr txBox="1"/>
          <p:nvPr/>
        </p:nvSpPr>
        <p:spPr>
          <a:xfrm>
            <a:off x="5250725" y="1626225"/>
            <a:ext cx="3643500" cy="23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N1=100, dimension=1; sample size=100;</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for same proportion in 10 dimension,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amount of samples above is needed</a:t>
            </a:r>
            <a:endParaRPr/>
          </a:p>
          <a:p>
            <a:pPr indent="0" lvl="0" marL="0" rtl="0" algn="l">
              <a:spcBef>
                <a:spcPts val="0"/>
              </a:spcBef>
              <a:spcAft>
                <a:spcPts val="0"/>
              </a:spcAft>
              <a:buNone/>
            </a:pPr>
            <a:r>
              <a:t/>
            </a:r>
            <a:endParaRPr/>
          </a:p>
        </p:txBody>
      </p:sp>
      <p:pic>
        <p:nvPicPr>
          <p:cNvPr id="248" name="Google Shape;248;p32"/>
          <p:cNvPicPr preferRelativeResize="0"/>
          <p:nvPr/>
        </p:nvPicPr>
        <p:blipFill>
          <a:blip r:embed="rId6">
            <a:alphaModFix/>
          </a:blip>
          <a:stretch>
            <a:fillRect/>
          </a:stretch>
        </p:blipFill>
        <p:spPr>
          <a:xfrm>
            <a:off x="5326925" y="1626230"/>
            <a:ext cx="723900" cy="400050"/>
          </a:xfrm>
          <a:prstGeom prst="rect">
            <a:avLst/>
          </a:prstGeom>
          <a:noFill/>
          <a:ln>
            <a:noFill/>
          </a:ln>
        </p:spPr>
      </p:pic>
      <p:pic>
        <p:nvPicPr>
          <p:cNvPr id="249" name="Google Shape;249;p32"/>
          <p:cNvPicPr preferRelativeResize="0"/>
          <p:nvPr/>
        </p:nvPicPr>
        <p:blipFill>
          <a:blip r:embed="rId7">
            <a:alphaModFix/>
          </a:blip>
          <a:stretch>
            <a:fillRect/>
          </a:stretch>
        </p:blipFill>
        <p:spPr>
          <a:xfrm>
            <a:off x="5326925" y="2865351"/>
            <a:ext cx="1549276" cy="393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Context</a:t>
            </a:r>
            <a:endParaRPr/>
          </a:p>
        </p:txBody>
      </p:sp>
      <p:sp>
        <p:nvSpPr>
          <p:cNvPr id="68" name="Google Shape;68;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69" name="Google Shape;69;p15"/>
          <p:cNvSpPr txBox="1"/>
          <p:nvPr>
            <p:ph type="title"/>
          </p:nvPr>
        </p:nvSpPr>
        <p:spPr>
          <a:xfrm>
            <a:off x="311700" y="1276200"/>
            <a:ext cx="8520600" cy="302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2000"/>
              <a:t>1. Introduction</a:t>
            </a:r>
            <a:endParaRPr sz="2000"/>
          </a:p>
          <a:p>
            <a:pPr indent="0" lvl="0" marL="0" rtl="0" algn="l">
              <a:spcBef>
                <a:spcPts val="0"/>
              </a:spcBef>
              <a:spcAft>
                <a:spcPts val="0"/>
              </a:spcAft>
              <a:buNone/>
            </a:pPr>
            <a:r>
              <a:rPr lang="ko" sz="2000"/>
              <a:t>2. Variable Types and Terminology</a:t>
            </a:r>
            <a:endParaRPr sz="2000"/>
          </a:p>
          <a:p>
            <a:pPr indent="0" lvl="0" marL="0" rtl="0" algn="l">
              <a:spcBef>
                <a:spcPts val="0"/>
              </a:spcBef>
              <a:spcAft>
                <a:spcPts val="0"/>
              </a:spcAft>
              <a:buNone/>
            </a:pPr>
            <a:r>
              <a:rPr lang="ko" sz="2000"/>
              <a:t>3. Two Simple Approaches to Prediction</a:t>
            </a:r>
            <a:endParaRPr sz="2000"/>
          </a:p>
          <a:p>
            <a:pPr indent="0" lvl="0" marL="0" rtl="0" algn="l">
              <a:spcBef>
                <a:spcPts val="0"/>
              </a:spcBef>
              <a:spcAft>
                <a:spcPts val="0"/>
              </a:spcAft>
              <a:buNone/>
            </a:pPr>
            <a:r>
              <a:rPr lang="ko" sz="2000"/>
              <a:t>4. Statistical Decision Theory</a:t>
            </a:r>
            <a:endParaRPr sz="2000"/>
          </a:p>
          <a:p>
            <a:pPr indent="0" lvl="0" marL="0" rtl="0" algn="l">
              <a:spcBef>
                <a:spcPts val="0"/>
              </a:spcBef>
              <a:spcAft>
                <a:spcPts val="0"/>
              </a:spcAft>
              <a:buNone/>
            </a:pPr>
            <a:r>
              <a:rPr lang="ko" sz="2000"/>
              <a:t>5. Local Methods in High Dimensions</a:t>
            </a:r>
            <a:endParaRPr sz="2000"/>
          </a:p>
          <a:p>
            <a:pPr indent="0" lvl="0" marL="0" rtl="0" algn="l">
              <a:spcBef>
                <a:spcPts val="0"/>
              </a:spcBef>
              <a:spcAft>
                <a:spcPts val="0"/>
              </a:spcAft>
              <a:buNone/>
            </a:pPr>
            <a:r>
              <a:rPr lang="ko" sz="2000"/>
              <a:t>6. Statistical  Models, Supervised Learning and Function Approximation</a:t>
            </a:r>
            <a:endParaRPr sz="2000"/>
          </a:p>
          <a:p>
            <a:pPr indent="0" lvl="0" marL="0" rtl="0" algn="l">
              <a:spcBef>
                <a:spcPts val="0"/>
              </a:spcBef>
              <a:spcAft>
                <a:spcPts val="0"/>
              </a:spcAft>
              <a:buNone/>
            </a:pPr>
            <a:r>
              <a:rPr lang="ko" sz="2000"/>
              <a:t>7. Structured Regression Models - (skip)</a:t>
            </a:r>
            <a:endParaRPr sz="2000"/>
          </a:p>
          <a:p>
            <a:pPr indent="0" lvl="0" marL="0" rtl="0" algn="l">
              <a:spcBef>
                <a:spcPts val="0"/>
              </a:spcBef>
              <a:spcAft>
                <a:spcPts val="0"/>
              </a:spcAft>
              <a:buNone/>
            </a:pPr>
            <a:r>
              <a:rPr lang="ko" sz="2000"/>
              <a:t>8. Classes of Restricted Estimator - (skip)</a:t>
            </a:r>
            <a:endParaRPr sz="2000"/>
          </a:p>
          <a:p>
            <a:pPr indent="0" lvl="0" marL="0" rtl="0" algn="l">
              <a:spcBef>
                <a:spcPts val="0"/>
              </a:spcBef>
              <a:spcAft>
                <a:spcPts val="0"/>
              </a:spcAft>
              <a:buNone/>
            </a:pPr>
            <a:r>
              <a:rPr lang="ko" sz="2000"/>
              <a:t>9. Model Selection and the Bias-Variance Tradeoff</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5. Local Methods in High Dimensions</a:t>
            </a:r>
            <a:endParaRPr/>
          </a:p>
        </p:txBody>
      </p:sp>
      <p:sp>
        <p:nvSpPr>
          <p:cNvPr id="255" name="Google Shape;255;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256" name="Google Shape;256;p33"/>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About Bias and Variance</a:t>
            </a:r>
            <a:endParaRPr/>
          </a:p>
        </p:txBody>
      </p:sp>
      <p:grpSp>
        <p:nvGrpSpPr>
          <p:cNvPr id="257" name="Google Shape;257;p33"/>
          <p:cNvGrpSpPr/>
          <p:nvPr/>
        </p:nvGrpSpPr>
        <p:grpSpPr>
          <a:xfrm>
            <a:off x="160988" y="1400788"/>
            <a:ext cx="4443825" cy="1275125"/>
            <a:chOff x="318675" y="1555200"/>
            <a:chExt cx="4443825" cy="1275125"/>
          </a:xfrm>
        </p:grpSpPr>
        <p:pic>
          <p:nvPicPr>
            <p:cNvPr id="258" name="Google Shape;258;p33"/>
            <p:cNvPicPr preferRelativeResize="0"/>
            <p:nvPr/>
          </p:nvPicPr>
          <p:blipFill>
            <a:blip r:embed="rId3">
              <a:alphaModFix/>
            </a:blip>
            <a:stretch>
              <a:fillRect/>
            </a:stretch>
          </p:blipFill>
          <p:spPr>
            <a:xfrm>
              <a:off x="318675" y="2108975"/>
              <a:ext cx="4443825" cy="721350"/>
            </a:xfrm>
            <a:prstGeom prst="rect">
              <a:avLst/>
            </a:prstGeom>
            <a:noFill/>
            <a:ln>
              <a:noFill/>
            </a:ln>
          </p:spPr>
        </p:pic>
        <p:pic>
          <p:nvPicPr>
            <p:cNvPr id="259" name="Google Shape;259;p33"/>
            <p:cNvPicPr preferRelativeResize="0"/>
            <p:nvPr/>
          </p:nvPicPr>
          <p:blipFill rotWithShape="1">
            <a:blip r:embed="rId4">
              <a:alphaModFix/>
            </a:blip>
            <a:srcRect b="0" l="269" r="0" t="0"/>
            <a:stretch/>
          </p:blipFill>
          <p:spPr>
            <a:xfrm>
              <a:off x="373700" y="1555200"/>
              <a:ext cx="1766250" cy="291675"/>
            </a:xfrm>
            <a:prstGeom prst="rect">
              <a:avLst/>
            </a:prstGeom>
            <a:noFill/>
            <a:ln>
              <a:noFill/>
            </a:ln>
          </p:spPr>
        </p:pic>
      </p:grpSp>
      <p:pic>
        <p:nvPicPr>
          <p:cNvPr id="260" name="Google Shape;260;p33"/>
          <p:cNvPicPr preferRelativeResize="0"/>
          <p:nvPr/>
        </p:nvPicPr>
        <p:blipFill>
          <a:blip r:embed="rId5">
            <a:alphaModFix/>
          </a:blip>
          <a:stretch>
            <a:fillRect/>
          </a:stretch>
        </p:blipFill>
        <p:spPr>
          <a:xfrm>
            <a:off x="5269212" y="1591700"/>
            <a:ext cx="3779501" cy="2417306"/>
          </a:xfrm>
          <a:prstGeom prst="rect">
            <a:avLst/>
          </a:prstGeom>
          <a:noFill/>
          <a:ln>
            <a:noFill/>
          </a:ln>
        </p:spPr>
      </p:pic>
      <p:sp>
        <p:nvSpPr>
          <p:cNvPr id="261" name="Google Shape;261;p33"/>
          <p:cNvSpPr txBox="1"/>
          <p:nvPr/>
        </p:nvSpPr>
        <p:spPr>
          <a:xfrm>
            <a:off x="92100" y="2778025"/>
            <a:ext cx="5244000" cy="165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t>Bias: how much close samples average result with answer</a:t>
            </a:r>
            <a:endParaRPr/>
          </a:p>
          <a:p>
            <a:pPr indent="-317500" lvl="0" marL="457200" rtl="0" algn="l">
              <a:spcBef>
                <a:spcPts val="0"/>
              </a:spcBef>
              <a:spcAft>
                <a:spcPts val="0"/>
              </a:spcAft>
              <a:buSzPts val="1400"/>
              <a:buChar char="●"/>
            </a:pPr>
            <a:r>
              <a:rPr lang="ko"/>
              <a:t>low - good prediction via repeats </a:t>
            </a:r>
            <a:endParaRPr/>
          </a:p>
          <a:p>
            <a:pPr indent="-317500" lvl="0" marL="457200" rtl="0" algn="l">
              <a:spcBef>
                <a:spcPts val="0"/>
              </a:spcBef>
              <a:spcAft>
                <a:spcPts val="0"/>
              </a:spcAft>
              <a:buSzPts val="1400"/>
              <a:buChar char="●"/>
            </a:pPr>
            <a:r>
              <a:rPr lang="ko"/>
              <a:t>high - not good prediction despite to do many repeats</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Variance: difference between </a:t>
            </a:r>
            <a:r>
              <a:rPr lang="ko">
                <a:solidFill>
                  <a:schemeClr val="dk1"/>
                </a:solidFill>
              </a:rPr>
              <a:t>samples average and one sample</a:t>
            </a:r>
            <a:endParaRPr>
              <a:solidFill>
                <a:schemeClr val="dk1"/>
              </a:solidFill>
            </a:endParaRPr>
          </a:p>
          <a:p>
            <a:pPr indent="-317500" lvl="0" marL="457200" rtl="0" algn="l">
              <a:spcBef>
                <a:spcPts val="0"/>
              </a:spcBef>
              <a:spcAft>
                <a:spcPts val="0"/>
              </a:spcAft>
              <a:buClr>
                <a:schemeClr val="dk1"/>
              </a:buClr>
              <a:buSzPts val="1400"/>
              <a:buChar char="●"/>
            </a:pPr>
            <a:r>
              <a:rPr lang="ko">
                <a:solidFill>
                  <a:schemeClr val="dk1"/>
                </a:solidFill>
              </a:rPr>
              <a:t>low - constant approximation value by changes of sample</a:t>
            </a:r>
            <a:endParaRPr>
              <a:solidFill>
                <a:schemeClr val="dk1"/>
              </a:solidFill>
            </a:endParaRPr>
          </a:p>
          <a:p>
            <a:pPr indent="-317500" lvl="0" marL="457200" rtl="0" algn="l">
              <a:spcBef>
                <a:spcPts val="0"/>
              </a:spcBef>
              <a:spcAft>
                <a:spcPts val="0"/>
              </a:spcAft>
              <a:buClr>
                <a:schemeClr val="dk1"/>
              </a:buClr>
              <a:buSzPts val="1400"/>
              <a:buChar char="●"/>
            </a:pPr>
            <a:r>
              <a:rPr lang="ko">
                <a:solidFill>
                  <a:schemeClr val="dk1"/>
                </a:solidFill>
              </a:rPr>
              <a:t>high - volatile approximation value by changes of sample </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4"/>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5. Local Methods in High Dimensions</a:t>
            </a:r>
            <a:endParaRPr/>
          </a:p>
        </p:txBody>
      </p:sp>
      <p:sp>
        <p:nvSpPr>
          <p:cNvPr id="267" name="Google Shape;267;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268" name="Google Shape;268;p34"/>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About Bias and Variance</a:t>
            </a:r>
            <a:endParaRPr/>
          </a:p>
        </p:txBody>
      </p:sp>
      <p:pic>
        <p:nvPicPr>
          <p:cNvPr id="269" name="Google Shape;269;p34"/>
          <p:cNvPicPr preferRelativeResize="0"/>
          <p:nvPr/>
        </p:nvPicPr>
        <p:blipFill rotWithShape="1">
          <a:blip r:embed="rId3">
            <a:alphaModFix/>
          </a:blip>
          <a:srcRect b="24202" l="0" r="0" t="0"/>
          <a:stretch/>
        </p:blipFill>
        <p:spPr>
          <a:xfrm>
            <a:off x="4759550" y="708200"/>
            <a:ext cx="3625850" cy="4000475"/>
          </a:xfrm>
          <a:prstGeom prst="rect">
            <a:avLst/>
          </a:prstGeom>
          <a:noFill/>
          <a:ln>
            <a:noFill/>
          </a:ln>
        </p:spPr>
      </p:pic>
      <p:pic>
        <p:nvPicPr>
          <p:cNvPr id="270" name="Google Shape;270;p34"/>
          <p:cNvPicPr preferRelativeResize="0"/>
          <p:nvPr/>
        </p:nvPicPr>
        <p:blipFill rotWithShape="1">
          <a:blip r:embed="rId4">
            <a:alphaModFix/>
          </a:blip>
          <a:srcRect b="0" l="269" r="0" t="0"/>
          <a:stretch/>
        </p:blipFill>
        <p:spPr>
          <a:xfrm>
            <a:off x="629484" y="2453650"/>
            <a:ext cx="3085601" cy="509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5"/>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5. Local Methods in High Dimensions</a:t>
            </a:r>
            <a:endParaRPr/>
          </a:p>
        </p:txBody>
      </p:sp>
      <p:sp>
        <p:nvSpPr>
          <p:cNvPr id="276" name="Google Shape;276;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277" name="Google Shape;277;p35"/>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About Bias and Variance</a:t>
            </a:r>
            <a:endParaRPr/>
          </a:p>
        </p:txBody>
      </p:sp>
      <p:pic>
        <p:nvPicPr>
          <p:cNvPr id="278" name="Google Shape;278;p35"/>
          <p:cNvPicPr preferRelativeResize="0"/>
          <p:nvPr/>
        </p:nvPicPr>
        <p:blipFill>
          <a:blip r:embed="rId3">
            <a:alphaModFix/>
          </a:blip>
          <a:stretch>
            <a:fillRect/>
          </a:stretch>
        </p:blipFill>
        <p:spPr>
          <a:xfrm>
            <a:off x="3328550" y="1082325"/>
            <a:ext cx="5353050" cy="3514725"/>
          </a:xfrm>
          <a:prstGeom prst="rect">
            <a:avLst/>
          </a:prstGeom>
          <a:noFill/>
          <a:ln>
            <a:noFill/>
          </a:ln>
        </p:spPr>
      </p:pic>
      <p:pic>
        <p:nvPicPr>
          <p:cNvPr id="279" name="Google Shape;279;p35"/>
          <p:cNvPicPr preferRelativeResize="0"/>
          <p:nvPr/>
        </p:nvPicPr>
        <p:blipFill>
          <a:blip r:embed="rId4">
            <a:alphaModFix/>
          </a:blip>
          <a:stretch>
            <a:fillRect/>
          </a:stretch>
        </p:blipFill>
        <p:spPr>
          <a:xfrm>
            <a:off x="373700" y="2325087"/>
            <a:ext cx="2637375" cy="724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6"/>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5. Local Methods in High Dimensions</a:t>
            </a:r>
            <a:endParaRPr/>
          </a:p>
        </p:txBody>
      </p:sp>
      <p:sp>
        <p:nvSpPr>
          <p:cNvPr id="285" name="Google Shape;285;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286" name="Google Shape;286;p36"/>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Overcome the Curse in Linear model</a:t>
            </a:r>
            <a:endParaRPr/>
          </a:p>
        </p:txBody>
      </p:sp>
      <p:pic>
        <p:nvPicPr>
          <p:cNvPr id="287" name="Google Shape;287;p36"/>
          <p:cNvPicPr preferRelativeResize="0"/>
          <p:nvPr/>
        </p:nvPicPr>
        <p:blipFill>
          <a:blip r:embed="rId3">
            <a:alphaModFix/>
          </a:blip>
          <a:stretch>
            <a:fillRect/>
          </a:stretch>
        </p:blipFill>
        <p:spPr>
          <a:xfrm>
            <a:off x="373700" y="1493125"/>
            <a:ext cx="3200400" cy="333375"/>
          </a:xfrm>
          <a:prstGeom prst="rect">
            <a:avLst/>
          </a:prstGeom>
          <a:noFill/>
          <a:ln>
            <a:noFill/>
          </a:ln>
        </p:spPr>
      </p:pic>
      <p:pic>
        <p:nvPicPr>
          <p:cNvPr id="288" name="Google Shape;288;p36"/>
          <p:cNvPicPr preferRelativeResize="0"/>
          <p:nvPr/>
        </p:nvPicPr>
        <p:blipFill>
          <a:blip r:embed="rId4">
            <a:alphaModFix/>
          </a:blip>
          <a:stretch>
            <a:fillRect/>
          </a:stretch>
        </p:blipFill>
        <p:spPr>
          <a:xfrm>
            <a:off x="373700" y="2131300"/>
            <a:ext cx="4368801" cy="987950"/>
          </a:xfrm>
          <a:prstGeom prst="rect">
            <a:avLst/>
          </a:prstGeom>
          <a:noFill/>
          <a:ln>
            <a:noFill/>
          </a:ln>
        </p:spPr>
      </p:pic>
      <p:pic>
        <p:nvPicPr>
          <p:cNvPr id="289" name="Google Shape;289;p36"/>
          <p:cNvPicPr preferRelativeResize="0"/>
          <p:nvPr/>
        </p:nvPicPr>
        <p:blipFill>
          <a:blip r:embed="rId5">
            <a:alphaModFix/>
          </a:blip>
          <a:stretch>
            <a:fillRect/>
          </a:stretch>
        </p:blipFill>
        <p:spPr>
          <a:xfrm>
            <a:off x="5164501" y="855763"/>
            <a:ext cx="3328221" cy="3659899"/>
          </a:xfrm>
          <a:prstGeom prst="rect">
            <a:avLst/>
          </a:prstGeom>
          <a:noFill/>
          <a:ln>
            <a:noFill/>
          </a:ln>
        </p:spPr>
      </p:pic>
      <p:pic>
        <p:nvPicPr>
          <p:cNvPr id="290" name="Google Shape;290;p36"/>
          <p:cNvPicPr preferRelativeResize="0"/>
          <p:nvPr/>
        </p:nvPicPr>
        <p:blipFill>
          <a:blip r:embed="rId6">
            <a:alphaModFix/>
          </a:blip>
          <a:stretch>
            <a:fillRect/>
          </a:stretch>
        </p:blipFill>
        <p:spPr>
          <a:xfrm>
            <a:off x="373696" y="3420271"/>
            <a:ext cx="4368800" cy="77413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7"/>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2000"/>
              <a:t>6. Statistical Models, Supervised Learning and Function Approximation</a:t>
            </a:r>
            <a:endParaRPr sz="2000"/>
          </a:p>
        </p:txBody>
      </p:sp>
      <p:sp>
        <p:nvSpPr>
          <p:cNvPr id="296" name="Google Shape;296;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297" name="Google Shape;297;p37"/>
          <p:cNvPicPr preferRelativeResize="0"/>
          <p:nvPr/>
        </p:nvPicPr>
        <p:blipFill>
          <a:blip r:embed="rId3">
            <a:alphaModFix/>
          </a:blip>
          <a:stretch>
            <a:fillRect/>
          </a:stretch>
        </p:blipFill>
        <p:spPr>
          <a:xfrm>
            <a:off x="1987950" y="1932913"/>
            <a:ext cx="4419600" cy="419100"/>
          </a:xfrm>
          <a:prstGeom prst="rect">
            <a:avLst/>
          </a:prstGeom>
          <a:noFill/>
          <a:ln>
            <a:noFill/>
          </a:ln>
        </p:spPr>
      </p:pic>
      <p:sp>
        <p:nvSpPr>
          <p:cNvPr id="298" name="Google Shape;298;p37"/>
          <p:cNvSpPr txBox="1"/>
          <p:nvPr/>
        </p:nvSpPr>
        <p:spPr>
          <a:xfrm>
            <a:off x="1987950" y="2529888"/>
            <a:ext cx="5168100" cy="680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ko"/>
              <a:t>Supervised Learning (</a:t>
            </a:r>
            <a:r>
              <a:rPr lang="ko">
                <a:solidFill>
                  <a:schemeClr val="dk1"/>
                </a:solidFill>
              </a:rPr>
              <a:t>ML</a:t>
            </a:r>
            <a:r>
              <a:rPr lang="ko"/>
              <a:t>)</a:t>
            </a:r>
            <a:endParaRPr/>
          </a:p>
          <a:p>
            <a:pPr indent="-317500" lvl="0" marL="457200" rtl="0" algn="l">
              <a:spcBef>
                <a:spcPts val="0"/>
              </a:spcBef>
              <a:spcAft>
                <a:spcPts val="0"/>
              </a:spcAft>
              <a:buSzPts val="1400"/>
              <a:buChar char="●"/>
            </a:pPr>
            <a:r>
              <a:rPr lang="ko"/>
              <a:t>Function Approximation (</a:t>
            </a:r>
            <a:r>
              <a:rPr lang="ko">
                <a:solidFill>
                  <a:schemeClr val="dk1"/>
                </a:solidFill>
              </a:rPr>
              <a:t>Statistics</a:t>
            </a:r>
            <a:r>
              <a:rPr lang="ko"/>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8"/>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2000"/>
              <a:t>6. Statistical Models, Supervised Learning and Function Approximation</a:t>
            </a:r>
            <a:endParaRPr sz="2000"/>
          </a:p>
        </p:txBody>
      </p:sp>
      <p:sp>
        <p:nvSpPr>
          <p:cNvPr id="304" name="Google Shape;304;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305" name="Google Shape;305;p38"/>
          <p:cNvPicPr preferRelativeResize="0"/>
          <p:nvPr/>
        </p:nvPicPr>
        <p:blipFill>
          <a:blip r:embed="rId3">
            <a:alphaModFix/>
          </a:blip>
          <a:stretch>
            <a:fillRect/>
          </a:stretch>
        </p:blipFill>
        <p:spPr>
          <a:xfrm>
            <a:off x="483175" y="1506125"/>
            <a:ext cx="4013520" cy="680115"/>
          </a:xfrm>
          <a:prstGeom prst="rect">
            <a:avLst/>
          </a:prstGeom>
          <a:noFill/>
          <a:ln>
            <a:noFill/>
          </a:ln>
        </p:spPr>
      </p:pic>
      <p:pic>
        <p:nvPicPr>
          <p:cNvPr id="306" name="Google Shape;306;p38"/>
          <p:cNvPicPr preferRelativeResize="0"/>
          <p:nvPr/>
        </p:nvPicPr>
        <p:blipFill>
          <a:blip r:embed="rId4">
            <a:alphaModFix/>
          </a:blip>
          <a:stretch>
            <a:fillRect/>
          </a:stretch>
        </p:blipFill>
        <p:spPr>
          <a:xfrm>
            <a:off x="483175" y="2320584"/>
            <a:ext cx="4265414" cy="638133"/>
          </a:xfrm>
          <a:prstGeom prst="rect">
            <a:avLst/>
          </a:prstGeom>
          <a:noFill/>
          <a:ln>
            <a:noFill/>
          </a:ln>
        </p:spPr>
      </p:pic>
      <p:pic>
        <p:nvPicPr>
          <p:cNvPr id="307" name="Google Shape;307;p38"/>
          <p:cNvPicPr preferRelativeResize="0"/>
          <p:nvPr/>
        </p:nvPicPr>
        <p:blipFill>
          <a:blip r:embed="rId5">
            <a:alphaModFix/>
          </a:blip>
          <a:stretch>
            <a:fillRect/>
          </a:stretch>
        </p:blipFill>
        <p:spPr>
          <a:xfrm>
            <a:off x="483175" y="3093060"/>
            <a:ext cx="4299000" cy="680115"/>
          </a:xfrm>
          <a:prstGeom prst="rect">
            <a:avLst/>
          </a:prstGeom>
          <a:noFill/>
          <a:ln>
            <a:noFill/>
          </a:ln>
        </p:spPr>
      </p:pic>
      <p:pic>
        <p:nvPicPr>
          <p:cNvPr id="308" name="Google Shape;308;p38"/>
          <p:cNvPicPr preferRelativeResize="0"/>
          <p:nvPr/>
        </p:nvPicPr>
        <p:blipFill>
          <a:blip r:embed="rId6">
            <a:alphaModFix/>
          </a:blip>
          <a:stretch>
            <a:fillRect/>
          </a:stretch>
        </p:blipFill>
        <p:spPr>
          <a:xfrm>
            <a:off x="5181600" y="1317800"/>
            <a:ext cx="3810001" cy="260778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9"/>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2000"/>
              <a:t>6. Statistical Models, Supervised Learning and Function Approximation</a:t>
            </a:r>
            <a:endParaRPr sz="2000"/>
          </a:p>
        </p:txBody>
      </p:sp>
      <p:sp>
        <p:nvSpPr>
          <p:cNvPr id="314" name="Google Shape;314;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315" name="Google Shape;315;p39"/>
          <p:cNvPicPr preferRelativeResize="0"/>
          <p:nvPr/>
        </p:nvPicPr>
        <p:blipFill>
          <a:blip r:embed="rId3">
            <a:alphaModFix/>
          </a:blip>
          <a:stretch>
            <a:fillRect/>
          </a:stretch>
        </p:blipFill>
        <p:spPr>
          <a:xfrm>
            <a:off x="5181600" y="1317800"/>
            <a:ext cx="3810001" cy="2607787"/>
          </a:xfrm>
          <a:prstGeom prst="rect">
            <a:avLst/>
          </a:prstGeom>
          <a:noFill/>
          <a:ln>
            <a:noFill/>
          </a:ln>
        </p:spPr>
      </p:pic>
      <p:sp>
        <p:nvSpPr>
          <p:cNvPr id="316" name="Google Shape;316;p39"/>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Maximum Likelihood Estimation</a:t>
            </a:r>
            <a:endParaRPr/>
          </a:p>
        </p:txBody>
      </p:sp>
      <p:pic>
        <p:nvPicPr>
          <p:cNvPr id="317" name="Google Shape;317;p39"/>
          <p:cNvPicPr preferRelativeResize="0"/>
          <p:nvPr/>
        </p:nvPicPr>
        <p:blipFill>
          <a:blip r:embed="rId4">
            <a:alphaModFix/>
          </a:blip>
          <a:stretch>
            <a:fillRect/>
          </a:stretch>
        </p:blipFill>
        <p:spPr>
          <a:xfrm>
            <a:off x="373700" y="2053850"/>
            <a:ext cx="4279050" cy="659097"/>
          </a:xfrm>
          <a:prstGeom prst="rect">
            <a:avLst/>
          </a:prstGeom>
          <a:noFill/>
          <a:ln>
            <a:noFill/>
          </a:ln>
        </p:spPr>
      </p:pic>
      <p:pic>
        <p:nvPicPr>
          <p:cNvPr id="318" name="Google Shape;318;p39"/>
          <p:cNvPicPr preferRelativeResize="0"/>
          <p:nvPr/>
        </p:nvPicPr>
        <p:blipFill>
          <a:blip r:embed="rId5">
            <a:alphaModFix/>
          </a:blip>
          <a:stretch>
            <a:fillRect/>
          </a:stretch>
        </p:blipFill>
        <p:spPr>
          <a:xfrm>
            <a:off x="373700" y="2875186"/>
            <a:ext cx="3924153" cy="31433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0"/>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2000"/>
              <a:t>6. Statistical Models, Supervised Learning and Function Approximation</a:t>
            </a:r>
            <a:endParaRPr sz="2000"/>
          </a:p>
        </p:txBody>
      </p:sp>
      <p:sp>
        <p:nvSpPr>
          <p:cNvPr id="324" name="Google Shape;324;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325" name="Google Shape;325;p40"/>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Maximum Likelihood Estimation</a:t>
            </a:r>
            <a:endParaRPr/>
          </a:p>
        </p:txBody>
      </p:sp>
      <p:sp>
        <p:nvSpPr>
          <p:cNvPr id="326" name="Google Shape;326;p40"/>
          <p:cNvSpPr txBox="1"/>
          <p:nvPr/>
        </p:nvSpPr>
        <p:spPr>
          <a:xfrm>
            <a:off x="441000" y="1143050"/>
            <a:ext cx="8351700" cy="3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t>There is a problem to predict weight using height.</a:t>
            </a:r>
            <a:endParaRPr/>
          </a:p>
          <a:p>
            <a:pPr indent="0" lvl="0" marL="0" rtl="0" algn="l">
              <a:spcBef>
                <a:spcPts val="0"/>
              </a:spcBef>
              <a:spcAft>
                <a:spcPts val="0"/>
              </a:spcAft>
              <a:buNone/>
            </a:pPr>
            <a:r>
              <a:rPr lang="ko"/>
              <a:t>=&gt; X: height, Y: weight, w: parameters to describe relationship between them.</a:t>
            </a:r>
            <a:endParaRPr/>
          </a:p>
          <a:p>
            <a:pPr indent="0" lvl="0" marL="0" rtl="0" algn="l">
              <a:spcBef>
                <a:spcPts val="0"/>
              </a:spcBef>
              <a:spcAft>
                <a:spcPts val="0"/>
              </a:spcAft>
              <a:buNone/>
            </a:pPr>
            <a:r>
              <a:rPr lang="ko"/>
              <a:t>To functional representation,</a:t>
            </a:r>
            <a:endParaRPr/>
          </a:p>
          <a:p>
            <a:pPr indent="0" lvl="0" marL="0" rtl="0" algn="l">
              <a:spcBef>
                <a:spcPts val="0"/>
              </a:spcBef>
              <a:spcAft>
                <a:spcPts val="0"/>
              </a:spcAft>
              <a:buNone/>
            </a:pPr>
            <a:r>
              <a:rPr lang="ko"/>
              <a:t>t[weight] = y(x|w) … conditional probability x on parameter w.</a:t>
            </a:r>
            <a:endParaRPr/>
          </a:p>
          <a:p>
            <a:pPr indent="0" lvl="0" marL="0" rtl="0" algn="l">
              <a:spcBef>
                <a:spcPts val="0"/>
              </a:spcBef>
              <a:spcAft>
                <a:spcPts val="0"/>
              </a:spcAft>
              <a:buNone/>
            </a:pPr>
            <a:r>
              <a:rPr lang="ko"/>
              <a:t>but, it needs error variable(epsilon) like linear model to approximate target and prediction value.</a:t>
            </a:r>
            <a:endParaRPr/>
          </a:p>
          <a:p>
            <a:pPr indent="0" lvl="0" marL="0" rtl="0" algn="l">
              <a:spcBef>
                <a:spcPts val="0"/>
              </a:spcBef>
              <a:spcAft>
                <a:spcPts val="0"/>
              </a:spcAft>
              <a:buNone/>
            </a:pPr>
            <a:r>
              <a:rPr lang="ko"/>
              <a:t>and w contains bias and coefficient of linear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according to above, weight t can be represented gaussian distribution.</a:t>
            </a:r>
            <a:endParaRPr/>
          </a:p>
          <a:p>
            <a:pPr indent="0" lvl="0" marL="0" rtl="0" algn="l">
              <a:spcBef>
                <a:spcPts val="0"/>
              </a:spcBef>
              <a:spcAft>
                <a:spcPts val="0"/>
              </a:spcAft>
              <a:buNone/>
            </a:pPr>
            <a:r>
              <a:rPr lang="ko"/>
              <a:t>t ~ N(y(x|w), σ2),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due to that w and sigma are the parameter what needs to be approximate,</a:t>
            </a:r>
            <a:endParaRPr/>
          </a:p>
          <a:p>
            <a:pPr indent="0" lvl="0" marL="0" rtl="0" algn="l">
              <a:spcBef>
                <a:spcPts val="0"/>
              </a:spcBef>
              <a:spcAft>
                <a:spcPts val="0"/>
              </a:spcAft>
              <a:buNone/>
            </a:pPr>
            <a:r>
              <a:rPr lang="ko"/>
              <a:t> </a:t>
            </a:r>
            <a:endParaRPr/>
          </a:p>
        </p:txBody>
      </p:sp>
      <p:pic>
        <p:nvPicPr>
          <p:cNvPr id="327" name="Google Shape;327;p40"/>
          <p:cNvPicPr preferRelativeResize="0"/>
          <p:nvPr/>
        </p:nvPicPr>
        <p:blipFill>
          <a:blip r:embed="rId3">
            <a:alphaModFix/>
          </a:blip>
          <a:stretch>
            <a:fillRect/>
          </a:stretch>
        </p:blipFill>
        <p:spPr>
          <a:xfrm>
            <a:off x="516413" y="3213079"/>
            <a:ext cx="2043304" cy="393600"/>
          </a:xfrm>
          <a:prstGeom prst="rect">
            <a:avLst/>
          </a:prstGeom>
          <a:noFill/>
          <a:ln>
            <a:noFill/>
          </a:ln>
        </p:spPr>
      </p:pic>
      <p:pic>
        <p:nvPicPr>
          <p:cNvPr id="328" name="Google Shape;328;p40"/>
          <p:cNvPicPr preferRelativeResize="0"/>
          <p:nvPr/>
        </p:nvPicPr>
        <p:blipFill>
          <a:blip r:embed="rId4">
            <a:alphaModFix/>
          </a:blip>
          <a:stretch>
            <a:fillRect/>
          </a:stretch>
        </p:blipFill>
        <p:spPr>
          <a:xfrm>
            <a:off x="516425" y="4058675"/>
            <a:ext cx="1805159" cy="393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1"/>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2000"/>
              <a:t>6. Statistical Models, Supervised Learning and Function Approximation</a:t>
            </a:r>
            <a:endParaRPr sz="2000"/>
          </a:p>
        </p:txBody>
      </p:sp>
      <p:sp>
        <p:nvSpPr>
          <p:cNvPr id="334" name="Google Shape;334;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335" name="Google Shape;335;p41"/>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Maximum Likelihood Estimation</a:t>
            </a:r>
            <a:endParaRPr/>
          </a:p>
        </p:txBody>
      </p:sp>
      <p:sp>
        <p:nvSpPr>
          <p:cNvPr id="336" name="Google Shape;336;p41"/>
          <p:cNvSpPr txBox="1"/>
          <p:nvPr/>
        </p:nvSpPr>
        <p:spPr>
          <a:xfrm>
            <a:off x="441000" y="1143050"/>
            <a:ext cx="8351700" cy="3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t>And represent the probability of all data points D(all datapoint xi),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By above equation, p(D) will be changed by w. So, p(D) could be replaced with p(D|w).</a:t>
            </a:r>
            <a:endParaRPr/>
          </a:p>
          <a:p>
            <a:pPr indent="0" lvl="0" marL="0" rtl="0" algn="l">
              <a:spcBef>
                <a:spcPts val="0"/>
              </a:spcBef>
              <a:spcAft>
                <a:spcPts val="0"/>
              </a:spcAft>
              <a:buNone/>
            </a:pPr>
            <a:r>
              <a:rPr lang="ko"/>
              <a:t>Finally, the model that needs to be predicted is maximizing p(D|w) at all of the data points.</a:t>
            </a:r>
            <a:endParaRPr/>
          </a:p>
          <a:p>
            <a:pPr indent="0" lvl="0" marL="0" rtl="0" algn="l">
              <a:spcBef>
                <a:spcPts val="0"/>
              </a:spcBef>
              <a:spcAft>
                <a:spcPts val="0"/>
              </a:spcAft>
              <a:buNone/>
            </a:pPr>
            <a:r>
              <a:rPr lang="ko"/>
              <a:t>It’s called as ‘Maximum Likelihood Estimation’.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The reason why take log at </a:t>
            </a:r>
            <a:r>
              <a:rPr lang="ko">
                <a:solidFill>
                  <a:schemeClr val="dk1"/>
                </a:solidFill>
              </a:rPr>
              <a:t>‘Maximum Likelihood Estimation’ is for convenience at calculation</a:t>
            </a:r>
            <a:endParaRPr>
              <a:solidFill>
                <a:schemeClr val="dk1"/>
              </a:solidFill>
            </a:endParaRPr>
          </a:p>
          <a:p>
            <a:pPr indent="0" lvl="0" marL="0" rtl="0" algn="l">
              <a:spcBef>
                <a:spcPts val="0"/>
              </a:spcBef>
              <a:spcAft>
                <a:spcPts val="0"/>
              </a:spcAft>
              <a:buNone/>
            </a:pPr>
            <a:r>
              <a:rPr lang="ko">
                <a:solidFill>
                  <a:schemeClr val="dk1"/>
                </a:solidFill>
              </a:rPr>
              <a:t>(for converting multiplication to summation using log’s property)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 </a:t>
            </a:r>
            <a:endParaRPr/>
          </a:p>
        </p:txBody>
      </p:sp>
      <p:pic>
        <p:nvPicPr>
          <p:cNvPr id="337" name="Google Shape;337;p41"/>
          <p:cNvPicPr preferRelativeResize="0"/>
          <p:nvPr/>
        </p:nvPicPr>
        <p:blipFill>
          <a:blip r:embed="rId3">
            <a:alphaModFix/>
          </a:blip>
          <a:stretch>
            <a:fillRect/>
          </a:stretch>
        </p:blipFill>
        <p:spPr>
          <a:xfrm>
            <a:off x="484375" y="1529450"/>
            <a:ext cx="4087624" cy="750260"/>
          </a:xfrm>
          <a:prstGeom prst="rect">
            <a:avLst/>
          </a:prstGeom>
          <a:noFill/>
          <a:ln>
            <a:noFill/>
          </a:ln>
        </p:spPr>
      </p:pic>
      <p:pic>
        <p:nvPicPr>
          <p:cNvPr id="338" name="Google Shape;338;p41"/>
          <p:cNvPicPr preferRelativeResize="0"/>
          <p:nvPr/>
        </p:nvPicPr>
        <p:blipFill rotWithShape="1">
          <a:blip r:embed="rId4">
            <a:alphaModFix/>
          </a:blip>
          <a:srcRect b="0" l="199" r="0" t="0"/>
          <a:stretch/>
        </p:blipFill>
        <p:spPr>
          <a:xfrm>
            <a:off x="499175" y="3705050"/>
            <a:ext cx="7408249" cy="829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2"/>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2000"/>
              <a:t>6. Statistical Models, Supervised Learning and Function Approximation</a:t>
            </a:r>
            <a:endParaRPr sz="2000"/>
          </a:p>
        </p:txBody>
      </p:sp>
      <p:sp>
        <p:nvSpPr>
          <p:cNvPr id="344" name="Google Shape;344;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345" name="Google Shape;345;p42"/>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RSS and MLE</a:t>
            </a:r>
            <a:endParaRPr/>
          </a:p>
        </p:txBody>
      </p:sp>
      <p:sp>
        <p:nvSpPr>
          <p:cNvPr id="346" name="Google Shape;346;p42"/>
          <p:cNvSpPr txBox="1"/>
          <p:nvPr/>
        </p:nvSpPr>
        <p:spPr>
          <a:xfrm>
            <a:off x="441000" y="1143050"/>
            <a:ext cx="8351700" cy="3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solidFill>
                  <a:schemeClr val="dk1"/>
                </a:solidFill>
              </a:rPr>
              <a:t>People have said like “Maximizing MLE is equal action with Minimizing Squared Loss”.</a:t>
            </a:r>
            <a:endParaRPr>
              <a:solidFill>
                <a:schemeClr val="dk1"/>
              </a:solidFill>
            </a:endParaRPr>
          </a:p>
          <a:p>
            <a:pPr indent="0" lvl="0" marL="0" rtl="0" algn="l">
              <a:spcBef>
                <a:spcPts val="0"/>
              </a:spcBef>
              <a:spcAft>
                <a:spcPts val="0"/>
              </a:spcAft>
              <a:buNone/>
            </a:pPr>
            <a:r>
              <a:rPr lang="ko">
                <a:solidFill>
                  <a:schemeClr val="dk1"/>
                </a:solidFill>
              </a:rPr>
              <a:t>Look at the last equation we said.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 </a:t>
            </a:r>
            <a:endParaRPr/>
          </a:p>
          <a:p>
            <a:pPr indent="0" lvl="0" marL="0" rtl="0" algn="l">
              <a:spcBef>
                <a:spcPts val="0"/>
              </a:spcBef>
              <a:spcAft>
                <a:spcPts val="0"/>
              </a:spcAft>
              <a:buNone/>
            </a:pPr>
            <a:r>
              <a:rPr lang="ko"/>
              <a:t>Remove constants(pi, sigma) what doesn’t contribute to maximize likelihood.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Then, we could get squared loss between target value[ti</a:t>
            </a:r>
            <a:r>
              <a:rPr lang="ko">
                <a:solidFill>
                  <a:schemeClr val="dk1"/>
                </a:solidFill>
              </a:rPr>
              <a:t>]</a:t>
            </a:r>
            <a:r>
              <a:rPr lang="ko"/>
              <a:t> and prediction value[y(xi|w)</a:t>
            </a:r>
            <a:r>
              <a:rPr lang="ko">
                <a:solidFill>
                  <a:schemeClr val="dk1"/>
                </a:solidFill>
              </a:rPr>
              <a:t>]</a:t>
            </a:r>
            <a:endParaRPr>
              <a:solidFill>
                <a:schemeClr val="dk1"/>
              </a:solidFill>
            </a:endParaRPr>
          </a:p>
          <a:p>
            <a:pPr indent="0" lvl="0" marL="0" rtl="0" algn="l">
              <a:spcBef>
                <a:spcPts val="0"/>
              </a:spcBef>
              <a:spcAft>
                <a:spcPts val="0"/>
              </a:spcAft>
              <a:buNone/>
            </a:pPr>
            <a:r>
              <a:rPr lang="ko">
                <a:solidFill>
                  <a:schemeClr val="dk1"/>
                </a:solidFill>
              </a:rPr>
              <a:t>So, We could say Maximizing MLE is same way to Minimizing squared loss.</a:t>
            </a:r>
            <a:endParaRPr>
              <a:solidFill>
                <a:schemeClr val="dk1"/>
              </a:solidFill>
            </a:endParaRPr>
          </a:p>
        </p:txBody>
      </p:sp>
      <p:pic>
        <p:nvPicPr>
          <p:cNvPr id="347" name="Google Shape;347;p42"/>
          <p:cNvPicPr preferRelativeResize="0"/>
          <p:nvPr/>
        </p:nvPicPr>
        <p:blipFill rotWithShape="1">
          <a:blip r:embed="rId3">
            <a:alphaModFix/>
          </a:blip>
          <a:srcRect b="0" l="199" r="0" t="0"/>
          <a:stretch/>
        </p:blipFill>
        <p:spPr>
          <a:xfrm>
            <a:off x="492300" y="1742025"/>
            <a:ext cx="7408249" cy="829725"/>
          </a:xfrm>
          <a:prstGeom prst="rect">
            <a:avLst/>
          </a:prstGeom>
          <a:noFill/>
          <a:ln>
            <a:noFill/>
          </a:ln>
        </p:spPr>
      </p:pic>
      <p:pic>
        <p:nvPicPr>
          <p:cNvPr id="348" name="Google Shape;348;p42"/>
          <p:cNvPicPr preferRelativeResize="0"/>
          <p:nvPr/>
        </p:nvPicPr>
        <p:blipFill>
          <a:blip r:embed="rId4">
            <a:alphaModFix/>
          </a:blip>
          <a:stretch>
            <a:fillRect/>
          </a:stretch>
        </p:blipFill>
        <p:spPr>
          <a:xfrm>
            <a:off x="492295" y="2994045"/>
            <a:ext cx="1621575" cy="649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1. Introduction</a:t>
            </a:r>
            <a:endParaRPr/>
          </a:p>
        </p:txBody>
      </p:sp>
      <p:sp>
        <p:nvSpPr>
          <p:cNvPr id="75" name="Google Shape;7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76" name="Google Shape;76;p16"/>
          <p:cNvPicPr preferRelativeResize="0"/>
          <p:nvPr/>
        </p:nvPicPr>
        <p:blipFill>
          <a:blip r:embed="rId3">
            <a:alphaModFix/>
          </a:blip>
          <a:stretch>
            <a:fillRect/>
          </a:stretch>
        </p:blipFill>
        <p:spPr>
          <a:xfrm>
            <a:off x="2133600" y="742950"/>
            <a:ext cx="4876800" cy="3657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3"/>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2000"/>
              <a:t>9</a:t>
            </a:r>
            <a:r>
              <a:rPr lang="ko" sz="2000"/>
              <a:t>. Model Selection and Bias-Variance Trade off</a:t>
            </a:r>
            <a:endParaRPr sz="2000"/>
          </a:p>
        </p:txBody>
      </p:sp>
      <p:sp>
        <p:nvSpPr>
          <p:cNvPr id="354" name="Google Shape;354;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355" name="Google Shape;355;p43"/>
          <p:cNvSpPr txBox="1"/>
          <p:nvPr/>
        </p:nvSpPr>
        <p:spPr>
          <a:xfrm>
            <a:off x="161000" y="1335625"/>
            <a:ext cx="5547000" cy="27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t>Look at the EPE(x0) equation of k-NN model below,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It also could be decompose Bias and Variance above.</a:t>
            </a:r>
            <a:endParaRPr/>
          </a:p>
          <a:p>
            <a:pPr indent="0" lvl="0" marL="0" rtl="0" algn="l">
              <a:spcBef>
                <a:spcPts val="0"/>
              </a:spcBef>
              <a:spcAft>
                <a:spcPts val="0"/>
              </a:spcAft>
              <a:buNone/>
            </a:pPr>
            <a:r>
              <a:rPr lang="ko"/>
              <a:t>If k value increased,</a:t>
            </a:r>
            <a:endParaRPr/>
          </a:p>
          <a:p>
            <a:pPr indent="-317500" lvl="0" marL="457200" rtl="0" algn="l">
              <a:spcBef>
                <a:spcPts val="0"/>
              </a:spcBef>
              <a:spcAft>
                <a:spcPts val="0"/>
              </a:spcAft>
              <a:buSzPts val="1400"/>
              <a:buChar char="●"/>
            </a:pPr>
            <a:r>
              <a:rPr lang="ko"/>
              <a:t>Bias will be increased</a:t>
            </a:r>
            <a:endParaRPr/>
          </a:p>
          <a:p>
            <a:pPr indent="-317500" lvl="0" marL="457200" rtl="0" algn="l">
              <a:spcBef>
                <a:spcPts val="0"/>
              </a:spcBef>
              <a:spcAft>
                <a:spcPts val="0"/>
              </a:spcAft>
              <a:buSzPts val="1400"/>
              <a:buChar char="●"/>
            </a:pPr>
            <a:r>
              <a:rPr lang="ko"/>
              <a:t>Variance will be decreased.</a:t>
            </a:r>
            <a:endParaRPr/>
          </a:p>
          <a:p>
            <a:pPr indent="0" lvl="0" marL="0" rtl="0" algn="l">
              <a:spcBef>
                <a:spcPts val="0"/>
              </a:spcBef>
              <a:spcAft>
                <a:spcPts val="0"/>
              </a:spcAft>
              <a:buNone/>
            </a:pPr>
            <a:r>
              <a:t/>
            </a:r>
            <a:endParaRPr>
              <a:solidFill>
                <a:schemeClr val="dk1"/>
              </a:solidFill>
            </a:endParaRPr>
          </a:p>
        </p:txBody>
      </p:sp>
      <p:pic>
        <p:nvPicPr>
          <p:cNvPr id="356" name="Google Shape;356;p43"/>
          <p:cNvPicPr preferRelativeResize="0"/>
          <p:nvPr/>
        </p:nvPicPr>
        <p:blipFill>
          <a:blip r:embed="rId3">
            <a:alphaModFix/>
          </a:blip>
          <a:stretch>
            <a:fillRect/>
          </a:stretch>
        </p:blipFill>
        <p:spPr>
          <a:xfrm>
            <a:off x="202575" y="1709350"/>
            <a:ext cx="4678575" cy="1178550"/>
          </a:xfrm>
          <a:prstGeom prst="rect">
            <a:avLst/>
          </a:prstGeom>
          <a:noFill/>
          <a:ln>
            <a:noFill/>
          </a:ln>
        </p:spPr>
      </p:pic>
      <p:pic>
        <p:nvPicPr>
          <p:cNvPr id="357" name="Google Shape;357;p43"/>
          <p:cNvPicPr preferRelativeResize="0"/>
          <p:nvPr/>
        </p:nvPicPr>
        <p:blipFill>
          <a:blip r:embed="rId4">
            <a:alphaModFix/>
          </a:blip>
          <a:stretch>
            <a:fillRect/>
          </a:stretch>
        </p:blipFill>
        <p:spPr>
          <a:xfrm>
            <a:off x="5068375" y="1369700"/>
            <a:ext cx="3780925" cy="24041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2. Variable Types and Terminology</a:t>
            </a:r>
            <a:endParaRPr/>
          </a:p>
        </p:txBody>
      </p:sp>
      <p:sp>
        <p:nvSpPr>
          <p:cNvPr id="82" name="Google Shape;8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83" name="Google Shape;83;p17"/>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Type of Variables</a:t>
            </a:r>
            <a:endParaRPr/>
          </a:p>
        </p:txBody>
      </p:sp>
      <p:sp>
        <p:nvSpPr>
          <p:cNvPr id="84" name="Google Shape;84;p17"/>
          <p:cNvSpPr txBox="1"/>
          <p:nvPr/>
        </p:nvSpPr>
        <p:spPr>
          <a:xfrm>
            <a:off x="1902775" y="2190350"/>
            <a:ext cx="1721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2000"/>
              <a:t>Qualitative Variable</a:t>
            </a:r>
            <a:endParaRPr sz="2000"/>
          </a:p>
        </p:txBody>
      </p:sp>
      <p:sp>
        <p:nvSpPr>
          <p:cNvPr id="85" name="Google Shape;85;p17"/>
          <p:cNvSpPr txBox="1"/>
          <p:nvPr/>
        </p:nvSpPr>
        <p:spPr>
          <a:xfrm>
            <a:off x="5593900" y="2190350"/>
            <a:ext cx="1865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2000"/>
              <a:t>Quantitative </a:t>
            </a:r>
            <a:r>
              <a:rPr lang="ko" sz="2000"/>
              <a:t>Variable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2. Variable Types and Terminology</a:t>
            </a:r>
            <a:endParaRPr/>
          </a:p>
        </p:txBody>
      </p:sp>
      <p:sp>
        <p:nvSpPr>
          <p:cNvPr id="91" name="Google Shape;91;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92" name="Google Shape;92;p18"/>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Problem Definition by data type</a:t>
            </a:r>
            <a:endParaRPr/>
          </a:p>
        </p:txBody>
      </p:sp>
      <p:pic>
        <p:nvPicPr>
          <p:cNvPr id="93" name="Google Shape;93;p18"/>
          <p:cNvPicPr preferRelativeResize="0"/>
          <p:nvPr/>
        </p:nvPicPr>
        <p:blipFill>
          <a:blip r:embed="rId3">
            <a:alphaModFix/>
          </a:blip>
          <a:stretch>
            <a:fillRect/>
          </a:stretch>
        </p:blipFill>
        <p:spPr>
          <a:xfrm>
            <a:off x="1567175" y="1102600"/>
            <a:ext cx="6133659" cy="3484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a:t>
            </a:r>
            <a:r>
              <a:rPr lang="ko"/>
              <a:t>. Two Simple Approaches to Prediction</a:t>
            </a:r>
            <a:endParaRPr/>
          </a:p>
        </p:txBody>
      </p:sp>
      <p:sp>
        <p:nvSpPr>
          <p:cNvPr id="99" name="Google Shape;9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00" name="Google Shape;100;p19"/>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u="sng"/>
              <a:t>linear model</a:t>
            </a:r>
            <a:r>
              <a:rPr lang="ko"/>
              <a:t> and least squares</a:t>
            </a:r>
            <a:endParaRPr/>
          </a:p>
        </p:txBody>
      </p:sp>
      <p:pic>
        <p:nvPicPr>
          <p:cNvPr id="101" name="Google Shape;101;p19"/>
          <p:cNvPicPr preferRelativeResize="0"/>
          <p:nvPr/>
        </p:nvPicPr>
        <p:blipFill>
          <a:blip r:embed="rId3">
            <a:alphaModFix/>
          </a:blip>
          <a:stretch>
            <a:fillRect/>
          </a:stretch>
        </p:blipFill>
        <p:spPr>
          <a:xfrm>
            <a:off x="373700" y="1226625"/>
            <a:ext cx="4848699" cy="3208224"/>
          </a:xfrm>
          <a:prstGeom prst="rect">
            <a:avLst/>
          </a:prstGeom>
          <a:noFill/>
          <a:ln>
            <a:noFill/>
          </a:ln>
        </p:spPr>
      </p:pic>
      <p:pic>
        <p:nvPicPr>
          <p:cNvPr id="102" name="Google Shape;102;p19"/>
          <p:cNvPicPr preferRelativeResize="0"/>
          <p:nvPr/>
        </p:nvPicPr>
        <p:blipFill>
          <a:blip r:embed="rId4">
            <a:alphaModFix/>
          </a:blip>
          <a:stretch>
            <a:fillRect/>
          </a:stretch>
        </p:blipFill>
        <p:spPr>
          <a:xfrm>
            <a:off x="5638600" y="1923295"/>
            <a:ext cx="3093225" cy="530100"/>
          </a:xfrm>
          <a:prstGeom prst="rect">
            <a:avLst/>
          </a:prstGeom>
          <a:noFill/>
          <a:ln>
            <a:noFill/>
          </a:ln>
        </p:spPr>
      </p:pic>
      <p:pic>
        <p:nvPicPr>
          <p:cNvPr id="103" name="Google Shape;103;p19"/>
          <p:cNvPicPr preferRelativeResize="0"/>
          <p:nvPr/>
        </p:nvPicPr>
        <p:blipFill>
          <a:blip r:embed="rId5">
            <a:alphaModFix/>
          </a:blip>
          <a:stretch>
            <a:fillRect/>
          </a:stretch>
        </p:blipFill>
        <p:spPr>
          <a:xfrm>
            <a:off x="5638600" y="2703700"/>
            <a:ext cx="3093225" cy="26074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 Two Simple Approaches to Prediction</a:t>
            </a:r>
            <a:endParaRPr/>
          </a:p>
        </p:txBody>
      </p:sp>
      <p:sp>
        <p:nvSpPr>
          <p:cNvPr id="109" name="Google Shape;10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10" name="Google Shape;110;p20"/>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linear model and </a:t>
            </a:r>
            <a:r>
              <a:rPr lang="ko" u="sng"/>
              <a:t>least squares</a:t>
            </a:r>
            <a:endParaRPr u="sng"/>
          </a:p>
        </p:txBody>
      </p:sp>
      <p:pic>
        <p:nvPicPr>
          <p:cNvPr id="111" name="Google Shape;111;p20"/>
          <p:cNvPicPr preferRelativeResize="0"/>
          <p:nvPr/>
        </p:nvPicPr>
        <p:blipFill>
          <a:blip r:embed="rId3">
            <a:alphaModFix/>
          </a:blip>
          <a:stretch>
            <a:fillRect/>
          </a:stretch>
        </p:blipFill>
        <p:spPr>
          <a:xfrm>
            <a:off x="373700" y="1526101"/>
            <a:ext cx="4411000" cy="703096"/>
          </a:xfrm>
          <a:prstGeom prst="rect">
            <a:avLst/>
          </a:prstGeom>
          <a:noFill/>
          <a:ln>
            <a:noFill/>
          </a:ln>
        </p:spPr>
      </p:pic>
      <p:grpSp>
        <p:nvGrpSpPr>
          <p:cNvPr id="112" name="Google Shape;112;p20"/>
          <p:cNvGrpSpPr/>
          <p:nvPr/>
        </p:nvGrpSpPr>
        <p:grpSpPr>
          <a:xfrm>
            <a:off x="373700" y="2763050"/>
            <a:ext cx="4272501" cy="1309950"/>
            <a:chOff x="373700" y="2997375"/>
            <a:chExt cx="4272501" cy="1309950"/>
          </a:xfrm>
        </p:grpSpPr>
        <p:pic>
          <p:nvPicPr>
            <p:cNvPr id="113" name="Google Shape;113;p20"/>
            <p:cNvPicPr preferRelativeResize="0"/>
            <p:nvPr/>
          </p:nvPicPr>
          <p:blipFill>
            <a:blip r:embed="rId4">
              <a:alphaModFix/>
            </a:blip>
            <a:stretch>
              <a:fillRect/>
            </a:stretch>
          </p:blipFill>
          <p:spPr>
            <a:xfrm>
              <a:off x="373700" y="3913725"/>
              <a:ext cx="4253855" cy="393600"/>
            </a:xfrm>
            <a:prstGeom prst="rect">
              <a:avLst/>
            </a:prstGeom>
            <a:noFill/>
            <a:ln>
              <a:noFill/>
            </a:ln>
          </p:spPr>
        </p:pic>
        <p:pic>
          <p:nvPicPr>
            <p:cNvPr id="114" name="Google Shape;114;p20"/>
            <p:cNvPicPr preferRelativeResize="0"/>
            <p:nvPr/>
          </p:nvPicPr>
          <p:blipFill>
            <a:blip r:embed="rId5">
              <a:alphaModFix/>
            </a:blip>
            <a:stretch>
              <a:fillRect/>
            </a:stretch>
          </p:blipFill>
          <p:spPr>
            <a:xfrm>
              <a:off x="373700" y="2997375"/>
              <a:ext cx="4272500" cy="347525"/>
            </a:xfrm>
            <a:prstGeom prst="rect">
              <a:avLst/>
            </a:prstGeom>
            <a:noFill/>
            <a:ln>
              <a:noFill/>
            </a:ln>
          </p:spPr>
        </p:pic>
        <p:pic>
          <p:nvPicPr>
            <p:cNvPr id="115" name="Google Shape;115;p20"/>
            <p:cNvPicPr preferRelativeResize="0"/>
            <p:nvPr/>
          </p:nvPicPr>
          <p:blipFill>
            <a:blip r:embed="rId6">
              <a:alphaModFix/>
            </a:blip>
            <a:stretch>
              <a:fillRect/>
            </a:stretch>
          </p:blipFill>
          <p:spPr>
            <a:xfrm>
              <a:off x="373700" y="3461076"/>
              <a:ext cx="4272501" cy="336479"/>
            </a:xfrm>
            <a:prstGeom prst="rect">
              <a:avLst/>
            </a:prstGeom>
            <a:noFill/>
            <a:ln>
              <a:noFill/>
            </a:ln>
          </p:spPr>
        </p:pic>
      </p:grpSp>
      <p:pic>
        <p:nvPicPr>
          <p:cNvPr id="116" name="Google Shape;116;p20"/>
          <p:cNvPicPr preferRelativeResize="0"/>
          <p:nvPr/>
        </p:nvPicPr>
        <p:blipFill>
          <a:blip r:embed="rId7">
            <a:alphaModFix/>
          </a:blip>
          <a:stretch>
            <a:fillRect/>
          </a:stretch>
        </p:blipFill>
        <p:spPr>
          <a:xfrm>
            <a:off x="5491875" y="788813"/>
            <a:ext cx="3145226" cy="3659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 Two Simple Approaches to Prediction</a:t>
            </a:r>
            <a:endParaRPr/>
          </a:p>
        </p:txBody>
      </p:sp>
      <p:sp>
        <p:nvSpPr>
          <p:cNvPr id="122" name="Google Shape;12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23" name="Google Shape;123;p21"/>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linear model and least squares</a:t>
            </a:r>
            <a:endParaRPr/>
          </a:p>
        </p:txBody>
      </p:sp>
      <p:pic>
        <p:nvPicPr>
          <p:cNvPr id="124" name="Google Shape;124;p21"/>
          <p:cNvPicPr preferRelativeResize="0"/>
          <p:nvPr/>
        </p:nvPicPr>
        <p:blipFill>
          <a:blip r:embed="rId3">
            <a:alphaModFix/>
          </a:blip>
          <a:stretch>
            <a:fillRect/>
          </a:stretch>
        </p:blipFill>
        <p:spPr>
          <a:xfrm>
            <a:off x="2836813" y="1178800"/>
            <a:ext cx="3594374" cy="34115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 Two Simple Approaches to Prediction</a:t>
            </a:r>
            <a:endParaRPr/>
          </a:p>
        </p:txBody>
      </p:sp>
      <p:sp>
        <p:nvSpPr>
          <p:cNvPr id="130" name="Google Shape;13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31" name="Google Shape;131;p22"/>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k-nearest neighbor</a:t>
            </a:r>
            <a:endParaRPr/>
          </a:p>
        </p:txBody>
      </p:sp>
      <p:pic>
        <p:nvPicPr>
          <p:cNvPr id="132" name="Google Shape;132;p22"/>
          <p:cNvPicPr preferRelativeResize="0"/>
          <p:nvPr/>
        </p:nvPicPr>
        <p:blipFill>
          <a:blip r:embed="rId3">
            <a:alphaModFix/>
          </a:blip>
          <a:stretch>
            <a:fillRect/>
          </a:stretch>
        </p:blipFill>
        <p:spPr>
          <a:xfrm>
            <a:off x="373700" y="1541425"/>
            <a:ext cx="4148124" cy="2405650"/>
          </a:xfrm>
          <a:prstGeom prst="rect">
            <a:avLst/>
          </a:prstGeom>
          <a:noFill/>
          <a:ln>
            <a:noFill/>
          </a:ln>
        </p:spPr>
      </p:pic>
      <p:pic>
        <p:nvPicPr>
          <p:cNvPr id="133" name="Google Shape;133;p22"/>
          <p:cNvPicPr preferRelativeResize="0"/>
          <p:nvPr/>
        </p:nvPicPr>
        <p:blipFill>
          <a:blip r:embed="rId4">
            <a:alphaModFix/>
          </a:blip>
          <a:stretch>
            <a:fillRect/>
          </a:stretch>
        </p:blipFill>
        <p:spPr>
          <a:xfrm>
            <a:off x="5133350" y="2457900"/>
            <a:ext cx="3548250"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