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5" r:id="rId7"/>
    <p:sldId id="258" r:id="rId8"/>
    <p:sldId id="259" r:id="rId9"/>
    <p:sldId id="266" r:id="rId10"/>
    <p:sldId id="267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BD6BEC-CF55-4D48-9BB0-00F430983976}" v="8" dt="2021-01-21T06:20:08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D086-DEDE-41EA-95ED-A816461FD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363D4-6D37-4636-AA98-6937CC6B6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47C2C-BEF2-4E62-A79D-A0ABD686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BEDA-2ED7-45BF-8CC0-269624A84DA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A52E-151F-4168-AC0B-57F1D548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3CF60-0EF1-4E43-96CD-497BB769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FF84-8BCA-4B30-BA19-1B5405F82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8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F5F7-A08D-4A93-8A0C-FCF0C832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17CA0-06DE-4E7B-BB7E-48888A035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67FF9-BAC1-4F7C-9F17-094CF6B2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BEDA-2ED7-45BF-8CC0-269624A84DA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E8474-70A8-4325-AF4A-C3CDC447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C18AF-4844-4643-9652-809A657E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FF84-8BCA-4B30-BA19-1B5405F82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3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944A9-DB2C-47ED-AD0D-9B7B2A963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9B5F9-0760-492F-A7A9-6F8D25197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2257F-792A-444C-B3E5-33C38D9A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BEDA-2ED7-45BF-8CC0-269624A84DA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95AC-832C-450D-8DCB-D7746B4E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41A56-0AC5-4B8A-A286-5F6343B8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FF84-8BCA-4B30-BA19-1B5405F82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5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DD69-C7AB-4126-A58D-DAFDC942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A1CE0-D2A9-4AFA-83D9-EE3F72B4C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CA262-0519-4E7C-B003-8AEC8D56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BEDA-2ED7-45BF-8CC0-269624A84DA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D8679-5D05-498D-8A0C-79630EFB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D28D9-90DF-4185-9A32-B4BBA33F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FF84-8BCA-4B30-BA19-1B5405F82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3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5B79-1030-4EF5-8B39-D0D675B9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EEE80-31C6-4F2F-85E6-3A2E3143A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DF67-0B5E-46F8-A1BA-2B99EEC1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BEDA-2ED7-45BF-8CC0-269624A84DA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263F9-2EC2-4655-A2FC-D118BBBF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23C71-97C8-469C-9C8D-B577BFF0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FF84-8BCA-4B30-BA19-1B5405F82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5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FEB9-C982-4915-9B7C-14F81624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5B6CE-4B4C-44BF-84C8-DB5E04758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2AFDB-3F35-4D6A-AA21-D38036705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EFC6F-33FC-4392-A913-585EBC01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BEDA-2ED7-45BF-8CC0-269624A84DA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6027D-FD17-4F22-9947-A2C7A1FA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318EF-8927-448C-9396-9A354898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FF84-8BCA-4B30-BA19-1B5405F82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4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55CF-BB4F-4AFD-A868-DA23928F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E31F4-4BDB-4194-B8D8-B2EE67CF7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D9095-96DC-42B6-BB4C-F19248C7A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2D1AA-9742-4B3B-A162-61683D21B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5C7B0-B22F-485C-8797-4673A61AA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C9F33-4D4B-409E-AB93-1AF60242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BEDA-2ED7-45BF-8CC0-269624A84DA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8DAD2-6224-44BF-8F0E-9AFAEBFA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DC4DE-872E-4C95-939F-5EFA919B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FF84-8BCA-4B30-BA19-1B5405F82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2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2526-8077-4A6A-AE6B-2C757C91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638D5-B1C4-47F3-9399-67832EF3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BEDA-2ED7-45BF-8CC0-269624A84DA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54D11-B7E9-4502-A3AC-6AC56ADE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56E86-75E2-49D2-8B3E-CBB747AF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FF84-8BCA-4B30-BA19-1B5405F82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043FE3-1ED9-4764-B0C1-C9543298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BEDA-2ED7-45BF-8CC0-269624A84DA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4A808-C208-4019-8312-16863B9C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223B1-C9A9-4844-9F38-17D4985B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FF84-8BCA-4B30-BA19-1B5405F82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1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2BEB-CC03-416F-9E63-8C352B61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1391-ECDD-4278-9AB9-BEEA66AC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C030E-8A31-48B0-89AF-7AD5DB5F0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A507D-DA40-428E-ABE7-C720811C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BEDA-2ED7-45BF-8CC0-269624A84DA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0E3D4-1A65-45F3-A429-7CD9FBAC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D1B6E-13C5-4995-865C-03B89A7C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FF84-8BCA-4B30-BA19-1B5405F82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3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E020-0CFA-4DBA-922A-F69F9912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EDDEB-C227-4930-9D35-0C785DEC0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1BAA1-3F7A-4F81-BEB9-76D4D7344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9635F-0FCA-4184-A50D-BA8D47E7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BEDA-2ED7-45BF-8CC0-269624A84DA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60F0D-0F8A-4C9D-A8A3-C8A303D8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49F0D-F9DA-48D0-8888-F6A0E5D1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FF84-8BCA-4B30-BA19-1B5405F82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8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9C0C3-101A-441A-A39E-C0FB613F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CC8CA-B8E0-4385-9546-46DE71F15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66834-D3FE-478A-B3A1-C05C753E7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BBEDA-2ED7-45BF-8CC0-269624A84DA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6FCB2-69D0-4634-9C14-DFD407FFA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BFCF8-2D94-4B1A-AA06-DC6547D58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4FF84-8BCA-4B30-BA19-1B5405F82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7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isyrhea97/lightgbm-weight-resp" TargetMode="External"/><Relationship Id="rId2" Type="http://schemas.openxmlformats.org/officeDocument/2006/relationships/hyperlink" Target="https://www.kaggle.com/satorushibata/lightgbm-classifier-pca-logit-on-utility-score/notebook#LightGBM-Trai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nielginsburg613/lgbm-mode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FFF5-0D1B-432E-813E-37A7F11F1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Light GBM</a:t>
            </a:r>
          </a:p>
        </p:txBody>
      </p:sp>
    </p:spTree>
    <p:extLst>
      <p:ext uri="{BB962C8B-B14F-4D97-AF65-F5344CB8AC3E}">
        <p14:creationId xmlns:p14="http://schemas.microsoft.com/office/powerpoint/2010/main" val="4023662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4874-6826-48CB-8370-7898E97A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reached by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4634-3F55-48E7-98EF-91EC64F8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terms of model accuracy, the F1 score of the </a:t>
            </a:r>
            <a:r>
              <a:rPr lang="en-GB" dirty="0" err="1"/>
              <a:t>LightGBM</a:t>
            </a:r>
            <a:r>
              <a:rPr lang="en-GB" dirty="0"/>
              <a:t> </a:t>
            </a:r>
            <a:r>
              <a:rPr lang="en-GB" dirty="0" err="1"/>
              <a:t>modelwas</a:t>
            </a:r>
            <a:r>
              <a:rPr lang="en-GB" dirty="0"/>
              <a:t> 0.814, which was a little higher than the 0.805 of the GBDT model, indicating that the </a:t>
            </a:r>
            <a:r>
              <a:rPr lang="en-GB" dirty="0" err="1"/>
              <a:t>LightGBM</a:t>
            </a:r>
            <a:r>
              <a:rPr lang="en-GB" dirty="0"/>
              <a:t> model had higher accuracy.</a:t>
            </a:r>
          </a:p>
          <a:p>
            <a:r>
              <a:rPr lang="en-GB" dirty="0"/>
              <a:t>After </a:t>
            </a:r>
            <a:r>
              <a:rPr lang="en-GB" dirty="0" err="1"/>
              <a:t>analyzing</a:t>
            </a:r>
            <a:r>
              <a:rPr lang="en-GB" dirty="0"/>
              <a:t> 10 features by PCA, it was found that the </a:t>
            </a:r>
            <a:r>
              <a:rPr lang="en-GB" dirty="0" err="1"/>
              <a:t>LightGBM</a:t>
            </a:r>
            <a:r>
              <a:rPr lang="en-GB" dirty="0"/>
              <a:t> model could use the ten features more evenly, so it is more suitable for complex predictions when there are multiple features.</a:t>
            </a:r>
          </a:p>
          <a:p>
            <a:r>
              <a:rPr lang="en-GB" dirty="0"/>
              <a:t>The risk control ability of the GBDT model was a bit greater than the </a:t>
            </a:r>
            <a:r>
              <a:rPr lang="en-GB" dirty="0" err="1"/>
              <a:t>LightGBM</a:t>
            </a:r>
            <a:r>
              <a:rPr lang="en-GB" dirty="0"/>
              <a:t> model. In terms of model accuracy,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5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4874-6826-48CB-8370-7898E97A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4634-3F55-48E7-98EF-91EC64F8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33333"/>
                </a:solidFill>
                <a:effectLst/>
                <a:latin typeface="roboto"/>
              </a:rPr>
              <a:t>Faster training speed and higher efficiency</a:t>
            </a:r>
            <a:r>
              <a:rPr lang="en-GB" b="0" i="0" dirty="0">
                <a:solidFill>
                  <a:srgbClr val="595858"/>
                </a:solidFill>
                <a:effectLst/>
                <a:latin typeface="roboto"/>
              </a:rPr>
              <a:t>: Light GBM use histogram based algorithm </a:t>
            </a:r>
            <a:r>
              <a:rPr lang="en-GB" b="0" i="0" dirty="0" err="1">
                <a:solidFill>
                  <a:srgbClr val="595858"/>
                </a:solidFill>
                <a:effectLst/>
                <a:latin typeface="roboto"/>
              </a:rPr>
              <a:t>i.e</a:t>
            </a:r>
            <a:r>
              <a:rPr lang="en-GB" b="0" i="0" dirty="0">
                <a:solidFill>
                  <a:srgbClr val="595858"/>
                </a:solidFill>
                <a:effectLst/>
                <a:latin typeface="roboto"/>
              </a:rPr>
              <a:t> it buckets continuous feature values into discrete bins which fasten the training procedure.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33333"/>
                </a:solidFill>
                <a:effectLst/>
                <a:latin typeface="roboto"/>
              </a:rPr>
              <a:t>Lower memory usage:</a:t>
            </a:r>
            <a:r>
              <a:rPr lang="en-GB" b="0" i="0" dirty="0">
                <a:solidFill>
                  <a:srgbClr val="595858"/>
                </a:solidFill>
                <a:effectLst/>
                <a:latin typeface="roboto"/>
              </a:rPr>
              <a:t> Replaces continuous values to discrete bins which result in lower memory usage.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33333"/>
                </a:solidFill>
                <a:effectLst/>
                <a:latin typeface="roboto"/>
              </a:rPr>
              <a:t>Better accuracy than any other boosting algorithm:</a:t>
            </a:r>
            <a:r>
              <a:rPr lang="en-GB" b="0" i="0" dirty="0">
                <a:solidFill>
                  <a:srgbClr val="595858"/>
                </a:solidFill>
                <a:effectLst/>
                <a:latin typeface="roboto"/>
              </a:rPr>
              <a:t> It produces much more complex trees by following leaf wise split approach rather than a level-wise approach which is the main factor in achieving higher accuracy. However, it can sometimes lead to overfitting which can be avoided by setting the </a:t>
            </a:r>
            <a:r>
              <a:rPr lang="en-GB" b="0" i="0" dirty="0" err="1">
                <a:solidFill>
                  <a:srgbClr val="595858"/>
                </a:solidFill>
                <a:effectLst/>
                <a:latin typeface="roboto"/>
              </a:rPr>
              <a:t>max_depth</a:t>
            </a:r>
            <a:r>
              <a:rPr lang="en-GB" b="0" i="0" dirty="0">
                <a:solidFill>
                  <a:srgbClr val="595858"/>
                </a:solidFill>
                <a:effectLst/>
                <a:latin typeface="roboto"/>
              </a:rPr>
              <a:t> parameter.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33333"/>
                </a:solidFill>
                <a:effectLst/>
                <a:latin typeface="roboto"/>
              </a:rPr>
              <a:t>Compatibility with Large Datasets:</a:t>
            </a:r>
            <a:r>
              <a:rPr lang="en-GB" b="0" i="0" dirty="0">
                <a:solidFill>
                  <a:srgbClr val="595858"/>
                </a:solidFill>
                <a:effectLst/>
                <a:latin typeface="roboto"/>
              </a:rPr>
              <a:t> It is capable of performing equally good with large datasets with a significant reduction in training time as compared to XGBOOST.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33333"/>
                </a:solidFill>
                <a:effectLst/>
                <a:latin typeface="roboto"/>
              </a:rPr>
              <a:t>Parallel learning supported.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595858"/>
                </a:solidFill>
                <a:effectLst/>
                <a:latin typeface="roboto"/>
              </a:rPr>
              <a:t>Slightly more accurate than </a:t>
            </a:r>
            <a:r>
              <a:rPr lang="en-GB" b="0" i="0" dirty="0" err="1">
                <a:solidFill>
                  <a:srgbClr val="595858"/>
                </a:solidFill>
                <a:effectLst/>
                <a:latin typeface="roboto"/>
              </a:rPr>
              <a:t>XGboost</a:t>
            </a:r>
            <a:r>
              <a:rPr lang="en-GB" b="0" i="0" dirty="0">
                <a:solidFill>
                  <a:srgbClr val="595858"/>
                </a:solidFill>
                <a:effectLst/>
                <a:latin typeface="roboto"/>
              </a:rPr>
              <a:t> but a lost faster to train.</a:t>
            </a:r>
          </a:p>
        </p:txBody>
      </p:sp>
    </p:spTree>
    <p:extLst>
      <p:ext uri="{BB962C8B-B14F-4D97-AF65-F5344CB8AC3E}">
        <p14:creationId xmlns:p14="http://schemas.microsoft.com/office/powerpoint/2010/main" val="307285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4874-6826-48CB-8370-7898E97A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 that does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4634-3F55-48E7-98EF-91EC64F8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Tuning:</a:t>
            </a:r>
          </a:p>
          <a:p>
            <a:r>
              <a:rPr lang="en-US" dirty="0">
                <a:hlinkClick r:id="rId2"/>
              </a:rPr>
              <a:t>https://www.kaggle.com/satorushibata/lightgbm-classifier-pca-logit-on-utility-score/notebook#LightGBM-Training</a:t>
            </a:r>
            <a:endParaRPr lang="en-US" dirty="0"/>
          </a:p>
          <a:p>
            <a:r>
              <a:rPr lang="en-US" dirty="0"/>
              <a:t>Base model:</a:t>
            </a:r>
          </a:p>
          <a:p>
            <a:r>
              <a:rPr lang="en-US" dirty="0">
                <a:hlinkClick r:id="rId3"/>
              </a:rPr>
              <a:t>https://www.kaggle.com/daisyrhea97/lightgbm-weight-resp</a:t>
            </a:r>
            <a:endParaRPr lang="en-US" dirty="0"/>
          </a:p>
          <a:p>
            <a:r>
              <a:rPr lang="en-US">
                <a:hlinkClick r:id="rId4"/>
              </a:rPr>
              <a:t>https://www.kaggle.com/danielginsburg613/lgbm-model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6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4874-6826-48CB-8370-7898E97A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4634-3F55-48E7-98EF-91EC64F8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6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4874-6826-48CB-8370-7898E97A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655320" y="168812"/>
            <a:ext cx="7335129" cy="242477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BA716A-5BB1-47BE-A21A-83E37A901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20" y="759655"/>
            <a:ext cx="8460545" cy="5929533"/>
          </a:xfrm>
        </p:spPr>
      </p:pic>
    </p:spTree>
    <p:extLst>
      <p:ext uri="{BB962C8B-B14F-4D97-AF65-F5344CB8AC3E}">
        <p14:creationId xmlns:p14="http://schemas.microsoft.com/office/powerpoint/2010/main" val="46346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14BE-EDF5-4678-A074-25628E2A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09FD5-529B-431F-84AA-269B27056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 gradient boosting framework, considered to be a fast processing algorithm that makes use of tree-based learning.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4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5A0CA9-1DD9-48DA-91A6-C3333C061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618" y="635049"/>
            <a:ext cx="7726793" cy="234641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8687F2-B90C-487F-8224-64D0B4FDE574}"/>
              </a:ext>
            </a:extLst>
          </p:cNvPr>
          <p:cNvSpPr txBox="1"/>
          <p:nvPr/>
        </p:nvSpPr>
        <p:spPr>
          <a:xfrm>
            <a:off x="671617" y="3428999"/>
            <a:ext cx="77267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roboto"/>
              </a:rPr>
              <a:t>While other algorithms trees grow horizontally,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oboto"/>
              </a:rPr>
              <a:t>LightGBM</a:t>
            </a:r>
            <a:r>
              <a:rPr lang="en-GB" b="0" i="0" dirty="0">
                <a:solidFill>
                  <a:srgbClr val="000000"/>
                </a:solidFill>
                <a:effectLst/>
                <a:latin typeface="roboto"/>
              </a:rPr>
              <a:t> algorithm grows vertically meaning it grows leaf-wise and other algorithms grow level-wise.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oboto"/>
              </a:rPr>
              <a:t>LightGBM</a:t>
            </a:r>
            <a:r>
              <a:rPr lang="en-GB" b="0" i="0" dirty="0">
                <a:solidFill>
                  <a:srgbClr val="000000"/>
                </a:solidFill>
                <a:effectLst/>
                <a:latin typeface="roboto"/>
              </a:rPr>
              <a:t> chooses the leaf with large loss to grow. It can lower down more loss than a level wise algorithm when growing the same leaf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81E02-D69F-42E6-9742-A7E72840ADED}"/>
              </a:ext>
            </a:extLst>
          </p:cNvPr>
          <p:cNvSpPr txBox="1"/>
          <p:nvPr/>
        </p:nvSpPr>
        <p:spPr>
          <a:xfrm>
            <a:off x="671616" y="4629328"/>
            <a:ext cx="78362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roboto"/>
              </a:rPr>
              <a:t>It can easily overfit small data due to its sensitivity. It can be used for data having more than 10,000+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4874-6826-48CB-8370-7898E97A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76471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Shrinking input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968A2F-8604-4036-9876-23D3CCFEE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84738"/>
            <a:ext cx="9950419" cy="5192225"/>
          </a:xfrm>
        </p:spPr>
      </p:pic>
    </p:spTree>
    <p:extLst>
      <p:ext uri="{BB962C8B-B14F-4D97-AF65-F5344CB8AC3E}">
        <p14:creationId xmlns:p14="http://schemas.microsoft.com/office/powerpoint/2010/main" val="148050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4874-6826-48CB-8370-7898E97A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39178" cy="886900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104072-CF33-450B-9058-798EF5AEF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6080"/>
            <a:ext cx="7948612" cy="4839509"/>
          </a:xfrm>
        </p:spPr>
      </p:pic>
    </p:spTree>
    <p:extLst>
      <p:ext uri="{BB962C8B-B14F-4D97-AF65-F5344CB8AC3E}">
        <p14:creationId xmlns:p14="http://schemas.microsoft.com/office/powerpoint/2010/main" val="307963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4874-6826-48CB-8370-7898E97A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Predicting the SP500 Index Trend Based on GBDT and </a:t>
            </a:r>
            <a:r>
              <a:rPr lang="en-GB" dirty="0" err="1"/>
              <a:t>LightGBM</a:t>
            </a:r>
            <a:r>
              <a:rPr lang="en-GB" dirty="0"/>
              <a:t> Methods</a:t>
            </a:r>
            <a:br>
              <a:rPr lang="en-GB" dirty="0"/>
            </a:br>
            <a:r>
              <a:rPr lang="en-GB" dirty="0"/>
              <a:t>https://doi.org/10.1051/e3sconf/202021402019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4634-3F55-48E7-98EF-91EC64F80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6434"/>
            <a:ext cx="10515600" cy="4351338"/>
          </a:xfrm>
        </p:spPr>
        <p:txBody>
          <a:bodyPr/>
          <a:lstStyle/>
          <a:p>
            <a:r>
              <a:rPr lang="en-GB" dirty="0"/>
              <a:t>based on the SP500 index data for 4936 trading days, 10 characteristics such as PSY, MACD, STOCHK and STOCHD were generated.</a:t>
            </a:r>
          </a:p>
          <a:p>
            <a:r>
              <a:rPr lang="en-GB" dirty="0"/>
              <a:t>In this paper, the statistics of the SP500 index over the past 4936 days were used as input, and a </a:t>
            </a:r>
            <a:r>
              <a:rPr lang="en-GB" dirty="0" err="1"/>
              <a:t>LightGBM</a:t>
            </a:r>
            <a:r>
              <a:rPr lang="en-GB" dirty="0"/>
              <a:t> and GBDT algorithm model was established to predict the future index change.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9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4874-6826-48CB-8370-7898E97A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Feature importance of GBDT and </a:t>
            </a:r>
            <a:r>
              <a:rPr lang="en-GB" dirty="0" err="1"/>
              <a:t>LightGBM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12B2F4-BA7C-4D7B-9698-417464EA8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437" y="1941036"/>
            <a:ext cx="4302093" cy="43331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DD6096-4367-46D5-A72B-441564540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852" y="1941036"/>
            <a:ext cx="4302093" cy="44687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D6F2EC-7DC0-4BFD-9CF5-D08776C23724}"/>
              </a:ext>
            </a:extLst>
          </p:cNvPr>
          <p:cNvSpPr txBox="1"/>
          <p:nvPr/>
        </p:nvSpPr>
        <p:spPr>
          <a:xfrm>
            <a:off x="8969945" y="2274838"/>
            <a:ext cx="26228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LightGBM</a:t>
            </a:r>
            <a:r>
              <a:rPr lang="en-US" dirty="0"/>
              <a:t> model can</a:t>
            </a:r>
          </a:p>
          <a:p>
            <a:r>
              <a:rPr lang="en-US" dirty="0"/>
              <a:t>utilize each feature in a balanced manner. If the accuracy</a:t>
            </a:r>
          </a:p>
          <a:p>
            <a:r>
              <a:rPr lang="en-US" dirty="0"/>
              <a:t>of the model needs to be improved, adding new features</a:t>
            </a:r>
          </a:p>
          <a:p>
            <a:r>
              <a:rPr lang="en-US" dirty="0"/>
              <a:t>is a solution.</a:t>
            </a:r>
          </a:p>
        </p:txBody>
      </p:sp>
    </p:spTree>
    <p:extLst>
      <p:ext uri="{BB962C8B-B14F-4D97-AF65-F5344CB8AC3E}">
        <p14:creationId xmlns:p14="http://schemas.microsoft.com/office/powerpoint/2010/main" val="234836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6CDC80045AF4F4682E87F2CAE037F1B" ma:contentTypeVersion="10" ma:contentTypeDescription="새 문서를 만듭니다." ma:contentTypeScope="" ma:versionID="63b90fc20661eb7b545f6644eb679e28">
  <xsd:schema xmlns:xsd="http://www.w3.org/2001/XMLSchema" xmlns:xs="http://www.w3.org/2001/XMLSchema" xmlns:p="http://schemas.microsoft.com/office/2006/metadata/properties" xmlns:ns3="6d0ef355-fd18-4222-bc31-ff6e88e2adac" targetNamespace="http://schemas.microsoft.com/office/2006/metadata/properties" ma:root="true" ma:fieldsID="6417d06c92c7c9b5833446b6af0507e3" ns3:_="">
    <xsd:import namespace="6d0ef355-fd18-4222-bc31-ff6e88e2ad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0ef355-fd18-4222-bc31-ff6e88e2ad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D31DC8-D566-4BF9-85FD-AF1F1499F91C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d0ef355-fd18-4222-bc31-ff6e88e2ada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2B6A915-F844-43EF-807F-AFCFA7A950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0ef355-fd18-4222-bc31-ff6e88e2ad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F01D6F-CFC1-4B7F-B32C-05DE58B389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516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Office Theme</vt:lpstr>
      <vt:lpstr>Light GBM</vt:lpstr>
      <vt:lpstr>PowerPoint Presentation</vt:lpstr>
      <vt:lpstr>Important Parameters</vt:lpstr>
      <vt:lpstr>Algorithm introduction</vt:lpstr>
      <vt:lpstr>PowerPoint Presentation</vt:lpstr>
      <vt:lpstr>Shrinking input</vt:lpstr>
      <vt:lpstr>output</vt:lpstr>
      <vt:lpstr>Predicting the SP500 Index Trend Based on GBDT and LightGBM Methods https://doi.org/10.1051/e3sconf/202021402019 </vt:lpstr>
      <vt:lpstr> Feature importance of GBDT and LightGBM</vt:lpstr>
      <vt:lpstr>Conclusion reached by the paper</vt:lpstr>
      <vt:lpstr>Advantages</vt:lpstr>
      <vt:lpstr>Notebooks that does tuning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GBM</dc:title>
  <dc:creator>(학생) MUBARRAT CHOWDHURY (경영공학부)</dc:creator>
  <cp:lastModifiedBy>(학생) MUBARRAT CHOWDHURY (경영공학부)</cp:lastModifiedBy>
  <cp:revision>6</cp:revision>
  <dcterms:created xsi:type="dcterms:W3CDTF">2021-01-17T18:05:44Z</dcterms:created>
  <dcterms:modified xsi:type="dcterms:W3CDTF">2021-01-23T17:36:38Z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0x01010006CDC80045AF4F4682E87F2CAE037F1B</vt:lpwstr>
  </property>
</Properties>
</file>