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</p:sldMasterIdLst>
  <p:notesMasterIdLst>
    <p:notesMasterId r:id="rId11"/>
  </p:notesMasterIdLst>
  <p:sldIdLst>
    <p:sldId id="258" r:id="rId4"/>
    <p:sldId id="260" r:id="rId5"/>
    <p:sldId id="271" r:id="rId6"/>
    <p:sldId id="273" r:id="rId7"/>
    <p:sldId id="274" r:id="rId8"/>
    <p:sldId id="276" r:id="rId9"/>
    <p:sldId id="27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18" autoAdjust="0"/>
  </p:normalViewPr>
  <p:slideViewPr>
    <p:cSldViewPr snapToGrid="0">
      <p:cViewPr varScale="1">
        <p:scale>
          <a:sx n="102" d="100"/>
          <a:sy n="102" d="100"/>
        </p:scale>
        <p:origin x="18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0663F-7CDD-4F85-AEED-9CA811329A7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6B0FC-3797-4DE3-9747-1447DCDEB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6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690B66-2B60-4FDA-AF16-BD60693375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90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9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0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5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9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FE8A67-51CF-43EE-AC70-EEC5EB56F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7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690B66-2B60-4FDA-AF16-BD60693375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92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jtu.edu.c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jtu.edu.cn/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771" y="58059"/>
            <a:ext cx="8262939" cy="711200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F4721FD-D09F-4CB0-9E06-F4C709FA2099}" type="slidenum">
              <a:rPr lang="en-US" altLang="zh-CN">
                <a:latin typeface="Times New Roman" pitchFamily="18" charset="0"/>
                <a:ea typeface="宋体" pitchFamily="2" charset="-122"/>
              </a:rPr>
              <a:pPr/>
              <a:t>‹#›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05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08712"/>
            <a:ext cx="9144000" cy="47667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zh-CN" altLang="en-US" sz="135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496" y="6453336"/>
            <a:ext cx="5328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kern="1200" baseline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charset="0"/>
              </a:rPr>
              <a:t>实验室相关研发工作</a:t>
            </a:r>
            <a:endParaRPr lang="en-US" altLang="zh-CN" sz="1350" b="1" kern="1200" baseline="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宋体" charset="0"/>
            </a:endParaRPr>
          </a:p>
        </p:txBody>
      </p:sp>
      <p:pic>
        <p:nvPicPr>
          <p:cNvPr id="5" name="Picture 7" descr="上海交通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9" y="6408712"/>
            <a:ext cx="1800473" cy="476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615715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771" y="58059"/>
            <a:ext cx="8262939" cy="711200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F4721FD-D09F-4CB0-9E06-F4C709FA2099}" type="slidenum">
              <a:rPr lang="en-US" altLang="zh-CN">
                <a:latin typeface="Times New Roman" pitchFamily="18" charset="0"/>
                <a:ea typeface="宋体" pitchFamily="2" charset="-122"/>
              </a:rPr>
              <a:pPr/>
              <a:t>‹#›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1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08712"/>
            <a:ext cx="9144000" cy="47667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zh-CN" altLang="en-US" sz="135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496" y="6453336"/>
            <a:ext cx="5328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kern="1200" baseline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宋体" charset="0"/>
              </a:rPr>
              <a:t>实验室相关研发工作</a:t>
            </a:r>
            <a:endParaRPr lang="en-US" altLang="zh-CN" sz="1350" b="1" kern="1200" baseline="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宋体" charset="0"/>
            </a:endParaRPr>
          </a:p>
        </p:txBody>
      </p:sp>
      <p:pic>
        <p:nvPicPr>
          <p:cNvPr id="5" name="Picture 7" descr="上海交通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9" y="6408712"/>
            <a:ext cx="1800473" cy="476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446390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771" y="58059"/>
            <a:ext cx="8262939" cy="711200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F4721FD-D09F-4CB0-9E06-F4C709FA2099}" type="slidenum">
              <a:rPr lang="en-US" altLang="zh-CN">
                <a:latin typeface="Times New Roman" pitchFamily="18" charset="0"/>
                <a:ea typeface="宋体" pitchFamily="2" charset="-122"/>
              </a:rPr>
              <a:pPr/>
              <a:t>‹#›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42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78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8575"/>
            <a:ext cx="83454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6" y="1016000"/>
            <a:ext cx="8577263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pic>
        <p:nvPicPr>
          <p:cNvPr id="6" name="图片 5" descr="00112.png"/>
          <p:cNvPicPr>
            <a:picLocks noChangeAspect="1"/>
          </p:cNvPicPr>
          <p:nvPr userDrawn="1"/>
        </p:nvPicPr>
        <p:blipFill>
          <a:blip r:embed="rId4" cstate="print"/>
          <a:srcRect l="942" t="39500" b="46850"/>
          <a:stretch>
            <a:fillRect/>
          </a:stretch>
        </p:blipFill>
        <p:spPr>
          <a:xfrm>
            <a:off x="0" y="-88326"/>
            <a:ext cx="9144000" cy="9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b="1">
          <a:solidFill>
            <a:srgbClr val="CC0000"/>
          </a:solidFill>
          <a:latin typeface="黑体" pitchFamily="49" charset="-122"/>
          <a:ea typeface="黑体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rgbClr val="CC0000"/>
          </a:solidFill>
          <a:latin typeface="Verdana" pitchFamily="34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rgbClr val="CC0000"/>
          </a:solidFill>
          <a:latin typeface="Verdana" pitchFamily="34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rgbClr val="CC0000"/>
          </a:solidFill>
          <a:latin typeface="Verdana" pitchFamily="34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rgbClr val="CC0000"/>
          </a:solidFill>
          <a:latin typeface="Verdana" pitchFamily="34" charset="0"/>
          <a:ea typeface="宋体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400">
          <a:solidFill>
            <a:srgbClr val="1717B7"/>
          </a:solidFill>
          <a:latin typeface="黑体" pitchFamily="49" charset="-122"/>
          <a:ea typeface="黑体" pitchFamily="49" charset="-122"/>
          <a:cs typeface="黑体" charset="0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95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1725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5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1913335" indent="-298847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2256235" indent="-298847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599135" indent="-298847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942035" indent="-298847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8575"/>
            <a:ext cx="83454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016000"/>
            <a:ext cx="8577263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pic>
        <p:nvPicPr>
          <p:cNvPr id="6" name="图片 5" descr="00112.png"/>
          <p:cNvPicPr>
            <a:picLocks noChangeAspect="1"/>
          </p:cNvPicPr>
          <p:nvPr userDrawn="1"/>
        </p:nvPicPr>
        <p:blipFill>
          <a:blip r:embed="rId5" cstate="print"/>
          <a:srcRect l="942" t="39500" b="46850"/>
          <a:stretch>
            <a:fillRect/>
          </a:stretch>
        </p:blipFill>
        <p:spPr>
          <a:xfrm>
            <a:off x="0" y="-88326"/>
            <a:ext cx="9144000" cy="9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72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itchFamily="49" charset="-122"/>
          <a:ea typeface="黑体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200">
          <a:solidFill>
            <a:srgbClr val="1717B7"/>
          </a:solidFill>
          <a:latin typeface="黑体" pitchFamily="49" charset="-122"/>
          <a:ea typeface="黑体" pitchFamily="49" charset="-122"/>
          <a:cs typeface="黑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8575"/>
            <a:ext cx="83454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016000"/>
            <a:ext cx="8577263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pic>
        <p:nvPicPr>
          <p:cNvPr id="6" name="图片 5" descr="00112.png"/>
          <p:cNvPicPr>
            <a:picLocks noChangeAspect="1"/>
          </p:cNvPicPr>
          <p:nvPr userDrawn="1"/>
        </p:nvPicPr>
        <p:blipFill>
          <a:blip r:embed="rId4" cstate="print"/>
          <a:srcRect l="942" t="39500" b="46850"/>
          <a:stretch>
            <a:fillRect/>
          </a:stretch>
        </p:blipFill>
        <p:spPr>
          <a:xfrm>
            <a:off x="0" y="-88326"/>
            <a:ext cx="9144000" cy="9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itchFamily="49" charset="-122"/>
          <a:ea typeface="黑体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200">
          <a:solidFill>
            <a:srgbClr val="1717B7"/>
          </a:solidFill>
          <a:latin typeface="黑体" pitchFamily="49" charset="-122"/>
          <a:ea typeface="黑体" pitchFamily="49" charset="-122"/>
          <a:cs typeface="黑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gray">
          <a:xfrm>
            <a:off x="1143000" y="3725652"/>
            <a:ext cx="6858000" cy="2738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68569" tIns="34284" rIns="68569" bIns="3428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1520429" y="1916832"/>
            <a:ext cx="6480572" cy="137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5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KDD CUP 2017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1547664" y="3915055"/>
            <a:ext cx="6048672" cy="189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7175" indent="-257175"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徐昊、孙浩然、李旭、冯翰</a:t>
            </a:r>
            <a:endParaRPr lang="en-US" altLang="zh-CN" sz="2400" dirty="0">
              <a:solidFill>
                <a:srgbClr val="003399"/>
              </a:solidFill>
              <a:latin typeface="黑体" pitchFamily="49" charset="-122"/>
              <a:ea typeface="黑体" pitchFamily="49" charset="-122"/>
            </a:endParaRPr>
          </a:p>
          <a:p>
            <a:pPr marL="257175" indent="-257175"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上海交通大学</a:t>
            </a:r>
          </a:p>
          <a:p>
            <a:pPr marL="257175" indent="-257175" algn="ctr" eaLnBrk="0" fontAlgn="base" hangingPunct="0">
              <a:spcBef>
                <a:spcPct val="20000"/>
              </a:spcBef>
              <a:spcAft>
                <a:spcPct val="20000"/>
              </a:spcAft>
            </a:pPr>
            <a:r>
              <a:rPr lang="zh-CN" altLang="en-US" sz="15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电子信息与电气工程学院</a:t>
            </a:r>
            <a:endParaRPr lang="en-US" altLang="zh-CN" sz="15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257175" indent="-257175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2017</a:t>
            </a:r>
            <a:r>
              <a:rPr lang="zh-CN" altLang="en-US" sz="15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6</a:t>
            </a:r>
            <a:r>
              <a:rPr lang="zh-CN" altLang="en-US" sz="15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15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日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1143000" y="3725652"/>
            <a:ext cx="6858000" cy="2738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68569" tIns="34284" rIns="68569" bIns="3428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374772"/>
      </p:ext>
    </p:extLst>
  </p:cSld>
  <p:clrMapOvr>
    <a:masterClrMapping/>
  </p:clrMapOvr>
  <p:transition spd="med" advTm="96109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预测</a:t>
            </a:r>
            <a:r>
              <a:rPr lang="en-US" altLang="zh-CN" sz="2000" dirty="0"/>
              <a:t>20</a:t>
            </a:r>
            <a:r>
              <a:rPr lang="zh-CN" altLang="en-US" sz="2000" dirty="0"/>
              <a:t>分钟内收费站车流量</a:t>
            </a:r>
            <a:r>
              <a:rPr lang="en-US" altLang="zh-CN" sz="2000" dirty="0"/>
              <a:t>	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任务</a:t>
            </a:r>
            <a:r>
              <a:rPr kumimoji="1" lang="en-US" altLang="zh-CN" sz="3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pic>
        <p:nvPicPr>
          <p:cNvPr id="1026" name="Picture 2" descr="https://img.alicdn.com/tps/TB1Mx8MPVXXXXbpXFXXXXXXXXXX-975-1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64" y="1973416"/>
            <a:ext cx="6117996" cy="109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71397" y="3150631"/>
            <a:ext cx="7562353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2016.9.19 – 2016.10.17 </a:t>
            </a:r>
            <a:r>
              <a:rPr lang="zh-CN" altLang="en-US" sz="2000" dirty="0"/>
              <a:t>全时段数据</a:t>
            </a:r>
            <a:endParaRPr lang="en-US" altLang="zh-CN" sz="2000" dirty="0"/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输入：</a:t>
            </a:r>
            <a:r>
              <a:rPr lang="en-US" altLang="zh-CN" sz="2000" dirty="0"/>
              <a:t>2016.10.18 – 2016.10.24 </a:t>
            </a:r>
            <a:r>
              <a:rPr lang="zh-CN" altLang="en-US" sz="2000" dirty="0"/>
              <a:t>特定时段数据（</a:t>
            </a:r>
            <a:r>
              <a:rPr lang="en-US" altLang="zh-CN" sz="2000" dirty="0"/>
              <a:t>6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8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；</a:t>
            </a:r>
            <a:r>
              <a:rPr lang="en-US" altLang="zh-CN" sz="2000" dirty="0"/>
              <a:t>15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17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）</a:t>
            </a:r>
            <a:r>
              <a:rPr lang="en-US" altLang="zh-CN" sz="2000" dirty="0"/>
              <a:t>	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输出：</a:t>
            </a:r>
            <a:r>
              <a:rPr lang="en-US" altLang="zh-CN" sz="2000" dirty="0"/>
              <a:t>2016.10.18 – 2016.10.24 </a:t>
            </a:r>
            <a:r>
              <a:rPr lang="zh-CN" altLang="en-US" sz="2000" dirty="0"/>
              <a:t>特定时段数据（</a:t>
            </a:r>
            <a:r>
              <a:rPr lang="en-US" altLang="zh-CN" sz="2000" dirty="0"/>
              <a:t>8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10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；</a:t>
            </a:r>
            <a:r>
              <a:rPr lang="en-US" altLang="zh-CN" sz="2000" dirty="0"/>
              <a:t>17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19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1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数据格式化：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统计单个车辆信息，获取每</a:t>
            </a:r>
            <a:r>
              <a:rPr lang="en-US" altLang="zh-CN" sz="2000" dirty="0"/>
              <a:t>20</a:t>
            </a:r>
            <a:r>
              <a:rPr lang="zh-CN" altLang="en-US" sz="2000" dirty="0"/>
              <a:t>分钟平均车流量</a:t>
            </a:r>
            <a:r>
              <a:rPr lang="en-US" altLang="zh-CN" sz="2000" dirty="0"/>
              <a:t>	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数据分析</a:t>
            </a:r>
            <a:endParaRPr kumimoji="1" lang="en-US" altLang="zh-CN" sz="36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178" y="1995868"/>
            <a:ext cx="2733104" cy="36507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0689" y="1995476"/>
            <a:ext cx="2829789" cy="3651179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4157218" y="3638746"/>
            <a:ext cx="740276" cy="490194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187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时间相关性：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车流量与时刻关系</a:t>
            </a:r>
            <a:r>
              <a:rPr lang="en-US" altLang="zh-CN" sz="2000" dirty="0"/>
              <a:t>	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数据分析</a:t>
            </a:r>
            <a:endParaRPr kumimoji="1" lang="en-US" altLang="zh-CN" sz="36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pic>
        <p:nvPicPr>
          <p:cNvPr id="13" name="图片 12" descr="图片包含 地图, 文字&#10;&#10;已生成极高可信度的说明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91" y="2029888"/>
            <a:ext cx="7018628" cy="4023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342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日期相关性（周一到周日）：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车流量与周期关系</a:t>
            </a:r>
            <a:r>
              <a:rPr lang="en-US" altLang="zh-CN" sz="2000" dirty="0"/>
              <a:t>	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数据分析</a:t>
            </a:r>
            <a:endParaRPr kumimoji="1" lang="en-US" altLang="zh-CN" sz="36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pic>
        <p:nvPicPr>
          <p:cNvPr id="15" name="图片 14" descr="图片包含 文字, 地图&#10;&#10;已生成极高可信度的说明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95" y="1992533"/>
            <a:ext cx="6081217" cy="43008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37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52174" y="2146697"/>
            <a:ext cx="1878806" cy="2774633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just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FFC000"/>
              </a:buClr>
            </a:pPr>
            <a:endParaRPr lang="en-US" altLang="zh-CN" sz="1350" dirty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46946" y="2146936"/>
            <a:ext cx="1784033" cy="20721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  <a:p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398" y="1129056"/>
            <a:ext cx="7562353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神经网络（</a:t>
            </a:r>
            <a:r>
              <a:rPr lang="en-US" altLang="zh-CN" sz="2000" dirty="0"/>
              <a:t>MLP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两个隐层，各</a:t>
            </a:r>
            <a:r>
              <a:rPr lang="en-US" altLang="zh-CN" sz="2000" dirty="0"/>
              <a:t>10</a:t>
            </a:r>
            <a:r>
              <a:rPr lang="zh-CN" altLang="en-US" sz="2000" dirty="0"/>
              <a:t>个神经元</a:t>
            </a:r>
            <a:endParaRPr lang="en-US" altLang="zh-CN" sz="2000" dirty="0"/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输入层神经元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tollgate_id</a:t>
            </a:r>
            <a:r>
              <a:rPr lang="en-US" altLang="zh-CN" sz="2000" dirty="0"/>
              <a:t>	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direction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weekday	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</a:p>
          <a:p>
            <a:pPr marL="914400" lvl="1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0.157503</a:t>
            </a:r>
          </a:p>
          <a:p>
            <a:pPr marL="457200" indent="-457200" fontAlgn="base">
              <a:spcBef>
                <a:spcPts val="9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34659" y="77950"/>
            <a:ext cx="372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训练</a:t>
            </a:r>
            <a:endParaRPr kumimoji="1" lang="en-US" altLang="zh-CN" sz="36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93745"/>
            <a:ext cx="9144000" cy="632649"/>
            <a:chOff x="0" y="6293745"/>
            <a:chExt cx="9144000" cy="6326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362140"/>
              <a:ext cx="9144000" cy="4958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09" y="6293745"/>
              <a:ext cx="1924457" cy="632649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3322224" y="2810285"/>
            <a:ext cx="2724721" cy="2308324"/>
          </a:xfrm>
          <a:prstGeom prst="rect">
            <a:avLst/>
          </a:prstGeom>
          <a:noFill/>
        </p:spPr>
        <p:txBody>
          <a:bodyPr wrap="none" lIns="46800" rIns="46800" rtlCol="0">
            <a:spAutoFit/>
          </a:bodyPr>
          <a:lstStyle/>
          <a:p>
            <a:pPr marL="814387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20min</a:t>
            </a:r>
            <a:r>
              <a:rPr lang="zh-CN" altLang="en-US" sz="2000" dirty="0"/>
              <a:t>前车流量</a:t>
            </a:r>
            <a:endParaRPr lang="en-US" altLang="zh-CN" sz="2000" dirty="0"/>
          </a:p>
          <a:p>
            <a:pPr marL="814387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40min</a:t>
            </a:r>
            <a:r>
              <a:rPr lang="zh-CN" altLang="en-US" sz="2000" dirty="0"/>
              <a:t>前车流量</a:t>
            </a:r>
            <a:endParaRPr lang="en-US" altLang="zh-CN" sz="2000" dirty="0"/>
          </a:p>
          <a:p>
            <a:pPr marL="814387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60min</a:t>
            </a:r>
            <a:r>
              <a:rPr lang="zh-CN" altLang="en-US" sz="2000" dirty="0"/>
              <a:t>前车流量</a:t>
            </a:r>
            <a:endParaRPr lang="en-US" altLang="zh-CN" sz="2000" dirty="0"/>
          </a:p>
          <a:p>
            <a:pPr marL="814387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80min</a:t>
            </a:r>
            <a:r>
              <a:rPr lang="zh-CN" altLang="en-US" sz="2000" dirty="0"/>
              <a:t>前车流量</a:t>
            </a:r>
            <a:endParaRPr lang="en-US" altLang="zh-CN" sz="2000" dirty="0"/>
          </a:p>
          <a:p>
            <a:pPr marL="814387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100min</a:t>
            </a:r>
            <a:r>
              <a:rPr lang="zh-CN" altLang="en-US" sz="2000" dirty="0"/>
              <a:t>前车流量</a:t>
            </a:r>
            <a:endParaRPr lang="en-US" altLang="zh-CN" sz="2000" dirty="0"/>
          </a:p>
          <a:p>
            <a:pPr marL="814387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120min</a:t>
            </a:r>
            <a:r>
              <a:rPr lang="zh-CN" altLang="en-US" sz="2000" dirty="0"/>
              <a:t>前车流量</a:t>
            </a:r>
            <a:endParaRPr lang="en-US" altLang="zh-CN" sz="2000" dirty="0"/>
          </a:p>
          <a:p>
            <a:pPr marL="814387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5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1425179" y="2793132"/>
            <a:ext cx="6480572" cy="137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5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谢谢</a:t>
            </a:r>
            <a:endParaRPr lang="en-US" altLang="zh-CN" sz="45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423816"/>
      </p:ext>
    </p:extLst>
  </p:cSld>
  <p:clrMapOvr>
    <a:masterClrMapping/>
  </p:clrMapOvr>
  <p:transition spd="med" advTm="96109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4"/>
  <p:tag name="KSO_WM_TAG_VERSION" val="1.0"/>
  <p:tag name="KSO_WM_SLIDE_ID" val="custom1601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2*98"/>
  <p:tag name="KSO_WM_SLIDE_SIZE" val="852*3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4_Profile">
  <a:themeElements>
    <a:clrScheme name="自定义 7">
      <a:dk1>
        <a:srgbClr val="000000"/>
      </a:dk1>
      <a:lt1>
        <a:srgbClr val="FFFFFF"/>
      </a:lt1>
      <a:dk2>
        <a:srgbClr val="FFC000"/>
      </a:dk2>
      <a:lt2>
        <a:srgbClr val="DDDDDD"/>
      </a:lt2>
      <a:accent1>
        <a:srgbClr val="FFC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70C0"/>
      </a:accent6>
      <a:hlink>
        <a:srgbClr val="336699"/>
      </a:hlink>
      <a:folHlink>
        <a:srgbClr val="003366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</a:spPr>
      <a:bodyPr rtlCol="0" anchor="ctr"/>
      <a:lstStyle>
        <a:defPPr algn="ctr">
          <a:defRPr>
            <a:solidFill>
              <a:schemeClr val="bg1"/>
            </a:solidFill>
            <a:latin typeface="宋体" pitchFamily="2" charset="-122"/>
            <a:ea typeface="宋体" pitchFamily="2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lIns="46800" rIns="46800" rtlCol="0">
        <a:spAutoFit/>
      </a:bodyPr>
      <a:lstStyle>
        <a:defPPr marL="471487" indent="0">
          <a:buNone/>
          <a:defRPr sz="2400" dirty="0" smtClean="0">
            <a:latin typeface="黑体" pitchFamily="49" charset="-122"/>
            <a:ea typeface="黑体" pitchFamily="49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Profile">
  <a:themeElements>
    <a:clrScheme name="自定义 7">
      <a:dk1>
        <a:srgbClr val="000000"/>
      </a:dk1>
      <a:lt1>
        <a:srgbClr val="FFFFFF"/>
      </a:lt1>
      <a:dk2>
        <a:srgbClr val="FFC000"/>
      </a:dk2>
      <a:lt2>
        <a:srgbClr val="DDDDDD"/>
      </a:lt2>
      <a:accent1>
        <a:srgbClr val="FFC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70C0"/>
      </a:accent6>
      <a:hlink>
        <a:srgbClr val="336699"/>
      </a:hlink>
      <a:folHlink>
        <a:srgbClr val="003366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</a:spPr>
      <a:bodyPr rtlCol="0" anchor="ctr"/>
      <a:lstStyle>
        <a:defPPr algn="ctr">
          <a:defRPr>
            <a:solidFill>
              <a:schemeClr val="bg1"/>
            </a:solidFill>
            <a:latin typeface="宋体" pitchFamily="2" charset="-122"/>
            <a:ea typeface="宋体" pitchFamily="2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lIns="46800" rIns="46800" rtlCol="0">
        <a:spAutoFit/>
      </a:bodyPr>
      <a:lstStyle>
        <a:defPPr marL="471487" indent="0">
          <a:buNone/>
          <a:defRPr sz="2400" dirty="0" smtClean="0">
            <a:latin typeface="黑体" pitchFamily="49" charset="-122"/>
            <a:ea typeface="黑体" pitchFamily="49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Profile">
  <a:themeElements>
    <a:clrScheme name="自定义 7">
      <a:dk1>
        <a:srgbClr val="000000"/>
      </a:dk1>
      <a:lt1>
        <a:srgbClr val="FFFFFF"/>
      </a:lt1>
      <a:dk2>
        <a:srgbClr val="FFC000"/>
      </a:dk2>
      <a:lt2>
        <a:srgbClr val="DDDDDD"/>
      </a:lt2>
      <a:accent1>
        <a:srgbClr val="FFC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70C0"/>
      </a:accent6>
      <a:hlink>
        <a:srgbClr val="336699"/>
      </a:hlink>
      <a:folHlink>
        <a:srgbClr val="003366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</a:spPr>
      <a:bodyPr rtlCol="0" anchor="ctr"/>
      <a:lstStyle>
        <a:defPPr algn="ctr">
          <a:defRPr>
            <a:solidFill>
              <a:schemeClr val="bg1"/>
            </a:solidFill>
            <a:latin typeface="宋体" pitchFamily="2" charset="-122"/>
            <a:ea typeface="宋体" pitchFamily="2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lIns="46800" rIns="46800" rtlCol="0">
        <a:spAutoFit/>
      </a:bodyPr>
      <a:lstStyle>
        <a:defPPr marL="471487" indent="0">
          <a:buNone/>
          <a:defRPr sz="2400" dirty="0" smtClean="0">
            <a:latin typeface="黑体" pitchFamily="49" charset="-122"/>
            <a:ea typeface="黑体" pitchFamily="49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155</Words>
  <Application>Microsoft Office PowerPoint</Application>
  <PresentationFormat>全屏显示(4:3)</PresentationFormat>
  <Paragraphs>48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等线</vt:lpstr>
      <vt:lpstr>黑体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4_Profile</vt:lpstr>
      <vt:lpstr>5_Profile</vt:lpstr>
      <vt:lpstr>6_Profile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Li</dc:creator>
  <cp:lastModifiedBy>Xu Li</cp:lastModifiedBy>
  <cp:revision>38</cp:revision>
  <dcterms:created xsi:type="dcterms:W3CDTF">2017-05-14T10:10:28Z</dcterms:created>
  <dcterms:modified xsi:type="dcterms:W3CDTF">2017-06-01T12:13:09Z</dcterms:modified>
</cp:coreProperties>
</file>