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8" r:id="rId2"/>
    <p:sldId id="436" r:id="rId3"/>
    <p:sldId id="468" r:id="rId4"/>
    <p:sldId id="469" r:id="rId5"/>
    <p:sldId id="476" r:id="rId6"/>
    <p:sldId id="471" r:id="rId7"/>
    <p:sldId id="478" r:id="rId8"/>
    <p:sldId id="486" r:id="rId9"/>
    <p:sldId id="487" r:id="rId10"/>
    <p:sldId id="473" r:id="rId11"/>
    <p:sldId id="488" r:id="rId12"/>
    <p:sldId id="477" r:id="rId13"/>
    <p:sldId id="474" r:id="rId14"/>
    <p:sldId id="475" r:id="rId15"/>
    <p:sldId id="425" r:id="rId16"/>
    <p:sldId id="423" r:id="rId17"/>
    <p:sldId id="480" r:id="rId18"/>
    <p:sldId id="257" r:id="rId19"/>
    <p:sldId id="455" r:id="rId20"/>
    <p:sldId id="392" r:id="rId21"/>
    <p:sldId id="421" r:id="rId22"/>
    <p:sldId id="465" r:id="rId23"/>
    <p:sldId id="466" r:id="rId24"/>
    <p:sldId id="489" r:id="rId25"/>
    <p:sldId id="481" r:id="rId26"/>
    <p:sldId id="493" r:id="rId27"/>
    <p:sldId id="400" r:id="rId28"/>
    <p:sldId id="490" r:id="rId29"/>
    <p:sldId id="420" r:id="rId30"/>
    <p:sldId id="483" r:id="rId31"/>
    <p:sldId id="433" r:id="rId32"/>
    <p:sldId id="445" r:id="rId33"/>
    <p:sldId id="370" r:id="rId34"/>
    <p:sldId id="492" r:id="rId35"/>
    <p:sldId id="485" r:id="rId36"/>
    <p:sldId id="372" r:id="rId37"/>
    <p:sldId id="346" r:id="rId38"/>
    <p:sldId id="373" r:id="rId39"/>
    <p:sldId id="495" r:id="rId40"/>
    <p:sldId id="494" r:id="rId41"/>
    <p:sldId id="496" r:id="rId42"/>
    <p:sldId id="497" r:id="rId43"/>
    <p:sldId id="498" r:id="rId44"/>
    <p:sldId id="459" r:id="rId45"/>
    <p:sldId id="405" r:id="rId46"/>
    <p:sldId id="460" r:id="rId47"/>
    <p:sldId id="461" r:id="rId48"/>
    <p:sldId id="406" r:id="rId49"/>
    <p:sldId id="450" r:id="rId50"/>
    <p:sldId id="448" r:id="rId51"/>
    <p:sldId id="443" r:id="rId52"/>
    <p:sldId id="452" r:id="rId53"/>
    <p:sldId id="446" r:id="rId54"/>
    <p:sldId id="453" r:id="rId55"/>
    <p:sldId id="440" r:id="rId56"/>
    <p:sldId id="442" r:id="rId57"/>
    <p:sldId id="441" r:id="rId58"/>
    <p:sldId id="408" r:id="rId59"/>
    <p:sldId id="437" r:id="rId60"/>
    <p:sldId id="409" r:id="rId61"/>
    <p:sldId id="410" r:id="rId62"/>
    <p:sldId id="413" r:id="rId63"/>
    <p:sldId id="414" r:id="rId64"/>
    <p:sldId id="418" r:id="rId65"/>
    <p:sldId id="419" r:id="rId66"/>
    <p:sldId id="435" r:id="rId6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9C6EE-2737-D841-B27D-6A956FA8F304}">
          <p14:sldIdLst>
            <p14:sldId id="258"/>
            <p14:sldId id="436"/>
            <p14:sldId id="468"/>
            <p14:sldId id="469"/>
            <p14:sldId id="476"/>
            <p14:sldId id="471"/>
            <p14:sldId id="478"/>
            <p14:sldId id="486"/>
            <p14:sldId id="487"/>
            <p14:sldId id="473"/>
            <p14:sldId id="488"/>
            <p14:sldId id="477"/>
            <p14:sldId id="474"/>
            <p14:sldId id="475"/>
            <p14:sldId id="425"/>
            <p14:sldId id="423"/>
            <p14:sldId id="480"/>
            <p14:sldId id="257"/>
            <p14:sldId id="455"/>
            <p14:sldId id="392"/>
            <p14:sldId id="421"/>
            <p14:sldId id="465"/>
            <p14:sldId id="466"/>
            <p14:sldId id="489"/>
            <p14:sldId id="481"/>
            <p14:sldId id="493"/>
            <p14:sldId id="400"/>
            <p14:sldId id="490"/>
            <p14:sldId id="420"/>
            <p14:sldId id="483"/>
            <p14:sldId id="433"/>
            <p14:sldId id="445"/>
            <p14:sldId id="370"/>
            <p14:sldId id="492"/>
            <p14:sldId id="485"/>
            <p14:sldId id="372"/>
            <p14:sldId id="346"/>
            <p14:sldId id="373"/>
            <p14:sldId id="495"/>
            <p14:sldId id="494"/>
            <p14:sldId id="496"/>
            <p14:sldId id="497"/>
            <p14:sldId id="498"/>
            <p14:sldId id="459"/>
            <p14:sldId id="405"/>
            <p14:sldId id="460"/>
            <p14:sldId id="461"/>
            <p14:sldId id="406"/>
            <p14:sldId id="450"/>
            <p14:sldId id="448"/>
            <p14:sldId id="443"/>
            <p14:sldId id="452"/>
            <p14:sldId id="446"/>
            <p14:sldId id="453"/>
            <p14:sldId id="440"/>
            <p14:sldId id="442"/>
            <p14:sldId id="441"/>
            <p14:sldId id="408"/>
            <p14:sldId id="437"/>
            <p14:sldId id="409"/>
            <p14:sldId id="410"/>
            <p14:sldId id="413"/>
            <p14:sldId id="414"/>
            <p14:sldId id="418"/>
            <p14:sldId id="419"/>
            <p14:sldId id="4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93BAA"/>
    <a:srgbClr val="3F40B8"/>
    <a:srgbClr val="2C798F"/>
    <a:srgbClr val="1F0EFF"/>
    <a:srgbClr val="4B48D6"/>
    <a:srgbClr val="4440BA"/>
    <a:srgbClr val="5009DF"/>
    <a:srgbClr val="6407DF"/>
    <a:srgbClr val="6D0AEA"/>
    <a:srgbClr val="83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9664" autoAdjust="0"/>
  </p:normalViewPr>
  <p:slideViewPr>
    <p:cSldViewPr snapToGrid="0" snapToObjects="1">
      <p:cViewPr>
        <p:scale>
          <a:sx n="103" d="100"/>
          <a:sy n="103" d="100"/>
        </p:scale>
        <p:origin x="-173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8634-214B-9E4E-9329-E32F1A6AF571}" type="datetimeFigureOut">
              <a:rPr lang="en-US" smtClean="0"/>
              <a:t>15-11-10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0952-8E6D-C240-BD04-5A1732F5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CDDB-A621-464B-8F8F-849804DBAAE1}" type="datetimeFigureOut">
              <a:rPr lang="en-US" smtClean="0"/>
              <a:t>15-11-10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02B12-2471-DF42-9043-8C84D400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79BF-82C8-4FC5-9BBA-A64CC0662C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79BF-82C8-4FC5-9BBA-A64CC0662C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常见原因和修复方法，构建内存用量模型并估算应用的内存用量，内存溢出错误的诊断方法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2B12-2471-DF42-9043-8C84D40080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2B12-2471-DF42-9043-8C84D40080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4862-5EF7-A545-9140-BCD414BD2FEF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1319-03E0-2046-B7A3-E281BE06A24F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01A-F11E-7E4C-B765-A539ACC7B28B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229600" cy="846667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3F40B8"/>
                </a:solidFill>
                <a:latin typeface="Arial"/>
                <a:ea typeface="黑体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ea typeface="黑体"/>
                <a:cs typeface="Arial"/>
              </a:defRPr>
            </a:lvl1pPr>
            <a:lvl2pPr marL="742950" indent="-285750">
              <a:buFont typeface="Wingdings" charset="2"/>
              <a:buChar char="§"/>
              <a:defRPr sz="2000">
                <a:latin typeface="Arial"/>
                <a:ea typeface="黑体"/>
                <a:cs typeface="Arial"/>
              </a:defRPr>
            </a:lvl2pPr>
            <a:lvl3pPr>
              <a:defRPr sz="1800">
                <a:latin typeface="Arial"/>
                <a:ea typeface="黑体"/>
                <a:cs typeface="Arial"/>
              </a:defRPr>
            </a:lvl3pPr>
            <a:lvl4pPr>
              <a:defRPr>
                <a:latin typeface="Arial"/>
                <a:ea typeface="黑体"/>
                <a:cs typeface="Arial"/>
              </a:defRPr>
            </a:lvl4pPr>
            <a:lvl5pPr>
              <a:defRPr>
                <a:latin typeface="Arial"/>
                <a:ea typeface="黑体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8F57-4587-C84D-A042-BF8E71F1AABA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 flipV="1">
            <a:off x="457200" y="1259417"/>
            <a:ext cx="7054850" cy="22225"/>
          </a:xfrm>
          <a:prstGeom prst="line">
            <a:avLst/>
          </a:prstGeom>
          <a:noFill/>
          <a:ln w="28575">
            <a:solidFill>
              <a:srgbClr val="3F40B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BDD2-C035-444C-889F-DD66F19B6770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006-55AB-CE4A-B1A9-B0BAE191CCA3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571D-4AC5-F448-A362-46089558D0FD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B643-F097-CF4B-9557-0C550D829A4C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3DDA-CE21-C04B-9C02-6B8E7529D80E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1977-F2F2-8E46-91EC-B6ED4C894552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9A3-0A26-A54A-BF60-8E2E06EE44CB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3332-FA73-2E44-A458-ECEA9DDAAB77}" type="datetime1">
              <a:rPr lang="zh-CN" altLang="en-US" smtClean="0"/>
              <a:t>15-11-10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9801" y="1331530"/>
            <a:ext cx="8226999" cy="1946733"/>
          </a:xfrm>
          <a:prstGeom prst="roundRect">
            <a:avLst/>
          </a:prstGeom>
          <a:solidFill>
            <a:srgbClr val="3F40B8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zh-CN" sz="2600" dirty="0" smtClean="0">
                <a:latin typeface="Arial"/>
                <a:ea typeface="黑体"/>
                <a:cs typeface="Arial"/>
              </a:rPr>
              <a:t>Understanding and Diagnosing Out of Memory Errors in Distributed Data-Parallel Applications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404" y="57735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/>
                <a:ea typeface="黑体"/>
                <a:cs typeface="Arial"/>
              </a:rPr>
              <a:t>2015-11-05</a:t>
            </a:r>
            <a:endParaRPr lang="zh-CN" altLang="en-US" b="1" dirty="0">
              <a:latin typeface="Arial"/>
              <a:ea typeface="黑体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58455" y="3844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0991" y="4034954"/>
            <a:ext cx="80142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Lijie Xu</a:t>
            </a:r>
          </a:p>
          <a:p>
            <a:pPr algn="ctr"/>
            <a:endParaRPr lang="en-US" sz="2000" dirty="0" smtClean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Institute </a:t>
            </a:r>
            <a:r>
              <a:rPr lang="en-US" sz="2000" b="1" dirty="0">
                <a:latin typeface="Corbel"/>
                <a:cs typeface="Corbel"/>
              </a:rPr>
              <a:t>of </a:t>
            </a:r>
            <a:r>
              <a:rPr lang="en-US" sz="2000" b="1" dirty="0" smtClean="0">
                <a:latin typeface="Corbel"/>
                <a:cs typeface="Corbel"/>
              </a:rPr>
              <a:t>Software</a:t>
            </a:r>
            <a:endParaRPr lang="en-US" sz="2000" b="1" dirty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Chinese </a:t>
            </a:r>
            <a:r>
              <a:rPr lang="en-US" sz="2000" b="1" dirty="0">
                <a:latin typeface="Corbel"/>
                <a:cs typeface="Corbel"/>
              </a:rPr>
              <a:t>Academy </a:t>
            </a:r>
            <a:r>
              <a:rPr lang="en-US" sz="2000" b="1" dirty="0" smtClean="0">
                <a:latin typeface="Corbel"/>
                <a:cs typeface="Corbel"/>
              </a:rPr>
              <a:t>of Sciences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Physical memory layer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Each task runs as 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8"/>
            <a:ext cx="6399106" cy="4059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91020" y="1667643"/>
            <a:ext cx="1768571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process/thread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95980" y="4553850"/>
            <a:ext cx="2182353" cy="42706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91020" y="4361038"/>
            <a:ext cx="2288875" cy="521241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23430" y="4980912"/>
            <a:ext cx="283583" cy="505488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63345" y="4882279"/>
            <a:ext cx="258924" cy="598713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8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8"/>
            <a:ext cx="6399106" cy="4059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84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3116" y="4914451"/>
            <a:ext cx="2930084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50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8882" y="3239912"/>
            <a:ext cx="4948106" cy="17081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93BA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5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altLang="zh-CN" sz="105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altLang="zh-CN" sz="1050" b="1" dirty="0" smtClean="0">
                <a:solidFill>
                  <a:srgbClr val="393BAA"/>
                </a:solidFill>
                <a:latin typeface="Courier"/>
                <a:cs typeface="Courier"/>
              </a:rPr>
              <a:t>FATAL </a:t>
            </a:r>
            <a:r>
              <a:rPr lang="en-US" altLang="zh-CN" sz="1050" b="1" dirty="0" err="1">
                <a:solidFill>
                  <a:srgbClr val="393BAA"/>
                </a:solidFill>
                <a:latin typeface="Courier"/>
                <a:cs typeface="Courier"/>
              </a:rPr>
              <a:t>org.apache.hadoop.mapred.Child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: Error running child : </a:t>
            </a:r>
            <a:endParaRPr lang="en-US" altLang="zh-CN" sz="1050" b="1" dirty="0" smtClean="0">
              <a:solidFill>
                <a:srgbClr val="393BAA"/>
              </a:solidFill>
              <a:latin typeface="Courier"/>
              <a:cs typeface="Courier"/>
            </a:endParaRPr>
          </a:p>
          <a:p>
            <a:r>
              <a:rPr lang="en-US" altLang="zh-CN" sz="1050" b="1" dirty="0" err="1" smtClean="0">
                <a:solidFill>
                  <a:srgbClr val="393BAA"/>
                </a:solidFill>
                <a:latin typeface="Courier"/>
                <a:cs typeface="Courier"/>
              </a:rPr>
              <a:t>java.lang.OutOfMemoryError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: Java heap space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</a:t>
            </a:r>
            <a:r>
              <a:rPr lang="en-US" altLang="zh-CN" sz="1050" dirty="0" err="1">
                <a:solidFill>
                  <a:schemeClr val="tx1"/>
                </a:solidFill>
                <a:latin typeface="Courier"/>
                <a:cs typeface="Courier"/>
              </a:rPr>
              <a:t>java.util.Arrays.copyOf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(Arrays.java:2882)</a:t>
            </a:r>
          </a:p>
          <a:p>
            <a:r>
              <a:rPr lang="en-US" altLang="zh-CN" sz="1050" dirty="0" smtClean="0">
                <a:solidFill>
                  <a:schemeClr val="tx1"/>
                </a:solidFill>
                <a:latin typeface="Courier"/>
                <a:cs typeface="Courier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..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cloud9.ComputeCooccurrenceMatrixStripes$MyReducer.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reduce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(ComputeCooccurrenceMatrixStripes.java:136)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</a:t>
            </a:r>
            <a:r>
              <a:rPr lang="en-US" altLang="zh-CN" sz="1050" dirty="0" err="1">
                <a:solidFill>
                  <a:schemeClr val="tx1"/>
                </a:solidFill>
                <a:latin typeface="Courier"/>
                <a:cs typeface="Courier"/>
              </a:rPr>
              <a:t>org.apache.hadoop.mapred.Child.main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(Child.java:404</a:t>
            </a:r>
            <a:r>
              <a:rPr lang="en-US" altLang="zh-CN" sz="105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endParaRPr lang="zh-CN" altLang="en-US" sz="1050" dirty="0">
              <a:solidFill>
                <a:srgbClr val="393BAA"/>
              </a:solidFill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8728" y="4948072"/>
            <a:ext cx="681934" cy="415040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96265" y="4948072"/>
            <a:ext cx="209652" cy="415040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52935" y="1653968"/>
            <a:ext cx="1793705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=&gt; OOM errors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2452725" y="501789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5083392" y="504700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62507" y="3255300"/>
            <a:ext cx="1780856" cy="338554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OOM stack trace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18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2452725" y="501789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" name="Explosion 1 15"/>
          <p:cNvSpPr/>
          <p:nvPr/>
        </p:nvSpPr>
        <p:spPr>
          <a:xfrm>
            <a:off x="5083392" y="504700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Re-execute the failed task cannot help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9045" y="5047008"/>
            <a:ext cx="1259630" cy="338554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occurs again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5409" y="1655314"/>
            <a:ext cx="1577316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/>
                <a:cs typeface="Arial"/>
              </a:rPr>
              <a:t> Re-execute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39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problem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152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memory issues in </a:t>
            </a:r>
            <a:r>
              <a:rPr lang="en-US" dirty="0" err="1" smtClean="0">
                <a:solidFill>
                  <a:srgbClr val="393BAA"/>
                </a:solidFill>
              </a:rPr>
              <a:t>StackOverflow.com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93BAA"/>
                </a:solidFill>
              </a:rPr>
              <a:t>Hadoop/Spark mailing list</a:t>
            </a: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 smtClean="0">
                <a:latin typeface="Gill Sans"/>
                <a:cs typeface="Gill Sans"/>
              </a:rPr>
              <a:t>W</a:t>
            </a:r>
            <a:r>
              <a:rPr lang="en-US" sz="2000" i="1" dirty="0" smtClean="0">
                <a:latin typeface="Gill Sans"/>
                <a:cs typeface="Gill Sans"/>
              </a:rPr>
              <a:t>hy </a:t>
            </a:r>
            <a:r>
              <a:rPr lang="en-US" sz="2000" i="1" dirty="0">
                <a:latin typeface="Gill Sans"/>
                <a:cs typeface="Gill Sans"/>
              </a:rPr>
              <a:t>the mapper is </a:t>
            </a:r>
            <a:r>
              <a:rPr lang="en-US" sz="2000" i="1" dirty="0">
                <a:solidFill>
                  <a:srgbClr val="393BAA"/>
                </a:solidFill>
                <a:latin typeface="Gill Sans"/>
                <a:cs typeface="Gill Sans"/>
              </a:rPr>
              <a:t>consuming so much memory</a:t>
            </a:r>
            <a:r>
              <a:rPr lang="en-US" sz="2000" i="1" dirty="0">
                <a:latin typeface="Gill Sans"/>
                <a:cs typeface="Gill Sans"/>
              </a:rPr>
              <a:t>?</a:t>
            </a:r>
            <a:r>
              <a:rPr lang="en-US" sz="2000" i="1" baseline="30000" dirty="0">
                <a:latin typeface="Gill Sans"/>
                <a:cs typeface="Gill Sans"/>
              </a:rPr>
              <a:t>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I got very surprised to see the job failing in the map phase with “Out of memory error”. </a:t>
            </a:r>
            <a:r>
              <a:rPr lang="en-US" altLang="zh-CN" sz="2000" i="1" dirty="0" smtClean="0">
                <a:latin typeface="Gill Sans"/>
                <a:cs typeface="Gill Sans"/>
              </a:rPr>
              <a:t>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What can be the cause of such error</a:t>
            </a:r>
            <a:r>
              <a:rPr lang="en-US" altLang="zh-CN" sz="2000" i="1" dirty="0">
                <a:latin typeface="Gill Sans"/>
                <a:cs typeface="Gill Sans"/>
              </a:rPr>
              <a:t>?</a:t>
            </a:r>
            <a:r>
              <a:rPr lang="en-US" sz="2000" i="1" dirty="0">
                <a:latin typeface="Gill Sans"/>
                <a:cs typeface="Gill Sans"/>
              </a:rPr>
              <a:t> </a:t>
            </a:r>
            <a:endParaRPr lang="en-US" sz="2000" i="1" baseline="30000" dirty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My question is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how to deal with out of memory problem</a:t>
            </a:r>
            <a:r>
              <a:rPr lang="en-US" altLang="zh-CN" sz="2000" i="1" dirty="0">
                <a:latin typeface="Gill Sans"/>
                <a:cs typeface="Gill Sans"/>
              </a:rPr>
              <a:t>, I added some property configuration into xml file, but it </a:t>
            </a:r>
            <a:r>
              <a:rPr lang="en-US" altLang="zh-CN" sz="2000" i="1" dirty="0" smtClean="0">
                <a:latin typeface="Gill Sans"/>
                <a:cs typeface="Gill Sans"/>
              </a:rPr>
              <a:t>didn’t </a:t>
            </a:r>
            <a:r>
              <a:rPr lang="en-US" altLang="zh-CN" sz="2000" i="1" dirty="0">
                <a:latin typeface="Gill Sans"/>
                <a:cs typeface="Gill Sans"/>
              </a:rPr>
              <a:t>work.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Increasing number of reducers doesn’t work </a:t>
            </a:r>
            <a:r>
              <a:rPr lang="en-US" altLang="zh-CN" sz="2000" i="1" dirty="0">
                <a:latin typeface="Gill Sans"/>
                <a:cs typeface="Gill Sans"/>
              </a:rPr>
              <a:t>for me either.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lvl="1"/>
            <a:endParaRPr lang="en-US" dirty="0"/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9680" y="1624858"/>
            <a:ext cx="2620964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Arial"/>
                <a:cs typeface="Arial"/>
              </a:rPr>
              <a:t>StackOverflow.com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191" y="2024968"/>
            <a:ext cx="3534175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/>
                <a:cs typeface="Arial"/>
              </a:rPr>
              <a:t>Hadoop/Spark mailing list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07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Empirical study: OOM causes and fixes</a:t>
            </a:r>
          </a:p>
          <a:p>
            <a:r>
              <a:rPr lang="en-US" altLang="zh-CN" dirty="0" smtClean="0"/>
              <a:t>Memory usage modeling</a:t>
            </a:r>
          </a:p>
          <a:p>
            <a:r>
              <a:rPr lang="en-US" altLang="zh-CN" dirty="0" smtClean="0"/>
              <a:t>Memory profiler for diagnosing OOM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9801" y="2502784"/>
            <a:ext cx="8226999" cy="1946733"/>
          </a:xfrm>
          <a:prstGeom prst="roundRect">
            <a:avLst/>
          </a:prstGeom>
          <a:solidFill>
            <a:srgbClr val="3F40B8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zh-CN" sz="3200" dirty="0" smtClean="0">
                <a:latin typeface="Arial"/>
                <a:ea typeface="黑体"/>
                <a:cs typeface="Arial"/>
              </a:rPr>
              <a:t>Empirical study on OOM errors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258455" y="3844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OOM root causes? </a:t>
            </a:r>
            <a:endParaRPr lang="en-US" sz="2000" dirty="0"/>
          </a:p>
          <a:p>
            <a:r>
              <a:rPr lang="en-US" dirty="0"/>
              <a:t>RQ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Are there any common fix </a:t>
            </a:r>
            <a:r>
              <a:rPr lang="en-US" dirty="0"/>
              <a:t>patterns? </a:t>
            </a:r>
            <a:endParaRPr lang="en-US" sz="2000" dirty="0"/>
          </a:p>
          <a:p>
            <a:r>
              <a:rPr lang="en-US" dirty="0" smtClean="0"/>
              <a:t>RQ 3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Are there any new fault</a:t>
            </a:r>
            <a:r>
              <a:rPr lang="en-US" dirty="0"/>
              <a:t>-tolerant </a:t>
            </a:r>
            <a:r>
              <a:rPr lang="en-US" dirty="0" smtClean="0"/>
              <a:t>mechanisms?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altLang="zh-CN" dirty="0" smtClean="0"/>
              <a:t>Subject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source</a:t>
            </a:r>
          </a:p>
          <a:p>
            <a:pPr lvl="1"/>
            <a:r>
              <a:rPr lang="en-US" altLang="zh-CN" sz="1800" dirty="0" smtClean="0"/>
              <a:t>                                                  (</a:t>
            </a:r>
            <a:r>
              <a:rPr lang="en-US" sz="1800" dirty="0" smtClean="0"/>
              <a:t>open-source and widely used</a:t>
            </a:r>
            <a:r>
              <a:rPr lang="en-US" altLang="zh-CN" sz="1800" dirty="0" smtClean="0"/>
              <a:t>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Bug </a:t>
            </a:r>
            <a:r>
              <a:rPr lang="en-US" dirty="0"/>
              <a:t>source</a:t>
            </a:r>
          </a:p>
          <a:p>
            <a:pPr lvl="1"/>
            <a:r>
              <a:rPr lang="en-US" altLang="zh-CN" dirty="0" smtClean="0"/>
              <a:t>Open forums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special bug repository for OOM </a:t>
            </a:r>
            <a:r>
              <a:rPr lang="en-US" dirty="0" smtClean="0"/>
              <a:t>error</a:t>
            </a:r>
            <a:r>
              <a:rPr lang="en-US" altLang="zh-CN" dirty="0" smtClean="0"/>
              <a:t>s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Open forums contain professional </a:t>
            </a:r>
            <a:r>
              <a:rPr lang="en-US" altLang="zh-CN" dirty="0"/>
              <a:t>discussion</a:t>
            </a:r>
          </a:p>
          <a:p>
            <a:pPr lvl="2"/>
            <a:r>
              <a:rPr lang="en-US" altLang="zh-CN" dirty="0" smtClean="0"/>
              <a:t>Hadoop/Spark c</a:t>
            </a:r>
            <a:r>
              <a:rPr lang="en-US" dirty="0" smtClean="0"/>
              <a:t>ommitters, experienced developers, and users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3" y="3639657"/>
            <a:ext cx="1808343" cy="49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14" y="3708193"/>
            <a:ext cx="2330309" cy="31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778" y="3747281"/>
            <a:ext cx="2678291" cy="272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04" y="1997291"/>
            <a:ext cx="1895241" cy="448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538" y="1825756"/>
            <a:ext cx="1222047" cy="6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Data-intensive applications are common</a:t>
            </a:r>
          </a:p>
          <a:p>
            <a:pPr lvl="1"/>
            <a:r>
              <a:rPr lang="en-US" altLang="zh-CN" dirty="0" smtClean="0"/>
              <a:t>Web indexing</a:t>
            </a:r>
          </a:p>
          <a:p>
            <a:pPr lvl="1"/>
            <a:r>
              <a:rPr lang="en-US" altLang="zh-CN" dirty="0"/>
              <a:t>Text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Table analysis</a:t>
            </a:r>
          </a:p>
          <a:p>
            <a:pPr lvl="1"/>
            <a:r>
              <a:rPr lang="en-US" altLang="zh-CN" dirty="0" smtClean="0"/>
              <a:t>Graph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 smtClean="0"/>
              <a:t>Machine learning</a:t>
            </a:r>
          </a:p>
          <a:p>
            <a:pPr marL="342900" lvl="1" indent="-342900"/>
            <a:r>
              <a:rPr lang="en-US" altLang="zh-CN" sz="2400" dirty="0" smtClean="0"/>
              <a:t>Apps run atop </a:t>
            </a:r>
            <a:r>
              <a:rPr lang="en-US" altLang="zh-CN" sz="2400" dirty="0"/>
              <a:t>distributed data-parallel frameworks</a:t>
            </a:r>
          </a:p>
          <a:p>
            <a:pPr lvl="1"/>
            <a:r>
              <a:rPr lang="en-US" altLang="zh-CN" dirty="0"/>
              <a:t>MapReduce </a:t>
            </a:r>
            <a:r>
              <a:rPr lang="en-US" altLang="zh-CN" sz="1800" dirty="0"/>
              <a:t>(e.g., Apache Hadoop)</a:t>
            </a:r>
          </a:p>
          <a:p>
            <a:pPr lvl="1"/>
            <a:r>
              <a:rPr lang="en-US" altLang="zh-CN" dirty="0"/>
              <a:t>MapReduce-like </a:t>
            </a:r>
            <a:r>
              <a:rPr lang="en-US" altLang="zh-CN" sz="1800" dirty="0"/>
              <a:t>(e.g., Apache Spark, Microsoft Dryad)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63391" y="3218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2" y="5575885"/>
            <a:ext cx="2325115" cy="55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95" y="5255118"/>
            <a:ext cx="1716657" cy="871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57" y="5396719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dirty="0"/>
              <a:t>Subject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324" y="1839385"/>
            <a:ext cx="2233314" cy="10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Google keywords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in open forums</a:t>
            </a:r>
          </a:p>
        </p:txBody>
      </p:sp>
      <p:cxnSp>
        <p:nvCxnSpPr>
          <p:cNvPr id="7" name="Straight Arrow Connector 6"/>
          <p:cNvCxnSpPr>
            <a:stCxn id="5" idx="2"/>
            <a:endCxn id="10" idx="0"/>
          </p:cNvCxnSpPr>
          <p:nvPr/>
        </p:nvCxnSpPr>
        <p:spPr>
          <a:xfrm>
            <a:off x="1466981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324" y="3624024"/>
            <a:ext cx="2233314" cy="67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1,151 memory issues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5" idx="3"/>
            <a:endCxn id="25" idx="1"/>
          </p:cNvCxnSpPr>
          <p:nvPr/>
        </p:nvCxnSpPr>
        <p:spPr>
          <a:xfrm>
            <a:off x="2583638" y="2375872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32076" y="1839385"/>
            <a:ext cx="2233314" cy="1072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Select memory issues </a:t>
            </a:r>
          </a:p>
          <a:p>
            <a:pPr algn="ctr"/>
            <a:r>
              <a:rPr lang="en-US" altLang="zh-CN" sz="1600" dirty="0" smtClean="0">
                <a:latin typeface="Arial"/>
                <a:cs typeface="Arial"/>
              </a:rPr>
              <a:t>that are </a:t>
            </a:r>
            <a:r>
              <a:rPr lang="en-US" sz="1600" dirty="0" smtClean="0">
                <a:latin typeface="Arial"/>
                <a:cs typeface="Arial"/>
              </a:rPr>
              <a:t>OOM errors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548733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32076" y="3624024"/>
            <a:ext cx="2233314" cy="678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276 OOM errors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200" y="1839385"/>
            <a:ext cx="2233314" cy="1072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Select OOM errors </a:t>
            </a:r>
            <a:r>
              <a:rPr lang="en-US" sz="1600" dirty="0" smtClean="0">
                <a:latin typeface="Arial"/>
                <a:cs typeface="Arial"/>
              </a:rPr>
              <a:t>with identified causes</a:t>
            </a:r>
          </a:p>
        </p:txBody>
      </p:sp>
      <p:cxnSp>
        <p:nvCxnSpPr>
          <p:cNvPr id="30" name="Straight Arrow Connector 29"/>
          <p:cNvCxnSpPr>
            <a:endCxn id="31" idx="0"/>
          </p:cNvCxnSpPr>
          <p:nvPr/>
        </p:nvCxnSpPr>
        <p:spPr>
          <a:xfrm>
            <a:off x="7669857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6553200" y="3624024"/>
            <a:ext cx="2233314" cy="6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123 OOM errors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25" idx="3"/>
            <a:endCxn id="29" idx="1"/>
          </p:cNvCxnSpPr>
          <p:nvPr/>
        </p:nvCxnSpPr>
        <p:spPr>
          <a:xfrm>
            <a:off x="5665390" y="2375872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0" idx="3"/>
            <a:endCxn id="28" idx="1"/>
          </p:cNvCxnSpPr>
          <p:nvPr/>
        </p:nvCxnSpPr>
        <p:spPr>
          <a:xfrm>
            <a:off x="2583638" y="3963434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31" idx="1"/>
          </p:cNvCxnSpPr>
          <p:nvPr/>
        </p:nvCxnSpPr>
        <p:spPr>
          <a:xfrm>
            <a:off x="5665390" y="3963434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202367" y="4447515"/>
            <a:ext cx="286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Keyword</a:t>
            </a:r>
            <a:r>
              <a:rPr lang="en-US" altLang="zh-CN" sz="1600" b="1" dirty="0" smtClean="0">
                <a:latin typeface="Arial"/>
                <a:cs typeface="Arial"/>
              </a:rPr>
              <a:t>s</a:t>
            </a:r>
            <a:r>
              <a:rPr lang="en-US" sz="1600" b="1" dirty="0" smtClean="0">
                <a:latin typeface="Arial"/>
                <a:cs typeface="Arial"/>
              </a:rPr>
              <a:t>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“Hadoop out of memory”, “Spark OOM”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0091" y="4447515"/>
            <a:ext cx="2912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criteria: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The </a:t>
            </a:r>
            <a:r>
              <a:rPr lang="en-US" sz="1600" b="1" dirty="0">
                <a:latin typeface="Arial"/>
                <a:cs typeface="Arial"/>
              </a:rPr>
              <a:t>error occurs in the </a:t>
            </a:r>
            <a:r>
              <a:rPr lang="en-US" sz="1600" b="1" dirty="0" smtClean="0">
                <a:latin typeface="Arial"/>
                <a:cs typeface="Arial"/>
              </a:rPr>
              <a:t>applications not the </a:t>
            </a:r>
            <a:r>
              <a:rPr lang="en-US" sz="1600" b="1" dirty="0" smtClean="0">
                <a:latin typeface="Arial"/>
                <a:cs typeface="Arial"/>
              </a:rPr>
              <a:t>framework’s service </a:t>
            </a:r>
            <a:r>
              <a:rPr lang="en-US" sz="1600" b="1" dirty="0" smtClean="0">
                <a:latin typeface="Arial"/>
                <a:cs typeface="Arial"/>
              </a:rPr>
              <a:t>components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9441" y="4447515"/>
            <a:ext cx="3264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</a:t>
            </a:r>
            <a:r>
              <a:rPr lang="en-US" sz="1600" b="1" dirty="0">
                <a:latin typeface="Arial"/>
                <a:cs typeface="Arial"/>
              </a:rPr>
              <a:t>c</a:t>
            </a:r>
            <a:r>
              <a:rPr lang="en-US" sz="1600" b="1" dirty="0" smtClean="0">
                <a:latin typeface="Arial"/>
                <a:cs typeface="Arial"/>
              </a:rPr>
              <a:t>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1. Experts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2. Users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3. We identified the causes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29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1" grpId="0" animBg="1"/>
      <p:bldP spid="26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dirty="0" smtClean="0"/>
              <a:t>Causes are identified by experts (66), users (45), us (12)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6059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73149" y="3502279"/>
            <a:ext cx="1583550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38886" y="2391823"/>
            <a:ext cx="1054187" cy="1098842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108" y="6213326"/>
            <a:ext cx="8294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OOM cases in our technical report. 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github.com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JerryLead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MyPaper</a:t>
            </a:r>
            <a:r>
              <a:rPr lang="en-US" sz="1400" dirty="0">
                <a:latin typeface="Arial"/>
                <a:cs typeface="Arial"/>
              </a:rPr>
              <a:t>/blob/master/OOM-</a:t>
            </a:r>
            <a:r>
              <a:rPr lang="en-US" sz="1400" dirty="0" err="1">
                <a:latin typeface="Arial"/>
                <a:cs typeface="Arial"/>
              </a:rPr>
              <a:t>Study.pdf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Contain </a:t>
            </a:r>
            <a:r>
              <a:rPr lang="en-US" altLang="zh-CN" dirty="0"/>
              <a:t>diverse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en-US" altLang="zh-CN" b="1" dirty="0" smtClean="0">
                <a:solidFill>
                  <a:srgbClr val="393BAA"/>
                </a:solidFill>
              </a:rPr>
              <a:t>raw code</a:t>
            </a:r>
            <a:r>
              <a:rPr lang="en-US" altLang="zh-CN" dirty="0" smtClean="0"/>
              <a:t>, high-level languages/libraries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13892" y="3502279"/>
            <a:ext cx="838419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6332" y="2774022"/>
            <a:ext cx="776770" cy="72825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Contain diverse applications</a:t>
            </a:r>
          </a:p>
          <a:p>
            <a:pPr lvl="2"/>
            <a:r>
              <a:rPr lang="en-US" altLang="zh-CN" dirty="0" smtClean="0"/>
              <a:t>raw code, </a:t>
            </a:r>
            <a:r>
              <a:rPr lang="en-US" altLang="zh-CN" b="1" dirty="0" smtClean="0">
                <a:solidFill>
                  <a:srgbClr val="393BAA"/>
                </a:solidFill>
              </a:rPr>
              <a:t>high-level languages/libraries</a:t>
            </a:r>
            <a:endParaRPr lang="en-US" b="1" dirty="0" smtClean="0">
              <a:solidFill>
                <a:srgbClr val="393BAA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3415322" y="3502279"/>
            <a:ext cx="3957827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4833235" y="2774022"/>
            <a:ext cx="561000" cy="72825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42 cases have fix methods</a:t>
            </a:r>
            <a:endParaRPr lang="en-US" b="1" dirty="0" smtClean="0">
              <a:solidFill>
                <a:srgbClr val="393BAA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1369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8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OOM cause patterns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95446"/>
              </p:ext>
            </p:extLst>
          </p:nvPr>
        </p:nvGraphicFramePr>
        <p:xfrm>
          <a:off x="357561" y="1527710"/>
          <a:ext cx="8378560" cy="460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05"/>
                <a:gridCol w="3735895"/>
                <a:gridCol w="868980"/>
                <a:gridCol w="790829"/>
                <a:gridCol w="954017"/>
                <a:gridCol w="697234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Hadoop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Spark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402734">
                <a:tc row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Large </a:t>
                      </a:r>
                      <a:r>
                        <a:rPr lang="en-US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altLang="zh-CN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stored in the framework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buffered by the framework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8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cached by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users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for reuse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49697">
                <a:tc rowSpan="3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Abnormal dataflow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36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18%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934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key/value record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3976">
                <a:tc rowSpan="5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Memory-consuming user code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external data loaded in user code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08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intermediate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5%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84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accumulated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30[13]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10[1]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40[14]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generated in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results collected by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72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68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123+17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113%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 flipH="1">
            <a:off x="8043392" y="1527711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357560" y="2022800"/>
            <a:ext cx="8378560" cy="812867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57560" y="2835667"/>
            <a:ext cx="8378560" cy="108495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57561" y="3920618"/>
            <a:ext cx="8378560" cy="184934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57560" y="5762091"/>
            <a:ext cx="8378560" cy="36994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57561" y="1527711"/>
            <a:ext cx="8378560" cy="495090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693608" y="1527709"/>
            <a:ext cx="3731451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412549" y="1527710"/>
            <a:ext cx="887918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6312797" y="1527710"/>
            <a:ext cx="789100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089566" y="1527710"/>
            <a:ext cx="937055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8043392" y="1527710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25059" y="4618358"/>
            <a:ext cx="900248" cy="38836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2549" y="3196318"/>
            <a:ext cx="900248" cy="3043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" idx="0"/>
            <a:endCxn id="27" idx="2"/>
          </p:cNvCxnSpPr>
          <p:nvPr/>
        </p:nvCxnSpPr>
        <p:spPr>
          <a:xfrm flipH="1" flipV="1">
            <a:off x="5862673" y="3500710"/>
            <a:ext cx="12510" cy="1117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0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OOM cause patterns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4763"/>
              </p:ext>
            </p:extLst>
          </p:nvPr>
        </p:nvGraphicFramePr>
        <p:xfrm>
          <a:off x="357561" y="1527710"/>
          <a:ext cx="8378560" cy="460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05"/>
                <a:gridCol w="3735895"/>
                <a:gridCol w="868980"/>
                <a:gridCol w="790829"/>
                <a:gridCol w="954017"/>
                <a:gridCol w="697234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Hadoop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Spark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402734">
                <a:tc row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Large </a:t>
                      </a:r>
                      <a:r>
                        <a:rPr lang="en-US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altLang="zh-CN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stored in the framework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buffered by the framework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8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cached by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users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for reuse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49697">
                <a:tc rowSpan="3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Abnormal dataflow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36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18%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934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key/value record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3976">
                <a:tc rowSpan="5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Memory-consuming user code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external data loaded in user code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08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intermediate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5%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84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accumulated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30[13]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10[1]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40[14]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generated in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results collected by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72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68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123+17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113%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 flipH="1">
            <a:off x="8043392" y="1527711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357560" y="2022800"/>
            <a:ext cx="8378560" cy="812867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57560" y="2835667"/>
            <a:ext cx="8378560" cy="108495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57561" y="3920618"/>
            <a:ext cx="8378560" cy="184934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57560" y="5762091"/>
            <a:ext cx="8378560" cy="36994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57561" y="1527711"/>
            <a:ext cx="8378560" cy="495090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693608" y="1527709"/>
            <a:ext cx="3731451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412549" y="1527710"/>
            <a:ext cx="887918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6312797" y="1527710"/>
            <a:ext cx="789100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089566" y="1527710"/>
            <a:ext cx="937055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8043392" y="1527710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25059" y="4250991"/>
            <a:ext cx="900248" cy="38836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00219" y="3500710"/>
            <a:ext cx="900248" cy="41990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" idx="0"/>
            <a:endCxn id="27" idx="2"/>
          </p:cNvCxnSpPr>
          <p:nvPr/>
        </p:nvCxnSpPr>
        <p:spPr>
          <a:xfrm flipH="1" flipV="1">
            <a:off x="5850343" y="3920618"/>
            <a:ext cx="24840" cy="33037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Category: </a:t>
            </a:r>
            <a:r>
              <a:rPr lang="en-US" altLang="zh-CN" dirty="0">
                <a:solidFill>
                  <a:srgbClr val="393BAA"/>
                </a:solidFill>
              </a:rPr>
              <a:t>Large data stored in the framework (12%</a:t>
            </a:r>
            <a:r>
              <a:rPr lang="en-US" altLang="zh-CN" dirty="0" smtClean="0">
                <a:solidFill>
                  <a:srgbClr val="393BAA"/>
                </a:solidFill>
              </a:rPr>
              <a:t>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Large data buffered by the framework (8 errors, 6%)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Large </a:t>
            </a:r>
            <a:r>
              <a:rPr lang="en-US" altLang="zh-CN" i="1" dirty="0" smtClean="0">
                <a:latin typeface="Arial"/>
                <a:cs typeface="Arial"/>
              </a:rPr>
              <a:t>map buffer (500MB)</a:t>
            </a:r>
            <a:r>
              <a:rPr lang="en-US" altLang="zh-CN" dirty="0" smtClean="0">
                <a:latin typeface="Arial"/>
                <a:cs typeface="Arial"/>
              </a:rPr>
              <a:t>, large </a:t>
            </a:r>
            <a:r>
              <a:rPr lang="en-US" altLang="zh-CN" i="1" dirty="0" smtClean="0">
                <a:latin typeface="Arial"/>
                <a:cs typeface="Arial"/>
              </a:rPr>
              <a:t>shuffle buffer (70%)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2944" y="2049436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1: Large data buffered by the framework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(8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errors, 6%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5" y="2911881"/>
            <a:ext cx="7200534" cy="356775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101100" y="4651733"/>
            <a:ext cx="236394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74616" y="4716957"/>
            <a:ext cx="138229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map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9403" y="4534388"/>
            <a:ext cx="335848" cy="968473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08536" y="4716957"/>
            <a:ext cx="154738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shuffle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48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Category: Large data stored in the framework </a:t>
            </a:r>
            <a:r>
              <a:rPr lang="en-US" altLang="zh-CN" dirty="0" smtClean="0">
                <a:solidFill>
                  <a:srgbClr val="393BAA"/>
                </a:solidFill>
              </a:rPr>
              <a:t>(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12%</a:t>
            </a:r>
            <a:r>
              <a:rPr lang="en-US" altLang="zh-CN" dirty="0">
                <a:solidFill>
                  <a:srgbClr val="393BAA"/>
                </a:solidFill>
              </a:rPr>
              <a:t>)</a:t>
            </a:r>
            <a:endParaRPr lang="en-US" altLang="zh-CN" dirty="0" smtClean="0">
              <a:solidFill>
                <a:srgbClr val="393BAA"/>
              </a:solidFill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Large data buffered by the framework (8 errors, 6%)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Large </a:t>
            </a:r>
            <a:r>
              <a:rPr lang="en-US" altLang="zh-CN" i="1" dirty="0" smtClean="0">
                <a:latin typeface="Arial"/>
                <a:cs typeface="Arial"/>
              </a:rPr>
              <a:t>map buffer (500MB)</a:t>
            </a:r>
            <a:r>
              <a:rPr lang="en-US" altLang="zh-CN" dirty="0" smtClean="0">
                <a:latin typeface="Arial"/>
                <a:cs typeface="Arial"/>
              </a:rPr>
              <a:t>, large </a:t>
            </a:r>
            <a:r>
              <a:rPr lang="en-US" altLang="zh-CN" i="1" dirty="0" smtClean="0">
                <a:latin typeface="Arial"/>
                <a:cs typeface="Arial"/>
              </a:rPr>
              <a:t>shuffle buffer (70%)</a:t>
            </a:r>
          </a:p>
          <a:p>
            <a:pPr lvl="2"/>
            <a:r>
              <a:rPr lang="en-US" altLang="zh-CN" dirty="0" smtClean="0"/>
              <a:t>In detail, JVM heap has memory boundary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944" y="2049436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1: Large data buffered by the framework (8 errors, 6%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87" y="3468180"/>
            <a:ext cx="2845181" cy="3026788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850423" y="5133311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2100" y="3468180"/>
            <a:ext cx="2005983" cy="1138773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Map buffer or Shuffled partition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500MB Byte[]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03751" y="4606953"/>
            <a:ext cx="1493377" cy="526358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62 0.10121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43" y="3252014"/>
            <a:ext cx="7219878" cy="310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109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393BAA"/>
                </a:solidFill>
              </a:rPr>
              <a:t>Category: Large 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data stored in the framework</a:t>
            </a:r>
            <a:r>
              <a:rPr lang="zh-CN" altLang="zh-CN" dirty="0" smtClean="0">
                <a:solidFill>
                  <a:srgbClr val="393BAA"/>
                </a:solidFill>
                <a:latin typeface="Arial"/>
                <a:cs typeface="Arial"/>
              </a:rPr>
              <a:t>（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12%</a:t>
            </a:r>
            <a:r>
              <a:rPr lang="zh-CN" altLang="en-US" dirty="0" smtClean="0">
                <a:solidFill>
                  <a:srgbClr val="393BAA"/>
                </a:solidFill>
                <a:latin typeface="Arial"/>
                <a:cs typeface="Arial"/>
              </a:rPr>
              <a:t>）</a:t>
            </a:r>
            <a:endParaRPr lang="en-US" altLang="zh-CN" dirty="0" smtClean="0">
              <a:solidFill>
                <a:srgbClr val="393BAA"/>
              </a:solidFill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Large data cached in the framework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Users explicitly cache large data for reuse (e.g., for next job, RDD)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2944" y="2042224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2: Large data cached in the framework (7 errors, 6%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29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62900" y="2940419"/>
            <a:ext cx="91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First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60695" y="2937328"/>
            <a:ext cx="1211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Second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9086" y="2909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Explosion 1 59"/>
          <p:cNvSpPr/>
          <p:nvPr/>
        </p:nvSpPr>
        <p:spPr>
          <a:xfrm>
            <a:off x="5949108" y="4886731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1442" y="5821741"/>
            <a:ext cx="2314993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Cached data for reuse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13831" y="4695305"/>
            <a:ext cx="0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42283" y="5044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92956" y="5090149"/>
            <a:ext cx="4948106" cy="1384995"/>
          </a:xfrm>
          <a:prstGeom prst="rect">
            <a:avLst/>
          </a:prstGeom>
          <a:ln w="28575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1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LOAD</a:t>
            </a:r>
            <a:r>
              <a:rPr lang="en-US" sz="1050" dirty="0">
                <a:latin typeface="Courier"/>
                <a:cs typeface="Courier"/>
              </a:rPr>
              <a:t> “</a:t>
            </a:r>
            <a:r>
              <a:rPr lang="en-US" sz="1050" i="1" dirty="0" err="1">
                <a:latin typeface="Courier"/>
                <a:cs typeface="Courier"/>
              </a:rPr>
              <a:t>tableA</a:t>
            </a:r>
            <a:r>
              <a:rPr lang="en-US" sz="1050" i="1" dirty="0">
                <a:latin typeface="Courier"/>
                <a:cs typeface="Courier"/>
              </a:rPr>
              <a:t>”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as</a:t>
            </a:r>
            <a:r>
              <a:rPr lang="en-US" sz="1050" dirty="0">
                <a:latin typeface="Courier"/>
                <a:cs typeface="Courier"/>
              </a:rPr>
              <a:t> (</a:t>
            </a:r>
            <a:r>
              <a:rPr lang="en-US" sz="1050" i="1" dirty="0" err="1">
                <a:latin typeface="Courier"/>
                <a:cs typeface="Courier"/>
              </a:rPr>
              <a:t>pagerank</a:t>
            </a:r>
            <a:r>
              <a:rPr lang="en-US" sz="1050" dirty="0" err="1">
                <a:latin typeface="Courier"/>
                <a:cs typeface="Courier"/>
              </a:rPr>
              <a:t>,</a:t>
            </a:r>
            <a:r>
              <a:rPr lang="en-US" sz="1050" i="1" dirty="0" err="1">
                <a:latin typeface="Courier"/>
                <a:cs typeface="Courier"/>
              </a:rPr>
              <a:t>pageurl</a:t>
            </a:r>
            <a:r>
              <a:rPr lang="en-US" sz="1050" dirty="0" err="1">
                <a:latin typeface="Courier"/>
                <a:cs typeface="Courier"/>
              </a:rPr>
              <a:t>,</a:t>
            </a:r>
            <a:r>
              <a:rPr lang="en-US" sz="1050" i="1" dirty="0" err="1">
                <a:latin typeface="Courier"/>
                <a:cs typeface="Courier"/>
              </a:rPr>
              <a:t>aveduration</a:t>
            </a:r>
            <a:r>
              <a:rPr lang="en-US" sz="1050" dirty="0">
                <a:latin typeface="Courier"/>
                <a:cs typeface="Courier"/>
              </a:rPr>
              <a:t>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2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rankTable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GROUP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BY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pagerank</a:t>
            </a:r>
            <a:r>
              <a:rPr lang="en-US" sz="1050" dirty="0">
                <a:latin typeface="Courier"/>
                <a:cs typeface="Courier"/>
              </a:rPr>
              <a:t>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3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FOREACH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rankTable</a:t>
            </a:r>
            <a:r>
              <a:rPr lang="en-US" sz="1050" dirty="0">
                <a:latin typeface="Courier"/>
                <a:cs typeface="Courier"/>
              </a:rPr>
              <a:t> {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4</a:t>
            </a:r>
            <a:r>
              <a:rPr lang="en-US" sz="1050" i="1" dirty="0" smtClean="0">
                <a:latin typeface="Courier"/>
                <a:cs typeface="Courier"/>
              </a:rPr>
              <a:t>     </a:t>
            </a:r>
            <a:r>
              <a:rPr lang="en-US" sz="1050" i="1" dirty="0" err="1">
                <a:latin typeface="Courier"/>
                <a:cs typeface="Courier"/>
              </a:rPr>
              <a:t>urls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DISTINCT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dirty="0" err="1">
                <a:latin typeface="Courier"/>
                <a:cs typeface="Courier"/>
              </a:rPr>
              <a:t>.pageurl</a:t>
            </a:r>
            <a:r>
              <a:rPr lang="en-US" sz="1050" dirty="0">
                <a:latin typeface="Courier"/>
                <a:cs typeface="Courier"/>
              </a:rPr>
              <a:t>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5     </a:t>
            </a:r>
            <a:r>
              <a:rPr lang="en-US" sz="1050" b="1" dirty="0">
                <a:latin typeface="Courier"/>
                <a:cs typeface="Courier"/>
              </a:rPr>
              <a:t>GENERATE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>
                <a:latin typeface="Courier"/>
                <a:cs typeface="Courier"/>
              </a:rPr>
              <a:t>group</a:t>
            </a:r>
            <a:r>
              <a:rPr lang="en-US" sz="1050" dirty="0">
                <a:latin typeface="Courier"/>
                <a:cs typeface="Courier"/>
              </a:rPr>
              <a:t>, </a:t>
            </a:r>
            <a:r>
              <a:rPr lang="en-US" sz="1050" b="1" dirty="0">
                <a:latin typeface="Courier"/>
                <a:cs typeface="Courier"/>
              </a:rPr>
              <a:t>COUNT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 err="1">
                <a:latin typeface="Courier"/>
                <a:cs typeface="Courier"/>
              </a:rPr>
              <a:t>urls</a:t>
            </a:r>
            <a:r>
              <a:rPr lang="en-US" sz="1050" dirty="0">
                <a:latin typeface="Courier"/>
                <a:cs typeface="Courier"/>
              </a:rPr>
              <a:t>), </a:t>
            </a:r>
            <a:r>
              <a:rPr lang="en-US" sz="1050" b="1" dirty="0">
                <a:latin typeface="Courier"/>
                <a:cs typeface="Courier"/>
              </a:rPr>
              <a:t>SUM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 err="1">
                <a:latin typeface="Courier"/>
                <a:cs typeface="Courier"/>
              </a:rPr>
              <a:t>.</a:t>
            </a:r>
            <a:r>
              <a:rPr lang="en-US" sz="1050" i="1" dirty="0" err="1">
                <a:latin typeface="Courier"/>
                <a:cs typeface="Courier"/>
              </a:rPr>
              <a:t>aveduration</a:t>
            </a:r>
            <a:r>
              <a:rPr lang="en-US" sz="1050" dirty="0">
                <a:latin typeface="Courier"/>
                <a:cs typeface="Courier"/>
              </a:rPr>
              <a:t>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6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>
                <a:latin typeface="Courier"/>
                <a:cs typeface="Courier"/>
              </a:rPr>
              <a:t>};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7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STOR</a:t>
            </a:r>
            <a:r>
              <a:rPr lang="en-US" sz="1050" b="1" i="1" dirty="0">
                <a:latin typeface="Courier"/>
                <a:cs typeface="Courier"/>
              </a:rPr>
              <a:t>E</a:t>
            </a:r>
            <a:r>
              <a:rPr lang="en-US" sz="1050" i="1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i="1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into</a:t>
            </a:r>
            <a:r>
              <a:rPr lang="en-US" sz="1050" i="1" dirty="0">
                <a:latin typeface="Courier"/>
                <a:cs typeface="Courier"/>
              </a:rPr>
              <a:t> "/output/</a:t>
            </a:r>
            <a:r>
              <a:rPr lang="en-US" sz="1050" i="1" dirty="0" err="1">
                <a:latin typeface="Courier"/>
                <a:cs typeface="Courier"/>
              </a:rPr>
              <a:t>newTable</a:t>
            </a:r>
            <a:r>
              <a:rPr lang="en-US" sz="1050" i="1" dirty="0">
                <a:latin typeface="Courier"/>
                <a:cs typeface="Courier"/>
              </a:rPr>
              <a:t>"</a:t>
            </a:r>
            <a:r>
              <a:rPr lang="en-US" sz="1050" dirty="0" smtClean="0">
                <a:latin typeface="Courier"/>
                <a:cs typeface="Courier"/>
              </a:rPr>
              <a:t>;</a:t>
            </a:r>
          </a:p>
          <a:p>
            <a:r>
              <a:rPr lang="zh-CN" altLang="en-US" sz="1050" dirty="0" smtClean="0">
                <a:latin typeface="Courier"/>
                <a:cs typeface="Courier"/>
              </a:rPr>
              <a:t> </a:t>
            </a:r>
            <a:endParaRPr lang="en-US" sz="105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development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46" y="4979930"/>
            <a:ext cx="1591680" cy="780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152" y="4045378"/>
            <a:ext cx="960016" cy="934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20" y="3112307"/>
            <a:ext cx="1258174" cy="55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512" y="2925594"/>
            <a:ext cx="940199" cy="940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020" y="4079166"/>
            <a:ext cx="785545" cy="723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809" y="5910141"/>
            <a:ext cx="1649199" cy="5650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86" y="5034952"/>
            <a:ext cx="1030773" cy="930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8124" y="4328288"/>
            <a:ext cx="1274316" cy="47440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708918" y="6209004"/>
            <a:ext cx="1532144" cy="276999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/>
                <a:cs typeface="Arial"/>
              </a:rPr>
              <a:t>SQL-like Pig script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2759" y="3086025"/>
            <a:ext cx="2502926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User code</a:t>
            </a:r>
            <a:endParaRPr lang="en-US" sz="1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956" y="3574024"/>
            <a:ext cx="4948106" cy="1384995"/>
          </a:xfrm>
          <a:prstGeom prst="rect">
            <a:avLst/>
          </a:prstGeom>
          <a:ln w="28575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1</a:t>
            </a:r>
            <a:r>
              <a:rPr lang="en-US" sz="1050" b="1" dirty="0" smtClean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public class Mapper</a:t>
            </a:r>
            <a:r>
              <a:rPr lang="en-US" sz="1050" dirty="0">
                <a:latin typeface="Courier"/>
                <a:cs typeface="Courier"/>
              </a:rPr>
              <a:t> {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2   </a:t>
            </a:r>
            <a:r>
              <a:rPr lang="en-US" sz="1050" dirty="0" err="1">
                <a:latin typeface="Courier"/>
                <a:cs typeface="Courier"/>
              </a:rPr>
              <a:t>StanfordLemmatizer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slem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new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StanfordLemmatizer</a:t>
            </a:r>
            <a:r>
              <a:rPr lang="en-US" sz="1050" dirty="0">
                <a:latin typeface="Courier"/>
                <a:cs typeface="Courier"/>
              </a:rPr>
              <a:t>();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3   </a:t>
            </a:r>
            <a:r>
              <a:rPr lang="en-US" sz="1050" b="1" dirty="0">
                <a:latin typeface="Courier"/>
                <a:cs typeface="Courier"/>
              </a:rPr>
              <a:t>public void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map</a:t>
            </a:r>
            <a:r>
              <a:rPr lang="en-US" sz="1050" dirty="0">
                <a:latin typeface="Courier"/>
                <a:cs typeface="Courier"/>
              </a:rPr>
              <a:t>(Long </a:t>
            </a:r>
            <a:r>
              <a:rPr lang="en-US" sz="1050" i="1" dirty="0">
                <a:latin typeface="Courier"/>
                <a:cs typeface="Courier"/>
              </a:rPr>
              <a:t>key</a:t>
            </a:r>
            <a:r>
              <a:rPr lang="en-US" sz="1050" dirty="0">
                <a:latin typeface="Courier"/>
                <a:cs typeface="Courier"/>
              </a:rPr>
              <a:t>, Text </a:t>
            </a:r>
            <a:r>
              <a:rPr lang="en-US" sz="1050" i="1" dirty="0">
                <a:latin typeface="Courier"/>
                <a:cs typeface="Courier"/>
              </a:rPr>
              <a:t>value</a:t>
            </a:r>
            <a:r>
              <a:rPr lang="en-US" sz="1050" dirty="0">
                <a:latin typeface="Courier"/>
                <a:cs typeface="Courier"/>
              </a:rPr>
              <a:t>) { 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4     </a:t>
            </a:r>
            <a:r>
              <a:rPr lang="en-US" sz="1050" dirty="0">
                <a:latin typeface="Courier"/>
                <a:cs typeface="Courier"/>
              </a:rPr>
              <a:t>String line = </a:t>
            </a:r>
            <a:r>
              <a:rPr lang="en-US" sz="1050" i="1" dirty="0" err="1">
                <a:latin typeface="Courier"/>
                <a:cs typeface="Courier"/>
              </a:rPr>
              <a:t>value</a:t>
            </a:r>
            <a:r>
              <a:rPr lang="en-US" sz="1050" dirty="0" err="1">
                <a:latin typeface="Courier"/>
                <a:cs typeface="Courier"/>
              </a:rPr>
              <a:t>.toString</a:t>
            </a:r>
            <a:r>
              <a:rPr lang="en-US" sz="1050" dirty="0">
                <a:latin typeface="Courier"/>
                <a:cs typeface="Courier"/>
              </a:rPr>
              <a:t>();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5</a:t>
            </a:r>
            <a:r>
              <a:rPr lang="en-US" sz="1050" b="1" dirty="0" smtClean="0"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for</a:t>
            </a:r>
            <a:r>
              <a:rPr lang="en-US" sz="1050" dirty="0">
                <a:latin typeface="Courier"/>
                <a:cs typeface="Courier"/>
              </a:rPr>
              <a:t>(String </a:t>
            </a:r>
            <a:r>
              <a:rPr lang="en-US" sz="1050" i="1" dirty="0">
                <a:latin typeface="Courier"/>
                <a:cs typeface="Courier"/>
              </a:rPr>
              <a:t>word</a:t>
            </a:r>
            <a:r>
              <a:rPr lang="en-US" sz="1050" dirty="0">
                <a:latin typeface="Courier"/>
                <a:cs typeface="Courier"/>
              </a:rPr>
              <a:t>: </a:t>
            </a:r>
            <a:r>
              <a:rPr lang="en-US" sz="1050" i="1" dirty="0" err="1">
                <a:latin typeface="Courier"/>
                <a:cs typeface="Courier"/>
              </a:rPr>
              <a:t>slem</a:t>
            </a:r>
            <a:r>
              <a:rPr lang="en-US" sz="1050" dirty="0" err="1">
                <a:latin typeface="Courier"/>
                <a:cs typeface="Courier"/>
              </a:rPr>
              <a:t>.lemmatize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>
                <a:latin typeface="Courier"/>
                <a:cs typeface="Courier"/>
              </a:rPr>
              <a:t>line</a:t>
            </a:r>
            <a:r>
              <a:rPr lang="en-US" sz="1050" dirty="0">
                <a:latin typeface="Courier"/>
                <a:cs typeface="Courier"/>
              </a:rPr>
              <a:t>))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6       </a:t>
            </a:r>
            <a:r>
              <a:rPr lang="en-US" sz="1050" dirty="0">
                <a:latin typeface="Courier"/>
                <a:cs typeface="Courier"/>
              </a:rPr>
              <a:t>emit(</a:t>
            </a:r>
            <a:r>
              <a:rPr lang="en-US" sz="1050" i="1" dirty="0">
                <a:latin typeface="Courier"/>
                <a:cs typeface="Courier"/>
              </a:rPr>
              <a:t>word</a:t>
            </a:r>
            <a:r>
              <a:rPr lang="en-US" sz="1050" dirty="0">
                <a:latin typeface="Courier"/>
                <a:cs typeface="Courier"/>
              </a:rPr>
              <a:t>, 1);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7   </a:t>
            </a:r>
            <a:r>
              <a:rPr lang="en-US" sz="1050" dirty="0">
                <a:latin typeface="Courier"/>
                <a:cs typeface="Courier"/>
              </a:rPr>
              <a:t>} 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8 </a:t>
            </a:r>
            <a:r>
              <a:rPr lang="en-US" sz="1050" dirty="0">
                <a:latin typeface="Courier"/>
                <a:cs typeface="Courier"/>
              </a:rPr>
              <a:t>}</a:t>
            </a:r>
            <a:r>
              <a:rPr lang="zh-CN" altLang="en-US" sz="1050" dirty="0">
                <a:latin typeface="Courier"/>
                <a:cs typeface="Courier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8918" y="4676523"/>
            <a:ext cx="1532144" cy="276999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/>
                <a:cs typeface="Arial"/>
              </a:rPr>
              <a:t>Raw code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956" y="1859330"/>
            <a:ext cx="8393844" cy="954427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5328512" y="1674396"/>
            <a:ext cx="1105656" cy="127585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0" idx="3"/>
          </p:cNvCxnSpPr>
          <p:nvPr/>
        </p:nvCxnSpPr>
        <p:spPr>
          <a:xfrm flipH="1">
            <a:off x="4005685" y="2700049"/>
            <a:ext cx="1468468" cy="539865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289784"/>
            <a:ext cx="8125734" cy="47576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Application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input data</a:t>
            </a:r>
            <a:r>
              <a:rPr lang="en-US" dirty="0" smtClean="0"/>
              <a:t>, </a:t>
            </a:r>
            <a:r>
              <a:rPr lang="en-US" i="1" dirty="0" smtClean="0"/>
              <a:t>configurations</a:t>
            </a:r>
            <a:r>
              <a:rPr lang="en-US" dirty="0" smtClean="0"/>
              <a:t>, </a:t>
            </a:r>
            <a:r>
              <a:rPr lang="en-US" i="1" dirty="0" smtClean="0"/>
              <a:t>user code</a:t>
            </a:r>
            <a:r>
              <a:rPr lang="en-US" dirty="0" smtClean="0"/>
              <a:t>&gt;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0" grpId="0" animBg="1"/>
      <p:bldP spid="31" grpId="0" animBg="1"/>
      <p:bldP spid="29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</a:t>
            </a:r>
            <a:r>
              <a:rPr lang="en-US" dirty="0" smtClean="0"/>
              <a:t>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Category: Abnormal dataflow (large runtime data)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用户配置的</a:t>
            </a:r>
            <a:r>
              <a:rPr lang="en-US" altLang="zh-CN" dirty="0" smtClean="0">
                <a:latin typeface="Arial"/>
                <a:cs typeface="Arial"/>
              </a:rPr>
              <a:t> partition number </a:t>
            </a:r>
            <a:r>
              <a:rPr lang="zh-CN" altLang="en-US" dirty="0" smtClean="0">
                <a:latin typeface="Arial"/>
                <a:cs typeface="Arial"/>
              </a:rPr>
              <a:t>过小，</a:t>
            </a:r>
            <a:r>
              <a:rPr lang="en-US" altLang="zh-CN" dirty="0" smtClean="0">
                <a:latin typeface="Arial"/>
                <a:cs typeface="Arial"/>
              </a:rPr>
              <a:t>partition </a:t>
            </a:r>
            <a:r>
              <a:rPr lang="en-US" altLang="zh-CN" dirty="0" err="1" smtClean="0">
                <a:latin typeface="Arial"/>
                <a:cs typeface="Arial"/>
              </a:rPr>
              <a:t>functio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/>
              <a:t>Small </a:t>
            </a:r>
            <a:r>
              <a:rPr lang="en-US" altLang="zh-CN" i="1" dirty="0" smtClean="0"/>
              <a:t>partition number</a:t>
            </a:r>
            <a:r>
              <a:rPr lang="en-US" altLang="zh-CN" dirty="0" smtClean="0"/>
              <a:t>, unbalanced </a:t>
            </a:r>
            <a:r>
              <a:rPr lang="en-US" altLang="zh-CN" i="1" dirty="0" smtClean="0"/>
              <a:t>partition function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9460" y="2038775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Improper data partition (16 errors, 13%)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30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08064" y="5262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0" y="2894182"/>
            <a:ext cx="6177171" cy="3654688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5924118" y="471754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91384" y="4597366"/>
            <a:ext cx="1084299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1384" y="4597366"/>
            <a:ext cx="0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2353" y="4840858"/>
            <a:ext cx="2130538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Unbalanced partition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5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1" y="2894182"/>
            <a:ext cx="6177172" cy="36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</a:t>
            </a:r>
            <a:r>
              <a:rPr lang="en-US" dirty="0" smtClean="0"/>
              <a:t>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Category: Abnormal dataflow (large runtime data)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用户配置的</a:t>
            </a:r>
            <a:r>
              <a:rPr lang="en-US" altLang="zh-CN" dirty="0" smtClean="0">
                <a:latin typeface="Arial"/>
                <a:cs typeface="Arial"/>
              </a:rPr>
              <a:t> partition number </a:t>
            </a:r>
            <a:r>
              <a:rPr lang="zh-CN" altLang="en-US" dirty="0" smtClean="0">
                <a:latin typeface="Arial"/>
                <a:cs typeface="Arial"/>
              </a:rPr>
              <a:t>过小，</a:t>
            </a:r>
            <a:r>
              <a:rPr lang="en-US" altLang="zh-CN" dirty="0" smtClean="0">
                <a:latin typeface="Arial"/>
                <a:cs typeface="Arial"/>
              </a:rPr>
              <a:t>partition </a:t>
            </a:r>
            <a:r>
              <a:rPr lang="en-US" altLang="zh-CN" dirty="0" err="1" smtClean="0">
                <a:latin typeface="Arial"/>
                <a:cs typeface="Arial"/>
              </a:rPr>
              <a:t>functio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/>
              <a:t>Small </a:t>
            </a:r>
            <a:r>
              <a:rPr lang="en-US" altLang="zh-CN" i="1" dirty="0" smtClean="0"/>
              <a:t>partition number</a:t>
            </a:r>
            <a:r>
              <a:rPr lang="en-US" altLang="zh-CN" dirty="0" smtClean="0"/>
              <a:t>, unbalanced </a:t>
            </a:r>
            <a:r>
              <a:rPr lang="en-US" altLang="zh-CN" i="1" dirty="0" smtClean="0"/>
              <a:t>partition function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9460" y="2038775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Improper data partition (16 errors, 13%)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31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08064" y="5262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Explosion 1 59"/>
          <p:cNvSpPr/>
          <p:nvPr/>
        </p:nvSpPr>
        <p:spPr>
          <a:xfrm>
            <a:off x="5775683" y="4738784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2869" y="4597366"/>
            <a:ext cx="0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2869" y="4597366"/>
            <a:ext cx="1052814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0690" y="4817490"/>
            <a:ext cx="2314993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each partition is large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27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/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list</a:t>
            </a:r>
            <a:r>
              <a:rPr lang="en-US" altLang="zh-CN" dirty="0" smtClean="0">
                <a:latin typeface="Arial"/>
                <a:cs typeface="Arial"/>
              </a:rPr>
              <a:t>(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)&gt; groups are extremely large</a:t>
            </a:r>
          </a:p>
          <a:p>
            <a:pPr lvl="2"/>
            <a:r>
              <a:rPr lang="en-US" altLang="zh-CN" dirty="0" smtClean="0"/>
              <a:t>Case: Frequent words (e.g., “the”) occur in much more pages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4965" y="2040179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Hot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key (23 errors, 18%)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52702" y="5120209"/>
            <a:ext cx="1709556" cy="35701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49551" y="5109713"/>
            <a:ext cx="803151" cy="367507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list(v)&gt; is much larger than &lt;k1, list(v)&gt;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Explosion 1 54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4527" y="5615206"/>
            <a:ext cx="4243950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while aggregating or processing &lt;k, list(v)&gt;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68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4" grpId="0" animBg="1"/>
      <p:bldP spid="55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1727105"/>
          </a:xfrm>
        </p:spPr>
        <p:txBody>
          <a:bodyPr/>
          <a:lstStyle/>
          <a:p>
            <a:r>
              <a:rPr lang="en-US" altLang="zh-CN" dirty="0" smtClean="0"/>
              <a:t>Category</a:t>
            </a:r>
            <a:r>
              <a:rPr lang="en-US" altLang="zh-CN" dirty="0"/>
              <a:t>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Symptom: 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records are extremely large</a:t>
            </a:r>
          </a:p>
          <a:p>
            <a:pPr lvl="2"/>
            <a:r>
              <a:rPr lang="en-US" dirty="0" smtClean="0"/>
              <a:t>Case: a </a:t>
            </a:r>
            <a:r>
              <a:rPr lang="en-US" dirty="0"/>
              <a:t>350MB record (a single line full of character </a:t>
            </a:r>
            <a:r>
              <a:rPr lang="en-US" i="1" dirty="0"/>
              <a:t>a</a:t>
            </a:r>
            <a:r>
              <a:rPr lang="en-US" dirty="0"/>
              <a:t>) 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965" y="2045677"/>
            <a:ext cx="6381767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single key/value record (7 errors, 6%)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33</a:t>
            </a:fld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329948" y="5305795"/>
            <a:ext cx="1343395" cy="183754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2141033" y="5305796"/>
            <a:ext cx="188913" cy="183753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v2&gt; is much larger than &lt;k4, v1&gt;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Explosion 1 57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64527" y="5615206"/>
            <a:ext cx="38456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while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user code is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processing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k4, v2&gt;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3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964" y="2040179"/>
            <a:ext cx="7411835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OOM while aggregating &lt;k, v&gt; records in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HashMap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-like data structure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72162" y="4886615"/>
            <a:ext cx="4243950" cy="1354217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endParaRPr lang="en-US" altLang="zh-CN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Spark uses 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/>
                <a:cs typeface="Arial"/>
              </a:rPr>
              <a:t>HashMap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-like data structure (</a:t>
            </a:r>
            <a:r>
              <a:rPr lang="en-US" altLang="zh-CN" sz="1600" i="1" dirty="0" err="1" smtClean="0">
                <a:solidFill>
                  <a:schemeClr val="bg1"/>
                </a:solidFill>
                <a:latin typeface="Arial"/>
                <a:cs typeface="Arial"/>
              </a:rPr>
              <a:t>ExternalAppendOnlyHashMap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) to aggregate the &lt;k, v&gt; records  </a:t>
            </a:r>
          </a:p>
          <a:p>
            <a:pPr algn="ctr"/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3489" y="4439922"/>
            <a:ext cx="2938673" cy="2130743"/>
          </a:xfrm>
          <a:prstGeom prst="ellipse">
            <a:avLst/>
          </a:prstGeom>
          <a:solidFill>
            <a:schemeClr val="bg1"/>
          </a:solidFill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20" y="4670546"/>
            <a:ext cx="2017778" cy="16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964" y="2040179"/>
            <a:ext cx="7540758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OOM while aggregating &lt;k, v&gt; records in </a:t>
            </a:r>
            <a:r>
              <a:rPr lang="en-US" altLang="zh-CN" i="1" dirty="0" err="1" smtClean="0">
                <a:solidFill>
                  <a:schemeClr val="bg1"/>
                </a:solidFill>
                <a:latin typeface="Arial"/>
                <a:cs typeface="Arial"/>
              </a:rPr>
              <a:t>ExternalAppendOnlyHashMap</a:t>
            </a:r>
            <a:endParaRPr lang="en-US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8" y="2538128"/>
            <a:ext cx="6228567" cy="38182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63145" y="3880944"/>
            <a:ext cx="3433921" cy="1169551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This map </a:t>
            </a:r>
            <a:r>
              <a:rPr lang="en-US" altLang="zh-CN"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oes not estimate the size of each object added to the 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map.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1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SPARK-1823] </a:t>
            </a:r>
            <a:r>
              <a:rPr lang="en-US" sz="1400" dirty="0" err="1" smtClean="0">
                <a:solidFill>
                  <a:srgbClr val="FFFFFF"/>
                </a:solidFill>
                <a:latin typeface="Arial"/>
                <a:cs typeface="Arial"/>
              </a:rPr>
              <a:t>ExternalAppendOnlyMap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can still OOM if one key is very 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large.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073" y="2515166"/>
            <a:ext cx="3006021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Large data partition =&gt; too many &lt;k, 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&gt;s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91653" y="2515166"/>
            <a:ext cx="2213409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Hot key =&gt; large &lt;k, list(v)&gt;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1653" y="4451932"/>
            <a:ext cx="2213409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Large single &lt;k, v&gt; record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13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</a:t>
            </a:r>
            <a:r>
              <a:rPr lang="en-US" altLang="zh-CN" dirty="0" smtClean="0"/>
              <a:t>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Improper data partition (16 errors, 13%)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User code loads large </a:t>
            </a:r>
            <a:r>
              <a:rPr lang="en-US" altLang="zh-CN" dirty="0" smtClean="0"/>
              <a:t>data </a:t>
            </a:r>
            <a:r>
              <a:rPr lang="en-US" altLang="zh-CN" dirty="0" smtClean="0">
                <a:latin typeface="Arial"/>
                <a:cs typeface="Arial"/>
              </a:rPr>
              <a:t>before processin</a:t>
            </a:r>
            <a:r>
              <a:rPr lang="en-US" altLang="zh-CN" dirty="0" smtClean="0"/>
              <a:t>g the records</a:t>
            </a:r>
          </a:p>
          <a:p>
            <a:pPr marL="914400" lvl="2" indent="0">
              <a:buNone/>
            </a:pP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739" y="2054041"/>
            <a:ext cx="7318824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external data loaded in user code (8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6%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private Object 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uffer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public void </a:t>
            </a:r>
            <a:r>
              <a:rPr lang="en-US" b="1" dirty="0" smtClean="0">
                <a:latin typeface="Courier"/>
                <a:cs typeface="Courier"/>
              </a:rPr>
              <a:t>setup</a:t>
            </a:r>
            <a:r>
              <a:rPr lang="en-US" dirty="0" smtClean="0">
                <a:latin typeface="Courier"/>
                <a:cs typeface="Courier"/>
              </a:rPr>
              <a:t>() {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rgbClr val="1F0EFF"/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latin typeface="Courier"/>
                <a:cs typeface="Courier"/>
              </a:rPr>
              <a:t>1GB</a:t>
            </a:r>
            <a:r>
              <a:rPr lang="en-US" u="sng" dirty="0" smtClean="0">
                <a:latin typeface="Courier"/>
                <a:cs typeface="Courier"/>
              </a:rPr>
              <a:t>);</a:t>
            </a:r>
            <a:r>
              <a:rPr lang="en-US" dirty="0" smtClean="0"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public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void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map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iResults1GB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}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85984" y="4007452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04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/>
              <a:t>While user code is processing </a:t>
            </a:r>
            <a:r>
              <a:rPr lang="en-US" altLang="zh-CN" dirty="0" smtClean="0">
                <a:latin typeface="Arial"/>
                <a:cs typeface="Arial"/>
              </a:rPr>
              <a:t>a single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large input record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Cartesian product </a:t>
            </a:r>
            <a:r>
              <a:rPr lang="en-US" altLang="zh-CN" i="1" dirty="0"/>
              <a:t>o</a:t>
            </a:r>
            <a:r>
              <a:rPr lang="en-US" altLang="zh-CN" i="1" dirty="0" smtClean="0"/>
              <a:t>f two </a:t>
            </a:r>
            <a:r>
              <a:rPr lang="en-US" altLang="zh-CN" i="1" dirty="0" smtClean="0"/>
              <a:t>sets &gt; one set</a:t>
            </a:r>
            <a:endParaRPr lang="en-US" altLang="zh-CN" dirty="0" smtClean="0"/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8739" y="2049269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intermediate results (6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5%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75106" y="536790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2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private Object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1325" y="4895587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4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compute the </a:t>
            </a:r>
            <a:r>
              <a:rPr lang="en-US" altLang="zh-CN" i="1" dirty="0" smtClean="0"/>
              <a:t>mean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variance, </a:t>
            </a:r>
            <a:r>
              <a:rPr lang="en-US" altLang="zh-CN" dirty="0" smtClean="0"/>
              <a:t>build words’ inverted index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9046" y="5594013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private Object </a:t>
            </a:r>
            <a:r>
              <a:rPr lang="en-US" altLang="zh-CN" b="1" dirty="0" smtClean="0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b="1" dirty="0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altLang="zh-CN" b="1" dirty="0" err="1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altLang="zh-CN" dirty="0" err="1" smtClean="0">
                <a:latin typeface="Courier"/>
                <a:cs typeface="Courier"/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latin typeface="Courier"/>
                <a:cs typeface="Courie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altLang="zh-CN" dirty="0" smtClean="0">
                <a:latin typeface="Courier"/>
                <a:cs typeface="Courier"/>
              </a:rPr>
              <a:t>);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9257" y="5203364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7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302534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1732" y="2833500"/>
            <a:ext cx="7825020" cy="3662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smtClean="0">
                <a:latin typeface="Courier"/>
                <a:cs typeface="Courier"/>
              </a:rPr>
              <a:t>Reducer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private Object </a:t>
            </a:r>
            <a:r>
              <a:rPr lang="en-US" b="1" dirty="0" err="1" smtClean="0">
                <a:solidFill>
                  <a:srgbClr val="393BAA"/>
                </a:solidFill>
                <a:latin typeface="Courier"/>
                <a:cs typeface="Courier"/>
              </a:rPr>
              <a:t>reduce</a:t>
            </a:r>
            <a:r>
              <a:rPr lang="en-US" altLang="zh-CN" b="1" dirty="0" err="1" smtClean="0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b="1" dirty="0" err="1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 smtClean="0">
                <a:latin typeface="Courier"/>
                <a:cs typeface="Courier"/>
              </a:rPr>
              <a:t>reduce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K key, </a:t>
            </a:r>
            <a:r>
              <a:rPr lang="en-US" dirty="0" smtClean="0">
                <a:latin typeface="Courier"/>
                <a:cs typeface="Courier"/>
              </a:rPr>
              <a:t>List&lt;V&gt; values) </a:t>
            </a:r>
            <a:r>
              <a:rPr lang="en-US" dirty="0">
                <a:latin typeface="Courier"/>
                <a:cs typeface="Courier"/>
              </a:rPr>
              <a:t>{ </a:t>
            </a:r>
          </a:p>
          <a:p>
            <a:r>
              <a:rPr lang="en-US" dirty="0" smtClean="0">
                <a:latin typeface="Courier"/>
                <a:cs typeface="Courier"/>
              </a:rPr>
              <a:t>     Object 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groupBuffer</a:t>
            </a:r>
            <a:r>
              <a:rPr lang="en-US" dirty="0" smtClean="0">
                <a:latin typeface="Courier"/>
                <a:cs typeface="Courier"/>
              </a:rPr>
              <a:t>;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while(</a:t>
            </a:r>
            <a:r>
              <a:rPr lang="en-US" dirty="0" err="1" smtClean="0">
                <a:latin typeface="Courier"/>
                <a:cs typeface="Courier"/>
              </a:rPr>
              <a:t>values.hasNext</a:t>
            </a:r>
            <a:r>
              <a:rPr lang="en-US" dirty="0" smtClean="0">
                <a:latin typeface="Courier"/>
                <a:cs typeface="Courier"/>
              </a:rPr>
              <a:t>()) {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V value = </a:t>
            </a:r>
            <a:r>
              <a:rPr lang="en-US" dirty="0" err="1" smtClean="0">
                <a:latin typeface="Courier"/>
                <a:cs typeface="Courier"/>
              </a:rPr>
              <a:t>values.next</a:t>
            </a:r>
            <a:r>
              <a:rPr lang="en-US" dirty="0" smtClean="0">
                <a:latin typeface="Courier"/>
                <a:cs typeface="Courier"/>
              </a:rPr>
              <a:t>();  </a:t>
            </a:r>
          </a:p>
          <a:p>
            <a:r>
              <a:rPr lang="en-US" dirty="0" smtClean="0">
                <a:latin typeface="Courier"/>
                <a:cs typeface="Courier"/>
              </a:rPr>
              <a:t>  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</a:t>
            </a:r>
            <a:r>
              <a:rPr lang="en-US" b="1" dirty="0">
                <a:solidFill>
                  <a:srgbClr val="393BAA"/>
                </a:solidFill>
                <a:latin typeface="Courier"/>
                <a:cs typeface="Courier"/>
              </a:rPr>
              <a:t>group/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reduceb</a:t>
            </a:r>
            <a:r>
              <a:rPr lang="en-US" altLang="zh-CN" b="1" dirty="0" err="1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  <a:cs typeface="Courier"/>
              </a:rPr>
              <a:t>.add</a:t>
            </a:r>
            <a:r>
              <a:rPr lang="en-US" altLang="zh-CN" dirty="0" smtClean="0">
                <a:latin typeface="Courier"/>
                <a:cs typeface="Courie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altLang="zh-CN" dirty="0" smtClean="0">
                <a:latin typeface="Courier"/>
                <a:cs typeface="Courier"/>
              </a:rPr>
              <a:t>);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  emit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8499" y="5033021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78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7" y="2528671"/>
            <a:ext cx="7310499" cy="359749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 framework</a:t>
            </a:r>
            <a:r>
              <a:rPr lang="en-US" sz="2400" dirty="0"/>
              <a:t>: </a:t>
            </a:r>
            <a:r>
              <a:rPr lang="en-US" dirty="0" smtClean="0"/>
              <a:t>Distributed dataflow</a:t>
            </a:r>
            <a:endParaRPr lang="en-US" dirty="0"/>
          </a:p>
          <a:p>
            <a:pPr marL="342900" lvl="1" indent="-342900"/>
            <a:endParaRPr lang="en-US" sz="2000" dirty="0"/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5444" y="336959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Partition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3602" y="336959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Aggregation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25444" y="4339809"/>
            <a:ext cx="1707658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25444" y="4973036"/>
            <a:ext cx="1707658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25444" y="5626474"/>
            <a:ext cx="1707658" cy="445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3740" y="4800430"/>
            <a:ext cx="1904009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53740" y="5478524"/>
            <a:ext cx="1904009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29453" y="4339805"/>
            <a:ext cx="744149" cy="34521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29453" y="4837416"/>
            <a:ext cx="744149" cy="13562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29453" y="4837416"/>
            <a:ext cx="744149" cy="789058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29453" y="4339810"/>
            <a:ext cx="744149" cy="1035629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29453" y="4989816"/>
            <a:ext cx="744149" cy="488708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229453" y="5540171"/>
            <a:ext cx="744149" cy="115412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8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2859" y="3217539"/>
            <a:ext cx="3664553" cy="2967095"/>
          </a:xfrm>
          <a:prstGeom prst="rect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1"/>
            <a:ext cx="8302534" cy="1573316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TableB</a:t>
            </a:r>
            <a:r>
              <a:rPr lang="en-US" altLang="zh-CN" dirty="0" smtClean="0"/>
              <a:t>) =&gt; buffered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rowA</a:t>
            </a:r>
            <a:r>
              <a:rPr lang="en-US" altLang="zh-CN" dirty="0" smtClean="0"/>
              <a:t>) JOIN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rowB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12501"/>
              </p:ext>
            </p:extLst>
          </p:nvPr>
        </p:nvGraphicFramePr>
        <p:xfrm>
          <a:off x="127720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66438"/>
              </p:ext>
            </p:extLst>
          </p:nvPr>
        </p:nvGraphicFramePr>
        <p:xfrm>
          <a:off x="257626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277203" y="3209536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A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9273" y="321753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B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42860" y="3209536"/>
            <a:ext cx="366455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reduce(k, list(v))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1125" y="3551196"/>
            <a:ext cx="337833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3, </a:t>
            </a:r>
            <a:r>
              <a:rPr lang="en-US" altLang="zh-CN" sz="1400" i="1" dirty="0" smtClean="0">
                <a:solidFill>
                  <a:schemeClr val="bg1"/>
                </a:solidFill>
                <a:latin typeface="Arial"/>
                <a:cs typeface="Arial"/>
              </a:rPr>
              <a:t>list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rowA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), 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rowB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77203" y="4262401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12" idx="3"/>
          </p:cNvCxnSpPr>
          <p:nvPr/>
        </p:nvCxnSpPr>
        <p:spPr>
          <a:xfrm flipV="1">
            <a:off x="3560591" y="3858973"/>
            <a:ext cx="2826184" cy="101036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61531" y="3858973"/>
            <a:ext cx="3064891" cy="735802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68495" y="4582444"/>
            <a:ext cx="984328" cy="571074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8" grpId="0" animBg="1"/>
      <p:bldP spid="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2859" y="3217539"/>
            <a:ext cx="3664553" cy="2967095"/>
          </a:xfrm>
          <a:prstGeom prst="rect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1"/>
            <a:ext cx="8302534" cy="1573316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TableB</a:t>
            </a:r>
            <a:r>
              <a:rPr lang="en-US" altLang="zh-CN" dirty="0" smtClean="0"/>
              <a:t>) =&gt; buffered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rowA</a:t>
            </a:r>
            <a:r>
              <a:rPr lang="en-US" altLang="zh-CN" dirty="0" smtClean="0"/>
              <a:t>) JOIN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rowB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81176"/>
              </p:ext>
            </p:extLst>
          </p:nvPr>
        </p:nvGraphicFramePr>
        <p:xfrm>
          <a:off x="127720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66285"/>
              </p:ext>
            </p:extLst>
          </p:nvPr>
        </p:nvGraphicFramePr>
        <p:xfrm>
          <a:off x="257626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59961"/>
              </p:ext>
            </p:extLst>
          </p:nvPr>
        </p:nvGraphicFramePr>
        <p:xfrm>
          <a:off x="4248537" y="4259738"/>
          <a:ext cx="984328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7178"/>
              </p:ext>
            </p:extLst>
          </p:nvPr>
        </p:nvGraphicFramePr>
        <p:xfrm>
          <a:off x="6141820" y="4246894"/>
          <a:ext cx="984328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06985" y="3911718"/>
            <a:ext cx="1038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Arial"/>
                <a:cs typeface="Arial"/>
              </a:rPr>
              <a:t>ArrayList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7203" y="3209536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A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9273" y="321753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B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5540"/>
              </p:ext>
            </p:extLst>
          </p:nvPr>
        </p:nvGraphicFramePr>
        <p:xfrm>
          <a:off x="6407927" y="4859305"/>
          <a:ext cx="98432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248537" y="4582443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41820" y="4551866"/>
            <a:ext cx="984328" cy="307440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7927" y="4886727"/>
            <a:ext cx="984328" cy="277377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8537" y="4262401"/>
            <a:ext cx="984328" cy="32004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41820" y="4231824"/>
            <a:ext cx="984328" cy="32004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42860" y="3209536"/>
            <a:ext cx="366455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reduce(k, list(v))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>
            <a:stCxn id="23" idx="1"/>
            <a:endCxn id="22" idx="3"/>
          </p:cNvCxnSpPr>
          <p:nvPr/>
        </p:nvCxnSpPr>
        <p:spPr>
          <a:xfrm flipH="1">
            <a:off x="5232865" y="4705586"/>
            <a:ext cx="908955" cy="62374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1"/>
            <a:endCxn id="22" idx="3"/>
          </p:cNvCxnSpPr>
          <p:nvPr/>
        </p:nvCxnSpPr>
        <p:spPr>
          <a:xfrm flipH="1">
            <a:off x="5232865" y="5025416"/>
            <a:ext cx="1175062" cy="30391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62616" y="4534014"/>
            <a:ext cx="624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68862" y="3858973"/>
            <a:ext cx="579495" cy="403428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81125" y="3551196"/>
            <a:ext cx="337833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3,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list(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rowA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), 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rowB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>
            <a:endCxn id="28" idx="0"/>
          </p:cNvCxnSpPr>
          <p:nvPr/>
        </p:nvCxnSpPr>
        <p:spPr>
          <a:xfrm>
            <a:off x="6621039" y="3858973"/>
            <a:ext cx="12945" cy="372851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86727" y="4271552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1" idx="3"/>
            <a:endCxn id="13" idx="1"/>
          </p:cNvCxnSpPr>
          <p:nvPr/>
        </p:nvCxnSpPr>
        <p:spPr>
          <a:xfrm>
            <a:off x="2261531" y="4869337"/>
            <a:ext cx="1987006" cy="30480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5" y="1600201"/>
            <a:ext cx="8641061" cy="1573316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Driver </a:t>
            </a:r>
            <a:r>
              <a:rPr lang="en-US" altLang="zh-CN" dirty="0"/>
              <a:t>generates large </a:t>
            </a:r>
            <a:r>
              <a:rPr lang="en-US" altLang="zh-CN" dirty="0" smtClean="0"/>
              <a:t>data </a:t>
            </a:r>
          </a:p>
          <a:p>
            <a:pPr lvl="2"/>
            <a:r>
              <a:rPr lang="en-US" dirty="0" smtClean="0"/>
              <a:t>Driver </a:t>
            </a:r>
            <a:r>
              <a:rPr lang="en-US" dirty="0"/>
              <a:t>collects tasks’ large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45887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Pattern 4: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generated/collected by the driver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25 errors, 20%)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247490"/>
            <a:ext cx="7696200" cy="27813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1683003" y="376759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1"/>
          </p:cNvCxnSpPr>
          <p:nvPr/>
        </p:nvCxnSpPr>
        <p:spPr>
          <a:xfrm flipH="1">
            <a:off x="1880279" y="376759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1915546" y="376759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85213" y="363505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400400" y="4240557"/>
            <a:ext cx="2654436" cy="135010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486708" y="3975484"/>
            <a:ext cx="2568129" cy="116726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785214" y="397548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13791" y="5401105"/>
            <a:ext cx="493688" cy="368862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13790" y="5017898"/>
            <a:ext cx="493689" cy="333891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92025" y="3538420"/>
            <a:ext cx="554335" cy="340950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0286" y="3265722"/>
            <a:ext cx="2811167" cy="738664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Generate large data</a:t>
            </a:r>
          </a:p>
          <a:p>
            <a:pPr marL="0" lvl="2"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(e.g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.,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1G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array, 400M doubles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,</a:t>
            </a:r>
          </a:p>
          <a:p>
            <a:pPr marL="0" lvl="2" algn="ctr"/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8000×8000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matrix)</a:t>
            </a:r>
            <a:endParaRPr lang="en-US" altLang="zh-CN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9391" y="3247490"/>
            <a:ext cx="2401677" cy="738664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Collect large results</a:t>
            </a:r>
          </a:p>
          <a:p>
            <a:pPr marL="0" lvl="2"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(e.g., 4.5G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graph edges, iterative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tasks’ results)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35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201E-6 1.31079E-6 L -0.28527 -0.184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92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201E-6 9.58777E-7 L -0.28527 -0.180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9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</a:t>
            </a:r>
            <a:r>
              <a:rPr lang="en-US" dirty="0" smtClean="0"/>
              <a:t>OOM fix patterns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43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1715"/>
              </p:ext>
            </p:extLst>
          </p:nvPr>
        </p:nvGraphicFramePr>
        <p:xfrm>
          <a:off x="209605" y="1575925"/>
          <a:ext cx="8754073" cy="4223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79"/>
                <a:gridCol w="2182353"/>
                <a:gridCol w="3637256"/>
                <a:gridCol w="406880"/>
                <a:gridCol w="406814"/>
                <a:gridCol w="924791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 patterns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Errors(n)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221922">
                <a:tc rowSpan="2"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Data storage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buffered data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/>
                          <a:cs typeface="Arial"/>
                        </a:rPr>
                        <a:t>Lower framework buffer size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6 (6)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817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cached data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Lower cache threshold, or use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disk-based cache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92309">
                <a:tc row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Dataflow</a:t>
                      </a:r>
                      <a:r>
                        <a:rPr lang="en-US" sz="1400" b="1" baseline="0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Increase partition number, or change partition function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12 (6)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751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Redesign the key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 smtClean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(0)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856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record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Split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 large record into small records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4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94807">
                <a:tc rowSpan="6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User code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accumulated results 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Change accumulative operator to streaming operators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787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Do the accumulative operation in several passes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96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Spill partial accumulated results into disk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825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Skip the abnormal data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067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collected results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Use tree aggregation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Adjust application’s parameters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 smtClean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648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42 (25)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 flipH="1">
            <a:off x="209604" y="1575926"/>
            <a:ext cx="8754073" cy="507674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flipH="1">
            <a:off x="209603" y="2100382"/>
            <a:ext cx="8754073" cy="507674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flipH="1">
            <a:off x="209602" y="2624837"/>
            <a:ext cx="8754073" cy="102454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flipH="1">
            <a:off x="209601" y="3666161"/>
            <a:ext cx="8754073" cy="1829239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flipH="1">
            <a:off x="209600" y="5495401"/>
            <a:ext cx="8754073" cy="30388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605" y="6075144"/>
            <a:ext cx="7163546" cy="646331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r>
              <a:rPr lang="en-US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Finding:</a:t>
            </a:r>
          </a:p>
          <a:p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There 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is not a unified method to fix the OOM errors</a:t>
            </a:r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general fix guide is to limit the data storage, the runtime data, or the memory usage of user code.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49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  <a:endParaRPr lang="en-US" altLang="zh-CN" dirty="0"/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5754411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743" y="417023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735" y="409822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4680" y="417023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332792" y="4206239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332792" y="435025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1022404" y="435025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33891" y="457946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744" y="503433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9735" y="496232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24680" y="503433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332792" y="507033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332792" y="521435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1022404" y="521435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744" y="589842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99735" y="582641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4680" y="589842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332792" y="593443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332792" y="6078447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1022404" y="607844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60" idx="2"/>
          </p:cNvCxnSpPr>
          <p:nvPr/>
        </p:nvCxnSpPr>
        <p:spPr>
          <a:xfrm>
            <a:off x="3631783" y="4206239"/>
            <a:ext cx="913438" cy="637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60" idx="2"/>
          </p:cNvCxnSpPr>
          <p:nvPr/>
        </p:nvCxnSpPr>
        <p:spPr>
          <a:xfrm flipV="1">
            <a:off x="3631783" y="4843436"/>
            <a:ext cx="913438" cy="22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60" idx="2"/>
          </p:cNvCxnSpPr>
          <p:nvPr/>
        </p:nvCxnSpPr>
        <p:spPr>
          <a:xfrm flipV="1">
            <a:off x="3631783" y="4843436"/>
            <a:ext cx="913438" cy="109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5754" y="5411728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9735" y="438625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9735" y="525035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9735" y="611445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33891" y="555574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89068" y="5564128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>
            <a:off x="6818067" y="5735764"/>
            <a:ext cx="371001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59" idx="2"/>
          </p:cNvCxnSpPr>
          <p:nvPr/>
        </p:nvCxnSpPr>
        <p:spPr>
          <a:xfrm>
            <a:off x="3631783" y="4494271"/>
            <a:ext cx="913439" cy="133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59" idx="2"/>
          </p:cNvCxnSpPr>
          <p:nvPr/>
        </p:nvCxnSpPr>
        <p:spPr>
          <a:xfrm>
            <a:off x="3631783" y="5358367"/>
            <a:ext cx="913439" cy="46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59" idx="2"/>
          </p:cNvCxnSpPr>
          <p:nvPr/>
        </p:nvCxnSpPr>
        <p:spPr>
          <a:xfrm flipV="1">
            <a:off x="3631783" y="5827895"/>
            <a:ext cx="913439" cy="39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95754" y="4403616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7200" y="4890315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7199" y="4026219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Cube 55"/>
          <p:cNvSpPr/>
          <p:nvPr/>
        </p:nvSpPr>
        <p:spPr>
          <a:xfrm>
            <a:off x="2531392" y="4236715"/>
            <a:ext cx="403072" cy="27935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2531392" y="5070431"/>
            <a:ext cx="403072" cy="28793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531392" y="5898427"/>
            <a:ext cx="403072" cy="30957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4545222" y="5600032"/>
            <a:ext cx="386650" cy="364581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0" name="Cube 59"/>
          <p:cNvSpPr/>
          <p:nvPr/>
        </p:nvSpPr>
        <p:spPr>
          <a:xfrm>
            <a:off x="4545221" y="4639270"/>
            <a:ext cx="386651" cy="326666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60" idx="5"/>
            <a:endCxn id="18" idx="1"/>
          </p:cNvCxnSpPr>
          <p:nvPr/>
        </p:nvCxnSpPr>
        <p:spPr>
          <a:xfrm flipV="1">
            <a:off x="4931872" y="4759489"/>
            <a:ext cx="302019" cy="2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5"/>
            <a:endCxn id="40" idx="1"/>
          </p:cNvCxnSpPr>
          <p:nvPr/>
        </p:nvCxnSpPr>
        <p:spPr>
          <a:xfrm flipV="1">
            <a:off x="4931872" y="5735764"/>
            <a:ext cx="302019" cy="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88715" y="4577293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18" idx="3"/>
            <a:endCxn id="67" idx="1"/>
          </p:cNvCxnSpPr>
          <p:nvPr/>
        </p:nvCxnSpPr>
        <p:spPr>
          <a:xfrm flipV="1">
            <a:off x="6818067" y="4753121"/>
            <a:ext cx="370648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8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5754411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743" y="417023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735" y="409822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4680" y="417023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332792" y="4206239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332792" y="435025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1022404" y="435025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33891" y="457946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744" y="503433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9735" y="496232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24680" y="503433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332792" y="5070335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332792" y="521435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1022404" y="521435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744" y="589842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99735" y="582641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24680" y="589842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332792" y="5934431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332792" y="6078447"/>
            <a:ext cx="86694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1022404" y="607844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60" idx="2"/>
          </p:cNvCxnSpPr>
          <p:nvPr/>
        </p:nvCxnSpPr>
        <p:spPr>
          <a:xfrm>
            <a:off x="3631783" y="4206239"/>
            <a:ext cx="913439" cy="60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60" idx="2"/>
          </p:cNvCxnSpPr>
          <p:nvPr/>
        </p:nvCxnSpPr>
        <p:spPr>
          <a:xfrm flipV="1">
            <a:off x="3631783" y="4814914"/>
            <a:ext cx="913439" cy="255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60" idx="2"/>
          </p:cNvCxnSpPr>
          <p:nvPr/>
        </p:nvCxnSpPr>
        <p:spPr>
          <a:xfrm flipV="1">
            <a:off x="3631783" y="4814914"/>
            <a:ext cx="913439" cy="111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5754" y="5411728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9735" y="438625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99735" y="525035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9735" y="611445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33891" y="555574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cxnSp>
        <p:nvCxnSpPr>
          <p:cNvPr id="42" name="Straight Arrow Connector 41"/>
          <p:cNvCxnSpPr>
            <a:stCxn id="40" idx="3"/>
            <a:endCxn id="55" idx="1"/>
          </p:cNvCxnSpPr>
          <p:nvPr/>
        </p:nvCxnSpPr>
        <p:spPr>
          <a:xfrm>
            <a:off x="6818067" y="5735764"/>
            <a:ext cx="371001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59" idx="2"/>
          </p:cNvCxnSpPr>
          <p:nvPr/>
        </p:nvCxnSpPr>
        <p:spPr>
          <a:xfrm>
            <a:off x="3631783" y="4494271"/>
            <a:ext cx="913439" cy="1313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59" idx="2"/>
          </p:cNvCxnSpPr>
          <p:nvPr/>
        </p:nvCxnSpPr>
        <p:spPr>
          <a:xfrm>
            <a:off x="3631783" y="5358367"/>
            <a:ext cx="913439" cy="449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59" idx="2"/>
          </p:cNvCxnSpPr>
          <p:nvPr/>
        </p:nvCxnSpPr>
        <p:spPr>
          <a:xfrm flipV="1">
            <a:off x="3631783" y="5807931"/>
            <a:ext cx="913439" cy="414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95754" y="4403616"/>
            <a:ext cx="3466429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7200" y="4890315"/>
            <a:ext cx="3367798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7199" y="4026219"/>
            <a:ext cx="3367799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Cube 55"/>
          <p:cNvSpPr/>
          <p:nvPr/>
        </p:nvSpPr>
        <p:spPr>
          <a:xfrm>
            <a:off x="2531392" y="4250922"/>
            <a:ext cx="286433" cy="1986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2531392" y="5123602"/>
            <a:ext cx="286433" cy="1986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531392" y="5998647"/>
            <a:ext cx="286433" cy="20935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4545222" y="5649536"/>
            <a:ext cx="285322" cy="25343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0" name="Cube 59"/>
          <p:cNvSpPr/>
          <p:nvPr/>
        </p:nvSpPr>
        <p:spPr>
          <a:xfrm>
            <a:off x="4545222" y="4674291"/>
            <a:ext cx="285322" cy="224997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/>
          <p:cNvCxnSpPr>
            <a:stCxn id="60" idx="5"/>
            <a:endCxn id="18" idx="1"/>
          </p:cNvCxnSpPr>
          <p:nvPr/>
        </p:nvCxnSpPr>
        <p:spPr>
          <a:xfrm>
            <a:off x="4830544" y="4758665"/>
            <a:ext cx="403347" cy="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5"/>
            <a:endCxn id="40" idx="1"/>
          </p:cNvCxnSpPr>
          <p:nvPr/>
        </p:nvCxnSpPr>
        <p:spPr>
          <a:xfrm flipV="1">
            <a:off x="4830544" y="5735764"/>
            <a:ext cx="403347" cy="8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63" idx="1"/>
          </p:cNvCxnSpPr>
          <p:nvPr/>
        </p:nvCxnSpPr>
        <p:spPr>
          <a:xfrm flipV="1">
            <a:off x="6818067" y="4753121"/>
            <a:ext cx="370648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89068" y="5564128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88715" y="4577293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78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(Decision tree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change </a:t>
            </a:r>
            <a:r>
              <a:rPr lang="en-US" altLang="zh-CN" i="1" dirty="0" err="1"/>
              <a:t>spark.storage.memoryFraction</a:t>
            </a:r>
            <a:r>
              <a:rPr lang="en-US" altLang="zh-CN" dirty="0"/>
              <a:t> from 0.66 to 0.1</a:t>
            </a:r>
          </a:p>
          <a:p>
            <a:pPr lvl="2"/>
            <a:r>
              <a:rPr lang="en-US" altLang="zh-CN" dirty="0"/>
              <a:t>e.g., change </a:t>
            </a:r>
            <a:r>
              <a:rPr lang="en-US" altLang="zh-CN" dirty="0" err="1"/>
              <a:t>MEMORY_ONlY</a:t>
            </a:r>
            <a:r>
              <a:rPr lang="en-US" altLang="zh-CN" dirty="0"/>
              <a:t> cache to DISK_ONLY  persistence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03612" y="5519741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0155" y="393556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08232" y="386355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171092" y="393556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>
            <a:stCxn id="65" idx="3"/>
            <a:endCxn id="64" idx="1"/>
          </p:cNvCxnSpPr>
          <p:nvPr/>
        </p:nvCxnSpPr>
        <p:spPr>
          <a:xfrm flipV="1">
            <a:off x="2179204" y="3971569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  <a:endCxn id="91" idx="1"/>
          </p:cNvCxnSpPr>
          <p:nvPr/>
        </p:nvCxnSpPr>
        <p:spPr>
          <a:xfrm>
            <a:off x="2179204" y="411558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3"/>
            <a:endCxn id="65" idx="1"/>
          </p:cNvCxnSpPr>
          <p:nvPr/>
        </p:nvCxnSpPr>
        <p:spPr>
          <a:xfrm>
            <a:off x="868816" y="411558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27746" y="434479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03146" y="4345809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10156" y="479966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8232" y="472765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171092" y="479966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75" idx="3"/>
            <a:endCxn id="74" idx="1"/>
          </p:cNvCxnSpPr>
          <p:nvPr/>
        </p:nvCxnSpPr>
        <p:spPr>
          <a:xfrm flipV="1">
            <a:off x="2179204" y="483566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  <a:endCxn id="92" idx="1"/>
          </p:cNvCxnSpPr>
          <p:nvPr/>
        </p:nvCxnSpPr>
        <p:spPr>
          <a:xfrm>
            <a:off x="2179204" y="497968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5" idx="1"/>
          </p:cNvCxnSpPr>
          <p:nvPr/>
        </p:nvCxnSpPr>
        <p:spPr>
          <a:xfrm>
            <a:off x="868816" y="497968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0156" y="566375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08232" y="559174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71092" y="566375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2179204" y="569976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93" idx="1"/>
          </p:cNvCxnSpPr>
          <p:nvPr/>
        </p:nvCxnSpPr>
        <p:spPr>
          <a:xfrm>
            <a:off x="2179204" y="5843777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81" idx="1"/>
          </p:cNvCxnSpPr>
          <p:nvPr/>
        </p:nvCxnSpPr>
        <p:spPr>
          <a:xfrm>
            <a:off x="868816" y="584377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1" idx="3"/>
            <a:endCxn id="72" idx="1"/>
          </p:cNvCxnSpPr>
          <p:nvPr/>
        </p:nvCxnSpPr>
        <p:spPr>
          <a:xfrm flipV="1">
            <a:off x="5611922" y="4521637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  <a:endCxn id="71" idx="1"/>
          </p:cNvCxnSpPr>
          <p:nvPr/>
        </p:nvCxnSpPr>
        <p:spPr>
          <a:xfrm>
            <a:off x="3040280" y="3971569"/>
            <a:ext cx="987466" cy="5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3"/>
            <a:endCxn id="71" idx="1"/>
          </p:cNvCxnSpPr>
          <p:nvPr/>
        </p:nvCxnSpPr>
        <p:spPr>
          <a:xfrm flipV="1">
            <a:off x="3040280" y="4524819"/>
            <a:ext cx="987466" cy="31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3"/>
            <a:endCxn id="71" idx="1"/>
          </p:cNvCxnSpPr>
          <p:nvPr/>
        </p:nvCxnSpPr>
        <p:spPr>
          <a:xfrm flipV="1">
            <a:off x="3040280" y="4524819"/>
            <a:ext cx="987466" cy="117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3757437" y="5177058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08232" y="415158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8232" y="501568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08232" y="587978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027746" y="532107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03146" y="5321074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6" name="Straight Arrow Connector 95"/>
          <p:cNvCxnSpPr>
            <a:stCxn id="94" idx="3"/>
            <a:endCxn id="95" idx="1"/>
          </p:cNvCxnSpPr>
          <p:nvPr/>
        </p:nvCxnSpPr>
        <p:spPr>
          <a:xfrm flipV="1">
            <a:off x="5611922" y="5496902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3"/>
            <a:endCxn id="94" idx="1"/>
          </p:cNvCxnSpPr>
          <p:nvPr/>
        </p:nvCxnSpPr>
        <p:spPr>
          <a:xfrm>
            <a:off x="3040280" y="4259601"/>
            <a:ext cx="987466" cy="124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3"/>
            <a:endCxn id="94" idx="1"/>
          </p:cNvCxnSpPr>
          <p:nvPr/>
        </p:nvCxnSpPr>
        <p:spPr>
          <a:xfrm>
            <a:off x="3040280" y="5123697"/>
            <a:ext cx="987466" cy="37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4" idx="1"/>
          </p:cNvCxnSpPr>
          <p:nvPr/>
        </p:nvCxnSpPr>
        <p:spPr>
          <a:xfrm flipV="1">
            <a:off x="3040280" y="5501094"/>
            <a:ext cx="987466" cy="486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757437" y="4168946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3612" y="4655645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03612" y="3791549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171092" y="342067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7" y="3694280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224259" y="434580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224259" y="5317823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882265" y="5177053"/>
            <a:ext cx="1792515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6882265" y="4168946"/>
            <a:ext cx="1792515" cy="630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0" name="Straight Arrow Connector 109"/>
          <p:cNvCxnSpPr>
            <a:stCxn id="72" idx="3"/>
            <a:endCxn id="106" idx="1"/>
          </p:cNvCxnSpPr>
          <p:nvPr/>
        </p:nvCxnSpPr>
        <p:spPr>
          <a:xfrm>
            <a:off x="6340014" y="4521637"/>
            <a:ext cx="88424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5" idx="3"/>
            <a:endCxn id="107" idx="1"/>
          </p:cNvCxnSpPr>
          <p:nvPr/>
        </p:nvCxnSpPr>
        <p:spPr>
          <a:xfrm>
            <a:off x="6340013" y="5496902"/>
            <a:ext cx="884246" cy="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5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n 205"/>
          <p:cNvSpPr/>
          <p:nvPr/>
        </p:nvSpPr>
        <p:spPr>
          <a:xfrm>
            <a:off x="5716495" y="5223152"/>
            <a:ext cx="799715" cy="543862"/>
          </a:xfrm>
          <a:prstGeom prst="can">
            <a:avLst>
              <a:gd name="adj" fmla="val 16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(Decision tree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spark.storage.memoryFraction</a:t>
            </a:r>
            <a:r>
              <a:rPr lang="en-US" altLang="zh-CN" dirty="0" smtClean="0"/>
              <a:t> from 0.66 to 0.1</a:t>
            </a:r>
          </a:p>
          <a:p>
            <a:pPr lvl="2"/>
            <a:r>
              <a:rPr lang="en-US" altLang="zh-CN" dirty="0" smtClean="0"/>
              <a:t>e.g., change </a:t>
            </a:r>
            <a:r>
              <a:rPr lang="en-US" altLang="zh-CN" dirty="0" err="1" smtClean="0"/>
              <a:t>MEMORY_ONlY</a:t>
            </a:r>
            <a:r>
              <a:rPr lang="en-US" altLang="zh-CN" dirty="0" smtClean="0"/>
              <a:t> cache to DISK_ONLY </a:t>
            </a:r>
            <a:r>
              <a:rPr lang="en-US" altLang="zh-CN" dirty="0"/>
              <a:t> </a:t>
            </a:r>
            <a:r>
              <a:rPr lang="en-US" altLang="zh-CN" dirty="0" smtClean="0"/>
              <a:t>persistence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6" name="Can 65"/>
          <p:cNvSpPr/>
          <p:nvPr/>
        </p:nvSpPr>
        <p:spPr>
          <a:xfrm>
            <a:off x="5716495" y="4245436"/>
            <a:ext cx="799715" cy="543862"/>
          </a:xfrm>
          <a:prstGeom prst="can">
            <a:avLst>
              <a:gd name="adj" fmla="val 16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303612" y="5519741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10155" y="3935565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608232" y="3863557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1171092" y="3935565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63" name="Straight Arrow Connector 162"/>
          <p:cNvCxnSpPr>
            <a:stCxn id="162" idx="3"/>
            <a:endCxn id="161" idx="1"/>
          </p:cNvCxnSpPr>
          <p:nvPr/>
        </p:nvCxnSpPr>
        <p:spPr>
          <a:xfrm flipV="1">
            <a:off x="2179204" y="3971569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2" idx="3"/>
            <a:endCxn id="185" idx="1"/>
          </p:cNvCxnSpPr>
          <p:nvPr/>
        </p:nvCxnSpPr>
        <p:spPr>
          <a:xfrm>
            <a:off x="2179204" y="411558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0" idx="3"/>
            <a:endCxn id="162" idx="1"/>
          </p:cNvCxnSpPr>
          <p:nvPr/>
        </p:nvCxnSpPr>
        <p:spPr>
          <a:xfrm>
            <a:off x="868816" y="4115585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4027746" y="434479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03146" y="4345809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0156" y="4799661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608232" y="4727653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1171092" y="4799661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1" name="Straight Arrow Connector 170"/>
          <p:cNvCxnSpPr>
            <a:stCxn id="170" idx="3"/>
            <a:endCxn id="169" idx="1"/>
          </p:cNvCxnSpPr>
          <p:nvPr/>
        </p:nvCxnSpPr>
        <p:spPr>
          <a:xfrm flipV="1">
            <a:off x="2179204" y="4835665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70" idx="3"/>
            <a:endCxn id="186" idx="1"/>
          </p:cNvCxnSpPr>
          <p:nvPr/>
        </p:nvCxnSpPr>
        <p:spPr>
          <a:xfrm>
            <a:off x="2179204" y="497968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3"/>
            <a:endCxn id="170" idx="1"/>
          </p:cNvCxnSpPr>
          <p:nvPr/>
        </p:nvCxnSpPr>
        <p:spPr>
          <a:xfrm>
            <a:off x="868816" y="4979681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0156" y="5663757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608232" y="559174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171092" y="5663757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7" name="Straight Arrow Connector 176"/>
          <p:cNvCxnSpPr>
            <a:stCxn id="176" idx="3"/>
            <a:endCxn id="175" idx="1"/>
          </p:cNvCxnSpPr>
          <p:nvPr/>
        </p:nvCxnSpPr>
        <p:spPr>
          <a:xfrm flipV="1">
            <a:off x="2179204" y="5699761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3"/>
            <a:endCxn id="187" idx="1"/>
          </p:cNvCxnSpPr>
          <p:nvPr/>
        </p:nvCxnSpPr>
        <p:spPr>
          <a:xfrm>
            <a:off x="2179204" y="5843777"/>
            <a:ext cx="4290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4" idx="3"/>
            <a:endCxn id="176" idx="1"/>
          </p:cNvCxnSpPr>
          <p:nvPr/>
        </p:nvCxnSpPr>
        <p:spPr>
          <a:xfrm>
            <a:off x="868816" y="5843777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6" idx="3"/>
            <a:endCxn id="167" idx="1"/>
          </p:cNvCxnSpPr>
          <p:nvPr/>
        </p:nvCxnSpPr>
        <p:spPr>
          <a:xfrm flipV="1">
            <a:off x="5611922" y="4521637"/>
            <a:ext cx="291224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1" idx="3"/>
            <a:endCxn id="166" idx="1"/>
          </p:cNvCxnSpPr>
          <p:nvPr/>
        </p:nvCxnSpPr>
        <p:spPr>
          <a:xfrm>
            <a:off x="3040280" y="3971569"/>
            <a:ext cx="987466" cy="5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3"/>
            <a:endCxn id="166" idx="1"/>
          </p:cNvCxnSpPr>
          <p:nvPr/>
        </p:nvCxnSpPr>
        <p:spPr>
          <a:xfrm flipV="1">
            <a:off x="3040280" y="4524819"/>
            <a:ext cx="987466" cy="310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5" idx="3"/>
            <a:endCxn id="166" idx="1"/>
          </p:cNvCxnSpPr>
          <p:nvPr/>
        </p:nvCxnSpPr>
        <p:spPr>
          <a:xfrm flipV="1">
            <a:off x="3040280" y="4524819"/>
            <a:ext cx="987466" cy="1174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757437" y="5177058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608232" y="4151589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608232" y="5015685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608232" y="5879781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027746" y="532107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903146" y="5321074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90" name="Straight Arrow Connector 189"/>
          <p:cNvCxnSpPr>
            <a:stCxn id="188" idx="3"/>
            <a:endCxn id="189" idx="1"/>
          </p:cNvCxnSpPr>
          <p:nvPr/>
        </p:nvCxnSpPr>
        <p:spPr>
          <a:xfrm flipV="1">
            <a:off x="5611922" y="5496902"/>
            <a:ext cx="29122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5" idx="3"/>
            <a:endCxn id="188" idx="1"/>
          </p:cNvCxnSpPr>
          <p:nvPr/>
        </p:nvCxnSpPr>
        <p:spPr>
          <a:xfrm>
            <a:off x="3040280" y="4259601"/>
            <a:ext cx="987466" cy="1241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3"/>
            <a:endCxn id="188" idx="1"/>
          </p:cNvCxnSpPr>
          <p:nvPr/>
        </p:nvCxnSpPr>
        <p:spPr>
          <a:xfrm>
            <a:off x="3040280" y="5123697"/>
            <a:ext cx="987466" cy="37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7" idx="3"/>
            <a:endCxn id="188" idx="1"/>
          </p:cNvCxnSpPr>
          <p:nvPr/>
        </p:nvCxnSpPr>
        <p:spPr>
          <a:xfrm flipV="1">
            <a:off x="3040280" y="5501094"/>
            <a:ext cx="987466" cy="486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3757437" y="4168946"/>
            <a:ext cx="2820521" cy="64807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03612" y="4655645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303612" y="3791549"/>
            <a:ext cx="3033136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1171092" y="342067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71207" y="3694280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7224259" y="434580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7224259" y="5317823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882265" y="5177053"/>
            <a:ext cx="1792515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882265" y="4168946"/>
            <a:ext cx="1792515" cy="630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4" name="Straight Arrow Connector 203"/>
          <p:cNvCxnSpPr>
            <a:stCxn id="167" idx="3"/>
            <a:endCxn id="200" idx="1"/>
          </p:cNvCxnSpPr>
          <p:nvPr/>
        </p:nvCxnSpPr>
        <p:spPr>
          <a:xfrm>
            <a:off x="6340014" y="4521637"/>
            <a:ext cx="88424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9" idx="3"/>
            <a:endCxn id="201" idx="1"/>
          </p:cNvCxnSpPr>
          <p:nvPr/>
        </p:nvCxnSpPr>
        <p:spPr>
          <a:xfrm>
            <a:off x="6340013" y="5496902"/>
            <a:ext cx="884246" cy="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7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4244265" y="3603508"/>
            <a:ext cx="3610606" cy="12832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478214"/>
            <a:ext cx="3168352" cy="10195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502371"/>
            <a:ext cx="432048" cy="276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640658"/>
            <a:ext cx="360040" cy="17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19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06777" y="4544917"/>
            <a:ext cx="432048" cy="288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9" idx="1"/>
          </p:cNvCxnSpPr>
          <p:nvPr/>
        </p:nvCxnSpPr>
        <p:spPr>
          <a:xfrm flipV="1">
            <a:off x="2846737" y="4688934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6" idx="1"/>
          </p:cNvCxnSpPr>
          <p:nvPr/>
        </p:nvCxnSpPr>
        <p:spPr>
          <a:xfrm>
            <a:off x="2846737" y="4868954"/>
            <a:ext cx="360040" cy="19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6777" y="5612187"/>
            <a:ext cx="432048" cy="288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75" idx="1"/>
          </p:cNvCxnSpPr>
          <p:nvPr/>
        </p:nvCxnSpPr>
        <p:spPr>
          <a:xfrm flipV="1">
            <a:off x="2846737" y="5756204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87" idx="1"/>
          </p:cNvCxnSpPr>
          <p:nvPr/>
        </p:nvCxnSpPr>
        <p:spPr>
          <a:xfrm>
            <a:off x="2846737" y="5936224"/>
            <a:ext cx="360040" cy="229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13" idx="1"/>
          </p:cNvCxnSpPr>
          <p:nvPr/>
        </p:nvCxnSpPr>
        <p:spPr>
          <a:xfrm>
            <a:off x="3638825" y="3640658"/>
            <a:ext cx="827111" cy="236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</p:cNvCxnSpPr>
          <p:nvPr/>
        </p:nvCxnSpPr>
        <p:spPr>
          <a:xfrm flipV="1">
            <a:off x="3638825" y="4241310"/>
            <a:ext cx="827111" cy="447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115" idx="1"/>
          </p:cNvCxnSpPr>
          <p:nvPr/>
        </p:nvCxnSpPr>
        <p:spPr>
          <a:xfrm flipV="1">
            <a:off x="3638825" y="4543796"/>
            <a:ext cx="827111" cy="121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244265" y="4987970"/>
            <a:ext cx="3610606" cy="12832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6777" y="3850953"/>
            <a:ext cx="432048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6777" y="4904958"/>
            <a:ext cx="432048" cy="317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06777" y="5972228"/>
            <a:ext cx="432048" cy="387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01105" y="5400126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62783" y="5398738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0" name="Straight Arrow Connector 89"/>
          <p:cNvCxnSpPr>
            <a:stCxn id="88" idx="3"/>
            <a:endCxn id="89" idx="1"/>
          </p:cNvCxnSpPr>
          <p:nvPr/>
        </p:nvCxnSpPr>
        <p:spPr>
          <a:xfrm flipV="1">
            <a:off x="6785281" y="5574566"/>
            <a:ext cx="277502" cy="558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98" idx="1"/>
          </p:cNvCxnSpPr>
          <p:nvPr/>
        </p:nvCxnSpPr>
        <p:spPr>
          <a:xfrm>
            <a:off x="3638825" y="4012971"/>
            <a:ext cx="827111" cy="12484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3"/>
            <a:endCxn id="99" idx="1"/>
          </p:cNvCxnSpPr>
          <p:nvPr/>
        </p:nvCxnSpPr>
        <p:spPr>
          <a:xfrm>
            <a:off x="3638825" y="5063763"/>
            <a:ext cx="827111" cy="51208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3"/>
            <a:endCxn id="100" idx="1"/>
          </p:cNvCxnSpPr>
          <p:nvPr/>
        </p:nvCxnSpPr>
        <p:spPr>
          <a:xfrm flipV="1">
            <a:off x="3638825" y="5928258"/>
            <a:ext cx="827111" cy="23757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86497" y="4456127"/>
            <a:ext cx="3168352" cy="8808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383152"/>
            <a:ext cx="3168352" cy="9008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6453" y="3163817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65936" y="5099432"/>
            <a:ext cx="432048" cy="324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5936" y="5417040"/>
            <a:ext cx="432048" cy="317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65936" y="5734650"/>
            <a:ext cx="432048" cy="387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2994540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99" idx="3"/>
            <a:endCxn id="88" idx="1"/>
          </p:cNvCxnSpPr>
          <p:nvPr/>
        </p:nvCxnSpPr>
        <p:spPr>
          <a:xfrm>
            <a:off x="4897984" y="5575845"/>
            <a:ext cx="303121" cy="430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201105" y="4015664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62783" y="4014276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2" name="Straight Arrow Connector 111"/>
          <p:cNvCxnSpPr>
            <a:stCxn id="110" idx="3"/>
            <a:endCxn id="111" idx="1"/>
          </p:cNvCxnSpPr>
          <p:nvPr/>
        </p:nvCxnSpPr>
        <p:spPr>
          <a:xfrm flipV="1">
            <a:off x="6785281" y="4190104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465936" y="3714970"/>
            <a:ext cx="432048" cy="324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65936" y="4032578"/>
            <a:ext cx="432048" cy="317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5936" y="4350188"/>
            <a:ext cx="432048" cy="387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6" name="Straight Arrow Connector 115"/>
          <p:cNvCxnSpPr>
            <a:stCxn id="114" idx="3"/>
            <a:endCxn id="110" idx="1"/>
          </p:cNvCxnSpPr>
          <p:nvPr/>
        </p:nvCxnSpPr>
        <p:spPr>
          <a:xfrm>
            <a:off x="4897984" y="4191383"/>
            <a:ext cx="303121" cy="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4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4244265" y="4563515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44265" y="5555469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244265" y="3656520"/>
            <a:ext cx="3610606" cy="7455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478214"/>
            <a:ext cx="3168352" cy="10195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502371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571515"/>
            <a:ext cx="360040" cy="243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6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7" idx="1"/>
          </p:cNvCxnSpPr>
          <p:nvPr/>
        </p:nvCxnSpPr>
        <p:spPr>
          <a:xfrm flipV="1">
            <a:off x="2846737" y="4621878"/>
            <a:ext cx="360040" cy="24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0" idx="1"/>
          </p:cNvCxnSpPr>
          <p:nvPr/>
        </p:nvCxnSpPr>
        <p:spPr>
          <a:xfrm>
            <a:off x="2846737" y="4868954"/>
            <a:ext cx="360040" cy="6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103" idx="1"/>
          </p:cNvCxnSpPr>
          <p:nvPr/>
        </p:nvCxnSpPr>
        <p:spPr>
          <a:xfrm flipV="1">
            <a:off x="2846737" y="5692616"/>
            <a:ext cx="360040" cy="24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106" idx="1"/>
          </p:cNvCxnSpPr>
          <p:nvPr/>
        </p:nvCxnSpPr>
        <p:spPr>
          <a:xfrm>
            <a:off x="2846737" y="5936224"/>
            <a:ext cx="360040" cy="6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17" idx="1"/>
          </p:cNvCxnSpPr>
          <p:nvPr/>
        </p:nvCxnSpPr>
        <p:spPr>
          <a:xfrm>
            <a:off x="3638825" y="3571515"/>
            <a:ext cx="809431" cy="317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  <a:endCxn id="118" idx="1"/>
          </p:cNvCxnSpPr>
          <p:nvPr/>
        </p:nvCxnSpPr>
        <p:spPr>
          <a:xfrm flipV="1">
            <a:off x="3638825" y="4031479"/>
            <a:ext cx="809431" cy="590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3" idx="3"/>
            <a:endCxn id="119" idx="1"/>
          </p:cNvCxnSpPr>
          <p:nvPr/>
        </p:nvCxnSpPr>
        <p:spPr>
          <a:xfrm flipV="1">
            <a:off x="3638825" y="4171500"/>
            <a:ext cx="816163" cy="1521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06777" y="3807157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1" name="Straight Arrow Connector 90"/>
          <p:cNvCxnSpPr>
            <a:stCxn id="85" idx="3"/>
            <a:endCxn id="125" idx="1"/>
          </p:cNvCxnSpPr>
          <p:nvPr/>
        </p:nvCxnSpPr>
        <p:spPr>
          <a:xfrm>
            <a:off x="3638825" y="3879165"/>
            <a:ext cx="809431" cy="91681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4" idx="3"/>
            <a:endCxn id="134" idx="1"/>
          </p:cNvCxnSpPr>
          <p:nvPr/>
        </p:nvCxnSpPr>
        <p:spPr>
          <a:xfrm>
            <a:off x="3638825" y="5189442"/>
            <a:ext cx="809431" cy="74098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6" idx="3"/>
            <a:endCxn id="127" idx="1"/>
          </p:cNvCxnSpPr>
          <p:nvPr/>
        </p:nvCxnSpPr>
        <p:spPr>
          <a:xfrm flipV="1">
            <a:off x="3638825" y="5078495"/>
            <a:ext cx="816163" cy="92177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86497" y="4456127"/>
            <a:ext cx="3168352" cy="8808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383152"/>
            <a:ext cx="3168352" cy="9008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46453" y="3163817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2994540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201105" y="3865028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62783" y="3863640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2" name="Straight Arrow Connector 111"/>
          <p:cNvCxnSpPr>
            <a:stCxn id="110" idx="3"/>
            <a:endCxn id="111" idx="1"/>
          </p:cNvCxnSpPr>
          <p:nvPr/>
        </p:nvCxnSpPr>
        <p:spPr>
          <a:xfrm flipV="1">
            <a:off x="6785281" y="4039468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8" idx="3"/>
            <a:endCxn id="110" idx="1"/>
          </p:cNvCxnSpPr>
          <p:nvPr/>
        </p:nvCxnSpPr>
        <p:spPr>
          <a:xfrm>
            <a:off x="4880304" y="4031479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6777" y="4067071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62" idx="3"/>
            <a:endCxn id="58" idx="1"/>
          </p:cNvCxnSpPr>
          <p:nvPr/>
        </p:nvCxnSpPr>
        <p:spPr>
          <a:xfrm>
            <a:off x="2846737" y="3814949"/>
            <a:ext cx="360040" cy="32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06777" y="4552734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6777" y="4857520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06777" y="5117434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>
            <a:stCxn id="70" idx="3"/>
            <a:endCxn id="94" idx="1"/>
          </p:cNvCxnSpPr>
          <p:nvPr/>
        </p:nvCxnSpPr>
        <p:spPr>
          <a:xfrm>
            <a:off x="2846737" y="4868954"/>
            <a:ext cx="360040" cy="320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06777" y="5623472"/>
            <a:ext cx="432048" cy="138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06777" y="5928258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06777" y="6188172"/>
            <a:ext cx="432048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76" idx="3"/>
            <a:endCxn id="107" idx="1"/>
          </p:cNvCxnSpPr>
          <p:nvPr/>
        </p:nvCxnSpPr>
        <p:spPr>
          <a:xfrm>
            <a:off x="2846737" y="5936224"/>
            <a:ext cx="360040" cy="32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448256" y="3819844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48256" y="3959471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54988" y="4099492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201105" y="4772023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62783" y="4770635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 flipV="1">
            <a:off x="6785281" y="4946463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6" idx="3"/>
            <a:endCxn id="121" idx="1"/>
          </p:cNvCxnSpPr>
          <p:nvPr/>
        </p:nvCxnSpPr>
        <p:spPr>
          <a:xfrm>
            <a:off x="4880304" y="4938474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448256" y="4726839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448256" y="4866466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54988" y="5006487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201105" y="5763977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62783" y="5762589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 flipV="1">
            <a:off x="6785281" y="5938417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4" idx="3"/>
            <a:endCxn id="129" idx="1"/>
          </p:cNvCxnSpPr>
          <p:nvPr/>
        </p:nvCxnSpPr>
        <p:spPr>
          <a:xfrm>
            <a:off x="4880304" y="5930428"/>
            <a:ext cx="320801" cy="1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448256" y="5718793"/>
            <a:ext cx="432048" cy="138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48256" y="5858420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54988" y="5998441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6" name="Straight Arrow Connector 135"/>
          <p:cNvCxnSpPr>
            <a:stCxn id="80" idx="3"/>
            <a:endCxn id="126" idx="1"/>
          </p:cNvCxnSpPr>
          <p:nvPr/>
        </p:nvCxnSpPr>
        <p:spPr>
          <a:xfrm>
            <a:off x="3638825" y="4929528"/>
            <a:ext cx="809431" cy="894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7" idx="3"/>
            <a:endCxn id="135" idx="1"/>
          </p:cNvCxnSpPr>
          <p:nvPr/>
        </p:nvCxnSpPr>
        <p:spPr>
          <a:xfrm flipV="1">
            <a:off x="3638825" y="6070449"/>
            <a:ext cx="816163" cy="18973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58" idx="3"/>
            <a:endCxn id="133" idx="1"/>
          </p:cNvCxnSpPr>
          <p:nvPr/>
        </p:nvCxnSpPr>
        <p:spPr>
          <a:xfrm>
            <a:off x="3638825" y="4139079"/>
            <a:ext cx="809431" cy="164885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660621" y="2506562"/>
            <a:ext cx="2330308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DAG-based stages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7738" y="2243090"/>
            <a:ext cx="2996112" cy="241726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60620" y="3628782"/>
            <a:ext cx="3218045" cy="2030224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7739" y="4931594"/>
            <a:ext cx="2996112" cy="167891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83852" y="3341156"/>
            <a:ext cx="776769" cy="1319202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883852" y="4643894"/>
            <a:ext cx="776768" cy="1175390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9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enlarge 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6497" y="5612187"/>
            <a:ext cx="3168352" cy="8308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2521" y="3634929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6777" y="3634929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8625" y="3634929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62" idx="3"/>
            <a:endCxn id="61" idx="1"/>
          </p:cNvCxnSpPr>
          <p:nvPr/>
        </p:nvCxnSpPr>
        <p:spPr>
          <a:xfrm flipV="1">
            <a:off x="2846737" y="3706937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85" idx="1"/>
          </p:cNvCxnSpPr>
          <p:nvPr/>
        </p:nvCxnSpPr>
        <p:spPr>
          <a:xfrm>
            <a:off x="2846737" y="3814949"/>
            <a:ext cx="360040" cy="19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62" idx="1"/>
          </p:cNvCxnSpPr>
          <p:nvPr/>
        </p:nvCxnSpPr>
        <p:spPr>
          <a:xfrm>
            <a:off x="1478585" y="38149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206151" y="4070439"/>
            <a:ext cx="1584176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2783" y="4070439"/>
            <a:ext cx="576064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2521" y="468893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06777" y="4688934"/>
            <a:ext cx="432048" cy="144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38625" y="468893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1" name="Straight Arrow Connector 70"/>
          <p:cNvCxnSpPr>
            <a:stCxn id="70" idx="3"/>
            <a:endCxn id="69" idx="1"/>
          </p:cNvCxnSpPr>
          <p:nvPr/>
        </p:nvCxnSpPr>
        <p:spPr>
          <a:xfrm flipV="1">
            <a:off x="2846737" y="4760942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86" idx="1"/>
          </p:cNvCxnSpPr>
          <p:nvPr/>
        </p:nvCxnSpPr>
        <p:spPr>
          <a:xfrm>
            <a:off x="2846737" y="4868954"/>
            <a:ext cx="360040" cy="19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70" idx="1"/>
          </p:cNvCxnSpPr>
          <p:nvPr/>
        </p:nvCxnSpPr>
        <p:spPr>
          <a:xfrm>
            <a:off x="1478585" y="486895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2521" y="575620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6777" y="5773238"/>
            <a:ext cx="432048" cy="1269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625" y="57562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7" name="Straight Arrow Connector 76"/>
          <p:cNvCxnSpPr>
            <a:stCxn id="76" idx="3"/>
            <a:endCxn id="75" idx="1"/>
          </p:cNvCxnSpPr>
          <p:nvPr/>
        </p:nvCxnSpPr>
        <p:spPr>
          <a:xfrm flipV="1">
            <a:off x="2846737" y="5836729"/>
            <a:ext cx="360040" cy="99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  <a:endCxn id="87" idx="1"/>
          </p:cNvCxnSpPr>
          <p:nvPr/>
        </p:nvCxnSpPr>
        <p:spPr>
          <a:xfrm>
            <a:off x="2846737" y="5936224"/>
            <a:ext cx="360040" cy="229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6" idx="1"/>
          </p:cNvCxnSpPr>
          <p:nvPr/>
        </p:nvCxnSpPr>
        <p:spPr>
          <a:xfrm>
            <a:off x="1478585" y="5936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3"/>
            <a:endCxn id="67" idx="1"/>
          </p:cNvCxnSpPr>
          <p:nvPr/>
        </p:nvCxnSpPr>
        <p:spPr>
          <a:xfrm flipV="1">
            <a:off x="6790327" y="4246267"/>
            <a:ext cx="27245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1" idx="3"/>
            <a:endCxn id="101" idx="1"/>
          </p:cNvCxnSpPr>
          <p:nvPr/>
        </p:nvCxnSpPr>
        <p:spPr>
          <a:xfrm>
            <a:off x="3638825" y="3706937"/>
            <a:ext cx="827111" cy="44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102" idx="1"/>
          </p:cNvCxnSpPr>
          <p:nvPr/>
        </p:nvCxnSpPr>
        <p:spPr>
          <a:xfrm flipV="1">
            <a:off x="3638825" y="4241310"/>
            <a:ext cx="827111" cy="519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103" idx="1"/>
          </p:cNvCxnSpPr>
          <p:nvPr/>
        </p:nvCxnSpPr>
        <p:spPr>
          <a:xfrm flipV="1">
            <a:off x="3638825" y="4372281"/>
            <a:ext cx="827111" cy="146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244265" y="4832950"/>
            <a:ext cx="3610606" cy="128329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6777" y="3850953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06777" y="4904958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06777" y="5972228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01105" y="5245106"/>
            <a:ext cx="1584176" cy="36004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62783" y="5243718"/>
            <a:ext cx="576064" cy="35165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90" name="Straight Arrow Connector 89"/>
          <p:cNvCxnSpPr>
            <a:stCxn id="88" idx="3"/>
            <a:endCxn id="89" idx="1"/>
          </p:cNvCxnSpPr>
          <p:nvPr/>
        </p:nvCxnSpPr>
        <p:spPr>
          <a:xfrm flipV="1">
            <a:off x="6785281" y="5419546"/>
            <a:ext cx="277502" cy="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3"/>
            <a:endCxn id="98" idx="1"/>
          </p:cNvCxnSpPr>
          <p:nvPr/>
        </p:nvCxnSpPr>
        <p:spPr>
          <a:xfrm>
            <a:off x="3638825" y="4012971"/>
            <a:ext cx="827111" cy="109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3"/>
            <a:endCxn id="99" idx="1"/>
          </p:cNvCxnSpPr>
          <p:nvPr/>
        </p:nvCxnSpPr>
        <p:spPr>
          <a:xfrm>
            <a:off x="3638825" y="5063763"/>
            <a:ext cx="827111" cy="357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3"/>
            <a:endCxn id="100" idx="1"/>
          </p:cNvCxnSpPr>
          <p:nvPr/>
        </p:nvCxnSpPr>
        <p:spPr>
          <a:xfrm flipV="1">
            <a:off x="3638825" y="5773238"/>
            <a:ext cx="827111" cy="39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244265" y="3803351"/>
            <a:ext cx="3610606" cy="88558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497" y="4544917"/>
            <a:ext cx="3168352" cy="79208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6497" y="3490912"/>
            <a:ext cx="3168352" cy="79312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255845" y="336838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65936" y="4944412"/>
            <a:ext cx="432048" cy="32403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5936" y="5262020"/>
            <a:ext cx="432048" cy="317610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65936" y="5579630"/>
            <a:ext cx="432048" cy="387216"/>
          </a:xfrm>
          <a:prstGeom prst="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65936" y="4101190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65936" y="4187304"/>
            <a:ext cx="432048" cy="108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465936" y="4314083"/>
            <a:ext cx="432048" cy="1163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675643" y="3152358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M</a:t>
            </a:r>
            <a:r>
              <a:rPr lang="en-US" altLang="zh-CN" sz="1600" dirty="0" smtClean="0">
                <a:latin typeface="Arial"/>
                <a:cs typeface="Arial"/>
              </a:rPr>
              <a:t>ap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99" idx="3"/>
            <a:endCxn id="88" idx="1"/>
          </p:cNvCxnSpPr>
          <p:nvPr/>
        </p:nvCxnSpPr>
        <p:spPr>
          <a:xfrm>
            <a:off x="4897984" y="5420825"/>
            <a:ext cx="303121" cy="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3"/>
            <a:endCxn id="66" idx="1"/>
          </p:cNvCxnSpPr>
          <p:nvPr/>
        </p:nvCxnSpPr>
        <p:spPr>
          <a:xfrm>
            <a:off x="4897984" y="4241310"/>
            <a:ext cx="308167" cy="9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60481"/>
              </p:ext>
            </p:extLst>
          </p:nvPr>
        </p:nvGraphicFramePr>
        <p:xfrm>
          <a:off x="197062" y="357097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89267"/>
              </p:ext>
            </p:extLst>
          </p:nvPr>
        </p:nvGraphicFramePr>
        <p:xfrm>
          <a:off x="197062" y="512377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9" name="Rounded Rectangle 138"/>
          <p:cNvSpPr/>
          <p:nvPr/>
        </p:nvSpPr>
        <p:spPr>
          <a:xfrm>
            <a:off x="1274965" y="410740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274965" y="574513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4316"/>
              </p:ext>
            </p:extLst>
          </p:nvPr>
        </p:nvGraphicFramePr>
        <p:xfrm>
          <a:off x="2562181" y="331915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20484"/>
              </p:ext>
            </p:extLst>
          </p:nvPr>
        </p:nvGraphicFramePr>
        <p:xfrm>
          <a:off x="2562181" y="530665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2620"/>
              </p:ext>
            </p:extLst>
          </p:nvPr>
        </p:nvGraphicFramePr>
        <p:xfrm>
          <a:off x="4083025" y="3285598"/>
          <a:ext cx="896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35079"/>
              </p:ext>
            </p:extLst>
          </p:nvPr>
        </p:nvGraphicFramePr>
        <p:xfrm>
          <a:off x="4083025" y="572094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88189"/>
              </p:ext>
            </p:extLst>
          </p:nvPr>
        </p:nvGraphicFramePr>
        <p:xfrm>
          <a:off x="2562181" y="454791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95420"/>
              </p:ext>
            </p:extLst>
          </p:nvPr>
        </p:nvGraphicFramePr>
        <p:xfrm>
          <a:off x="2562181" y="618652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147" name="Straight Arrow Connector 146"/>
          <p:cNvCxnSpPr>
            <a:endCxn id="139" idx="1"/>
          </p:cNvCxnSpPr>
          <p:nvPr/>
        </p:nvCxnSpPr>
        <p:spPr>
          <a:xfrm flipV="1">
            <a:off x="989001" y="427772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8" idx="3"/>
            <a:endCxn id="140" idx="1"/>
          </p:cNvCxnSpPr>
          <p:nvPr/>
        </p:nvCxnSpPr>
        <p:spPr>
          <a:xfrm>
            <a:off x="1093462" y="5672416"/>
            <a:ext cx="18150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1" idx="3"/>
            <a:endCxn id="143" idx="1"/>
          </p:cNvCxnSpPr>
          <p:nvPr/>
        </p:nvCxnSpPr>
        <p:spPr>
          <a:xfrm>
            <a:off x="3458581" y="3867792"/>
            <a:ext cx="624444" cy="51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2" idx="3"/>
            <a:endCxn id="143" idx="1"/>
          </p:cNvCxnSpPr>
          <p:nvPr/>
        </p:nvCxnSpPr>
        <p:spPr>
          <a:xfrm flipV="1">
            <a:off x="3458581" y="4382878"/>
            <a:ext cx="624444" cy="128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3"/>
            <a:endCxn id="144" idx="1"/>
          </p:cNvCxnSpPr>
          <p:nvPr/>
        </p:nvCxnSpPr>
        <p:spPr>
          <a:xfrm>
            <a:off x="3458581" y="473079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44" idx="1"/>
          </p:cNvCxnSpPr>
          <p:nvPr/>
        </p:nvCxnSpPr>
        <p:spPr>
          <a:xfrm flipV="1">
            <a:off x="3458581" y="608670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9" idx="3"/>
            <a:endCxn id="141" idx="1"/>
          </p:cNvCxnSpPr>
          <p:nvPr/>
        </p:nvCxnSpPr>
        <p:spPr>
          <a:xfrm flipV="1">
            <a:off x="2238338" y="3867792"/>
            <a:ext cx="323843" cy="40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9" idx="3"/>
            <a:endCxn id="145" idx="1"/>
          </p:cNvCxnSpPr>
          <p:nvPr/>
        </p:nvCxnSpPr>
        <p:spPr>
          <a:xfrm>
            <a:off x="2238338" y="4277726"/>
            <a:ext cx="323843" cy="4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0" idx="3"/>
            <a:endCxn id="142" idx="1"/>
          </p:cNvCxnSpPr>
          <p:nvPr/>
        </p:nvCxnSpPr>
        <p:spPr>
          <a:xfrm flipV="1">
            <a:off x="2238338" y="5672416"/>
            <a:ext cx="32384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0" idx="3"/>
            <a:endCxn id="146" idx="1"/>
          </p:cNvCxnSpPr>
          <p:nvPr/>
        </p:nvCxnSpPr>
        <p:spPr>
          <a:xfrm>
            <a:off x="2238338" y="5915457"/>
            <a:ext cx="323843" cy="45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375283" y="3867793"/>
            <a:ext cx="2408465" cy="4979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375283" y="5847596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159" name="Straight Arrow Connector 158"/>
          <p:cNvCxnSpPr>
            <a:stCxn id="143" idx="3"/>
            <a:endCxn id="157" idx="1"/>
          </p:cNvCxnSpPr>
          <p:nvPr/>
        </p:nvCxnSpPr>
        <p:spPr>
          <a:xfrm flipV="1">
            <a:off x="4979425" y="4116780"/>
            <a:ext cx="395858" cy="2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4" idx="3"/>
            <a:endCxn id="158" idx="1"/>
          </p:cNvCxnSpPr>
          <p:nvPr/>
        </p:nvCxnSpPr>
        <p:spPr>
          <a:xfrm flipV="1">
            <a:off x="4979425" y="6075655"/>
            <a:ext cx="395858" cy="1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19255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88707"/>
              </p:ext>
            </p:extLst>
          </p:nvPr>
        </p:nvGraphicFramePr>
        <p:xfrm>
          <a:off x="8100392" y="375412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Straight Arrow Connector 162"/>
          <p:cNvCxnSpPr>
            <a:stCxn id="157" idx="3"/>
            <a:endCxn id="162" idx="1"/>
          </p:cNvCxnSpPr>
          <p:nvPr/>
        </p:nvCxnSpPr>
        <p:spPr>
          <a:xfrm>
            <a:off x="7783748" y="4116780"/>
            <a:ext cx="316644" cy="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3"/>
          </p:cNvCxnSpPr>
          <p:nvPr/>
        </p:nvCxnSpPr>
        <p:spPr>
          <a:xfrm flipV="1">
            <a:off x="7783748" y="6000668"/>
            <a:ext cx="316644" cy="7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083025" y="328559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4083025" y="3684912"/>
            <a:ext cx="896400" cy="17952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083025" y="570591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083025" y="6097653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538543" y="5340150"/>
            <a:ext cx="896400" cy="69802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562181" y="6153374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562181" y="4548981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562181" y="3329158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(K, V)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97062" y="3569835"/>
            <a:ext cx="896400" cy="146417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7062" y="5122541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96678"/>
              </p:ext>
            </p:extLst>
          </p:nvPr>
        </p:nvGraphicFramePr>
        <p:xfrm>
          <a:off x="197062" y="357097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16761"/>
              </p:ext>
            </p:extLst>
          </p:nvPr>
        </p:nvGraphicFramePr>
        <p:xfrm>
          <a:off x="197062" y="512377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1274965" y="410740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74965" y="574513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9265"/>
              </p:ext>
            </p:extLst>
          </p:nvPr>
        </p:nvGraphicFramePr>
        <p:xfrm>
          <a:off x="2562181" y="331915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96595"/>
              </p:ext>
            </p:extLst>
          </p:nvPr>
        </p:nvGraphicFramePr>
        <p:xfrm>
          <a:off x="2562181" y="530665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5306"/>
              </p:ext>
            </p:extLst>
          </p:nvPr>
        </p:nvGraphicFramePr>
        <p:xfrm>
          <a:off x="4083025" y="3285598"/>
          <a:ext cx="896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81567"/>
              </p:ext>
            </p:extLst>
          </p:nvPr>
        </p:nvGraphicFramePr>
        <p:xfrm>
          <a:off x="4083025" y="572094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71050"/>
              </p:ext>
            </p:extLst>
          </p:nvPr>
        </p:nvGraphicFramePr>
        <p:xfrm>
          <a:off x="2562181" y="454791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92022"/>
              </p:ext>
            </p:extLst>
          </p:nvPr>
        </p:nvGraphicFramePr>
        <p:xfrm>
          <a:off x="2562181" y="618652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Arrow Connector 104"/>
          <p:cNvCxnSpPr>
            <a:endCxn id="97" idx="1"/>
          </p:cNvCxnSpPr>
          <p:nvPr/>
        </p:nvCxnSpPr>
        <p:spPr>
          <a:xfrm flipV="1">
            <a:off x="989001" y="427772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3"/>
            <a:endCxn id="98" idx="1"/>
          </p:cNvCxnSpPr>
          <p:nvPr/>
        </p:nvCxnSpPr>
        <p:spPr>
          <a:xfrm>
            <a:off x="1093462" y="5672416"/>
            <a:ext cx="18150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3"/>
            <a:endCxn id="101" idx="1"/>
          </p:cNvCxnSpPr>
          <p:nvPr/>
        </p:nvCxnSpPr>
        <p:spPr>
          <a:xfrm>
            <a:off x="3458581" y="3867792"/>
            <a:ext cx="624444" cy="51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3"/>
            <a:endCxn id="101" idx="1"/>
          </p:cNvCxnSpPr>
          <p:nvPr/>
        </p:nvCxnSpPr>
        <p:spPr>
          <a:xfrm flipV="1">
            <a:off x="3458581" y="4382878"/>
            <a:ext cx="624444" cy="128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3" idx="3"/>
            <a:endCxn id="102" idx="1"/>
          </p:cNvCxnSpPr>
          <p:nvPr/>
        </p:nvCxnSpPr>
        <p:spPr>
          <a:xfrm>
            <a:off x="3458581" y="473079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4" idx="3"/>
            <a:endCxn id="102" idx="1"/>
          </p:cNvCxnSpPr>
          <p:nvPr/>
        </p:nvCxnSpPr>
        <p:spPr>
          <a:xfrm flipV="1">
            <a:off x="3458581" y="608670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9" idx="1"/>
          </p:cNvCxnSpPr>
          <p:nvPr/>
        </p:nvCxnSpPr>
        <p:spPr>
          <a:xfrm flipV="1">
            <a:off x="2238338" y="3867792"/>
            <a:ext cx="323843" cy="409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7" idx="3"/>
            <a:endCxn id="103" idx="1"/>
          </p:cNvCxnSpPr>
          <p:nvPr/>
        </p:nvCxnSpPr>
        <p:spPr>
          <a:xfrm>
            <a:off x="2238338" y="4277726"/>
            <a:ext cx="323843" cy="453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8" idx="3"/>
            <a:endCxn id="100" idx="1"/>
          </p:cNvCxnSpPr>
          <p:nvPr/>
        </p:nvCxnSpPr>
        <p:spPr>
          <a:xfrm flipV="1">
            <a:off x="2238338" y="5672416"/>
            <a:ext cx="323843" cy="24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8" idx="3"/>
            <a:endCxn id="104" idx="1"/>
          </p:cNvCxnSpPr>
          <p:nvPr/>
        </p:nvCxnSpPr>
        <p:spPr>
          <a:xfrm>
            <a:off x="2238338" y="5915457"/>
            <a:ext cx="323843" cy="453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375283" y="3867793"/>
            <a:ext cx="2408465" cy="49797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5375283" y="5847596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117" name="Straight Arrow Connector 116"/>
          <p:cNvCxnSpPr>
            <a:stCxn id="101" idx="3"/>
            <a:endCxn id="115" idx="1"/>
          </p:cNvCxnSpPr>
          <p:nvPr/>
        </p:nvCxnSpPr>
        <p:spPr>
          <a:xfrm flipV="1">
            <a:off x="4979425" y="4116780"/>
            <a:ext cx="395858" cy="26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2" idx="3"/>
            <a:endCxn id="116" idx="1"/>
          </p:cNvCxnSpPr>
          <p:nvPr/>
        </p:nvCxnSpPr>
        <p:spPr>
          <a:xfrm flipV="1">
            <a:off x="4979425" y="6075655"/>
            <a:ext cx="395858" cy="1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8655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81822"/>
              </p:ext>
            </p:extLst>
          </p:nvPr>
        </p:nvGraphicFramePr>
        <p:xfrm>
          <a:off x="8100392" y="375412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1" name="Straight Arrow Connector 120"/>
          <p:cNvCxnSpPr>
            <a:stCxn id="115" idx="3"/>
            <a:endCxn id="120" idx="1"/>
          </p:cNvCxnSpPr>
          <p:nvPr/>
        </p:nvCxnSpPr>
        <p:spPr>
          <a:xfrm>
            <a:off x="7783748" y="4116780"/>
            <a:ext cx="316644" cy="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</p:cNvCxnSpPr>
          <p:nvPr/>
        </p:nvCxnSpPr>
        <p:spPr>
          <a:xfrm flipV="1">
            <a:off x="7783748" y="6000668"/>
            <a:ext cx="316644" cy="74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083025" y="328559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83025" y="3684912"/>
            <a:ext cx="896400" cy="104588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083025" y="570591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083025" y="6097653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38543" y="5340150"/>
            <a:ext cx="896400" cy="69802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62181" y="6153374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562181" y="4548981"/>
            <a:ext cx="896400" cy="39931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62181" y="3329158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(K,1), V</a:t>
            </a:r>
          </a:p>
          <a:p>
            <a:pPr algn="ctr"/>
            <a:r>
              <a:rPr lang="en-US" dirty="0" smtClean="0"/>
              <a:t>(K,2), V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97062" y="3569835"/>
            <a:ext cx="896400" cy="146417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97062" y="5122541"/>
            <a:ext cx="896400" cy="108727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083025" y="4730794"/>
            <a:ext cx="896400" cy="74936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93324"/>
              </p:ext>
            </p:extLst>
          </p:nvPr>
        </p:nvGraphicFramePr>
        <p:xfrm>
          <a:off x="4083025" y="4717737"/>
          <a:ext cx="896400" cy="40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4535"/>
              </p:ext>
            </p:extLst>
          </p:nvPr>
        </p:nvGraphicFramePr>
        <p:xfrm>
          <a:off x="197062" y="3557915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105441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37792"/>
              </p:ext>
            </p:extLst>
          </p:nvPr>
        </p:nvGraphicFramePr>
        <p:xfrm>
          <a:off x="197062" y="5259070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379426" y="4182391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9426" y="5820122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77960"/>
              </p:ext>
            </p:extLst>
          </p:nvPr>
        </p:nvGraphicFramePr>
        <p:xfrm>
          <a:off x="2562181" y="3306095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4750"/>
              </p:ext>
            </p:extLst>
          </p:nvPr>
        </p:nvGraphicFramePr>
        <p:xfrm>
          <a:off x="2562181" y="5293599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75184"/>
              </p:ext>
            </p:extLst>
          </p:nvPr>
        </p:nvGraphicFramePr>
        <p:xfrm>
          <a:off x="4083025" y="3272541"/>
          <a:ext cx="896400" cy="1463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54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56652"/>
              </p:ext>
            </p:extLst>
          </p:nvPr>
        </p:nvGraphicFramePr>
        <p:xfrm>
          <a:off x="4083025" y="5707887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05002"/>
              </p:ext>
            </p:extLst>
          </p:nvPr>
        </p:nvGraphicFramePr>
        <p:xfrm>
          <a:off x="2562181" y="453485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5338"/>
              </p:ext>
            </p:extLst>
          </p:nvPr>
        </p:nvGraphicFramePr>
        <p:xfrm>
          <a:off x="2562181" y="6173470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1093462" y="4352709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3462" y="5670308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>
            <a:off x="3458581" y="3854735"/>
            <a:ext cx="624444" cy="149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2" idx="1"/>
          </p:cNvCxnSpPr>
          <p:nvPr/>
        </p:nvCxnSpPr>
        <p:spPr>
          <a:xfrm flipV="1">
            <a:off x="3458581" y="4004060"/>
            <a:ext cx="624444" cy="165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3458581" y="4717737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3" idx="1"/>
          </p:cNvCxnSpPr>
          <p:nvPr/>
        </p:nvCxnSpPr>
        <p:spPr>
          <a:xfrm flipV="1">
            <a:off x="3458581" y="6073647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 flipV="1">
            <a:off x="2342799" y="3854735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2342799" y="4352709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2342799" y="5659359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5" idx="1"/>
          </p:cNvCxnSpPr>
          <p:nvPr/>
        </p:nvCxnSpPr>
        <p:spPr>
          <a:xfrm>
            <a:off x="2342799" y="5990440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75283" y="3766357"/>
            <a:ext cx="2408465" cy="49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75283" y="5856437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38" name="Straight Arrow Connector 37"/>
          <p:cNvCxnSpPr>
            <a:stCxn id="22" idx="3"/>
            <a:endCxn id="36" idx="1"/>
          </p:cNvCxnSpPr>
          <p:nvPr/>
        </p:nvCxnSpPr>
        <p:spPr>
          <a:xfrm>
            <a:off x="4979425" y="4004060"/>
            <a:ext cx="395858" cy="8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37" idx="1"/>
          </p:cNvCxnSpPr>
          <p:nvPr/>
        </p:nvCxnSpPr>
        <p:spPr>
          <a:xfrm>
            <a:off x="4979425" y="6073647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83025" y="3272541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3025" y="3671855"/>
            <a:ext cx="896400" cy="14545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83025" y="569285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83025" y="6073647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8543" y="5327093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62181" y="6140317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2181" y="453592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62181" y="331610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7062" y="3556778"/>
            <a:ext cx="896400" cy="4472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7062" y="5268784"/>
            <a:ext cx="896400" cy="1087273"/>
          </a:xfrm>
          <a:prstGeom prst="rect">
            <a:avLst/>
          </a:prstGeom>
          <a:solidFill>
            <a:srgbClr val="BFBFBF"/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062" y="4001755"/>
            <a:ext cx="896400" cy="10192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7" idx="3"/>
            <a:endCxn id="56" idx="1"/>
          </p:cNvCxnSpPr>
          <p:nvPr/>
        </p:nvCxnSpPr>
        <p:spPr>
          <a:xfrm flipV="1">
            <a:off x="7783748" y="5996251"/>
            <a:ext cx="316644" cy="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27679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88244"/>
              </p:ext>
            </p:extLst>
          </p:nvPr>
        </p:nvGraphicFramePr>
        <p:xfrm>
          <a:off x="8100392" y="3754128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7783748" y="4012703"/>
            <a:ext cx="294292" cy="8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100392" y="4485648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79996"/>
              </p:ext>
            </p:extLst>
          </p:nvPr>
        </p:nvGraphicFramePr>
        <p:xfrm>
          <a:off x="4083025" y="4717737"/>
          <a:ext cx="896400" cy="40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72280"/>
              </p:ext>
            </p:extLst>
          </p:nvPr>
        </p:nvGraphicFramePr>
        <p:xfrm>
          <a:off x="197062" y="3557915"/>
          <a:ext cx="896400" cy="150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35796"/>
              </p:ext>
            </p:extLst>
          </p:nvPr>
        </p:nvGraphicFramePr>
        <p:xfrm>
          <a:off x="197062" y="5259070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379426" y="4182391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9426" y="5820122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89048"/>
              </p:ext>
            </p:extLst>
          </p:nvPr>
        </p:nvGraphicFramePr>
        <p:xfrm>
          <a:off x="2562181" y="3306095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0905"/>
              </p:ext>
            </p:extLst>
          </p:nvPr>
        </p:nvGraphicFramePr>
        <p:xfrm>
          <a:off x="2562181" y="5293599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2300"/>
              </p:ext>
            </p:extLst>
          </p:nvPr>
        </p:nvGraphicFramePr>
        <p:xfrm>
          <a:off x="4083025" y="3272541"/>
          <a:ext cx="896400" cy="150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40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55244"/>
              </p:ext>
            </p:extLst>
          </p:nvPr>
        </p:nvGraphicFramePr>
        <p:xfrm>
          <a:off x="4083025" y="5707887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402"/>
              </p:ext>
            </p:extLst>
          </p:nvPr>
        </p:nvGraphicFramePr>
        <p:xfrm>
          <a:off x="2562181" y="453485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4998"/>
              </p:ext>
            </p:extLst>
          </p:nvPr>
        </p:nvGraphicFramePr>
        <p:xfrm>
          <a:off x="2562181" y="6173470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1093462" y="4352709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3462" y="5670308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>
            <a:off x="3458581" y="3854735"/>
            <a:ext cx="624444" cy="170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2" idx="1"/>
          </p:cNvCxnSpPr>
          <p:nvPr/>
        </p:nvCxnSpPr>
        <p:spPr>
          <a:xfrm flipV="1">
            <a:off x="3458581" y="4025495"/>
            <a:ext cx="624444" cy="1633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3458581" y="4717737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3" idx="1"/>
          </p:cNvCxnSpPr>
          <p:nvPr/>
        </p:nvCxnSpPr>
        <p:spPr>
          <a:xfrm flipV="1">
            <a:off x="3458581" y="6073647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 flipV="1">
            <a:off x="2342799" y="3854735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>
          <a:xfrm>
            <a:off x="2342799" y="4352709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2342799" y="5659359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5" idx="1"/>
          </p:cNvCxnSpPr>
          <p:nvPr/>
        </p:nvCxnSpPr>
        <p:spPr>
          <a:xfrm>
            <a:off x="2342799" y="5990440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75283" y="3766357"/>
            <a:ext cx="2408465" cy="49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75283" y="5856437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38" name="Straight Arrow Connector 37"/>
          <p:cNvCxnSpPr>
            <a:stCxn id="22" idx="3"/>
            <a:endCxn id="36" idx="1"/>
          </p:cNvCxnSpPr>
          <p:nvPr/>
        </p:nvCxnSpPr>
        <p:spPr>
          <a:xfrm flipV="1">
            <a:off x="4979425" y="4012703"/>
            <a:ext cx="395858" cy="1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37" idx="1"/>
          </p:cNvCxnSpPr>
          <p:nvPr/>
        </p:nvCxnSpPr>
        <p:spPr>
          <a:xfrm>
            <a:off x="4979425" y="6073647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83025" y="3272541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3025" y="3671855"/>
            <a:ext cx="896400" cy="110659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83025" y="569285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83025" y="6073647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8543" y="5327093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62181" y="6140317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2181" y="453592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62181" y="331610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7062" y="3556778"/>
            <a:ext cx="896400" cy="4472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7062" y="5268784"/>
            <a:ext cx="896400" cy="1087273"/>
          </a:xfrm>
          <a:prstGeom prst="rect">
            <a:avLst/>
          </a:prstGeom>
          <a:solidFill>
            <a:srgbClr val="BFBFBF"/>
          </a:solidFill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062" y="4001755"/>
            <a:ext cx="896400" cy="106206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7" idx="3"/>
            <a:endCxn id="56" idx="1"/>
          </p:cNvCxnSpPr>
          <p:nvPr/>
        </p:nvCxnSpPr>
        <p:spPr>
          <a:xfrm flipV="1">
            <a:off x="7783748" y="5996251"/>
            <a:ext cx="316644" cy="8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08719"/>
              </p:ext>
            </p:extLst>
          </p:nvPr>
        </p:nvGraphicFramePr>
        <p:xfrm>
          <a:off x="8078040" y="563390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21458"/>
              </p:ext>
            </p:extLst>
          </p:nvPr>
        </p:nvGraphicFramePr>
        <p:xfrm>
          <a:off x="8100392" y="3754128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k3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k5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8100392" y="3780467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00392" y="4099213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00392" y="5661248"/>
            <a:ext cx="896400" cy="67000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7783748" y="4012703"/>
            <a:ext cx="294292" cy="8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100392" y="4485648"/>
            <a:ext cx="896400" cy="38643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83025" y="4775818"/>
            <a:ext cx="896400" cy="35054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52700"/>
              </p:ext>
            </p:extLst>
          </p:nvPr>
        </p:nvGraphicFramePr>
        <p:xfrm>
          <a:off x="4791591" y="3057091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41145"/>
              </p:ext>
            </p:extLst>
          </p:nvPr>
        </p:nvGraphicFramePr>
        <p:xfrm>
          <a:off x="1228738" y="3057090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010595" y="4346639"/>
            <a:ext cx="1215186" cy="295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91591" y="3402228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1591" y="3776183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1591" y="4200601"/>
            <a:ext cx="1272524" cy="104383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1591" y="5234940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91591" y="5616703"/>
            <a:ext cx="1272524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3961" y="3702647"/>
            <a:ext cx="154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groupBy</a:t>
            </a:r>
            <a:r>
              <a:rPr lang="en-US" dirty="0" smtClean="0">
                <a:latin typeface="Arial"/>
                <a:cs typeface="Arial"/>
              </a:rPr>
              <a:t>(A), then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Sort(B)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08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6762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96020"/>
              </p:ext>
            </p:extLst>
          </p:nvPr>
        </p:nvGraphicFramePr>
        <p:xfrm>
          <a:off x="197062" y="475801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379426" y="382968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6714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68145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83328"/>
              </p:ext>
            </p:extLst>
          </p:nvPr>
        </p:nvGraphicFramePr>
        <p:xfrm>
          <a:off x="4083025" y="2919838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60133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7004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80968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093462" y="400000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1093462" y="5306656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3458581" y="3502032"/>
            <a:ext cx="624444" cy="149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 flipV="1">
            <a:off x="3458581" y="3651358"/>
            <a:ext cx="624444" cy="165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0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0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6" idx="1"/>
          </p:cNvCxnSpPr>
          <p:nvPr/>
        </p:nvCxnSpPr>
        <p:spPr>
          <a:xfrm flipV="1">
            <a:off x="2342799" y="3502032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0" idx="1"/>
          </p:cNvCxnSpPr>
          <p:nvPr/>
        </p:nvCxnSpPr>
        <p:spPr>
          <a:xfrm>
            <a:off x="2342799" y="4000006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7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21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375283" y="3119280"/>
            <a:ext cx="2408465" cy="10510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  <a:p>
            <a:pPr algn="ctr"/>
            <a:r>
              <a:rPr lang="en-US" sz="1400" b="1" dirty="0" err="1" smtClean="0">
                <a:latin typeface="Arial"/>
                <a:cs typeface="Arial"/>
              </a:rPr>
              <a:t>ArrayList.add</a:t>
            </a:r>
            <a:r>
              <a:rPr lang="en-US" sz="1400" b="1" dirty="0" smtClean="0">
                <a:latin typeface="Arial"/>
                <a:cs typeface="Arial"/>
              </a:rPr>
              <a:t>(2, 7, 6, …)</a:t>
            </a:r>
          </a:p>
          <a:p>
            <a:pPr algn="ctr"/>
            <a:r>
              <a:rPr lang="en-US" sz="1400" b="1" dirty="0" err="1" smtClean="0">
                <a:latin typeface="Arial"/>
                <a:cs typeface="Arial"/>
              </a:rPr>
              <a:t>ArrayList.sort</a:t>
            </a:r>
            <a:r>
              <a:rPr lang="en-US" sz="1400" b="1" dirty="0" smtClean="0">
                <a:latin typeface="Arial"/>
                <a:cs typeface="Arial"/>
              </a:rPr>
              <a:t>()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63" name="Straight Arrow Connector 62"/>
          <p:cNvCxnSpPr>
            <a:stCxn id="19" idx="3"/>
            <a:endCxn id="61" idx="1"/>
          </p:cNvCxnSpPr>
          <p:nvPr/>
        </p:nvCxnSpPr>
        <p:spPr>
          <a:xfrm flipV="1">
            <a:off x="4979425" y="3644802"/>
            <a:ext cx="395858" cy="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62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15571"/>
              </p:ext>
            </p:extLst>
          </p:nvPr>
        </p:nvGraphicFramePr>
        <p:xfrm>
          <a:off x="8078040" y="480828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99543"/>
              </p:ext>
            </p:extLst>
          </p:nvPr>
        </p:nvGraphicFramePr>
        <p:xfrm>
          <a:off x="8078040" y="331915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61" idx="3"/>
            <a:endCxn id="72" idx="1"/>
          </p:cNvCxnSpPr>
          <p:nvPr/>
        </p:nvCxnSpPr>
        <p:spPr>
          <a:xfrm>
            <a:off x="7783748" y="3644802"/>
            <a:ext cx="294292" cy="40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71" idx="1"/>
          </p:cNvCxnSpPr>
          <p:nvPr/>
        </p:nvCxnSpPr>
        <p:spPr>
          <a:xfrm flipV="1">
            <a:off x="7783748" y="5174048"/>
            <a:ext cx="294292" cy="557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83025" y="291983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083025" y="3319152"/>
            <a:ext cx="896400" cy="10637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83025" y="534015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3025" y="5720944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538543" y="4974390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62181" y="578761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62181" y="418322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562181" y="2963398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7062" y="3204075"/>
            <a:ext cx="896400" cy="146417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7062" y="475678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078040" y="3332613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78040" y="3651358"/>
            <a:ext cx="896400" cy="113083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78040" y="477473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78040" y="5174048"/>
            <a:ext cx="896400" cy="32968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26592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9" name="Explosion 1 48"/>
          <p:cNvSpPr/>
          <p:nvPr/>
        </p:nvSpPr>
        <p:spPr>
          <a:xfrm>
            <a:off x="6872161" y="2570034"/>
            <a:ext cx="911587" cy="634041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57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5410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1827"/>
              </p:ext>
            </p:extLst>
          </p:nvPr>
        </p:nvGraphicFramePr>
        <p:xfrm>
          <a:off x="197062" y="4758016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379426" y="3829688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52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5,6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3897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90013"/>
              </p:ext>
            </p:extLst>
          </p:nvPr>
        </p:nvGraphicFramePr>
        <p:xfrm>
          <a:off x="4083025" y="2919838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11352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06237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42767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093462" y="4000006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1093462" y="5306656"/>
            <a:ext cx="285964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3458581" y="3502032"/>
            <a:ext cx="624444" cy="149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 flipV="1">
            <a:off x="3458581" y="3651358"/>
            <a:ext cx="624444" cy="165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0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0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6" idx="1"/>
          </p:cNvCxnSpPr>
          <p:nvPr/>
        </p:nvCxnSpPr>
        <p:spPr>
          <a:xfrm flipV="1">
            <a:off x="2342799" y="3502032"/>
            <a:ext cx="219382" cy="497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0" idx="1"/>
          </p:cNvCxnSpPr>
          <p:nvPr/>
        </p:nvCxnSpPr>
        <p:spPr>
          <a:xfrm>
            <a:off x="2342799" y="4000006"/>
            <a:ext cx="219382" cy="365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7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21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  <a:endCxn id="115" idx="1"/>
          </p:cNvCxnSpPr>
          <p:nvPr/>
        </p:nvCxnSpPr>
        <p:spPr>
          <a:xfrm flipV="1">
            <a:off x="4979425" y="3644802"/>
            <a:ext cx="395858" cy="6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124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5725"/>
              </p:ext>
            </p:extLst>
          </p:nvPr>
        </p:nvGraphicFramePr>
        <p:xfrm>
          <a:off x="8078040" y="4808288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2548"/>
              </p:ext>
            </p:extLst>
          </p:nvPr>
        </p:nvGraphicFramePr>
        <p:xfrm>
          <a:off x="8078040" y="331915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115" idx="3"/>
            <a:endCxn id="72" idx="1"/>
          </p:cNvCxnSpPr>
          <p:nvPr/>
        </p:nvCxnSpPr>
        <p:spPr>
          <a:xfrm>
            <a:off x="7783748" y="3644802"/>
            <a:ext cx="294292" cy="405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4" idx="3"/>
            <a:endCxn id="71" idx="1"/>
          </p:cNvCxnSpPr>
          <p:nvPr/>
        </p:nvCxnSpPr>
        <p:spPr>
          <a:xfrm flipV="1">
            <a:off x="7783748" y="5174048"/>
            <a:ext cx="294292" cy="557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83025" y="2919838"/>
            <a:ext cx="896400" cy="399314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083025" y="3319152"/>
            <a:ext cx="896400" cy="10637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83025" y="534015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3025" y="5720944"/>
            <a:ext cx="896400" cy="36576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538543" y="4974390"/>
            <a:ext cx="896400" cy="698025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62181" y="578761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62181" y="4183221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562181" y="2963398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7062" y="3204075"/>
            <a:ext cx="896400" cy="146417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7062" y="4756781"/>
            <a:ext cx="896400" cy="108727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078040" y="3332613"/>
            <a:ext cx="896400" cy="31874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78040" y="3651358"/>
            <a:ext cx="896400" cy="113083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078040" y="4774734"/>
            <a:ext cx="896400" cy="39931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78040" y="5174048"/>
            <a:ext cx="896400" cy="32968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78362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5" name="Rounded Rectangle 114"/>
          <p:cNvSpPr/>
          <p:nvPr/>
        </p:nvSpPr>
        <p:spPr>
          <a:xfrm>
            <a:off x="5375283" y="3119280"/>
            <a:ext cx="2408465" cy="10510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  <a:p>
            <a:pPr algn="ctr"/>
            <a:endParaRPr lang="en-US" sz="1400" b="1" dirty="0">
              <a:latin typeface="Arial"/>
              <a:cs typeface="Arial"/>
            </a:endParaRPr>
          </a:p>
          <a:p>
            <a:pPr algn="ctr"/>
            <a:r>
              <a:rPr lang="en-US" sz="1400" b="1" dirty="0">
                <a:latin typeface="Arial"/>
                <a:cs typeface="Arial"/>
              </a:rPr>
              <a:t>read( (k1, v1), v )</a:t>
            </a:r>
          </a:p>
          <a:p>
            <a:pPr algn="ctr"/>
            <a:r>
              <a:rPr lang="en-US" sz="1400" b="1" dirty="0">
                <a:latin typeface="Arial"/>
                <a:cs typeface="Arial"/>
              </a:rPr>
              <a:t>output (k2, v)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92171" y="2608205"/>
            <a:ext cx="212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streaming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operator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0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51793" y="5573102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2920" y="3971568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633351" y="3916918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23857" y="397156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94" name="Straight Arrow Connector 93"/>
          <p:cNvCxnSpPr>
            <a:stCxn id="93" idx="3"/>
            <a:endCxn id="92" idx="1"/>
          </p:cNvCxnSpPr>
          <p:nvPr/>
        </p:nvCxnSpPr>
        <p:spPr>
          <a:xfrm flipV="1">
            <a:off x="2131969" y="4024930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3"/>
            <a:endCxn id="116" idx="1"/>
          </p:cNvCxnSpPr>
          <p:nvPr/>
        </p:nvCxnSpPr>
        <p:spPr>
          <a:xfrm>
            <a:off x="2131969" y="4151588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3"/>
            <a:endCxn id="93" idx="1"/>
          </p:cNvCxnSpPr>
          <p:nvPr/>
        </p:nvCxnSpPr>
        <p:spPr>
          <a:xfrm>
            <a:off x="821581" y="4151588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527800" y="4389260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315620" y="4390270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2921" y="4835664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33351" y="4781014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123857" y="483566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101" idx="3"/>
            <a:endCxn id="100" idx="1"/>
          </p:cNvCxnSpPr>
          <p:nvPr/>
        </p:nvCxnSpPr>
        <p:spPr>
          <a:xfrm flipV="1">
            <a:off x="2131969" y="4889026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1" idx="3"/>
            <a:endCxn id="117" idx="1"/>
          </p:cNvCxnSpPr>
          <p:nvPr/>
        </p:nvCxnSpPr>
        <p:spPr>
          <a:xfrm>
            <a:off x="2131969" y="5015684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3"/>
            <a:endCxn id="101" idx="1"/>
          </p:cNvCxnSpPr>
          <p:nvPr/>
        </p:nvCxnSpPr>
        <p:spPr>
          <a:xfrm>
            <a:off x="821581" y="5015684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62921" y="5699760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3351" y="564511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123857" y="5699760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07" idx="3"/>
            <a:endCxn id="106" idx="1"/>
          </p:cNvCxnSpPr>
          <p:nvPr/>
        </p:nvCxnSpPr>
        <p:spPr>
          <a:xfrm flipV="1">
            <a:off x="2131969" y="5753122"/>
            <a:ext cx="1501382" cy="12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7" idx="3"/>
            <a:endCxn id="118" idx="1"/>
          </p:cNvCxnSpPr>
          <p:nvPr/>
        </p:nvCxnSpPr>
        <p:spPr>
          <a:xfrm>
            <a:off x="2131969" y="5879780"/>
            <a:ext cx="1501382" cy="16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3"/>
            <a:endCxn id="107" idx="1"/>
          </p:cNvCxnSpPr>
          <p:nvPr/>
        </p:nvCxnSpPr>
        <p:spPr>
          <a:xfrm>
            <a:off x="821581" y="5879780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 flipV="1">
            <a:off x="8024395" y="4566098"/>
            <a:ext cx="291225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3"/>
            <a:endCxn id="58" idx="1"/>
          </p:cNvCxnSpPr>
          <p:nvPr/>
        </p:nvCxnSpPr>
        <p:spPr>
          <a:xfrm>
            <a:off x="4065399" y="4024930"/>
            <a:ext cx="643228" cy="54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0" idx="3"/>
            <a:endCxn id="58" idx="1"/>
          </p:cNvCxnSpPr>
          <p:nvPr/>
        </p:nvCxnSpPr>
        <p:spPr>
          <a:xfrm flipV="1">
            <a:off x="4065399" y="4570173"/>
            <a:ext cx="643228" cy="318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58" idx="1"/>
          </p:cNvCxnSpPr>
          <p:nvPr/>
        </p:nvCxnSpPr>
        <p:spPr>
          <a:xfrm flipV="1">
            <a:off x="4065399" y="4570173"/>
            <a:ext cx="643228" cy="118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543254" y="5177058"/>
            <a:ext cx="4382304" cy="86409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33351" y="4204950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33351" y="5069046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633351" y="5933142"/>
            <a:ext cx="43204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527800" y="5365535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620" y="5365535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19" idx="3"/>
            <a:endCxn id="120" idx="1"/>
          </p:cNvCxnSpPr>
          <p:nvPr/>
        </p:nvCxnSpPr>
        <p:spPr>
          <a:xfrm flipV="1">
            <a:off x="8024395" y="5541363"/>
            <a:ext cx="29122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6" idx="3"/>
            <a:endCxn id="59" idx="1"/>
          </p:cNvCxnSpPr>
          <p:nvPr/>
        </p:nvCxnSpPr>
        <p:spPr>
          <a:xfrm>
            <a:off x="4065399" y="4312962"/>
            <a:ext cx="643228" cy="1245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7" idx="3"/>
            <a:endCxn id="59" idx="1"/>
          </p:cNvCxnSpPr>
          <p:nvPr/>
        </p:nvCxnSpPr>
        <p:spPr>
          <a:xfrm>
            <a:off x="4065399" y="5177058"/>
            <a:ext cx="643228" cy="381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3"/>
            <a:endCxn id="59" idx="1"/>
          </p:cNvCxnSpPr>
          <p:nvPr/>
        </p:nvCxnSpPr>
        <p:spPr>
          <a:xfrm flipV="1">
            <a:off x="4065399" y="5558429"/>
            <a:ext cx="643228" cy="48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251793" y="4709006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51793" y="3844910"/>
            <a:ext cx="4006822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396425" y="377290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29" name="Straight Arrow Connector 128"/>
          <p:cNvCxnSpPr>
            <a:stCxn id="133" idx="3"/>
            <a:endCxn id="97" idx="1"/>
          </p:cNvCxnSpPr>
          <p:nvPr/>
        </p:nvCxnSpPr>
        <p:spPr>
          <a:xfrm flipV="1">
            <a:off x="6305651" y="4569280"/>
            <a:ext cx="222149" cy="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36" idx="3"/>
            <a:endCxn id="119" idx="1"/>
          </p:cNvCxnSpPr>
          <p:nvPr/>
        </p:nvCxnSpPr>
        <p:spPr>
          <a:xfrm flipV="1">
            <a:off x="6305653" y="5545555"/>
            <a:ext cx="222147" cy="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693077" y="3419503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73603" y="4246137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873603" y="4462161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73603" y="4643685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3605" y="5266208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73605" y="5438436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73605" y="5663756"/>
            <a:ext cx="432048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470748" y="34597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4543253" y="4132942"/>
            <a:ext cx="4382305" cy="86409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36292" y="3916918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36292" y="4785617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6292" y="5646564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708627" y="4319266"/>
            <a:ext cx="1008112" cy="5018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8627" y="5310520"/>
            <a:ext cx="1008112" cy="4958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58" idx="3"/>
            <a:endCxn id="133" idx="1"/>
          </p:cNvCxnSpPr>
          <p:nvPr/>
        </p:nvCxnSpPr>
        <p:spPr>
          <a:xfrm>
            <a:off x="5716739" y="4570173"/>
            <a:ext cx="156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136" idx="1"/>
          </p:cNvCxnSpPr>
          <p:nvPr/>
        </p:nvCxnSpPr>
        <p:spPr>
          <a:xfrm flipV="1">
            <a:off x="5716739" y="5546448"/>
            <a:ext cx="156866" cy="1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793" y="5573102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20" y="3971568"/>
            <a:ext cx="45866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3351" y="3949765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23857" y="3971568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 flipV="1">
            <a:off x="2131969" y="4003771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37" idx="1"/>
          </p:cNvCxnSpPr>
          <p:nvPr/>
        </p:nvCxnSpPr>
        <p:spPr>
          <a:xfrm>
            <a:off x="2131969" y="4151588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821581" y="4151588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27800" y="4389260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</a:t>
            </a:r>
            <a:r>
              <a:rPr lang="en-US" sz="1400" dirty="0" smtClean="0">
                <a:latin typeface="Arial"/>
                <a:cs typeface="Arial"/>
              </a:rPr>
              <a:t>educe(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15620" y="4390270"/>
            <a:ext cx="436868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921" y="4835664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3351" y="4813861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23857" y="483566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2131969" y="4867867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38" idx="1"/>
          </p:cNvCxnSpPr>
          <p:nvPr/>
        </p:nvCxnSpPr>
        <p:spPr>
          <a:xfrm>
            <a:off x="2131969" y="5015684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2" idx="1"/>
          </p:cNvCxnSpPr>
          <p:nvPr/>
        </p:nvCxnSpPr>
        <p:spPr>
          <a:xfrm>
            <a:off x="821581" y="5015684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2921" y="5699760"/>
            <a:ext cx="45866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33351" y="5677957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23857" y="5699760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m</a:t>
            </a:r>
            <a:r>
              <a:rPr lang="en-US" sz="1400" dirty="0" smtClean="0">
                <a:latin typeface="Arial"/>
                <a:cs typeface="Arial"/>
              </a:rPr>
              <a:t>ap(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27" idx="1"/>
          </p:cNvCxnSpPr>
          <p:nvPr/>
        </p:nvCxnSpPr>
        <p:spPr>
          <a:xfrm flipV="1">
            <a:off x="2131969" y="5731963"/>
            <a:ext cx="1501382" cy="14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9" idx="1"/>
          </p:cNvCxnSpPr>
          <p:nvPr/>
        </p:nvCxnSpPr>
        <p:spPr>
          <a:xfrm>
            <a:off x="2131969" y="5879780"/>
            <a:ext cx="1501382" cy="14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8" idx="1"/>
          </p:cNvCxnSpPr>
          <p:nvPr/>
        </p:nvCxnSpPr>
        <p:spPr>
          <a:xfrm>
            <a:off x="821581" y="5879780"/>
            <a:ext cx="30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9" idx="1"/>
          </p:cNvCxnSpPr>
          <p:nvPr/>
        </p:nvCxnSpPr>
        <p:spPr>
          <a:xfrm flipV="1">
            <a:off x="8024395" y="4566098"/>
            <a:ext cx="291225" cy="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59" idx="1"/>
          </p:cNvCxnSpPr>
          <p:nvPr/>
        </p:nvCxnSpPr>
        <p:spPr>
          <a:xfrm>
            <a:off x="4065399" y="4003771"/>
            <a:ext cx="643228" cy="56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59" idx="1"/>
          </p:cNvCxnSpPr>
          <p:nvPr/>
        </p:nvCxnSpPr>
        <p:spPr>
          <a:xfrm flipV="1">
            <a:off x="4065399" y="4570173"/>
            <a:ext cx="643228" cy="297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59" idx="1"/>
          </p:cNvCxnSpPr>
          <p:nvPr/>
        </p:nvCxnSpPr>
        <p:spPr>
          <a:xfrm flipV="1">
            <a:off x="4065399" y="4570173"/>
            <a:ext cx="643228" cy="1161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3254" y="5177058"/>
            <a:ext cx="4382304" cy="86409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33351" y="4237797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33351" y="5101893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33351" y="5965989"/>
            <a:ext cx="432048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27800" y="5365535"/>
            <a:ext cx="1496595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reduce(</a:t>
            </a:r>
            <a:r>
              <a:rPr lang="en-US" sz="1400" dirty="0" err="1">
                <a:latin typeface="Arial"/>
                <a:cs typeface="Arial"/>
              </a:rPr>
              <a:t>k,list</a:t>
            </a:r>
            <a:r>
              <a:rPr lang="en-US" sz="1400" dirty="0">
                <a:latin typeface="Arial"/>
                <a:cs typeface="Arial"/>
              </a:rPr>
              <a:t>(v))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15620" y="5365535"/>
            <a:ext cx="436867" cy="351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8024395" y="5541363"/>
            <a:ext cx="291225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64" idx="1"/>
          </p:cNvCxnSpPr>
          <p:nvPr/>
        </p:nvCxnSpPr>
        <p:spPr>
          <a:xfrm>
            <a:off x="4065399" y="4291803"/>
            <a:ext cx="643228" cy="1266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64" idx="1"/>
          </p:cNvCxnSpPr>
          <p:nvPr/>
        </p:nvCxnSpPr>
        <p:spPr>
          <a:xfrm>
            <a:off x="4065399" y="5155899"/>
            <a:ext cx="643228" cy="402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64" idx="1"/>
          </p:cNvCxnSpPr>
          <p:nvPr/>
        </p:nvCxnSpPr>
        <p:spPr>
          <a:xfrm flipV="1">
            <a:off x="4065399" y="5558429"/>
            <a:ext cx="643228" cy="461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543253" y="4132942"/>
            <a:ext cx="4382305" cy="86409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1793" y="4709006"/>
            <a:ext cx="4006821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51793" y="3844910"/>
            <a:ext cx="4006822" cy="6480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96425" y="3772902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Reduce task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60" name="Straight Arrow Connector 59"/>
          <p:cNvCxnSpPr>
            <a:stCxn id="76" idx="3"/>
            <a:endCxn id="18" idx="1"/>
          </p:cNvCxnSpPr>
          <p:nvPr/>
        </p:nvCxnSpPr>
        <p:spPr>
          <a:xfrm flipV="1">
            <a:off x="6305651" y="4569280"/>
            <a:ext cx="222149" cy="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4" idx="3"/>
            <a:endCxn id="40" idx="1"/>
          </p:cNvCxnSpPr>
          <p:nvPr/>
        </p:nvCxnSpPr>
        <p:spPr>
          <a:xfrm flipV="1">
            <a:off x="6305653" y="5545555"/>
            <a:ext cx="222147" cy="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693077" y="3419503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Map task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73603" y="4421321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3603" y="4516906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73603" y="4621787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36292" y="3916918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6292" y="4785617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36292" y="5646564"/>
            <a:ext cx="1008112" cy="4306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k,v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08627" y="4319266"/>
            <a:ext cx="1008112" cy="5018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08627" y="5310520"/>
            <a:ext cx="1008112" cy="4958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combine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k,list</a:t>
            </a:r>
            <a:r>
              <a:rPr lang="en-US" sz="1400" dirty="0" smtClean="0">
                <a:latin typeface="Arial"/>
                <a:cs typeface="Arial"/>
              </a:rPr>
              <a:t>(v))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91" name="Straight Arrow Connector 90"/>
          <p:cNvCxnSpPr>
            <a:stCxn id="59" idx="3"/>
            <a:endCxn id="76" idx="1"/>
          </p:cNvCxnSpPr>
          <p:nvPr/>
        </p:nvCxnSpPr>
        <p:spPr>
          <a:xfrm flipV="1">
            <a:off x="5716739" y="4569714"/>
            <a:ext cx="156864" cy="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4" idx="3"/>
            <a:endCxn id="144" idx="1"/>
          </p:cNvCxnSpPr>
          <p:nvPr/>
        </p:nvCxnSpPr>
        <p:spPr>
          <a:xfrm flipV="1">
            <a:off x="5716739" y="5550580"/>
            <a:ext cx="156866" cy="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873605" y="5402187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873605" y="5497772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873605" y="5602653"/>
            <a:ext cx="432048" cy="105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75408" y="2459053"/>
            <a:ext cx="528619" cy="197072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93402" y="2483711"/>
            <a:ext cx="528619" cy="197072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5408" y="5106004"/>
            <a:ext cx="528619" cy="147119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86476" y="5106004"/>
            <a:ext cx="528619" cy="147119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8890" y="3926213"/>
            <a:ext cx="528619" cy="156463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63223" y="3926213"/>
            <a:ext cx="528619" cy="1679764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87037" y="3926213"/>
            <a:ext cx="528619" cy="156463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0622" y="250656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RDDs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2111" y="2046095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1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2248" y="2044606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2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111" y="4637593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3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248" y="4637593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4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0622" y="3273528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5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9331" y="3272039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6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3059" y="3270550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7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2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14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91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() emits partial accumulated results every 1000 records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Spill the accumulated results into disk + On-disk merge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233" y="3264509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&lt;K1, V1&gt;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96233" y="3495692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&lt;K2, V2&gt;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6233" y="4510208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&lt;K1002, V1002&gt;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486037" y="3535856"/>
            <a:ext cx="1584176" cy="9743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6" idx="3"/>
            <a:endCxn id="48" idx="1"/>
          </p:cNvCxnSpPr>
          <p:nvPr/>
        </p:nvCxnSpPr>
        <p:spPr>
          <a:xfrm>
            <a:off x="2704062" y="3380101"/>
            <a:ext cx="919188" cy="78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48" idx="1"/>
          </p:cNvCxnSpPr>
          <p:nvPr/>
        </p:nvCxnSpPr>
        <p:spPr>
          <a:xfrm>
            <a:off x="2704062" y="3611284"/>
            <a:ext cx="919188" cy="55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8" idx="1"/>
          </p:cNvCxnSpPr>
          <p:nvPr/>
        </p:nvCxnSpPr>
        <p:spPr>
          <a:xfrm>
            <a:off x="2704062" y="4096646"/>
            <a:ext cx="919188" cy="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4924" y="3262153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&lt;K1’, V1’&gt;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814924" y="3493336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&lt;K2’, V2’&gt;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14924" y="3729232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1" idx="3"/>
            <a:endCxn id="17" idx="1"/>
          </p:cNvCxnSpPr>
          <p:nvPr/>
        </p:nvCxnSpPr>
        <p:spPr>
          <a:xfrm flipV="1">
            <a:off x="5070213" y="3380101"/>
            <a:ext cx="744711" cy="642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8" idx="1"/>
          </p:cNvCxnSpPr>
          <p:nvPr/>
        </p:nvCxnSpPr>
        <p:spPr>
          <a:xfrm flipV="1">
            <a:off x="5070213" y="3611284"/>
            <a:ext cx="744711" cy="41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9" idx="1"/>
          </p:cNvCxnSpPr>
          <p:nvPr/>
        </p:nvCxnSpPr>
        <p:spPr>
          <a:xfrm flipV="1">
            <a:off x="5070213" y="3847180"/>
            <a:ext cx="744711" cy="17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96233" y="3730305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996233" y="4287249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&lt;K1001, V1001&gt;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996233" y="3961488"/>
            <a:ext cx="1707829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&lt;K1000, V1000&gt;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3623250" y="3961488"/>
            <a:ext cx="1259388" cy="4122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14924" y="3946661"/>
            <a:ext cx="1640405" cy="235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&lt;K1000’, V1000’&gt;</a:t>
            </a:r>
            <a:endParaRPr lang="en-US" sz="1600" dirty="0"/>
          </a:p>
        </p:txBody>
      </p:sp>
      <p:sp>
        <p:nvSpPr>
          <p:cNvPr id="71" name="Can 70"/>
          <p:cNvSpPr/>
          <p:nvPr/>
        </p:nvSpPr>
        <p:spPr>
          <a:xfrm>
            <a:off x="3240538" y="4865865"/>
            <a:ext cx="2024812" cy="619439"/>
          </a:xfrm>
          <a:prstGeom prst="can">
            <a:avLst>
              <a:gd name="adj" fmla="val 34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48" idx="2"/>
            <a:endCxn id="71" idx="1"/>
          </p:cNvCxnSpPr>
          <p:nvPr/>
        </p:nvCxnSpPr>
        <p:spPr>
          <a:xfrm>
            <a:off x="4252944" y="4373781"/>
            <a:ext cx="0" cy="492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67" idx="1"/>
          </p:cNvCxnSpPr>
          <p:nvPr/>
        </p:nvCxnSpPr>
        <p:spPr>
          <a:xfrm>
            <a:off x="5070213" y="4023032"/>
            <a:ext cx="744711" cy="41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skip the extremely large single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</a:t>
            </a:r>
            <a:r>
              <a:rPr lang="en-US" altLang="zh-CN" dirty="0" smtClean="0"/>
              <a:t>record</a:t>
            </a:r>
          </a:p>
          <a:p>
            <a:pPr lvl="2"/>
            <a:r>
              <a:rPr lang="en-US" altLang="zh-CN" dirty="0" smtClean="0"/>
              <a:t>Useful while </a:t>
            </a:r>
            <a:r>
              <a:rPr lang="en-US" altLang="zh-CN" dirty="0" smtClean="0">
                <a:solidFill>
                  <a:srgbClr val="393BAA"/>
                </a:solidFill>
              </a:rPr>
              <a:t>invoking a third-party library </a:t>
            </a:r>
            <a:r>
              <a:rPr lang="en-US" altLang="zh-CN" dirty="0" smtClean="0"/>
              <a:t>without code</a:t>
            </a:r>
          </a:p>
          <a:p>
            <a:pPr lvl="2"/>
            <a:r>
              <a:rPr lang="en-US" altLang="zh-CN" dirty="0" smtClean="0"/>
              <a:t>Useful while we </a:t>
            </a:r>
            <a:r>
              <a:rPr lang="en-US" altLang="zh-CN" dirty="0" smtClean="0">
                <a:solidFill>
                  <a:srgbClr val="393BAA"/>
                </a:solidFill>
              </a:rPr>
              <a:t>do not need precise results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4: Skip the abnormal data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6119" y="4038900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&lt;K1, V1&gt;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776119" y="4270083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&lt;K2, V2&gt;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776119" y="4501266"/>
            <a:ext cx="1070262" cy="73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&lt;K3, V3&gt;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776119" y="5240803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&lt;K4, V4&gt;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628356" y="4310247"/>
            <a:ext cx="1584176" cy="791629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11" idx="3"/>
            <a:endCxn id="16" idx="1"/>
          </p:cNvCxnSpPr>
          <p:nvPr/>
        </p:nvCxnSpPr>
        <p:spPr>
          <a:xfrm>
            <a:off x="2846381" y="4154492"/>
            <a:ext cx="781975" cy="55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6" idx="1"/>
          </p:cNvCxnSpPr>
          <p:nvPr/>
        </p:nvCxnSpPr>
        <p:spPr>
          <a:xfrm>
            <a:off x="2846381" y="4385675"/>
            <a:ext cx="781975" cy="32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6" idx="1"/>
          </p:cNvCxnSpPr>
          <p:nvPr/>
        </p:nvCxnSpPr>
        <p:spPr>
          <a:xfrm flipV="1">
            <a:off x="2846381" y="4706062"/>
            <a:ext cx="781975" cy="164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6" idx="1"/>
          </p:cNvCxnSpPr>
          <p:nvPr/>
        </p:nvCxnSpPr>
        <p:spPr>
          <a:xfrm flipV="1">
            <a:off x="2846381" y="4706062"/>
            <a:ext cx="781975" cy="650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57244" y="4311461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&lt;K1’, V1’&gt;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957244" y="4542644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&lt;K2’, V2’&gt;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957244" y="5009620"/>
            <a:ext cx="1070262" cy="231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&lt;K4’, V4’&gt;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16" idx="3"/>
            <a:endCxn id="30" idx="1"/>
          </p:cNvCxnSpPr>
          <p:nvPr/>
        </p:nvCxnSpPr>
        <p:spPr>
          <a:xfrm flipV="1">
            <a:off x="5212532" y="4427053"/>
            <a:ext cx="744712" cy="27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  <a:endCxn id="31" idx="1"/>
          </p:cNvCxnSpPr>
          <p:nvPr/>
        </p:nvCxnSpPr>
        <p:spPr>
          <a:xfrm flipV="1">
            <a:off x="5212532" y="4658236"/>
            <a:ext cx="744712" cy="4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33" idx="1"/>
          </p:cNvCxnSpPr>
          <p:nvPr/>
        </p:nvCxnSpPr>
        <p:spPr>
          <a:xfrm>
            <a:off x="5212532" y="4706062"/>
            <a:ext cx="744712" cy="4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ultiply 48"/>
          <p:cNvSpPr/>
          <p:nvPr/>
        </p:nvSpPr>
        <p:spPr>
          <a:xfrm>
            <a:off x="2060757" y="4501266"/>
            <a:ext cx="698043" cy="624049"/>
          </a:xfrm>
          <a:prstGeom prst="mathMultiply">
            <a:avLst>
              <a:gd name="adj1" fmla="val 18256"/>
            </a:avLst>
          </a:prstGeom>
          <a:solidFill>
            <a:srgbClr val="C0504D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n 139"/>
          <p:cNvSpPr/>
          <p:nvPr/>
        </p:nvSpPr>
        <p:spPr>
          <a:xfrm>
            <a:off x="2331843" y="4889224"/>
            <a:ext cx="3146256" cy="7279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Enable dynamic memory management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Automatically balance the runtime memory usage of the framework and user code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62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969341" y="55710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464494" y="3589923"/>
            <a:ext cx="1584176" cy="990072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546301" y="3591178"/>
            <a:ext cx="1194371" cy="868885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30667" y="3577571"/>
            <a:ext cx="1584176" cy="97152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163511" y="3683240"/>
            <a:ext cx="1160448" cy="776526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6" idx="15"/>
          </p:cNvCxnSpPr>
          <p:nvPr/>
        </p:nvCxnSpPr>
        <p:spPr>
          <a:xfrm>
            <a:off x="7323959" y="3683240"/>
            <a:ext cx="225188" cy="556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3"/>
            <a:endCxn id="112" idx="1"/>
          </p:cNvCxnSpPr>
          <p:nvPr/>
        </p:nvCxnSpPr>
        <p:spPr>
          <a:xfrm flipV="1">
            <a:off x="2048670" y="4077768"/>
            <a:ext cx="1166036" cy="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14706" y="3589923"/>
            <a:ext cx="1755513" cy="975689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>
            <a:stCxn id="112" idx="3"/>
            <a:endCxn id="105" idx="1"/>
          </p:cNvCxnSpPr>
          <p:nvPr/>
        </p:nvCxnSpPr>
        <p:spPr>
          <a:xfrm flipV="1">
            <a:off x="4970219" y="4063331"/>
            <a:ext cx="1160448" cy="14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be 123"/>
          <p:cNvSpPr/>
          <p:nvPr/>
        </p:nvSpPr>
        <p:spPr>
          <a:xfrm>
            <a:off x="2574006" y="5131832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43019" y="5617174"/>
            <a:ext cx="149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Buffered/cached data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37625" y="5571008"/>
            <a:ext cx="11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712711" y="5203622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1" name="Straight Arrow Connector 130"/>
          <p:cNvCxnSpPr>
            <a:stCxn id="44" idx="1"/>
            <a:endCxn id="128" idx="0"/>
          </p:cNvCxnSpPr>
          <p:nvPr/>
        </p:nvCxnSpPr>
        <p:spPr>
          <a:xfrm flipH="1">
            <a:off x="3931145" y="4214957"/>
            <a:ext cx="469387" cy="988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2"/>
            <a:endCxn id="124" idx="0"/>
          </p:cNvCxnSpPr>
          <p:nvPr/>
        </p:nvCxnSpPr>
        <p:spPr>
          <a:xfrm flipH="1">
            <a:off x="2856116" y="3946381"/>
            <a:ext cx="1523994" cy="1185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39196" y="3253438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Pause the task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779685" y="3253297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Resume the task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76213" y="4548616"/>
            <a:ext cx="145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Spill into disk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56" idx="3"/>
          </p:cNvCxnSpPr>
          <p:nvPr/>
        </p:nvCxnSpPr>
        <p:spPr>
          <a:xfrm flipV="1">
            <a:off x="5055832" y="4307506"/>
            <a:ext cx="2455389" cy="98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965423" y="4517811"/>
            <a:ext cx="217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back</a:t>
            </a:r>
          </a:p>
          <a:p>
            <a:r>
              <a:rPr lang="en-US" dirty="0" smtClean="0"/>
              <a:t>When memory usage is lower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6301" y="3121704"/>
            <a:ext cx="143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task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380110" y="3734606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3282559" y="3577570"/>
            <a:ext cx="1238163" cy="882493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00532" y="4130351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3583" y="4363589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8965" y="5203622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>
            <a:stCxn id="45" idx="2"/>
            <a:endCxn id="56" idx="0"/>
          </p:cNvCxnSpPr>
          <p:nvPr/>
        </p:nvCxnSpPr>
        <p:spPr>
          <a:xfrm>
            <a:off x="4622017" y="4532801"/>
            <a:ext cx="215382" cy="670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22017" y="5571008"/>
            <a:ext cx="139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accumulated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05" grpId="0" animBg="1"/>
      <p:bldP spid="106" grpId="0" animBg="1"/>
      <p:bldP spid="124" grpId="0" animBg="1"/>
      <p:bldP spid="125" grpId="0"/>
      <p:bldP spid="127" grpId="0"/>
      <p:bldP spid="128" grpId="0" animBg="1"/>
      <p:bldP spid="139" grpId="0"/>
      <p:bldP spid="141" grpId="0"/>
      <p:bldP spid="145" grpId="0"/>
      <p:bldP spid="29" grpId="0" animBg="1"/>
      <p:bldP spid="44" grpId="0" animBg="1"/>
      <p:bldP spid="45" grpId="0" animBg="1"/>
      <p:bldP spid="56" grpId="0" animBg="1"/>
      <p:bldP spid="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3080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Provide </a:t>
            </a:r>
            <a:r>
              <a:rPr lang="en-US" altLang="zh-CN" dirty="0" err="1" smtClean="0">
                <a:latin typeface="Arial"/>
                <a:cs typeface="Arial"/>
              </a:rPr>
              <a:t>memory+disk</a:t>
            </a:r>
            <a:r>
              <a:rPr lang="en-US" altLang="zh-CN" dirty="0" smtClean="0">
                <a:latin typeface="Arial"/>
                <a:cs typeface="Arial"/>
              </a:rPr>
              <a:t> data structures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18 OOM errors occur in </a:t>
            </a:r>
            <a:r>
              <a:rPr lang="en-US" altLang="zh-CN" i="1" dirty="0" err="1" smtClean="0">
                <a:solidFill>
                  <a:srgbClr val="393BAA"/>
                </a:solidFill>
              </a:rPr>
              <a:t>ArrayList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Map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Set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Queue</a:t>
            </a:r>
            <a:r>
              <a:rPr lang="en-US" altLang="zh-CN" dirty="0" smtClean="0">
                <a:solidFill>
                  <a:srgbClr val="393BAA"/>
                </a:solidFill>
              </a:rPr>
              <a:t>, etc.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New data structures</a:t>
            </a:r>
          </a:p>
          <a:p>
            <a:pPr lvl="2"/>
            <a:r>
              <a:rPr lang="en-US" altLang="zh-CN" dirty="0" smtClean="0"/>
              <a:t>For aggregating &lt;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&gt; records </a:t>
            </a:r>
          </a:p>
          <a:p>
            <a:pPr lvl="2"/>
            <a:r>
              <a:rPr lang="en-US" altLang="zh-CN" dirty="0" smtClean="0"/>
              <a:t>For storing accumulated results</a:t>
            </a:r>
          </a:p>
          <a:p>
            <a:pPr lvl="2"/>
            <a:r>
              <a:rPr lang="en-US" altLang="zh-CN" dirty="0" smtClean="0"/>
              <a:t>Provide common APIs as C++ STL and Java Collections</a:t>
            </a:r>
          </a:p>
          <a:p>
            <a:pPr lvl="2"/>
            <a:r>
              <a:rPr lang="en-US" altLang="zh-CN" dirty="0" smtClean="0">
                <a:solidFill>
                  <a:srgbClr val="393BAA"/>
                </a:solidFill>
              </a:rPr>
              <a:t>Automatically swap between memory and disk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598438" y="5084840"/>
            <a:ext cx="5210982" cy="1067328"/>
          </a:xfrm>
          <a:prstGeom prst="can">
            <a:avLst>
              <a:gd name="adj" fmla="val 34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438" y="4423282"/>
            <a:ext cx="5210982" cy="5019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9747" y="456950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9747" y="5051857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6489" y="554191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67530" y="4587446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568" y="4596542"/>
            <a:ext cx="813287" cy="2132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7530" y="5085722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568" y="5103670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67530" y="5559857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568" y="5577805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069335" y="4703038"/>
            <a:ext cx="265233" cy="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5069335" y="5201314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>
            <a:off x="5069335" y="5675449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6" idx="2"/>
            <a:endCxn id="8" idx="0"/>
          </p:cNvCxnSpPr>
          <p:nvPr/>
        </p:nvCxnSpPr>
        <p:spPr>
          <a:xfrm>
            <a:off x="3116814" y="4818630"/>
            <a:ext cx="0" cy="233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 flipH="1">
            <a:off x="3113556" y="5300987"/>
            <a:ext cx="3258" cy="24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724664" y="4119643"/>
            <a:ext cx="14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NewMap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6489" y="4119643"/>
            <a:ext cx="16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NewArrayList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>
            <a:off x="4818433" y="4818629"/>
            <a:ext cx="0" cy="26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2" idx="2"/>
            <a:endCxn id="14" idx="0"/>
          </p:cNvCxnSpPr>
          <p:nvPr/>
        </p:nvCxnSpPr>
        <p:spPr>
          <a:xfrm>
            <a:off x="4818433" y="5316905"/>
            <a:ext cx="0" cy="2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19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study on big data applications</a:t>
            </a:r>
          </a:p>
          <a:p>
            <a:pPr lvl="1"/>
            <a:r>
              <a:rPr lang="en-US" dirty="0"/>
              <a:t>Li </a:t>
            </a:r>
            <a:r>
              <a:rPr lang="en-US" i="1" dirty="0"/>
              <a:t>et al. </a:t>
            </a:r>
            <a:r>
              <a:rPr lang="en-US" dirty="0" smtClean="0"/>
              <a:t>[ICSE ’13] </a:t>
            </a:r>
          </a:p>
          <a:p>
            <a:pPr lvl="2"/>
            <a:r>
              <a:rPr lang="en-US" dirty="0" smtClean="0"/>
              <a:t>studied </a:t>
            </a:r>
            <a:r>
              <a:rPr lang="en-US" dirty="0"/>
              <a:t>250 failures in SCOPE </a:t>
            </a:r>
            <a:r>
              <a:rPr lang="en-US" dirty="0" smtClean="0"/>
              <a:t>jobs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id not target OOM errors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Kavulya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 [</a:t>
            </a:r>
            <a:r>
              <a:rPr lang="en-US" dirty="0" err="1"/>
              <a:t>CCGrid</a:t>
            </a:r>
            <a:r>
              <a:rPr lang="en-US" dirty="0"/>
              <a:t> ’10] </a:t>
            </a:r>
          </a:p>
          <a:p>
            <a:pPr lvl="2"/>
            <a:r>
              <a:rPr lang="en-US" dirty="0"/>
              <a:t>analyzed the performance problems and failures in Hadoop jobs </a:t>
            </a:r>
            <a:endParaRPr lang="en-US" dirty="0" smtClean="0"/>
          </a:p>
          <a:p>
            <a:pPr lvl="2"/>
            <a:r>
              <a:rPr lang="en-US" dirty="0" smtClean="0"/>
              <a:t>studied Array indexing </a:t>
            </a:r>
            <a:r>
              <a:rPr lang="en-US" dirty="0"/>
              <a:t>errors and </a:t>
            </a:r>
            <a:r>
              <a:rPr lang="en-US" dirty="0" err="1"/>
              <a:t>IOException</a:t>
            </a:r>
            <a:r>
              <a:rPr lang="en-US"/>
              <a:t> </a:t>
            </a:r>
            <a:r>
              <a:rPr lang="en-US" smtClean="0"/>
              <a:t>errors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6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Studied 123 OOM errors in Hadoop/Spark applications</a:t>
            </a:r>
          </a:p>
          <a:p>
            <a:r>
              <a:rPr lang="en-US" dirty="0" smtClean="0"/>
              <a:t>Summarized the common OOM root causes</a:t>
            </a:r>
          </a:p>
          <a:p>
            <a:pPr lvl="1"/>
            <a:r>
              <a:rPr lang="en-US" dirty="0" smtClean="0"/>
              <a:t>large buffered/cached data</a:t>
            </a:r>
          </a:p>
          <a:p>
            <a:pPr lvl="1"/>
            <a:r>
              <a:rPr lang="en-US" dirty="0" smtClean="0"/>
              <a:t>abnormal dataflow </a:t>
            </a:r>
          </a:p>
          <a:p>
            <a:pPr lvl="1"/>
            <a:r>
              <a:rPr lang="en-US" dirty="0" smtClean="0"/>
              <a:t>memory</a:t>
            </a:r>
            <a:r>
              <a:rPr lang="en-US" dirty="0"/>
              <a:t>-consuming user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Summarized the common </a:t>
            </a:r>
            <a:r>
              <a:rPr lang="en-US" dirty="0"/>
              <a:t>fix </a:t>
            </a:r>
            <a:r>
              <a:rPr lang="en-US" dirty="0" smtClean="0"/>
              <a:t>patterns</a:t>
            </a:r>
          </a:p>
          <a:p>
            <a:r>
              <a:rPr lang="en-US" altLang="zh-CN" dirty="0" smtClean="0"/>
              <a:t>Proposed two </a:t>
            </a:r>
            <a:r>
              <a:rPr lang="en-US" dirty="0" smtClean="0"/>
              <a:t>fault-tolerant mechanisms</a:t>
            </a:r>
          </a:p>
          <a:p>
            <a:pPr marL="457200" lvl="1" indent="0">
              <a:buNone/>
            </a:pPr>
            <a:endParaRPr lang="en-US" sz="1600" dirty="0" smtClean="0">
              <a:ea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93BAA"/>
                </a:solidFill>
              </a:rPr>
              <a:t>Thanks! Q&amp;A</a:t>
            </a:r>
            <a:endParaRPr lang="en-US" dirty="0">
              <a:solidFill>
                <a:srgbClr val="393B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893402" y="2379495"/>
            <a:ext cx="1115040" cy="2194560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3402" y="4832963"/>
            <a:ext cx="1115040" cy="1888511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9542" y="3629175"/>
            <a:ext cx="1115040" cy="2194560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0622" y="250656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Pipeline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75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Driver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32000"/>
            <a:ext cx="7696200" cy="2781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683003" y="255210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1"/>
          </p:cNvCxnSpPr>
          <p:nvPr/>
        </p:nvCxnSpPr>
        <p:spPr>
          <a:xfrm flipH="1">
            <a:off x="1880279" y="255210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</p:cNvCxnSpPr>
          <p:nvPr/>
        </p:nvCxnSpPr>
        <p:spPr>
          <a:xfrm flipH="1">
            <a:off x="1915546" y="255210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78333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68377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85213" y="241956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68377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092 L -0.21541 0.168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0" y="83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8E-6 -1.80051E-6 L -0.20361 0.22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9" y="112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91113E-6 L -0.20361 0.287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9" y="1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Driver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32000"/>
            <a:ext cx="7696200" cy="2781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683003" y="255210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1"/>
          </p:cNvCxnSpPr>
          <p:nvPr/>
        </p:nvCxnSpPr>
        <p:spPr>
          <a:xfrm flipH="1">
            <a:off x="1880279" y="255210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</p:cNvCxnSpPr>
          <p:nvPr/>
        </p:nvCxnSpPr>
        <p:spPr>
          <a:xfrm flipH="1">
            <a:off x="1915546" y="255210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85213" y="241956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86709" y="2939563"/>
            <a:ext cx="2568126" cy="1399232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86709" y="2939563"/>
            <a:ext cx="2568126" cy="98769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85214" y="275999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3791" y="4282611"/>
            <a:ext cx="394550" cy="24431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13791" y="3891983"/>
            <a:ext cx="394550" cy="24431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4815E-7 2.18157E-6 L -0.28527 -0.173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866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4842E-6 1.36174E-6 L -0.28534 -0.189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6" y="-9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</TotalTime>
  <Words>5427</Words>
  <Application>Microsoft Macintosh PowerPoint</Application>
  <PresentationFormat>On-screen Show (4:3)</PresentationFormat>
  <Paragraphs>1620</Paragraphs>
  <Slides>66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Background</vt:lpstr>
      <vt:lpstr>Background – Application development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Physical memory layer</vt:lpstr>
      <vt:lpstr>Motivation – Memory usage problems </vt:lpstr>
      <vt:lpstr>Motivation – Memory usage problems </vt:lpstr>
      <vt:lpstr>Motivation – Memory usage problems </vt:lpstr>
      <vt:lpstr>Motivation – Memory usage problems </vt:lpstr>
      <vt:lpstr>Motivation – Memory problem examples</vt:lpstr>
      <vt:lpstr>Overview</vt:lpstr>
      <vt:lpstr>PowerPoint Presentation</vt:lpstr>
      <vt:lpstr>Research questions</vt:lpstr>
      <vt:lpstr>Methodology – Subject collection</vt:lpstr>
      <vt:lpstr>Methodology – Subject collection</vt:lpstr>
      <vt:lpstr>Methodology – Subjects </vt:lpstr>
      <vt:lpstr>Methodology – Subjects </vt:lpstr>
      <vt:lpstr>Methodology – Subjects </vt:lpstr>
      <vt:lpstr>Methodology – Subjects </vt:lpstr>
      <vt:lpstr>RQ1: OOM cause patterns </vt:lpstr>
      <vt:lpstr>RQ1: OOM cause patterns </vt:lpstr>
      <vt:lpstr>RQ1: OOM cause patterns</vt:lpstr>
      <vt:lpstr>RQ1: OOM cause patterns</vt:lpstr>
      <vt:lpstr>RQ1: OOM cause patterns</vt:lpstr>
      <vt:lpstr>RQ1: OOM cause patterns</vt:lpstr>
      <vt:lpstr>RQ1: OOM cause patterns</vt:lpstr>
      <vt:lpstr>RQ1: OOM cause patterns – Dataflow</vt:lpstr>
      <vt:lpstr>RQ1: OOM cause patterns – Dataflow</vt:lpstr>
      <vt:lpstr>RQ1: OOM cause patterns – Dataflow</vt:lpstr>
      <vt:lpstr>RQ1: OOM cause patterns – Dataflow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RQ2: OOM fix patterns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RQ3: Potential fault-tolerant mechanisms</vt:lpstr>
      <vt:lpstr>RQ3: Potential fault-tolerant mechanisms</vt:lpstr>
      <vt:lpstr>Related work </vt:lpstr>
      <vt:lpstr>Conclusions</vt:lpstr>
      <vt:lpstr>Thanks!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LIjie Xu</dc:creator>
  <cp:lastModifiedBy>LIjie Xu</cp:lastModifiedBy>
  <cp:revision>3327</cp:revision>
  <cp:lastPrinted>2015-08-26T03:13:19Z</cp:lastPrinted>
  <dcterms:created xsi:type="dcterms:W3CDTF">2015-08-19T15:04:14Z</dcterms:created>
  <dcterms:modified xsi:type="dcterms:W3CDTF">2015-11-10T15:37:03Z</dcterms:modified>
</cp:coreProperties>
</file>