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8" r:id="rId2"/>
    <p:sldId id="436" r:id="rId3"/>
    <p:sldId id="468" r:id="rId4"/>
    <p:sldId id="469" r:id="rId5"/>
    <p:sldId id="476" r:id="rId6"/>
    <p:sldId id="471" r:id="rId7"/>
    <p:sldId id="478" r:id="rId8"/>
    <p:sldId id="486" r:id="rId9"/>
    <p:sldId id="487" r:id="rId10"/>
    <p:sldId id="473" r:id="rId11"/>
    <p:sldId id="488" r:id="rId12"/>
    <p:sldId id="477" r:id="rId13"/>
    <p:sldId id="474" r:id="rId14"/>
    <p:sldId id="475" r:id="rId15"/>
    <p:sldId id="425" r:id="rId16"/>
    <p:sldId id="423" r:id="rId17"/>
    <p:sldId id="480" r:id="rId18"/>
    <p:sldId id="257" r:id="rId19"/>
    <p:sldId id="455" r:id="rId20"/>
    <p:sldId id="392" r:id="rId21"/>
    <p:sldId id="421" r:id="rId22"/>
    <p:sldId id="465" r:id="rId23"/>
    <p:sldId id="466" r:id="rId24"/>
    <p:sldId id="489" r:id="rId25"/>
    <p:sldId id="481" r:id="rId26"/>
    <p:sldId id="493" r:id="rId27"/>
    <p:sldId id="400" r:id="rId28"/>
    <p:sldId id="490" r:id="rId29"/>
    <p:sldId id="420" r:id="rId30"/>
    <p:sldId id="483" r:id="rId31"/>
    <p:sldId id="433" r:id="rId32"/>
    <p:sldId id="445" r:id="rId33"/>
    <p:sldId id="370" r:id="rId34"/>
    <p:sldId id="492" r:id="rId35"/>
    <p:sldId id="485" r:id="rId36"/>
    <p:sldId id="372" r:id="rId37"/>
    <p:sldId id="346" r:id="rId38"/>
    <p:sldId id="373" r:id="rId39"/>
    <p:sldId id="495" r:id="rId40"/>
    <p:sldId id="494" r:id="rId41"/>
    <p:sldId id="496" r:id="rId42"/>
    <p:sldId id="497" r:id="rId43"/>
    <p:sldId id="498" r:id="rId44"/>
    <p:sldId id="459" r:id="rId45"/>
    <p:sldId id="499" r:id="rId46"/>
    <p:sldId id="460" r:id="rId47"/>
    <p:sldId id="501" r:id="rId48"/>
    <p:sldId id="406" r:id="rId49"/>
    <p:sldId id="502" r:id="rId50"/>
    <p:sldId id="443" r:id="rId51"/>
    <p:sldId id="452" r:id="rId52"/>
    <p:sldId id="446" r:id="rId53"/>
    <p:sldId id="503" r:id="rId54"/>
    <p:sldId id="440" r:id="rId55"/>
    <p:sldId id="442" r:id="rId56"/>
    <p:sldId id="504" r:id="rId57"/>
    <p:sldId id="408" r:id="rId58"/>
    <p:sldId id="505" r:id="rId59"/>
    <p:sldId id="509" r:id="rId60"/>
    <p:sldId id="506" r:id="rId61"/>
    <p:sldId id="409" r:id="rId62"/>
    <p:sldId id="507" r:id="rId63"/>
    <p:sldId id="410" r:id="rId64"/>
    <p:sldId id="508" r:id="rId65"/>
    <p:sldId id="413" r:id="rId66"/>
    <p:sldId id="414" r:id="rId67"/>
    <p:sldId id="418" r:id="rId68"/>
    <p:sldId id="419" r:id="rId69"/>
    <p:sldId id="435" r:id="rId7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69C6EE-2737-D841-B27D-6A956FA8F304}">
          <p14:sldIdLst>
            <p14:sldId id="258"/>
            <p14:sldId id="436"/>
            <p14:sldId id="468"/>
            <p14:sldId id="469"/>
            <p14:sldId id="476"/>
            <p14:sldId id="471"/>
            <p14:sldId id="478"/>
            <p14:sldId id="486"/>
            <p14:sldId id="487"/>
            <p14:sldId id="473"/>
            <p14:sldId id="488"/>
            <p14:sldId id="477"/>
            <p14:sldId id="474"/>
            <p14:sldId id="475"/>
            <p14:sldId id="425"/>
            <p14:sldId id="423"/>
            <p14:sldId id="480"/>
            <p14:sldId id="257"/>
            <p14:sldId id="455"/>
            <p14:sldId id="392"/>
            <p14:sldId id="421"/>
            <p14:sldId id="465"/>
            <p14:sldId id="466"/>
            <p14:sldId id="489"/>
            <p14:sldId id="481"/>
            <p14:sldId id="493"/>
            <p14:sldId id="400"/>
            <p14:sldId id="490"/>
            <p14:sldId id="420"/>
            <p14:sldId id="483"/>
            <p14:sldId id="433"/>
            <p14:sldId id="445"/>
            <p14:sldId id="370"/>
            <p14:sldId id="492"/>
            <p14:sldId id="485"/>
            <p14:sldId id="372"/>
            <p14:sldId id="346"/>
            <p14:sldId id="373"/>
            <p14:sldId id="495"/>
            <p14:sldId id="494"/>
            <p14:sldId id="496"/>
            <p14:sldId id="497"/>
            <p14:sldId id="498"/>
            <p14:sldId id="459"/>
            <p14:sldId id="499"/>
            <p14:sldId id="460"/>
            <p14:sldId id="501"/>
            <p14:sldId id="406"/>
            <p14:sldId id="502"/>
            <p14:sldId id="443"/>
            <p14:sldId id="452"/>
            <p14:sldId id="446"/>
            <p14:sldId id="503"/>
            <p14:sldId id="440"/>
            <p14:sldId id="442"/>
            <p14:sldId id="504"/>
            <p14:sldId id="408"/>
            <p14:sldId id="505"/>
            <p14:sldId id="509"/>
            <p14:sldId id="506"/>
            <p14:sldId id="409"/>
            <p14:sldId id="507"/>
            <p14:sldId id="410"/>
            <p14:sldId id="508"/>
            <p14:sldId id="413"/>
            <p14:sldId id="414"/>
            <p14:sldId id="418"/>
            <p14:sldId id="419"/>
            <p14:sldId id="4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393BAA"/>
    <a:srgbClr val="3F40B8"/>
    <a:srgbClr val="2C798F"/>
    <a:srgbClr val="1F0EFF"/>
    <a:srgbClr val="4B48D6"/>
    <a:srgbClr val="4440BA"/>
    <a:srgbClr val="5009DF"/>
    <a:srgbClr val="6407DF"/>
    <a:srgbClr val="6D0AEA"/>
    <a:srgbClr val="831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0" autoAdjust="0"/>
    <p:restoredTop sz="99664" autoAdjust="0"/>
  </p:normalViewPr>
  <p:slideViewPr>
    <p:cSldViewPr snapToGrid="0" snapToObjects="1">
      <p:cViewPr>
        <p:scale>
          <a:sx n="125" d="100"/>
          <a:sy n="125" d="100"/>
        </p:scale>
        <p:origin x="-107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78634-214B-9E4E-9329-E32F1A6AF571}" type="datetimeFigureOut">
              <a:rPr lang="en-US" smtClean="0"/>
              <a:t>15-11-11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E0952-8E6D-C240-BD04-5A1732F54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90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0CDDB-A621-464B-8F8F-849804DBAAE1}" type="datetimeFigureOut">
              <a:rPr lang="en-US" smtClean="0"/>
              <a:t>15-11-11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02B12-2471-DF42-9043-8C84D400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441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379BF-82C8-4FC5-9BBA-A64CC0662C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735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379BF-82C8-4FC5-9BBA-A64CC0662C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735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常见原因和修复方法，构建内存用量模型并估算应用的内存用量，内存溢出错误的诊断方法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02B12-2471-DF42-9043-8C84D40080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02B12-2471-DF42-9043-8C84D40080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74862-5EF7-A545-9140-BCD414BD2FEF}" type="datetime1">
              <a:rPr lang="zh-CN" altLang="en-US" smtClean="0"/>
              <a:t>15-11-11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3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1319-03E0-2046-B7A3-E281BE06A24F}" type="datetime1">
              <a:rPr lang="zh-CN" altLang="en-US" smtClean="0"/>
              <a:t>15-11-11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7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E01A-F11E-7E4C-B765-A539ACC7B28B}" type="datetime1">
              <a:rPr lang="zh-CN" altLang="en-US" smtClean="0"/>
              <a:t>15-11-11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6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229600" cy="846667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3F40B8"/>
                </a:solidFill>
                <a:latin typeface="Arial"/>
                <a:ea typeface="黑体"/>
                <a:cs typeface="Arial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 sz="2400">
                <a:latin typeface="Arial"/>
                <a:ea typeface="黑体"/>
                <a:cs typeface="Arial"/>
              </a:defRPr>
            </a:lvl1pPr>
            <a:lvl2pPr marL="742950" indent="-285750">
              <a:buFont typeface="Wingdings" charset="2"/>
              <a:buChar char="§"/>
              <a:defRPr sz="2000">
                <a:latin typeface="Arial"/>
                <a:ea typeface="黑体"/>
                <a:cs typeface="Arial"/>
              </a:defRPr>
            </a:lvl2pPr>
            <a:lvl3pPr>
              <a:defRPr sz="1800">
                <a:latin typeface="Arial"/>
                <a:ea typeface="黑体"/>
                <a:cs typeface="Arial"/>
              </a:defRPr>
            </a:lvl3pPr>
            <a:lvl4pPr>
              <a:defRPr>
                <a:latin typeface="Arial"/>
                <a:ea typeface="黑体"/>
                <a:cs typeface="Arial"/>
              </a:defRPr>
            </a:lvl4pPr>
            <a:lvl5pPr>
              <a:defRPr>
                <a:latin typeface="Arial"/>
                <a:ea typeface="黑体"/>
                <a:cs typeface="Arial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8F57-4587-C84D-A042-BF8E71F1AABA}" type="datetime1">
              <a:rPr lang="zh-CN" altLang="en-US" smtClean="0"/>
              <a:t>15-11-11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ine 6"/>
          <p:cNvSpPr>
            <a:spLocks noChangeShapeType="1"/>
          </p:cNvSpPr>
          <p:nvPr userDrawn="1"/>
        </p:nvSpPr>
        <p:spPr bwMode="auto">
          <a:xfrm flipV="1">
            <a:off x="457200" y="1259417"/>
            <a:ext cx="7054850" cy="22225"/>
          </a:xfrm>
          <a:prstGeom prst="line">
            <a:avLst/>
          </a:prstGeom>
          <a:noFill/>
          <a:ln w="28575">
            <a:solidFill>
              <a:srgbClr val="3F40B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8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BDD2-C035-444C-889F-DD66F19B6770}" type="datetime1">
              <a:rPr lang="zh-CN" altLang="en-US" smtClean="0"/>
              <a:t>15-11-11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1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7006-55AB-CE4A-B1A9-B0BAE191CCA3}" type="datetime1">
              <a:rPr lang="zh-CN" altLang="en-US" smtClean="0"/>
              <a:t>15-11-11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5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571D-4AC5-F448-A362-46089558D0FD}" type="datetime1">
              <a:rPr lang="zh-CN" altLang="en-US" smtClean="0"/>
              <a:t>15-11-11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B643-F097-CF4B-9557-0C550D829A4C}" type="datetime1">
              <a:rPr lang="zh-CN" altLang="en-US" smtClean="0"/>
              <a:t>15-11-11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0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3DDA-CE21-C04B-9C02-6B8E7529D80E}" type="datetime1">
              <a:rPr lang="zh-CN" altLang="en-US" smtClean="0"/>
              <a:t>15-11-11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1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21977-F2F2-8E46-91EC-B6ED4C894552}" type="datetime1">
              <a:rPr lang="zh-CN" altLang="en-US" smtClean="0"/>
              <a:t>15-11-11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2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89A3-0A26-A54A-BF60-8E2E06EE44CB}" type="datetime1">
              <a:rPr lang="zh-CN" altLang="en-US" smtClean="0"/>
              <a:t>15-11-11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53332-FA73-2E44-A458-ECEA9DDAAB77}" type="datetime1">
              <a:rPr lang="zh-CN" altLang="en-US" smtClean="0"/>
              <a:t>15-11-11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6D50-356D-664E-8AD2-94D57464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59801" y="1331530"/>
            <a:ext cx="8226999" cy="1946733"/>
          </a:xfrm>
          <a:prstGeom prst="roundRect">
            <a:avLst/>
          </a:prstGeom>
          <a:solidFill>
            <a:srgbClr val="3F40B8"/>
          </a:solidFill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zh-CN" sz="2600" dirty="0" smtClean="0">
                <a:latin typeface="Arial"/>
                <a:ea typeface="黑体"/>
                <a:cs typeface="Arial"/>
              </a:rPr>
              <a:t>Understanding and Diagnosing Out of Memory Errors in Distributed Data-Parallel Applications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3404" y="57735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Arial"/>
                <a:ea typeface="黑体"/>
                <a:cs typeface="Arial"/>
              </a:rPr>
              <a:t>2015-11-05</a:t>
            </a:r>
            <a:endParaRPr lang="zh-CN" altLang="en-US" b="1" dirty="0">
              <a:latin typeface="Arial"/>
              <a:ea typeface="黑体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258455" y="384463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50991" y="4034954"/>
            <a:ext cx="80142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orbel"/>
                <a:cs typeface="Corbel"/>
              </a:rPr>
              <a:t>Lijie Xu</a:t>
            </a:r>
          </a:p>
          <a:p>
            <a:pPr algn="ctr"/>
            <a:endParaRPr lang="en-US" sz="2000" dirty="0" smtClean="0">
              <a:latin typeface="Corbel"/>
              <a:cs typeface="Corbel"/>
            </a:endParaRPr>
          </a:p>
          <a:p>
            <a:pPr algn="ctr"/>
            <a:r>
              <a:rPr lang="en-US" sz="2000" b="1" dirty="0" smtClean="0">
                <a:latin typeface="Corbel"/>
                <a:cs typeface="Corbel"/>
              </a:rPr>
              <a:t>Institute </a:t>
            </a:r>
            <a:r>
              <a:rPr lang="en-US" sz="2000" b="1" dirty="0">
                <a:latin typeface="Corbel"/>
                <a:cs typeface="Corbel"/>
              </a:rPr>
              <a:t>of </a:t>
            </a:r>
            <a:r>
              <a:rPr lang="en-US" sz="2000" b="1" dirty="0" smtClean="0">
                <a:latin typeface="Corbel"/>
                <a:cs typeface="Corbel"/>
              </a:rPr>
              <a:t>Software</a:t>
            </a:r>
            <a:endParaRPr lang="en-US" sz="2000" b="1" dirty="0">
              <a:latin typeface="Corbel"/>
              <a:cs typeface="Corbel"/>
            </a:endParaRPr>
          </a:p>
          <a:p>
            <a:pPr algn="ctr"/>
            <a:r>
              <a:rPr lang="en-US" sz="2000" b="1" dirty="0" smtClean="0">
                <a:latin typeface="Corbel"/>
                <a:cs typeface="Corbel"/>
              </a:rPr>
              <a:t>Chinese </a:t>
            </a:r>
            <a:r>
              <a:rPr lang="en-US" sz="2000" b="1" dirty="0">
                <a:latin typeface="Corbel"/>
                <a:cs typeface="Corbel"/>
              </a:rPr>
              <a:t>Academy </a:t>
            </a:r>
            <a:r>
              <a:rPr lang="en-US" sz="2000" b="1" dirty="0" smtClean="0">
                <a:latin typeface="Corbel"/>
                <a:cs typeface="Corbel"/>
              </a:rPr>
              <a:t>of Sciences</a:t>
            </a:r>
            <a:endParaRPr lang="en-US" sz="2000" b="1" dirty="0">
              <a:latin typeface="Corbel"/>
              <a:cs typeface="Corbe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4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sz="2400" dirty="0" smtClean="0"/>
              <a:t>– Physical memory layer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Each task runs as a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08" y="2395958"/>
            <a:ext cx="6399106" cy="40590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95980" y="5486400"/>
            <a:ext cx="2182353" cy="739739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91020" y="5480992"/>
            <a:ext cx="2288875" cy="739739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91020" y="1667643"/>
            <a:ext cx="1768571" cy="369332"/>
          </a:xfrm>
          <a:prstGeom prst="rect">
            <a:avLst/>
          </a:prstGeom>
          <a:solidFill>
            <a:srgbClr val="393BAA"/>
          </a:solidFill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process/thread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95980" y="4553850"/>
            <a:ext cx="2182353" cy="427062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91020" y="4361038"/>
            <a:ext cx="2288875" cy="521241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923430" y="4980912"/>
            <a:ext cx="283583" cy="505488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463345" y="4882279"/>
            <a:ext cx="258924" cy="598713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88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08" y="2395958"/>
            <a:ext cx="6399106" cy="40590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sz="2400" dirty="0" smtClean="0"/>
              <a:t>– Memory usage problems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11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High memory consumption is common</a:t>
            </a:r>
            <a:endParaRPr lang="en-US" dirty="0" smtClean="0"/>
          </a:p>
          <a:p>
            <a:pPr marL="914400" lvl="2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95980" y="5486400"/>
            <a:ext cx="2182353" cy="739739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91020" y="5480992"/>
            <a:ext cx="2288875" cy="739739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5407" y="1647232"/>
            <a:ext cx="3651761" cy="400110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High memory consumption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2845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08" y="2395957"/>
            <a:ext cx="6399104" cy="4059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sz="2400" dirty="0" smtClean="0"/>
              <a:t>– Memory usage problems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High memory consumption is common</a:t>
            </a:r>
            <a:endParaRPr lang="en-US" dirty="0" smtClean="0"/>
          </a:p>
          <a:p>
            <a:pPr marL="914400" lvl="2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95980" y="5486400"/>
            <a:ext cx="2182353" cy="739739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91020" y="5480992"/>
            <a:ext cx="2288875" cy="739739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3116" y="4914451"/>
            <a:ext cx="2930084" cy="369332"/>
          </a:xfrm>
          <a:prstGeom prst="rect">
            <a:avLst/>
          </a:prstGeom>
          <a:solidFill>
            <a:srgbClr val="393BAA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High memory consumption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5407" y="1647232"/>
            <a:ext cx="3651761" cy="400110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High memory consumption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50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08" y="2395957"/>
            <a:ext cx="6399104" cy="4059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sz="2400" dirty="0" smtClean="0"/>
              <a:t>– Memory usage problems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13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High memory consumption is common</a:t>
            </a:r>
            <a:endParaRPr lang="en-US" dirty="0" smtClean="0"/>
          </a:p>
          <a:p>
            <a:pPr marL="914400" lvl="2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8882" y="3239912"/>
            <a:ext cx="4948106" cy="1708160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393BA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050" b="1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n-US" altLang="zh-CN" sz="1050" b="1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altLang="zh-CN" sz="1050" b="1" dirty="0" smtClean="0">
                <a:solidFill>
                  <a:srgbClr val="393BAA"/>
                </a:solidFill>
                <a:latin typeface="Courier"/>
                <a:cs typeface="Courier"/>
              </a:rPr>
              <a:t>FATAL </a:t>
            </a:r>
            <a:r>
              <a:rPr lang="en-US" altLang="zh-CN" sz="1050" b="1" dirty="0" err="1">
                <a:solidFill>
                  <a:srgbClr val="393BAA"/>
                </a:solidFill>
                <a:latin typeface="Courier"/>
                <a:cs typeface="Courier"/>
              </a:rPr>
              <a:t>org.apache.hadoop.mapred.Child</a:t>
            </a:r>
            <a:r>
              <a:rPr lang="en-US" altLang="zh-CN" sz="1050" b="1" dirty="0">
                <a:solidFill>
                  <a:srgbClr val="393BAA"/>
                </a:solidFill>
                <a:latin typeface="Courier"/>
                <a:cs typeface="Courier"/>
              </a:rPr>
              <a:t>: Error running child : </a:t>
            </a:r>
            <a:endParaRPr lang="en-US" altLang="zh-CN" sz="1050" b="1" dirty="0" smtClean="0">
              <a:solidFill>
                <a:srgbClr val="393BAA"/>
              </a:solidFill>
              <a:latin typeface="Courier"/>
              <a:cs typeface="Courier"/>
            </a:endParaRPr>
          </a:p>
          <a:p>
            <a:r>
              <a:rPr lang="en-US" altLang="zh-CN" sz="1050" b="1" dirty="0" err="1" smtClean="0">
                <a:solidFill>
                  <a:srgbClr val="393BAA"/>
                </a:solidFill>
                <a:latin typeface="Courier"/>
                <a:cs typeface="Courier"/>
              </a:rPr>
              <a:t>java.lang.OutOfMemoryError</a:t>
            </a:r>
            <a:r>
              <a:rPr lang="en-US" altLang="zh-CN" sz="1050" b="1" dirty="0">
                <a:solidFill>
                  <a:srgbClr val="393BAA"/>
                </a:solidFill>
                <a:latin typeface="Courier"/>
                <a:cs typeface="Courier"/>
              </a:rPr>
              <a:t>: Java heap space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Courier"/>
                <a:cs typeface="Courier"/>
              </a:rPr>
              <a:t>at </a:t>
            </a:r>
            <a:r>
              <a:rPr lang="en-US" altLang="zh-CN" sz="1050" dirty="0" err="1">
                <a:solidFill>
                  <a:schemeClr val="tx1"/>
                </a:solidFill>
                <a:latin typeface="Courier"/>
                <a:cs typeface="Courier"/>
              </a:rPr>
              <a:t>java.util.Arrays.copyOf</a:t>
            </a:r>
            <a:r>
              <a:rPr lang="en-US" altLang="zh-CN" sz="1050" dirty="0">
                <a:solidFill>
                  <a:schemeClr val="tx1"/>
                </a:solidFill>
                <a:latin typeface="Courier"/>
                <a:cs typeface="Courier"/>
              </a:rPr>
              <a:t>(Arrays.java:2882)</a:t>
            </a:r>
          </a:p>
          <a:p>
            <a:r>
              <a:rPr lang="en-US" altLang="zh-CN" sz="1050" dirty="0" smtClean="0">
                <a:solidFill>
                  <a:schemeClr val="tx1"/>
                </a:solidFill>
                <a:latin typeface="Courier"/>
                <a:cs typeface="Courier"/>
              </a:rPr>
              <a:t>.</a:t>
            </a:r>
            <a:r>
              <a:rPr lang="en-US" altLang="zh-CN" sz="1050" dirty="0">
                <a:solidFill>
                  <a:schemeClr val="tx1"/>
                </a:solidFill>
                <a:latin typeface="Courier"/>
                <a:cs typeface="Courier"/>
              </a:rPr>
              <a:t>..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Courier"/>
                <a:cs typeface="Courier"/>
              </a:rPr>
              <a:t>at cloud9.ComputeCooccurrenceMatrixStripes$MyReducer.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Courier"/>
                <a:cs typeface="Courier"/>
              </a:rPr>
              <a:t>   </a:t>
            </a:r>
            <a:r>
              <a:rPr lang="en-US" altLang="zh-CN" sz="1050" b="1" dirty="0">
                <a:solidFill>
                  <a:srgbClr val="393BAA"/>
                </a:solidFill>
                <a:latin typeface="Courier"/>
                <a:cs typeface="Courier"/>
              </a:rPr>
              <a:t>reduce</a:t>
            </a:r>
            <a:r>
              <a:rPr lang="en-US" altLang="zh-CN" sz="1050" dirty="0">
                <a:solidFill>
                  <a:schemeClr val="tx1"/>
                </a:solidFill>
                <a:latin typeface="Courier"/>
                <a:cs typeface="Courier"/>
              </a:rPr>
              <a:t>(ComputeCooccurrenceMatrixStripes.java:136)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Courier"/>
                <a:cs typeface="Courier"/>
              </a:rPr>
              <a:t>at </a:t>
            </a:r>
            <a:r>
              <a:rPr lang="en-US" altLang="zh-CN" sz="1050" dirty="0" err="1">
                <a:solidFill>
                  <a:schemeClr val="tx1"/>
                </a:solidFill>
                <a:latin typeface="Courier"/>
                <a:cs typeface="Courier"/>
              </a:rPr>
              <a:t>org.apache.hadoop.mapred.Child.main</a:t>
            </a:r>
            <a:r>
              <a:rPr lang="en-US" altLang="zh-CN" sz="1050" dirty="0">
                <a:solidFill>
                  <a:schemeClr val="tx1"/>
                </a:solidFill>
                <a:latin typeface="Courier"/>
                <a:cs typeface="Courier"/>
              </a:rPr>
              <a:t>(Child.java:404</a:t>
            </a:r>
            <a:r>
              <a:rPr lang="en-US" altLang="zh-CN" sz="1050" dirty="0" smtClean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endParaRPr lang="zh-CN" altLang="en-US" sz="1050" dirty="0">
              <a:solidFill>
                <a:srgbClr val="393BAA"/>
              </a:solidFill>
              <a:latin typeface="Courier"/>
              <a:cs typeface="Courier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8728" y="4948072"/>
            <a:ext cx="681934" cy="415040"/>
          </a:xfrm>
          <a:prstGeom prst="straightConnector1">
            <a:avLst/>
          </a:prstGeom>
          <a:ln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96265" y="4948072"/>
            <a:ext cx="209652" cy="415040"/>
          </a:xfrm>
          <a:prstGeom prst="straightConnector1">
            <a:avLst/>
          </a:prstGeom>
          <a:ln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152935" y="1653968"/>
            <a:ext cx="1793705" cy="369332"/>
          </a:xfrm>
          <a:prstGeom prst="rect">
            <a:avLst/>
          </a:prstGeom>
          <a:solidFill>
            <a:srgbClr val="393BAA"/>
          </a:solidFill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=&gt; OOM errors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95980" y="5486400"/>
            <a:ext cx="2182353" cy="739739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91020" y="5480992"/>
            <a:ext cx="2288875" cy="739739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 1 5"/>
          <p:cNvSpPr/>
          <p:nvPr/>
        </p:nvSpPr>
        <p:spPr>
          <a:xfrm>
            <a:off x="2452725" y="5017898"/>
            <a:ext cx="911587" cy="768759"/>
          </a:xfrm>
          <a:prstGeom prst="irregularSeal1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8" name="Explosion 1 7"/>
          <p:cNvSpPr/>
          <p:nvPr/>
        </p:nvSpPr>
        <p:spPr>
          <a:xfrm>
            <a:off x="5083392" y="5047008"/>
            <a:ext cx="911587" cy="768759"/>
          </a:xfrm>
          <a:prstGeom prst="irregularSeal1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62507" y="3255300"/>
            <a:ext cx="1780856" cy="338554"/>
          </a:xfrm>
          <a:prstGeom prst="rect">
            <a:avLst/>
          </a:prstGeom>
          <a:solidFill>
            <a:srgbClr val="393BAA"/>
          </a:solidFill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OOM stack trace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5407" y="1647232"/>
            <a:ext cx="3651761" cy="400110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High memory consumption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718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08" y="2395957"/>
            <a:ext cx="6399104" cy="4059025"/>
          </a:xfrm>
          <a:prstGeom prst="rect">
            <a:avLst/>
          </a:prstGeom>
        </p:spPr>
      </p:pic>
      <p:sp>
        <p:nvSpPr>
          <p:cNvPr id="15" name="Explosion 1 14"/>
          <p:cNvSpPr/>
          <p:nvPr/>
        </p:nvSpPr>
        <p:spPr>
          <a:xfrm>
            <a:off x="2452725" y="5017898"/>
            <a:ext cx="911587" cy="768759"/>
          </a:xfrm>
          <a:prstGeom prst="irregularSeal1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6" name="Explosion 1 15"/>
          <p:cNvSpPr/>
          <p:nvPr/>
        </p:nvSpPr>
        <p:spPr>
          <a:xfrm>
            <a:off x="5083392" y="5047008"/>
            <a:ext cx="911587" cy="768759"/>
          </a:xfrm>
          <a:prstGeom prst="irregularSeal1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sz="2400" dirty="0" smtClean="0"/>
              <a:t>– Memory usage problems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Re-execute the failed task cannot help</a:t>
            </a:r>
            <a:endParaRPr lang="en-US" dirty="0" smtClean="0"/>
          </a:p>
          <a:p>
            <a:pPr marL="914400" lvl="2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9045" y="5047008"/>
            <a:ext cx="1259630" cy="338554"/>
          </a:xfrm>
          <a:prstGeom prst="rect">
            <a:avLst/>
          </a:prstGeom>
          <a:solidFill>
            <a:srgbClr val="393BAA"/>
          </a:solidFill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occurs again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95980" y="5486400"/>
            <a:ext cx="2182353" cy="739739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91020" y="5480992"/>
            <a:ext cx="2288875" cy="739739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75409" y="1655314"/>
            <a:ext cx="1577316" cy="400110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"/>
                <a:cs typeface="Arial"/>
              </a:rPr>
              <a:t> Re-execute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939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en-US" sz="2400" dirty="0" smtClean="0"/>
              <a:t>– Memory problem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6152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Some memory issues in </a:t>
            </a:r>
            <a:r>
              <a:rPr lang="en-US" dirty="0" err="1" smtClean="0">
                <a:solidFill>
                  <a:srgbClr val="393BAA"/>
                </a:solidFill>
              </a:rPr>
              <a:t>StackOverflow.com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393BAA"/>
                </a:solidFill>
              </a:rPr>
              <a:t>Hadoop/Spark mailing list</a:t>
            </a:r>
          </a:p>
          <a:p>
            <a:pPr marL="742950" lvl="2" indent="-34290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itchFamily="2" charset="2"/>
              <a:buChar char="n"/>
            </a:pPr>
            <a:r>
              <a:rPr lang="en-US" altLang="zh-CN" sz="2000" i="1" dirty="0" smtClean="0">
                <a:latin typeface="Gill Sans"/>
                <a:cs typeface="Gill Sans"/>
              </a:rPr>
              <a:t>W</a:t>
            </a:r>
            <a:r>
              <a:rPr lang="en-US" sz="2000" i="1" dirty="0" smtClean="0">
                <a:latin typeface="Gill Sans"/>
                <a:cs typeface="Gill Sans"/>
              </a:rPr>
              <a:t>hy </a:t>
            </a:r>
            <a:r>
              <a:rPr lang="en-US" sz="2000" i="1" dirty="0">
                <a:latin typeface="Gill Sans"/>
                <a:cs typeface="Gill Sans"/>
              </a:rPr>
              <a:t>the mapper is </a:t>
            </a:r>
            <a:r>
              <a:rPr lang="en-US" sz="2000" i="1" dirty="0">
                <a:solidFill>
                  <a:srgbClr val="393BAA"/>
                </a:solidFill>
                <a:latin typeface="Gill Sans"/>
                <a:cs typeface="Gill Sans"/>
              </a:rPr>
              <a:t>consuming so much memory</a:t>
            </a:r>
            <a:r>
              <a:rPr lang="en-US" sz="2000" i="1" dirty="0">
                <a:latin typeface="Gill Sans"/>
                <a:cs typeface="Gill Sans"/>
              </a:rPr>
              <a:t>?</a:t>
            </a:r>
            <a:r>
              <a:rPr lang="en-US" sz="2000" i="1" baseline="30000" dirty="0">
                <a:latin typeface="Gill Sans"/>
                <a:cs typeface="Gill Sans"/>
              </a:rPr>
              <a:t> </a:t>
            </a:r>
            <a:endParaRPr lang="en-US" sz="2000" i="1" baseline="30000" dirty="0" smtClean="0">
              <a:latin typeface="Gill Sans"/>
              <a:cs typeface="Gill Sans"/>
            </a:endParaRPr>
          </a:p>
          <a:p>
            <a:pPr marL="742950" lvl="2" indent="-34290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itchFamily="2" charset="2"/>
              <a:buChar char="n"/>
            </a:pPr>
            <a:r>
              <a:rPr lang="en-US" altLang="zh-CN" sz="2000" i="1" dirty="0">
                <a:latin typeface="Gill Sans"/>
                <a:cs typeface="Gill Sans"/>
              </a:rPr>
              <a:t>I got very surprised to see the job failing in the map phase with “Out of memory error”. </a:t>
            </a:r>
            <a:r>
              <a:rPr lang="en-US" altLang="zh-CN" sz="2000" i="1" dirty="0" smtClean="0">
                <a:latin typeface="Gill Sans"/>
                <a:cs typeface="Gill Sans"/>
              </a:rPr>
              <a:t> </a:t>
            </a:r>
            <a:r>
              <a:rPr lang="en-US" altLang="zh-CN" sz="2000" i="1" dirty="0">
                <a:solidFill>
                  <a:srgbClr val="393BAA"/>
                </a:solidFill>
                <a:latin typeface="Gill Sans"/>
                <a:cs typeface="Gill Sans"/>
              </a:rPr>
              <a:t>What can be the cause of such error</a:t>
            </a:r>
            <a:r>
              <a:rPr lang="en-US" altLang="zh-CN" sz="2000" i="1" dirty="0">
                <a:latin typeface="Gill Sans"/>
                <a:cs typeface="Gill Sans"/>
              </a:rPr>
              <a:t>?</a:t>
            </a:r>
            <a:r>
              <a:rPr lang="en-US" sz="2000" i="1" dirty="0">
                <a:latin typeface="Gill Sans"/>
                <a:cs typeface="Gill Sans"/>
              </a:rPr>
              <a:t> </a:t>
            </a:r>
            <a:endParaRPr lang="en-US" sz="2000" i="1" baseline="30000" dirty="0">
              <a:latin typeface="Gill Sans"/>
              <a:cs typeface="Gill Sans"/>
            </a:endParaRPr>
          </a:p>
          <a:p>
            <a:pPr marL="742950" lvl="2" indent="-34290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itchFamily="2" charset="2"/>
              <a:buChar char="n"/>
            </a:pPr>
            <a:r>
              <a:rPr lang="en-US" altLang="zh-CN" sz="2000" i="1" dirty="0">
                <a:latin typeface="Gill Sans"/>
                <a:cs typeface="Gill Sans"/>
              </a:rPr>
              <a:t>My question is </a:t>
            </a:r>
            <a:r>
              <a:rPr lang="en-US" altLang="zh-CN" sz="2000" i="1" dirty="0">
                <a:solidFill>
                  <a:srgbClr val="393BAA"/>
                </a:solidFill>
                <a:latin typeface="Gill Sans"/>
                <a:cs typeface="Gill Sans"/>
              </a:rPr>
              <a:t>how to deal with out of memory problem</a:t>
            </a:r>
            <a:r>
              <a:rPr lang="en-US" altLang="zh-CN" sz="2000" i="1" dirty="0">
                <a:latin typeface="Gill Sans"/>
                <a:cs typeface="Gill Sans"/>
              </a:rPr>
              <a:t>, I added some property configuration into xml file, but it </a:t>
            </a:r>
            <a:r>
              <a:rPr lang="en-US" altLang="zh-CN" sz="2000" i="1" dirty="0" smtClean="0">
                <a:latin typeface="Gill Sans"/>
                <a:cs typeface="Gill Sans"/>
              </a:rPr>
              <a:t>didn’t </a:t>
            </a:r>
            <a:r>
              <a:rPr lang="en-US" altLang="zh-CN" sz="2000" i="1" dirty="0">
                <a:latin typeface="Gill Sans"/>
                <a:cs typeface="Gill Sans"/>
              </a:rPr>
              <a:t>work. </a:t>
            </a:r>
            <a:r>
              <a:rPr lang="en-US" altLang="zh-CN" sz="2000" i="1" dirty="0">
                <a:solidFill>
                  <a:srgbClr val="393BAA"/>
                </a:solidFill>
                <a:latin typeface="Gill Sans"/>
                <a:cs typeface="Gill Sans"/>
              </a:rPr>
              <a:t>Increasing number of reducers doesn’t work </a:t>
            </a:r>
            <a:r>
              <a:rPr lang="en-US" altLang="zh-CN" sz="2000" i="1" dirty="0">
                <a:latin typeface="Gill Sans"/>
                <a:cs typeface="Gill Sans"/>
              </a:rPr>
              <a:t>for me either. </a:t>
            </a:r>
            <a:endParaRPr lang="en-US" sz="2000" i="1" baseline="30000" dirty="0" smtClean="0">
              <a:latin typeface="Gill Sans"/>
              <a:cs typeface="Gill Sans"/>
            </a:endParaRPr>
          </a:p>
          <a:p>
            <a:pPr lvl="1"/>
            <a:endParaRPr lang="en-US" dirty="0"/>
          </a:p>
          <a:p>
            <a:pPr marL="742950" lvl="2" indent="-342900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Wingdings" pitchFamily="2" charset="2"/>
              <a:buChar char="n"/>
            </a:pPr>
            <a:endParaRPr lang="en-US" sz="2000" i="1" baseline="30000" dirty="0">
              <a:latin typeface="Gill Sans"/>
              <a:cs typeface="Gill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09680" y="1624858"/>
            <a:ext cx="2620964" cy="400110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 smtClean="0">
                <a:solidFill>
                  <a:schemeClr val="bg1"/>
                </a:solidFill>
                <a:latin typeface="Arial"/>
                <a:cs typeface="Arial"/>
              </a:rPr>
              <a:t>StackOverflow.com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5191" y="2024968"/>
            <a:ext cx="3534175" cy="400110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/>
                <a:cs typeface="Arial"/>
              </a:rPr>
              <a:t>Hadoop/Spark mailing list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073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Empirical study: OOM causes and fixes</a:t>
            </a:r>
          </a:p>
          <a:p>
            <a:r>
              <a:rPr lang="en-US" altLang="zh-CN" dirty="0" smtClean="0"/>
              <a:t>Memory usage modeling</a:t>
            </a:r>
          </a:p>
          <a:p>
            <a:r>
              <a:rPr lang="en-US" altLang="zh-CN" dirty="0" smtClean="0"/>
              <a:t>Memory profiler for diagnosing OOM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59801" y="2502784"/>
            <a:ext cx="8226999" cy="1946733"/>
          </a:xfrm>
          <a:prstGeom prst="roundRect">
            <a:avLst/>
          </a:prstGeom>
          <a:solidFill>
            <a:srgbClr val="3F40B8"/>
          </a:solidFill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zh-CN" sz="3200" dirty="0" smtClean="0">
                <a:latin typeface="Arial"/>
                <a:ea typeface="黑体"/>
                <a:cs typeface="Arial"/>
              </a:rPr>
              <a:t>Empirical study on OOM errors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258455" y="384463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0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 </a:t>
            </a:r>
            <a:r>
              <a:rPr lang="en-US" dirty="0" smtClean="0"/>
              <a:t>1 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OOM root causes? </a:t>
            </a:r>
            <a:endParaRPr lang="en-US" sz="2000" dirty="0"/>
          </a:p>
          <a:p>
            <a:r>
              <a:rPr lang="en-US" dirty="0"/>
              <a:t>RQ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Are there any common fix </a:t>
            </a:r>
            <a:r>
              <a:rPr lang="en-US" dirty="0"/>
              <a:t>patterns? </a:t>
            </a:r>
            <a:endParaRPr lang="en-US" sz="2000" dirty="0"/>
          </a:p>
          <a:p>
            <a:r>
              <a:rPr lang="en-US" dirty="0" smtClean="0"/>
              <a:t>RQ 3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Are there any new fault</a:t>
            </a:r>
            <a:r>
              <a:rPr lang="en-US" dirty="0"/>
              <a:t>-tolerant </a:t>
            </a:r>
            <a:r>
              <a:rPr lang="en-US" dirty="0" smtClean="0"/>
              <a:t>mechanisms?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59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</a:t>
            </a:r>
            <a:r>
              <a:rPr lang="en-US" altLang="zh-CN" dirty="0" smtClean="0"/>
              <a:t>Subject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source</a:t>
            </a:r>
          </a:p>
          <a:p>
            <a:pPr lvl="1"/>
            <a:r>
              <a:rPr lang="en-US" altLang="zh-CN" sz="1800" dirty="0" smtClean="0"/>
              <a:t>                                                  (</a:t>
            </a:r>
            <a:r>
              <a:rPr lang="en-US" sz="1800" dirty="0" smtClean="0"/>
              <a:t>open-source and widely used</a:t>
            </a:r>
            <a:r>
              <a:rPr lang="en-US" altLang="zh-CN" sz="1800" dirty="0" smtClean="0"/>
              <a:t>)</a:t>
            </a:r>
            <a:endParaRPr lang="en-US" sz="1800" dirty="0" smtClean="0"/>
          </a:p>
          <a:p>
            <a:endParaRPr lang="en-US" dirty="0" smtClean="0"/>
          </a:p>
          <a:p>
            <a:r>
              <a:rPr lang="en-US" dirty="0" smtClean="0"/>
              <a:t>Bug </a:t>
            </a:r>
            <a:r>
              <a:rPr lang="en-US" dirty="0"/>
              <a:t>source</a:t>
            </a:r>
          </a:p>
          <a:p>
            <a:pPr lvl="1"/>
            <a:r>
              <a:rPr lang="en-US" altLang="zh-CN" dirty="0" smtClean="0"/>
              <a:t>Open forums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special bug repository for OOM </a:t>
            </a:r>
            <a:r>
              <a:rPr lang="en-US" dirty="0" smtClean="0"/>
              <a:t>error</a:t>
            </a:r>
            <a:r>
              <a:rPr lang="en-US" altLang="zh-CN" dirty="0" smtClean="0"/>
              <a:t>s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Open forums contain professional </a:t>
            </a:r>
            <a:r>
              <a:rPr lang="en-US" altLang="zh-CN" dirty="0"/>
              <a:t>discussion</a:t>
            </a:r>
          </a:p>
          <a:p>
            <a:pPr lvl="2"/>
            <a:r>
              <a:rPr lang="en-US" altLang="zh-CN" dirty="0" smtClean="0"/>
              <a:t>Hadoop/Spark c</a:t>
            </a:r>
            <a:r>
              <a:rPr lang="en-US" dirty="0" smtClean="0"/>
              <a:t>ommitters, experienced developers, and users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03" y="3639657"/>
            <a:ext cx="1808343" cy="493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514" y="3708193"/>
            <a:ext cx="2330309" cy="311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778" y="3747281"/>
            <a:ext cx="2678291" cy="2721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104" y="1997291"/>
            <a:ext cx="1895241" cy="4485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0538" y="1825756"/>
            <a:ext cx="1222047" cy="62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3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Data-intensive applications are common</a:t>
            </a:r>
          </a:p>
          <a:p>
            <a:pPr lvl="1"/>
            <a:r>
              <a:rPr lang="en-US" altLang="zh-CN" dirty="0" smtClean="0"/>
              <a:t>Web indexing</a:t>
            </a:r>
          </a:p>
          <a:p>
            <a:pPr lvl="1"/>
            <a:r>
              <a:rPr lang="en-US" altLang="zh-CN" dirty="0"/>
              <a:t>Text </a:t>
            </a:r>
            <a:r>
              <a:rPr lang="en-US" altLang="zh-CN" dirty="0" smtClean="0"/>
              <a:t>processing</a:t>
            </a:r>
          </a:p>
          <a:p>
            <a:pPr lvl="1"/>
            <a:r>
              <a:rPr lang="en-US" altLang="zh-CN" dirty="0" smtClean="0"/>
              <a:t>Table analysis</a:t>
            </a:r>
          </a:p>
          <a:p>
            <a:pPr lvl="1"/>
            <a:r>
              <a:rPr lang="en-US" altLang="zh-CN" dirty="0" smtClean="0"/>
              <a:t>Graph </a:t>
            </a:r>
            <a:r>
              <a:rPr lang="en-US" altLang="zh-CN" dirty="0"/>
              <a:t>analysis</a:t>
            </a:r>
          </a:p>
          <a:p>
            <a:pPr lvl="1"/>
            <a:r>
              <a:rPr lang="en-US" altLang="zh-CN" dirty="0" smtClean="0"/>
              <a:t>Machine learning</a:t>
            </a:r>
          </a:p>
          <a:p>
            <a:pPr marL="342900" lvl="1" indent="-342900"/>
            <a:r>
              <a:rPr lang="en-US" altLang="zh-CN" sz="2400" dirty="0" smtClean="0"/>
              <a:t>Apps run atop </a:t>
            </a:r>
            <a:r>
              <a:rPr lang="en-US" altLang="zh-CN" sz="2400" dirty="0"/>
              <a:t>distributed data-parallel frameworks</a:t>
            </a:r>
          </a:p>
          <a:p>
            <a:pPr lvl="1"/>
            <a:r>
              <a:rPr lang="en-US" altLang="zh-CN" dirty="0"/>
              <a:t>MapReduce </a:t>
            </a:r>
            <a:r>
              <a:rPr lang="en-US" altLang="zh-CN" sz="1800" dirty="0"/>
              <a:t>(e.g., Apache Hadoop)</a:t>
            </a:r>
          </a:p>
          <a:p>
            <a:pPr lvl="1"/>
            <a:r>
              <a:rPr lang="en-US" altLang="zh-CN" dirty="0"/>
              <a:t>MapReduce-like </a:t>
            </a:r>
            <a:r>
              <a:rPr lang="en-US" altLang="zh-CN" sz="1800" dirty="0"/>
              <a:t>(e.g., Apache Spark, Microsoft Dryad)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963391" y="32189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52" y="5575885"/>
            <a:ext cx="2325115" cy="550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995" y="5255118"/>
            <a:ext cx="1716657" cy="8710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257" y="5396719"/>
            <a:ext cx="195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7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</a:t>
            </a:r>
            <a:r>
              <a:rPr lang="en-US" dirty="0"/>
              <a:t>Subject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324" y="1839385"/>
            <a:ext cx="2233314" cy="1072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Google keywords</a:t>
            </a: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in open forums</a:t>
            </a:r>
          </a:p>
        </p:txBody>
      </p:sp>
      <p:cxnSp>
        <p:nvCxnSpPr>
          <p:cNvPr id="7" name="Straight Arrow Connector 6"/>
          <p:cNvCxnSpPr>
            <a:stCxn id="5" idx="2"/>
            <a:endCxn id="10" idx="0"/>
          </p:cNvCxnSpPr>
          <p:nvPr/>
        </p:nvCxnSpPr>
        <p:spPr>
          <a:xfrm>
            <a:off x="1466981" y="2912359"/>
            <a:ext cx="0" cy="71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0324" y="3624024"/>
            <a:ext cx="2233314" cy="67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1,151 memory issues 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22" name="Straight Arrow Connector 21"/>
          <p:cNvCxnSpPr>
            <a:stCxn id="5" idx="3"/>
            <a:endCxn id="25" idx="1"/>
          </p:cNvCxnSpPr>
          <p:nvPr/>
        </p:nvCxnSpPr>
        <p:spPr>
          <a:xfrm>
            <a:off x="2583638" y="2375872"/>
            <a:ext cx="8484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32076" y="1839385"/>
            <a:ext cx="2233314" cy="10729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Arial"/>
                <a:cs typeface="Arial"/>
              </a:rPr>
              <a:t>Select memory issues </a:t>
            </a:r>
          </a:p>
          <a:p>
            <a:pPr algn="ctr"/>
            <a:r>
              <a:rPr lang="en-US" altLang="zh-CN" sz="1600" dirty="0" smtClean="0">
                <a:latin typeface="Arial"/>
                <a:cs typeface="Arial"/>
              </a:rPr>
              <a:t>that are </a:t>
            </a:r>
            <a:r>
              <a:rPr lang="en-US" sz="1600" dirty="0" smtClean="0">
                <a:latin typeface="Arial"/>
                <a:cs typeface="Arial"/>
              </a:rPr>
              <a:t>OOM errors</a:t>
            </a:r>
          </a:p>
        </p:txBody>
      </p:sp>
      <p:cxnSp>
        <p:nvCxnSpPr>
          <p:cNvPr id="27" name="Straight Arrow Connector 26"/>
          <p:cNvCxnSpPr>
            <a:endCxn id="28" idx="0"/>
          </p:cNvCxnSpPr>
          <p:nvPr/>
        </p:nvCxnSpPr>
        <p:spPr>
          <a:xfrm>
            <a:off x="4548733" y="2912359"/>
            <a:ext cx="0" cy="71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32076" y="3624024"/>
            <a:ext cx="2233314" cy="6788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276 OOM errors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53200" y="1839385"/>
            <a:ext cx="2233314" cy="10729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Select OOM errors </a:t>
            </a:r>
            <a:r>
              <a:rPr lang="en-US" sz="1600" dirty="0" smtClean="0">
                <a:latin typeface="Arial"/>
                <a:cs typeface="Arial"/>
              </a:rPr>
              <a:t>with identified causes</a:t>
            </a:r>
          </a:p>
        </p:txBody>
      </p:sp>
      <p:cxnSp>
        <p:nvCxnSpPr>
          <p:cNvPr id="30" name="Straight Arrow Connector 29"/>
          <p:cNvCxnSpPr>
            <a:endCxn id="31" idx="0"/>
          </p:cNvCxnSpPr>
          <p:nvPr/>
        </p:nvCxnSpPr>
        <p:spPr>
          <a:xfrm>
            <a:off x="7669857" y="2912359"/>
            <a:ext cx="0" cy="71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1" name="Rectangle 30"/>
          <p:cNvSpPr/>
          <p:nvPr/>
        </p:nvSpPr>
        <p:spPr>
          <a:xfrm>
            <a:off x="6553200" y="3624024"/>
            <a:ext cx="2233314" cy="678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123 OOM errors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32" name="Straight Arrow Connector 31"/>
          <p:cNvCxnSpPr>
            <a:stCxn id="25" idx="3"/>
            <a:endCxn id="29" idx="1"/>
          </p:cNvCxnSpPr>
          <p:nvPr/>
        </p:nvCxnSpPr>
        <p:spPr>
          <a:xfrm>
            <a:off x="5665390" y="2375872"/>
            <a:ext cx="8878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>
            <a:stCxn id="10" idx="3"/>
            <a:endCxn id="28" idx="1"/>
          </p:cNvCxnSpPr>
          <p:nvPr/>
        </p:nvCxnSpPr>
        <p:spPr>
          <a:xfrm>
            <a:off x="2583638" y="3963434"/>
            <a:ext cx="8484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3"/>
            <a:endCxn id="31" idx="1"/>
          </p:cNvCxnSpPr>
          <p:nvPr/>
        </p:nvCxnSpPr>
        <p:spPr>
          <a:xfrm>
            <a:off x="5665390" y="3963434"/>
            <a:ext cx="8878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6" name="TextBox 25"/>
          <p:cNvSpPr txBox="1"/>
          <p:nvPr/>
        </p:nvSpPr>
        <p:spPr>
          <a:xfrm>
            <a:off x="202367" y="4447515"/>
            <a:ext cx="2867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Keyword</a:t>
            </a:r>
            <a:r>
              <a:rPr lang="en-US" altLang="zh-CN" sz="1600" b="1" dirty="0" smtClean="0">
                <a:latin typeface="Arial"/>
                <a:cs typeface="Arial"/>
              </a:rPr>
              <a:t>s</a:t>
            </a:r>
            <a:r>
              <a:rPr lang="en-US" sz="1600" b="1" dirty="0" smtClean="0">
                <a:latin typeface="Arial"/>
                <a:cs typeface="Arial"/>
              </a:rPr>
              <a:t>:</a:t>
            </a:r>
          </a:p>
          <a:p>
            <a:endParaRPr lang="en-US" sz="1600" b="1" dirty="0" smtClean="0">
              <a:latin typeface="Arial"/>
              <a:cs typeface="Arial"/>
            </a:endParaRPr>
          </a:p>
          <a:p>
            <a:r>
              <a:rPr lang="en-US" sz="1600" b="1" dirty="0" smtClean="0">
                <a:latin typeface="Arial"/>
                <a:cs typeface="Arial"/>
              </a:rPr>
              <a:t>“Hadoop out of memory”, “Spark OOM”</a:t>
            </a:r>
          </a:p>
          <a:p>
            <a:endParaRPr lang="en-US" sz="1600" b="1" dirty="0">
              <a:effectLst/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70091" y="4447515"/>
            <a:ext cx="2912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Selection criteria:</a:t>
            </a:r>
          </a:p>
          <a:p>
            <a:endParaRPr lang="en-US" sz="1600" b="1" dirty="0" smtClean="0">
              <a:latin typeface="Arial"/>
              <a:cs typeface="Arial"/>
            </a:endParaRPr>
          </a:p>
          <a:p>
            <a:r>
              <a:rPr lang="en-US" sz="1600" b="1" dirty="0" smtClean="0">
                <a:latin typeface="Arial"/>
                <a:cs typeface="Arial"/>
              </a:rPr>
              <a:t>The </a:t>
            </a:r>
            <a:r>
              <a:rPr lang="en-US" sz="1600" b="1" dirty="0">
                <a:latin typeface="Arial"/>
                <a:cs typeface="Arial"/>
              </a:rPr>
              <a:t>error occurs in the </a:t>
            </a:r>
            <a:r>
              <a:rPr lang="en-US" sz="1600" b="1" dirty="0" smtClean="0">
                <a:latin typeface="Arial"/>
                <a:cs typeface="Arial"/>
              </a:rPr>
              <a:t>applications not the framework’s service components</a:t>
            </a:r>
            <a:endParaRPr lang="en-US" sz="1600" b="1" dirty="0">
              <a:latin typeface="Arial"/>
              <a:cs typeface="Arial"/>
            </a:endParaRPr>
          </a:p>
          <a:p>
            <a:endParaRPr lang="en-US" sz="1600" b="1" dirty="0">
              <a:effectLst/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79441" y="4447515"/>
            <a:ext cx="3264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Selection </a:t>
            </a:r>
            <a:r>
              <a:rPr lang="en-US" sz="1600" b="1" dirty="0">
                <a:latin typeface="Arial"/>
                <a:cs typeface="Arial"/>
              </a:rPr>
              <a:t>c</a:t>
            </a:r>
            <a:r>
              <a:rPr lang="en-US" sz="1600" b="1" dirty="0" smtClean="0">
                <a:latin typeface="Arial"/>
                <a:cs typeface="Arial"/>
              </a:rPr>
              <a:t>riteria:</a:t>
            </a:r>
          </a:p>
          <a:p>
            <a:endParaRPr lang="en-US" sz="1600" b="1" dirty="0" smtClean="0">
              <a:latin typeface="Arial"/>
              <a:cs typeface="Arial"/>
            </a:endParaRPr>
          </a:p>
          <a:p>
            <a:r>
              <a:rPr lang="en-US" sz="1600" b="1" dirty="0" smtClean="0">
                <a:latin typeface="Arial"/>
                <a:cs typeface="Arial"/>
              </a:rPr>
              <a:t>1. Experts identified the causes</a:t>
            </a:r>
          </a:p>
          <a:p>
            <a:r>
              <a:rPr lang="en-US" sz="1600" b="1" dirty="0" smtClean="0">
                <a:latin typeface="Arial"/>
                <a:cs typeface="Arial"/>
              </a:rPr>
              <a:t>2. Users identified the causes</a:t>
            </a:r>
          </a:p>
          <a:p>
            <a:r>
              <a:rPr lang="en-US" sz="1600" b="1" dirty="0" smtClean="0">
                <a:latin typeface="Arial"/>
                <a:cs typeface="Arial"/>
              </a:rPr>
              <a:t>3. We identified the causes</a:t>
            </a:r>
          </a:p>
          <a:p>
            <a:endParaRPr lang="en-US" sz="1600" b="1" dirty="0"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3294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1" grpId="0" animBg="1"/>
      <p:bldP spid="26" grpId="0"/>
      <p:bldP spid="33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Subjects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of the studied 123 OOM errors</a:t>
            </a:r>
          </a:p>
          <a:p>
            <a:pPr lvl="1"/>
            <a:r>
              <a:rPr lang="en-US" dirty="0" smtClean="0"/>
              <a:t>Causes are identified by experts (66), users (45), us (12)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226059"/>
              </p:ext>
            </p:extLst>
          </p:nvPr>
        </p:nvGraphicFramePr>
        <p:xfrm>
          <a:off x="186109" y="3490665"/>
          <a:ext cx="8770590" cy="2449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200"/>
                <a:gridCol w="1510770"/>
                <a:gridCol w="821072"/>
                <a:gridCol w="492643"/>
                <a:gridCol w="536433"/>
                <a:gridCol w="755386"/>
                <a:gridCol w="700648"/>
                <a:gridCol w="810124"/>
                <a:gridCol w="656857"/>
                <a:gridCol w="613067"/>
                <a:gridCol w="963390"/>
              </a:tblGrid>
              <a:tr h="30620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Framework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 Sources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Raw code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Pig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Hive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Mahout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Cloud9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err="1" smtClean="0">
                          <a:latin typeface="Times New Roman"/>
                          <a:cs typeface="Times New Roman"/>
                        </a:rPr>
                        <a:t>GraphX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err="1" smtClean="0">
                          <a:latin typeface="Times New Roman"/>
                          <a:cs typeface="Times New Roman"/>
                        </a:rPr>
                        <a:t>MLlib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Total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Reproduced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rowSpan="4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Hadoop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 smtClean="0">
                          <a:latin typeface="Times New Roman"/>
                          <a:cs typeface="Times New Roman"/>
                        </a:rPr>
                        <a:t>StackOverflow.com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Hadoop mailing list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Developers’ blogs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MapReduce books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Spark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Spark</a:t>
                      </a:r>
                      <a:r>
                        <a:rPr lang="en-US" sz="1300" baseline="0" dirty="0" smtClean="0">
                          <a:latin typeface="Times New Roman"/>
                          <a:cs typeface="Times New Roman"/>
                        </a:rPr>
                        <a:t> mailing list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19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 smtClean="0">
                          <a:latin typeface="Times New Roman"/>
                          <a:cs typeface="Times New Roman"/>
                        </a:rPr>
                        <a:t>StackOverflow.com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48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 Total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93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123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43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373149" y="3502279"/>
            <a:ext cx="1583550" cy="2451908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138886" y="2391823"/>
            <a:ext cx="1054187" cy="1098842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6108" y="6213326"/>
            <a:ext cx="82940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OOM cases in our technical report. https</a:t>
            </a:r>
            <a:r>
              <a:rPr lang="en-US" sz="1400" dirty="0">
                <a:latin typeface="Arial"/>
                <a:cs typeface="Arial"/>
              </a:rPr>
              <a:t>://</a:t>
            </a:r>
            <a:r>
              <a:rPr lang="en-US" sz="1400" dirty="0" err="1">
                <a:latin typeface="Arial"/>
                <a:cs typeface="Arial"/>
              </a:rPr>
              <a:t>github.com</a:t>
            </a:r>
            <a:r>
              <a:rPr lang="en-US" sz="1400" dirty="0">
                <a:latin typeface="Arial"/>
                <a:cs typeface="Arial"/>
              </a:rPr>
              <a:t>/</a:t>
            </a:r>
            <a:r>
              <a:rPr lang="en-US" sz="1400" dirty="0" err="1">
                <a:latin typeface="Arial"/>
                <a:cs typeface="Arial"/>
              </a:rPr>
              <a:t>JerryLead</a:t>
            </a:r>
            <a:r>
              <a:rPr lang="en-US" sz="1400" dirty="0">
                <a:latin typeface="Arial"/>
                <a:cs typeface="Arial"/>
              </a:rPr>
              <a:t>/</a:t>
            </a:r>
            <a:r>
              <a:rPr lang="en-US" sz="1400" dirty="0" err="1">
                <a:latin typeface="Arial"/>
                <a:cs typeface="Arial"/>
              </a:rPr>
              <a:t>MyPaper</a:t>
            </a:r>
            <a:r>
              <a:rPr lang="en-US" sz="1400" dirty="0">
                <a:latin typeface="Arial"/>
                <a:cs typeface="Arial"/>
              </a:rPr>
              <a:t>/blob/master/OOM-</a:t>
            </a:r>
            <a:r>
              <a:rPr lang="en-US" sz="1400" dirty="0" err="1">
                <a:latin typeface="Arial"/>
                <a:cs typeface="Arial"/>
              </a:rPr>
              <a:t>Study.pdf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463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Subjects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of the studied 123 OOM errors</a:t>
            </a:r>
          </a:p>
          <a:p>
            <a:pPr lvl="1"/>
            <a:r>
              <a:rPr lang="en-US" altLang="zh-CN" dirty="0" smtClean="0"/>
              <a:t>Contain </a:t>
            </a:r>
            <a:r>
              <a:rPr lang="en-US" altLang="zh-CN" dirty="0"/>
              <a:t>diverse </a:t>
            </a:r>
            <a:r>
              <a:rPr lang="en-US" altLang="zh-CN" dirty="0" smtClean="0"/>
              <a:t>applications</a:t>
            </a:r>
          </a:p>
          <a:p>
            <a:pPr lvl="2"/>
            <a:r>
              <a:rPr lang="en-US" altLang="zh-CN" b="1" dirty="0" smtClean="0">
                <a:solidFill>
                  <a:srgbClr val="393BAA"/>
                </a:solidFill>
              </a:rPr>
              <a:t>raw code</a:t>
            </a:r>
            <a:r>
              <a:rPr lang="en-US" altLang="zh-CN" dirty="0" smtClean="0"/>
              <a:t>, high-level languages/libraries</a:t>
            </a:r>
            <a:endParaRPr lang="en-US" b="1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53871"/>
              </p:ext>
            </p:extLst>
          </p:nvPr>
        </p:nvGraphicFramePr>
        <p:xfrm>
          <a:off x="186109" y="3490665"/>
          <a:ext cx="8770590" cy="2449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200"/>
                <a:gridCol w="1510770"/>
                <a:gridCol w="821072"/>
                <a:gridCol w="492643"/>
                <a:gridCol w="536433"/>
                <a:gridCol w="755386"/>
                <a:gridCol w="700648"/>
                <a:gridCol w="810124"/>
                <a:gridCol w="656857"/>
                <a:gridCol w="613067"/>
                <a:gridCol w="963390"/>
              </a:tblGrid>
              <a:tr h="30620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Framework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 Sources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Raw code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Pig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Hive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Mahout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Cloud9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err="1" smtClean="0">
                          <a:latin typeface="Times New Roman"/>
                          <a:cs typeface="Times New Roman"/>
                        </a:rPr>
                        <a:t>GraphX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err="1" smtClean="0">
                          <a:latin typeface="Times New Roman"/>
                          <a:cs typeface="Times New Roman"/>
                        </a:rPr>
                        <a:t>MLlib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Total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Reproduced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rowSpan="4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Hadoop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 smtClean="0">
                          <a:latin typeface="Times New Roman"/>
                          <a:cs typeface="Times New Roman"/>
                        </a:rPr>
                        <a:t>StackOverflow.com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Hadoop mailing list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Developers’ blogs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MapReduce books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Spark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Spark</a:t>
                      </a:r>
                      <a:r>
                        <a:rPr lang="en-US" sz="1300" baseline="0" dirty="0" smtClean="0">
                          <a:latin typeface="Times New Roman"/>
                          <a:cs typeface="Times New Roman"/>
                        </a:rPr>
                        <a:t> mailing list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19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 smtClean="0">
                          <a:latin typeface="Times New Roman"/>
                          <a:cs typeface="Times New Roman"/>
                        </a:rPr>
                        <a:t>StackOverflow.com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48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 Total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93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123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43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13892" y="3502279"/>
            <a:ext cx="838419" cy="2451908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56332" y="2774022"/>
            <a:ext cx="776770" cy="728257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03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Subjects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of the studied 123 OOM errors</a:t>
            </a:r>
          </a:p>
          <a:p>
            <a:pPr lvl="1"/>
            <a:r>
              <a:rPr lang="en-US" altLang="zh-CN" dirty="0" smtClean="0"/>
              <a:t>Contain diverse applications</a:t>
            </a:r>
          </a:p>
          <a:p>
            <a:pPr lvl="2"/>
            <a:r>
              <a:rPr lang="en-US" altLang="zh-CN" dirty="0" smtClean="0"/>
              <a:t>raw code, </a:t>
            </a:r>
            <a:r>
              <a:rPr lang="en-US" altLang="zh-CN" b="1" dirty="0" smtClean="0">
                <a:solidFill>
                  <a:srgbClr val="393BAA"/>
                </a:solidFill>
              </a:rPr>
              <a:t>high-level languages/libraries</a:t>
            </a:r>
            <a:endParaRPr lang="en-US" b="1" dirty="0" smtClean="0">
              <a:solidFill>
                <a:srgbClr val="393BAA"/>
              </a:solidFill>
            </a:endParaRP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53871"/>
              </p:ext>
            </p:extLst>
          </p:nvPr>
        </p:nvGraphicFramePr>
        <p:xfrm>
          <a:off x="186109" y="3490665"/>
          <a:ext cx="8770590" cy="2449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200"/>
                <a:gridCol w="1510770"/>
                <a:gridCol w="821072"/>
                <a:gridCol w="492643"/>
                <a:gridCol w="536433"/>
                <a:gridCol w="755386"/>
                <a:gridCol w="700648"/>
                <a:gridCol w="810124"/>
                <a:gridCol w="656857"/>
                <a:gridCol w="613067"/>
                <a:gridCol w="963390"/>
              </a:tblGrid>
              <a:tr h="30620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Framework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 Sources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Raw code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Pig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Hive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Mahout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Cloud9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err="1" smtClean="0">
                          <a:latin typeface="Times New Roman"/>
                          <a:cs typeface="Times New Roman"/>
                        </a:rPr>
                        <a:t>GraphX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err="1" smtClean="0">
                          <a:latin typeface="Times New Roman"/>
                          <a:cs typeface="Times New Roman"/>
                        </a:rPr>
                        <a:t>MLlib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Total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Reproduced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rowSpan="4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Hadoop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 smtClean="0">
                          <a:latin typeface="Times New Roman"/>
                          <a:cs typeface="Times New Roman"/>
                        </a:rPr>
                        <a:t>StackOverflow.com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Hadoop mailing list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Developers’ blogs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MapReduce books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Spark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Spark</a:t>
                      </a:r>
                      <a:r>
                        <a:rPr lang="en-US" sz="1300" baseline="0" dirty="0" smtClean="0">
                          <a:latin typeface="Times New Roman"/>
                          <a:cs typeface="Times New Roman"/>
                        </a:rPr>
                        <a:t> mailing list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19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 smtClean="0">
                          <a:latin typeface="Times New Roman"/>
                          <a:cs typeface="Times New Roman"/>
                        </a:rPr>
                        <a:t>StackOverflow.com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48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 Total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93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123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43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 flipH="1">
            <a:off x="3415322" y="3502279"/>
            <a:ext cx="3957827" cy="2451908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4833235" y="2774022"/>
            <a:ext cx="561000" cy="728257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03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Subjects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of the studied 123 OOM errors</a:t>
            </a:r>
          </a:p>
          <a:p>
            <a:pPr lvl="1"/>
            <a:r>
              <a:rPr lang="en-US" altLang="zh-CN" dirty="0" smtClean="0"/>
              <a:t>42 cases have fix methods</a:t>
            </a:r>
            <a:endParaRPr lang="en-US" b="1" dirty="0" smtClean="0">
              <a:solidFill>
                <a:srgbClr val="393BAA"/>
              </a:solidFill>
            </a:endParaRP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721369"/>
              </p:ext>
            </p:extLst>
          </p:nvPr>
        </p:nvGraphicFramePr>
        <p:xfrm>
          <a:off x="186109" y="3490665"/>
          <a:ext cx="8770590" cy="2449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200"/>
                <a:gridCol w="1510770"/>
                <a:gridCol w="821072"/>
                <a:gridCol w="492643"/>
                <a:gridCol w="536433"/>
                <a:gridCol w="755386"/>
                <a:gridCol w="700648"/>
                <a:gridCol w="810124"/>
                <a:gridCol w="656857"/>
                <a:gridCol w="613067"/>
                <a:gridCol w="963390"/>
              </a:tblGrid>
              <a:tr h="30620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Framework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 Sources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Raw code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Pig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Hive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Mahout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Cloud9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err="1" smtClean="0">
                          <a:latin typeface="Times New Roman"/>
                          <a:cs typeface="Times New Roman"/>
                        </a:rPr>
                        <a:t>GraphX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err="1" smtClean="0">
                          <a:latin typeface="Times New Roman"/>
                          <a:cs typeface="Times New Roman"/>
                        </a:rPr>
                        <a:t>MLlib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Total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Reproduced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rowSpan="4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Hadoop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 smtClean="0">
                          <a:latin typeface="Times New Roman"/>
                          <a:cs typeface="Times New Roman"/>
                        </a:rPr>
                        <a:t>StackOverflow.com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Hadoop mailing list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Developers’ blogs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MapReduce books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Spark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Spark</a:t>
                      </a:r>
                      <a:r>
                        <a:rPr lang="en-US" sz="1300" baseline="0" dirty="0" smtClean="0">
                          <a:latin typeface="Times New Roman"/>
                          <a:cs typeface="Times New Roman"/>
                        </a:rPr>
                        <a:t> mailing list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16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19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300" dirty="0" err="1" smtClean="0">
                          <a:latin typeface="Times New Roman"/>
                          <a:cs typeface="Times New Roman"/>
                        </a:rPr>
                        <a:t>StackOverflow.com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42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0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48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dirty="0" smtClean="0">
                          <a:latin typeface="Times New Roman"/>
                          <a:cs typeface="Times New Roman"/>
                        </a:rPr>
                        <a:t>14</a:t>
                      </a:r>
                      <a:endParaRPr lang="en-US" sz="1300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  <a:tr h="30620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 Total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93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123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en-US" sz="1300" b="1" dirty="0" smtClean="0">
                          <a:latin typeface="Times New Roman"/>
                          <a:cs typeface="Times New Roman"/>
                        </a:rPr>
                        <a:t>43</a:t>
                      </a:r>
                      <a:endParaRPr lang="en-US" sz="1300" b="1" dirty="0">
                        <a:latin typeface="Times New Roman"/>
                        <a:cs typeface="Times New Roman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85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RQ1: OOM cause patterns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95446"/>
              </p:ext>
            </p:extLst>
          </p:nvPr>
        </p:nvGraphicFramePr>
        <p:xfrm>
          <a:off x="357561" y="1527710"/>
          <a:ext cx="8378560" cy="4604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605"/>
                <a:gridCol w="3735895"/>
                <a:gridCol w="868980"/>
                <a:gridCol w="790829"/>
                <a:gridCol w="954017"/>
                <a:gridCol w="697234"/>
              </a:tblGrid>
              <a:tr h="49424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Cause patterns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Hadoop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Spark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Ratio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</a:tr>
              <a:tr h="402734">
                <a:tc rowSpan="2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393BAA"/>
                          </a:solidFill>
                          <a:latin typeface="Arial"/>
                          <a:cs typeface="Arial"/>
                        </a:rPr>
                        <a:t>Large </a:t>
                      </a:r>
                      <a:r>
                        <a:rPr lang="en-US" sz="1600" b="1" baseline="0" dirty="0" smtClean="0">
                          <a:solidFill>
                            <a:srgbClr val="393BAA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lang="en-US" altLang="zh-CN" sz="1600" b="1" baseline="0" dirty="0" smtClean="0">
                          <a:solidFill>
                            <a:srgbClr val="393BAA"/>
                          </a:solidFill>
                          <a:latin typeface="Arial"/>
                          <a:cs typeface="Arial"/>
                        </a:rPr>
                        <a:t>stored in the framework</a:t>
                      </a:r>
                      <a:endParaRPr lang="en-US" sz="1600" b="1" dirty="0">
                        <a:solidFill>
                          <a:srgbClr val="393BAA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data buffered by the framework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4068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data cached by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users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for reuse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49697">
                <a:tc rowSpan="3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393BAA"/>
                          </a:solidFill>
                          <a:latin typeface="Arial"/>
                          <a:cs typeface="Arial"/>
                        </a:rPr>
                        <a:t>Abnormal dataflow</a:t>
                      </a:r>
                      <a:endParaRPr lang="en-US" sz="1600" b="1" dirty="0">
                        <a:solidFill>
                          <a:srgbClr val="393BAA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Improper data partition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13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16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13%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362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Hot key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15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23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18%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9343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single key/value record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53976">
                <a:tc rowSpan="5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393BAA"/>
                          </a:solidFill>
                          <a:latin typeface="Arial"/>
                          <a:cs typeface="Arial"/>
                        </a:rPr>
                        <a:t>Memory-consuming user code</a:t>
                      </a:r>
                      <a:endParaRPr lang="en-US" sz="1600" b="1" dirty="0">
                        <a:solidFill>
                          <a:srgbClr val="393BAA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external data loaded in user code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5080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intermediate results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4(3)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6(3)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5%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841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accumulated results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30[13]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10[1]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40[14]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33%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40624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data generated in the driver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9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9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7%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629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results collected by the driver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16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16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13%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629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marL="72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72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68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123+17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113%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 flipH="1">
            <a:off x="8043392" y="1527711"/>
            <a:ext cx="692727" cy="4604329"/>
          </a:xfrm>
          <a:prstGeom prst="rect">
            <a:avLst/>
          </a:prstGeom>
          <a:noFill/>
          <a:ln w="190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H="1">
            <a:off x="357560" y="2022800"/>
            <a:ext cx="8378560" cy="812867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H="1">
            <a:off x="357560" y="2835667"/>
            <a:ext cx="8378560" cy="1084951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H="1">
            <a:off x="357561" y="3920618"/>
            <a:ext cx="8378560" cy="1849349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57560" y="5762091"/>
            <a:ext cx="8378560" cy="369948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H="1">
            <a:off x="357561" y="1527711"/>
            <a:ext cx="8378560" cy="495090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H="1">
            <a:off x="1693608" y="1527709"/>
            <a:ext cx="3731451" cy="4604329"/>
          </a:xfrm>
          <a:prstGeom prst="rect">
            <a:avLst/>
          </a:prstGeom>
          <a:noFill/>
          <a:ln w="190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5412549" y="1527710"/>
            <a:ext cx="887918" cy="4604329"/>
          </a:xfrm>
          <a:prstGeom prst="rect">
            <a:avLst/>
          </a:prstGeom>
          <a:noFill/>
          <a:ln w="190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flipH="1">
            <a:off x="6312797" y="1527710"/>
            <a:ext cx="789100" cy="4604329"/>
          </a:xfrm>
          <a:prstGeom prst="rect">
            <a:avLst/>
          </a:prstGeom>
          <a:noFill/>
          <a:ln w="190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flipH="1">
            <a:off x="7089566" y="1527710"/>
            <a:ext cx="937055" cy="4604329"/>
          </a:xfrm>
          <a:prstGeom prst="rect">
            <a:avLst/>
          </a:prstGeom>
          <a:noFill/>
          <a:ln w="190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flipH="1">
            <a:off x="8043392" y="1527710"/>
            <a:ext cx="692727" cy="4604329"/>
          </a:xfrm>
          <a:prstGeom prst="rect">
            <a:avLst/>
          </a:prstGeom>
          <a:noFill/>
          <a:ln w="190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25059" y="4618358"/>
            <a:ext cx="900248" cy="38836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12549" y="3196318"/>
            <a:ext cx="900248" cy="30439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3" idx="0"/>
            <a:endCxn id="27" idx="2"/>
          </p:cNvCxnSpPr>
          <p:nvPr/>
        </p:nvCxnSpPr>
        <p:spPr>
          <a:xfrm flipH="1" flipV="1">
            <a:off x="5862673" y="3500710"/>
            <a:ext cx="12510" cy="111764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00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RQ1: OOM cause patterns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44763"/>
              </p:ext>
            </p:extLst>
          </p:nvPr>
        </p:nvGraphicFramePr>
        <p:xfrm>
          <a:off x="357561" y="1527710"/>
          <a:ext cx="8378560" cy="4604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605"/>
                <a:gridCol w="3735895"/>
                <a:gridCol w="868980"/>
                <a:gridCol w="790829"/>
                <a:gridCol w="954017"/>
                <a:gridCol w="697234"/>
              </a:tblGrid>
              <a:tr h="49424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Cause patterns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Hadoop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Spark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Ratio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</a:tr>
              <a:tr h="402734">
                <a:tc rowSpan="2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393BAA"/>
                          </a:solidFill>
                          <a:latin typeface="Arial"/>
                          <a:cs typeface="Arial"/>
                        </a:rPr>
                        <a:t>Large </a:t>
                      </a:r>
                      <a:r>
                        <a:rPr lang="en-US" sz="1600" b="1" baseline="0" dirty="0" smtClean="0">
                          <a:solidFill>
                            <a:srgbClr val="393BAA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lang="en-US" altLang="zh-CN" sz="1600" b="1" baseline="0" dirty="0" smtClean="0">
                          <a:solidFill>
                            <a:srgbClr val="393BAA"/>
                          </a:solidFill>
                          <a:latin typeface="Arial"/>
                          <a:cs typeface="Arial"/>
                        </a:rPr>
                        <a:t>stored in the framework</a:t>
                      </a:r>
                      <a:endParaRPr lang="en-US" sz="1600" b="1" dirty="0">
                        <a:solidFill>
                          <a:srgbClr val="393BAA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data buffered by the framework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4068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data cached by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users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for reuse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49697">
                <a:tc rowSpan="3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393BAA"/>
                          </a:solidFill>
                          <a:latin typeface="Arial"/>
                          <a:cs typeface="Arial"/>
                        </a:rPr>
                        <a:t>Abnormal dataflow</a:t>
                      </a:r>
                      <a:endParaRPr lang="en-US" sz="1600" b="1" dirty="0">
                        <a:solidFill>
                          <a:srgbClr val="393BAA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Improper data partition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13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16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13%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362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Hot key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15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23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18%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9343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single key/value record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53976">
                <a:tc rowSpan="5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393BAA"/>
                          </a:solidFill>
                          <a:latin typeface="Arial"/>
                          <a:cs typeface="Arial"/>
                        </a:rPr>
                        <a:t>Memory-consuming user code</a:t>
                      </a:r>
                      <a:endParaRPr lang="en-US" sz="1600" b="1" dirty="0">
                        <a:solidFill>
                          <a:srgbClr val="393BAA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external data loaded in user code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5080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intermediate results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4(3)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6(3)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5%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841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accumulated results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30[13]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10[1]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40[14]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33%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40624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data generated in the driver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9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9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7%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629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results collected by the driver </a:t>
                      </a:r>
                      <a:endParaRPr lang="en-US" sz="16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16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16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/>
                          <a:cs typeface="Arial"/>
                        </a:rPr>
                        <a:t>13%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3629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marL="72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72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68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123+17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/>
                          <a:cs typeface="Arial"/>
                        </a:rPr>
                        <a:t>113%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 flipH="1">
            <a:off x="8043392" y="1527711"/>
            <a:ext cx="692727" cy="4604329"/>
          </a:xfrm>
          <a:prstGeom prst="rect">
            <a:avLst/>
          </a:prstGeom>
          <a:noFill/>
          <a:ln w="190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H="1">
            <a:off x="357560" y="2022800"/>
            <a:ext cx="8378560" cy="812867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H="1">
            <a:off x="357560" y="2835667"/>
            <a:ext cx="8378560" cy="1084951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H="1">
            <a:off x="357561" y="3920618"/>
            <a:ext cx="8378560" cy="1849349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57560" y="5762091"/>
            <a:ext cx="8378560" cy="369948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H="1">
            <a:off x="357561" y="1527711"/>
            <a:ext cx="8378560" cy="495090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flipH="1">
            <a:off x="1693608" y="1527709"/>
            <a:ext cx="3731451" cy="4604329"/>
          </a:xfrm>
          <a:prstGeom prst="rect">
            <a:avLst/>
          </a:prstGeom>
          <a:noFill/>
          <a:ln w="190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5412549" y="1527710"/>
            <a:ext cx="887918" cy="4604329"/>
          </a:xfrm>
          <a:prstGeom prst="rect">
            <a:avLst/>
          </a:prstGeom>
          <a:noFill/>
          <a:ln w="190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flipH="1">
            <a:off x="6312797" y="1527710"/>
            <a:ext cx="789100" cy="4604329"/>
          </a:xfrm>
          <a:prstGeom prst="rect">
            <a:avLst/>
          </a:prstGeom>
          <a:noFill/>
          <a:ln w="190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flipH="1">
            <a:off x="7089566" y="1527710"/>
            <a:ext cx="937055" cy="4604329"/>
          </a:xfrm>
          <a:prstGeom prst="rect">
            <a:avLst/>
          </a:prstGeom>
          <a:noFill/>
          <a:ln w="190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flipH="1">
            <a:off x="8043392" y="1527710"/>
            <a:ext cx="692727" cy="4604329"/>
          </a:xfrm>
          <a:prstGeom prst="rect">
            <a:avLst/>
          </a:prstGeom>
          <a:noFill/>
          <a:ln w="190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25059" y="4250991"/>
            <a:ext cx="900248" cy="38836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00219" y="3500710"/>
            <a:ext cx="900248" cy="41990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3" idx="0"/>
            <a:endCxn id="27" idx="2"/>
          </p:cNvCxnSpPr>
          <p:nvPr/>
        </p:nvCxnSpPr>
        <p:spPr>
          <a:xfrm flipH="1" flipV="1">
            <a:off x="5850343" y="3920618"/>
            <a:ext cx="24840" cy="33037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0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 smtClean="0"/>
              <a:t>RQ1: OOM cause patterns</a:t>
            </a:r>
            <a:endParaRPr lang="en-US" sz="2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93BAA"/>
                </a:solidFill>
                <a:latin typeface="Arial"/>
                <a:cs typeface="Arial"/>
              </a:rPr>
              <a:t>Category: </a:t>
            </a:r>
            <a:r>
              <a:rPr lang="en-US" altLang="zh-CN" dirty="0">
                <a:solidFill>
                  <a:srgbClr val="393BAA"/>
                </a:solidFill>
              </a:rPr>
              <a:t>Large data stored in the framework (12%</a:t>
            </a:r>
            <a:r>
              <a:rPr lang="en-US" altLang="zh-CN" dirty="0" smtClean="0">
                <a:solidFill>
                  <a:srgbClr val="393BAA"/>
                </a:solidFill>
              </a:rPr>
              <a:t>)</a:t>
            </a:r>
            <a:endParaRPr lang="en-US" altLang="zh-CN" dirty="0">
              <a:solidFill>
                <a:srgbClr val="393BAA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1: Large data buffered by the framework (8 errors, 6%)</a:t>
            </a:r>
            <a:endParaRPr lang="en-US" altLang="zh-CN" dirty="0" smtClean="0"/>
          </a:p>
          <a:p>
            <a:pPr lvl="2"/>
            <a:r>
              <a:rPr lang="en-US" altLang="zh-CN" dirty="0" smtClean="0">
                <a:latin typeface="Arial"/>
                <a:cs typeface="Arial"/>
              </a:rPr>
              <a:t>Large </a:t>
            </a:r>
            <a:r>
              <a:rPr lang="en-US" altLang="zh-CN" i="1" dirty="0" smtClean="0">
                <a:latin typeface="Arial"/>
                <a:cs typeface="Arial"/>
              </a:rPr>
              <a:t>map buffer (500MB)</a:t>
            </a:r>
            <a:r>
              <a:rPr lang="en-US" altLang="zh-CN" dirty="0" smtClean="0">
                <a:latin typeface="Arial"/>
                <a:cs typeface="Arial"/>
              </a:rPr>
              <a:t>, large </a:t>
            </a:r>
            <a:r>
              <a:rPr lang="en-US" altLang="zh-CN" i="1" dirty="0" smtClean="0">
                <a:latin typeface="Arial"/>
                <a:cs typeface="Arial"/>
              </a:rPr>
              <a:t>shuffle buffer (70%)</a:t>
            </a:r>
          </a:p>
        </p:txBody>
      </p:sp>
      <p:sp>
        <p:nvSpPr>
          <p:cNvPr id="7" name="Rectangle 6"/>
          <p:cNvSpPr/>
          <p:nvPr/>
        </p:nvSpPr>
        <p:spPr>
          <a:xfrm>
            <a:off x="1262944" y="2049436"/>
            <a:ext cx="7411836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Pattern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1: Large data buffered by the framework 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(8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errors, 6%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77958" y="6356350"/>
            <a:ext cx="2133600" cy="365125"/>
          </a:xfrm>
        </p:spPr>
        <p:txBody>
          <a:bodyPr/>
          <a:lstStyle/>
          <a:p>
            <a:fld id="{0EDF6D50-356D-664E-8AD2-94D574649C75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35" y="2911881"/>
            <a:ext cx="7200534" cy="356775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101100" y="4651733"/>
            <a:ext cx="236394" cy="807556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74616" y="4716957"/>
            <a:ext cx="1382297" cy="338554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 map buffer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49403" y="4534388"/>
            <a:ext cx="335848" cy="968473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308536" y="4716957"/>
            <a:ext cx="1547387" cy="338554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 shuffle buffer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48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 smtClean="0"/>
              <a:t>RQ1: OOM cause patterns</a:t>
            </a:r>
            <a:endParaRPr lang="en-US" sz="2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93BAA"/>
                </a:solidFill>
                <a:latin typeface="Arial"/>
                <a:cs typeface="Arial"/>
              </a:rPr>
              <a:t>Category: Large data stored in the framework </a:t>
            </a:r>
            <a:r>
              <a:rPr lang="en-US" altLang="zh-CN" dirty="0" smtClean="0">
                <a:solidFill>
                  <a:srgbClr val="393BAA"/>
                </a:solidFill>
              </a:rPr>
              <a:t>(</a:t>
            </a:r>
            <a:r>
              <a:rPr lang="en-US" altLang="zh-CN" dirty="0" smtClean="0">
                <a:solidFill>
                  <a:srgbClr val="393BAA"/>
                </a:solidFill>
                <a:latin typeface="Arial"/>
                <a:cs typeface="Arial"/>
              </a:rPr>
              <a:t>12%</a:t>
            </a:r>
            <a:r>
              <a:rPr lang="en-US" altLang="zh-CN" dirty="0">
                <a:solidFill>
                  <a:srgbClr val="393BAA"/>
                </a:solidFill>
              </a:rPr>
              <a:t>)</a:t>
            </a:r>
            <a:endParaRPr lang="en-US" altLang="zh-CN" dirty="0" smtClean="0">
              <a:solidFill>
                <a:srgbClr val="393BAA"/>
              </a:solidFill>
              <a:latin typeface="Arial"/>
              <a:cs typeface="Arial"/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1: Large data buffered by the framework (8 errors, 6%)</a:t>
            </a:r>
            <a:endParaRPr lang="en-US" altLang="zh-CN" dirty="0" smtClean="0"/>
          </a:p>
          <a:p>
            <a:pPr lvl="2"/>
            <a:r>
              <a:rPr lang="en-US" altLang="zh-CN" dirty="0" smtClean="0">
                <a:latin typeface="Arial"/>
                <a:cs typeface="Arial"/>
              </a:rPr>
              <a:t>Large </a:t>
            </a:r>
            <a:r>
              <a:rPr lang="en-US" altLang="zh-CN" i="1" dirty="0" smtClean="0">
                <a:latin typeface="Arial"/>
                <a:cs typeface="Arial"/>
              </a:rPr>
              <a:t>map buffer (500MB)</a:t>
            </a:r>
            <a:r>
              <a:rPr lang="en-US" altLang="zh-CN" dirty="0" smtClean="0">
                <a:latin typeface="Arial"/>
                <a:cs typeface="Arial"/>
              </a:rPr>
              <a:t>, large </a:t>
            </a:r>
            <a:r>
              <a:rPr lang="en-US" altLang="zh-CN" i="1" dirty="0" smtClean="0">
                <a:latin typeface="Arial"/>
                <a:cs typeface="Arial"/>
              </a:rPr>
              <a:t>shuffle buffer (70%)</a:t>
            </a:r>
          </a:p>
          <a:p>
            <a:pPr lvl="2"/>
            <a:r>
              <a:rPr lang="en-US" altLang="zh-CN" dirty="0" smtClean="0"/>
              <a:t>In detail, JVM heap has memory boundary</a:t>
            </a:r>
            <a:endParaRPr lang="en-US" altLang="zh-CN" dirty="0" smtClean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62944" y="2049436"/>
            <a:ext cx="7411836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Pattern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1: Large data buffered by the framework (8 errors, 6%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77958" y="6356350"/>
            <a:ext cx="2133600" cy="365125"/>
          </a:xfrm>
        </p:spPr>
        <p:txBody>
          <a:bodyPr/>
          <a:lstStyle/>
          <a:p>
            <a:fld id="{0EDF6D50-356D-664E-8AD2-94D574649C7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687" y="3468180"/>
            <a:ext cx="2845181" cy="3026788"/>
          </a:xfrm>
          <a:prstGeom prst="rect">
            <a:avLst/>
          </a:prstGeom>
        </p:spPr>
      </p:pic>
      <p:sp>
        <p:nvSpPr>
          <p:cNvPr id="9" name="Explosion 1 8"/>
          <p:cNvSpPr/>
          <p:nvPr/>
        </p:nvSpPr>
        <p:spPr>
          <a:xfrm>
            <a:off x="3850423" y="5133311"/>
            <a:ext cx="911587" cy="768759"/>
          </a:xfrm>
          <a:prstGeom prst="irregularSeal1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2100" y="3468180"/>
            <a:ext cx="2005983" cy="1138773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 Map buffer or Shuffled partition</a:t>
            </a:r>
          </a:p>
          <a:p>
            <a:pPr algn="ctr"/>
            <a:endParaRPr lang="en-US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500MB Byte[]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03751" y="4606953"/>
            <a:ext cx="1493377" cy="526358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50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962 0.10121 " pathEditMode="relative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0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943" y="3252014"/>
            <a:ext cx="7219878" cy="3104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 smtClean="0"/>
              <a:t>RQ1: OOM cause patterns</a:t>
            </a:r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109"/>
            <a:ext cx="8229600" cy="4525963"/>
          </a:xfrm>
        </p:spPr>
        <p:txBody>
          <a:bodyPr/>
          <a:lstStyle/>
          <a:p>
            <a:r>
              <a:rPr lang="en-US" altLang="zh-CN" dirty="0">
                <a:solidFill>
                  <a:srgbClr val="393BAA"/>
                </a:solidFill>
              </a:rPr>
              <a:t>Category: Large </a:t>
            </a:r>
            <a:r>
              <a:rPr lang="en-US" altLang="zh-CN" dirty="0" smtClean="0">
                <a:solidFill>
                  <a:srgbClr val="393BAA"/>
                </a:solidFill>
                <a:latin typeface="Arial"/>
                <a:cs typeface="Arial"/>
              </a:rPr>
              <a:t>data stored in the framework</a:t>
            </a:r>
            <a:r>
              <a:rPr lang="zh-CN" altLang="zh-CN" dirty="0" smtClean="0">
                <a:solidFill>
                  <a:srgbClr val="393BAA"/>
                </a:solidFill>
                <a:latin typeface="Arial"/>
                <a:cs typeface="Arial"/>
              </a:rPr>
              <a:t>（</a:t>
            </a:r>
            <a:r>
              <a:rPr lang="en-US" altLang="zh-CN" dirty="0" smtClean="0">
                <a:solidFill>
                  <a:srgbClr val="393BAA"/>
                </a:solidFill>
                <a:latin typeface="Arial"/>
                <a:cs typeface="Arial"/>
              </a:rPr>
              <a:t>12%</a:t>
            </a:r>
            <a:r>
              <a:rPr lang="zh-CN" altLang="en-US" dirty="0" smtClean="0">
                <a:solidFill>
                  <a:srgbClr val="393BAA"/>
                </a:solidFill>
                <a:latin typeface="Arial"/>
                <a:cs typeface="Arial"/>
              </a:rPr>
              <a:t>）</a:t>
            </a:r>
            <a:endParaRPr lang="en-US" altLang="zh-CN" dirty="0" smtClean="0">
              <a:solidFill>
                <a:srgbClr val="393BAA"/>
              </a:solidFill>
              <a:latin typeface="Arial"/>
              <a:cs typeface="Arial"/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2: Large data cached in the framework (7 errors, 6%)</a:t>
            </a:r>
          </a:p>
          <a:p>
            <a:pPr lvl="2"/>
            <a:r>
              <a:rPr lang="en-US" altLang="zh-CN" dirty="0" smtClean="0">
                <a:latin typeface="Arial"/>
                <a:cs typeface="Arial"/>
              </a:rPr>
              <a:t>Users explicitly cache large data for reuse (e.g., for next job, RDD)</a:t>
            </a: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62944" y="2042224"/>
            <a:ext cx="7411836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Pattern </a:t>
            </a:r>
            <a:r>
              <a:rPr lang="en-US" altLang="zh-CN" dirty="0">
                <a:solidFill>
                  <a:srgbClr val="FFFFFF"/>
                </a:solidFill>
                <a:latin typeface="Arial"/>
                <a:cs typeface="Arial"/>
              </a:rPr>
              <a:t>2: Large data cached in the framework (7 errors, 6%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lang="en-US" altLang="zh-CN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77958" y="6356350"/>
            <a:ext cx="2133600" cy="365125"/>
          </a:xfrm>
        </p:spPr>
        <p:txBody>
          <a:bodyPr/>
          <a:lstStyle/>
          <a:p>
            <a:fld id="{0EDF6D50-356D-664E-8AD2-94D574649C75}" type="slidenum">
              <a:rPr lang="en-US" smtClean="0"/>
              <a:t>29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462900" y="2940419"/>
            <a:ext cx="91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First job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860695" y="2937328"/>
            <a:ext cx="12113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Second job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39086" y="290964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0" name="Explosion 1 59"/>
          <p:cNvSpPr/>
          <p:nvPr/>
        </p:nvSpPr>
        <p:spPr>
          <a:xfrm>
            <a:off x="5949108" y="4886731"/>
            <a:ext cx="911587" cy="768759"/>
          </a:xfrm>
          <a:prstGeom prst="irregularSeal1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81442" y="5821741"/>
            <a:ext cx="2314993" cy="338554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 Cached data for reuse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13831" y="4695305"/>
            <a:ext cx="0" cy="807556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642283" y="50442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92956" y="5090149"/>
            <a:ext cx="4948106" cy="1384995"/>
          </a:xfrm>
          <a:prstGeom prst="rect">
            <a:avLst/>
          </a:prstGeom>
          <a:ln w="28575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>
                <a:latin typeface="Courier"/>
                <a:cs typeface="Courier"/>
              </a:rPr>
              <a:t>1</a:t>
            </a:r>
            <a:r>
              <a:rPr lang="en-US" sz="1050" i="1" dirty="0" smtClean="0">
                <a:latin typeface="Courier"/>
                <a:cs typeface="Courier"/>
              </a:rPr>
              <a:t> </a:t>
            </a:r>
            <a:r>
              <a:rPr lang="en-US" sz="1050" i="1" dirty="0" err="1">
                <a:latin typeface="Courier"/>
                <a:cs typeface="Courier"/>
              </a:rPr>
              <a:t>pTable</a:t>
            </a:r>
            <a:r>
              <a:rPr lang="en-US" sz="1050" dirty="0">
                <a:latin typeface="Courier"/>
                <a:cs typeface="Courier"/>
              </a:rPr>
              <a:t> = </a:t>
            </a:r>
            <a:r>
              <a:rPr lang="en-US" sz="1050" b="1" dirty="0">
                <a:latin typeface="Courier"/>
                <a:cs typeface="Courier"/>
              </a:rPr>
              <a:t>LOAD</a:t>
            </a:r>
            <a:r>
              <a:rPr lang="en-US" sz="1050" dirty="0">
                <a:latin typeface="Courier"/>
                <a:cs typeface="Courier"/>
              </a:rPr>
              <a:t> “</a:t>
            </a:r>
            <a:r>
              <a:rPr lang="en-US" sz="1050" i="1" dirty="0" err="1">
                <a:latin typeface="Courier"/>
                <a:cs typeface="Courier"/>
              </a:rPr>
              <a:t>tableA</a:t>
            </a:r>
            <a:r>
              <a:rPr lang="en-US" sz="1050" i="1" dirty="0">
                <a:latin typeface="Courier"/>
                <a:cs typeface="Courier"/>
              </a:rPr>
              <a:t>”</a:t>
            </a:r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b="1" dirty="0">
                <a:latin typeface="Courier"/>
                <a:cs typeface="Courier"/>
              </a:rPr>
              <a:t>as</a:t>
            </a:r>
            <a:r>
              <a:rPr lang="en-US" sz="1050" dirty="0">
                <a:latin typeface="Courier"/>
                <a:cs typeface="Courier"/>
              </a:rPr>
              <a:t> (</a:t>
            </a:r>
            <a:r>
              <a:rPr lang="en-US" sz="1050" i="1" dirty="0" err="1">
                <a:latin typeface="Courier"/>
                <a:cs typeface="Courier"/>
              </a:rPr>
              <a:t>pagerank</a:t>
            </a:r>
            <a:r>
              <a:rPr lang="en-US" sz="1050" dirty="0" err="1">
                <a:latin typeface="Courier"/>
                <a:cs typeface="Courier"/>
              </a:rPr>
              <a:t>,</a:t>
            </a:r>
            <a:r>
              <a:rPr lang="en-US" sz="1050" i="1" dirty="0" err="1">
                <a:latin typeface="Courier"/>
                <a:cs typeface="Courier"/>
              </a:rPr>
              <a:t>pageurl</a:t>
            </a:r>
            <a:r>
              <a:rPr lang="en-US" sz="1050" dirty="0" err="1">
                <a:latin typeface="Courier"/>
                <a:cs typeface="Courier"/>
              </a:rPr>
              <a:t>,</a:t>
            </a:r>
            <a:r>
              <a:rPr lang="en-US" sz="1050" i="1" dirty="0" err="1">
                <a:latin typeface="Courier"/>
                <a:cs typeface="Courier"/>
              </a:rPr>
              <a:t>aveduration</a:t>
            </a:r>
            <a:r>
              <a:rPr lang="en-US" sz="1050" dirty="0">
                <a:latin typeface="Courier"/>
                <a:cs typeface="Courier"/>
              </a:rPr>
              <a:t>);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2</a:t>
            </a:r>
            <a:r>
              <a:rPr lang="en-US" sz="1050" i="1" dirty="0" smtClean="0">
                <a:latin typeface="Courier"/>
                <a:cs typeface="Courier"/>
              </a:rPr>
              <a:t> </a:t>
            </a:r>
            <a:r>
              <a:rPr lang="en-US" sz="1050" i="1" dirty="0" err="1">
                <a:latin typeface="Courier"/>
                <a:cs typeface="Courier"/>
              </a:rPr>
              <a:t>rankTable</a:t>
            </a:r>
            <a:r>
              <a:rPr lang="en-US" sz="1050" dirty="0">
                <a:latin typeface="Courier"/>
                <a:cs typeface="Courier"/>
              </a:rPr>
              <a:t> = </a:t>
            </a:r>
            <a:r>
              <a:rPr lang="en-US" sz="1050" b="1" dirty="0">
                <a:latin typeface="Courier"/>
                <a:cs typeface="Courier"/>
              </a:rPr>
              <a:t>GROUP</a:t>
            </a:r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i="1" dirty="0" err="1">
                <a:latin typeface="Courier"/>
                <a:cs typeface="Courier"/>
              </a:rPr>
              <a:t>pTable</a:t>
            </a:r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b="1" dirty="0">
                <a:latin typeface="Courier"/>
                <a:cs typeface="Courier"/>
              </a:rPr>
              <a:t>BY</a:t>
            </a:r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i="1" dirty="0" err="1">
                <a:latin typeface="Courier"/>
                <a:cs typeface="Courier"/>
              </a:rPr>
              <a:t>pagerank</a:t>
            </a:r>
            <a:r>
              <a:rPr lang="en-US" sz="1050" dirty="0">
                <a:latin typeface="Courier"/>
                <a:cs typeface="Courier"/>
              </a:rPr>
              <a:t>;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3</a:t>
            </a:r>
            <a:r>
              <a:rPr lang="en-US" sz="1050" i="1" dirty="0" smtClean="0">
                <a:latin typeface="Courier"/>
                <a:cs typeface="Courier"/>
              </a:rPr>
              <a:t> </a:t>
            </a:r>
            <a:r>
              <a:rPr lang="en-US" sz="1050" i="1" dirty="0" err="1">
                <a:latin typeface="Courier"/>
                <a:cs typeface="Courier"/>
              </a:rPr>
              <a:t>urlTable</a:t>
            </a:r>
            <a:r>
              <a:rPr lang="en-US" sz="1050" dirty="0">
                <a:latin typeface="Courier"/>
                <a:cs typeface="Courier"/>
              </a:rPr>
              <a:t> = </a:t>
            </a:r>
            <a:r>
              <a:rPr lang="en-US" sz="1050" b="1" dirty="0">
                <a:latin typeface="Courier"/>
                <a:cs typeface="Courier"/>
              </a:rPr>
              <a:t>FOREACH</a:t>
            </a:r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i="1" dirty="0" err="1">
                <a:latin typeface="Courier"/>
                <a:cs typeface="Courier"/>
              </a:rPr>
              <a:t>rankTable</a:t>
            </a:r>
            <a:r>
              <a:rPr lang="en-US" sz="1050" dirty="0">
                <a:latin typeface="Courier"/>
                <a:cs typeface="Courier"/>
              </a:rPr>
              <a:t> {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4</a:t>
            </a:r>
            <a:r>
              <a:rPr lang="en-US" sz="1050" i="1" dirty="0" smtClean="0">
                <a:latin typeface="Courier"/>
                <a:cs typeface="Courier"/>
              </a:rPr>
              <a:t>     </a:t>
            </a:r>
            <a:r>
              <a:rPr lang="en-US" sz="1050" i="1" dirty="0" err="1">
                <a:latin typeface="Courier"/>
                <a:cs typeface="Courier"/>
              </a:rPr>
              <a:t>urls</a:t>
            </a:r>
            <a:r>
              <a:rPr lang="en-US" sz="1050" dirty="0">
                <a:latin typeface="Courier"/>
                <a:cs typeface="Courier"/>
              </a:rPr>
              <a:t> = </a:t>
            </a:r>
            <a:r>
              <a:rPr lang="en-US" sz="1050" b="1" dirty="0">
                <a:latin typeface="Courier"/>
                <a:cs typeface="Courier"/>
              </a:rPr>
              <a:t>DISTINCT</a:t>
            </a:r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i="1" dirty="0" err="1">
                <a:latin typeface="Courier"/>
                <a:cs typeface="Courier"/>
              </a:rPr>
              <a:t>urlTable</a:t>
            </a:r>
            <a:r>
              <a:rPr lang="en-US" sz="1050" dirty="0" err="1">
                <a:latin typeface="Courier"/>
                <a:cs typeface="Courier"/>
              </a:rPr>
              <a:t>.pageurl</a:t>
            </a:r>
            <a:r>
              <a:rPr lang="en-US" sz="1050" dirty="0">
                <a:latin typeface="Courier"/>
                <a:cs typeface="Courier"/>
              </a:rPr>
              <a:t>;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5     </a:t>
            </a:r>
            <a:r>
              <a:rPr lang="en-US" sz="1050" b="1" dirty="0">
                <a:latin typeface="Courier"/>
                <a:cs typeface="Courier"/>
              </a:rPr>
              <a:t>GENERATE</a:t>
            </a:r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i="1" dirty="0">
                <a:latin typeface="Courier"/>
                <a:cs typeface="Courier"/>
              </a:rPr>
              <a:t>group</a:t>
            </a:r>
            <a:r>
              <a:rPr lang="en-US" sz="1050" dirty="0">
                <a:latin typeface="Courier"/>
                <a:cs typeface="Courier"/>
              </a:rPr>
              <a:t>, </a:t>
            </a:r>
            <a:r>
              <a:rPr lang="en-US" sz="1050" b="1" dirty="0">
                <a:latin typeface="Courier"/>
                <a:cs typeface="Courier"/>
              </a:rPr>
              <a:t>COUNT</a:t>
            </a:r>
            <a:r>
              <a:rPr lang="en-US" sz="1050" dirty="0">
                <a:latin typeface="Courier"/>
                <a:cs typeface="Courier"/>
              </a:rPr>
              <a:t>(</a:t>
            </a:r>
            <a:r>
              <a:rPr lang="en-US" sz="1050" i="1" dirty="0" err="1">
                <a:latin typeface="Courier"/>
                <a:cs typeface="Courier"/>
              </a:rPr>
              <a:t>urls</a:t>
            </a:r>
            <a:r>
              <a:rPr lang="en-US" sz="1050" dirty="0">
                <a:latin typeface="Courier"/>
                <a:cs typeface="Courier"/>
              </a:rPr>
              <a:t>), </a:t>
            </a:r>
            <a:r>
              <a:rPr lang="en-US" sz="1050" b="1" dirty="0">
                <a:latin typeface="Courier"/>
                <a:cs typeface="Courier"/>
              </a:rPr>
              <a:t>SUM</a:t>
            </a:r>
            <a:r>
              <a:rPr lang="en-US" sz="1050" dirty="0">
                <a:latin typeface="Courier"/>
                <a:cs typeface="Courier"/>
              </a:rPr>
              <a:t>(</a:t>
            </a:r>
            <a:r>
              <a:rPr lang="en-US" sz="1050" i="1" dirty="0" err="1">
                <a:latin typeface="Courier"/>
                <a:cs typeface="Courier"/>
              </a:rPr>
              <a:t>pTable</a:t>
            </a:r>
            <a:r>
              <a:rPr lang="en-US" sz="1050" dirty="0" err="1">
                <a:latin typeface="Courier"/>
                <a:cs typeface="Courier"/>
              </a:rPr>
              <a:t>.</a:t>
            </a:r>
            <a:r>
              <a:rPr lang="en-US" sz="1050" i="1" dirty="0" err="1">
                <a:latin typeface="Courier"/>
                <a:cs typeface="Courier"/>
              </a:rPr>
              <a:t>aveduration</a:t>
            </a:r>
            <a:r>
              <a:rPr lang="en-US" sz="1050" dirty="0">
                <a:latin typeface="Courier"/>
                <a:cs typeface="Courier"/>
              </a:rPr>
              <a:t>);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6</a:t>
            </a:r>
            <a:r>
              <a:rPr lang="en-US" sz="1050" i="1" dirty="0" smtClean="0">
                <a:latin typeface="Courier"/>
                <a:cs typeface="Courier"/>
              </a:rPr>
              <a:t> </a:t>
            </a:r>
            <a:r>
              <a:rPr lang="en-US" sz="1050" i="1" dirty="0">
                <a:latin typeface="Courier"/>
                <a:cs typeface="Courier"/>
              </a:rPr>
              <a:t>};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7</a:t>
            </a:r>
            <a:r>
              <a:rPr lang="en-US" sz="1050" i="1" dirty="0" smtClean="0">
                <a:latin typeface="Courier"/>
                <a:cs typeface="Courier"/>
              </a:rPr>
              <a:t> </a:t>
            </a:r>
            <a:r>
              <a:rPr lang="en-US" sz="1050" b="1" dirty="0">
                <a:latin typeface="Courier"/>
                <a:cs typeface="Courier"/>
              </a:rPr>
              <a:t>STOR</a:t>
            </a:r>
            <a:r>
              <a:rPr lang="en-US" sz="1050" b="1" i="1" dirty="0">
                <a:latin typeface="Courier"/>
                <a:cs typeface="Courier"/>
              </a:rPr>
              <a:t>E</a:t>
            </a:r>
            <a:r>
              <a:rPr lang="en-US" sz="1050" i="1" dirty="0">
                <a:latin typeface="Courier"/>
                <a:cs typeface="Courier"/>
              </a:rPr>
              <a:t> </a:t>
            </a:r>
            <a:r>
              <a:rPr lang="en-US" sz="1050" i="1" dirty="0" err="1">
                <a:latin typeface="Courier"/>
                <a:cs typeface="Courier"/>
              </a:rPr>
              <a:t>urlTable</a:t>
            </a:r>
            <a:r>
              <a:rPr lang="en-US" sz="1050" i="1" dirty="0">
                <a:latin typeface="Courier"/>
                <a:cs typeface="Courier"/>
              </a:rPr>
              <a:t> </a:t>
            </a:r>
            <a:r>
              <a:rPr lang="en-US" sz="1050" b="1" dirty="0">
                <a:latin typeface="Courier"/>
                <a:cs typeface="Courier"/>
              </a:rPr>
              <a:t>into</a:t>
            </a:r>
            <a:r>
              <a:rPr lang="en-US" sz="1050" i="1" dirty="0">
                <a:latin typeface="Courier"/>
                <a:cs typeface="Courier"/>
              </a:rPr>
              <a:t> "/output/</a:t>
            </a:r>
            <a:r>
              <a:rPr lang="en-US" sz="1050" i="1" dirty="0" err="1">
                <a:latin typeface="Courier"/>
                <a:cs typeface="Courier"/>
              </a:rPr>
              <a:t>newTable</a:t>
            </a:r>
            <a:r>
              <a:rPr lang="en-US" sz="1050" i="1" dirty="0">
                <a:latin typeface="Courier"/>
                <a:cs typeface="Courier"/>
              </a:rPr>
              <a:t>"</a:t>
            </a:r>
            <a:r>
              <a:rPr lang="en-US" sz="1050" dirty="0" smtClean="0">
                <a:latin typeface="Courier"/>
                <a:cs typeface="Courier"/>
              </a:rPr>
              <a:t>;</a:t>
            </a:r>
          </a:p>
          <a:p>
            <a:r>
              <a:rPr lang="zh-CN" altLang="en-US" sz="1050" dirty="0" smtClean="0">
                <a:latin typeface="Courier"/>
                <a:cs typeface="Courier"/>
              </a:rPr>
              <a:t> </a:t>
            </a:r>
            <a:endParaRPr lang="en-US" sz="1050" dirty="0"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sz="2400" dirty="0" smtClean="0"/>
              <a:t>– Application development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746" y="4979930"/>
            <a:ext cx="1591680" cy="7809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152" y="4045378"/>
            <a:ext cx="960016" cy="9345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020" y="3112307"/>
            <a:ext cx="1258174" cy="556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512" y="2925594"/>
            <a:ext cx="940199" cy="9401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6020" y="4079166"/>
            <a:ext cx="785545" cy="7235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809" y="5910141"/>
            <a:ext cx="1649199" cy="5650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786" y="5034952"/>
            <a:ext cx="1030773" cy="9302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8124" y="4328288"/>
            <a:ext cx="1274316" cy="47440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708918" y="6209004"/>
            <a:ext cx="1532144" cy="276999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Arial"/>
                <a:cs typeface="Arial"/>
              </a:rPr>
              <a:t>SQL-like Pig script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02759" y="3086025"/>
            <a:ext cx="2502926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User code</a:t>
            </a:r>
            <a:endParaRPr lang="en-US" sz="14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2956" y="3574024"/>
            <a:ext cx="4948106" cy="1384995"/>
          </a:xfrm>
          <a:prstGeom prst="rect">
            <a:avLst/>
          </a:prstGeom>
          <a:ln w="28575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 smtClean="0">
                <a:latin typeface="Courier"/>
                <a:cs typeface="Courier"/>
              </a:rPr>
              <a:t>1</a:t>
            </a:r>
            <a:r>
              <a:rPr lang="en-US" sz="1050" b="1" dirty="0" smtClean="0">
                <a:latin typeface="Courier"/>
                <a:cs typeface="Courier"/>
              </a:rPr>
              <a:t> </a:t>
            </a:r>
            <a:r>
              <a:rPr lang="en-US" sz="1050" b="1" dirty="0">
                <a:latin typeface="Courier"/>
                <a:cs typeface="Courier"/>
              </a:rPr>
              <a:t>public class Mapper</a:t>
            </a:r>
            <a:r>
              <a:rPr lang="en-US" sz="1050" dirty="0">
                <a:latin typeface="Courier"/>
                <a:cs typeface="Courier"/>
              </a:rPr>
              <a:t> {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2   </a:t>
            </a:r>
            <a:r>
              <a:rPr lang="en-US" sz="1050" dirty="0" err="1">
                <a:latin typeface="Courier"/>
                <a:cs typeface="Courier"/>
              </a:rPr>
              <a:t>StanfordLemmatizer</a:t>
            </a:r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i="1" dirty="0" err="1">
                <a:latin typeface="Courier"/>
                <a:cs typeface="Courier"/>
              </a:rPr>
              <a:t>slem</a:t>
            </a:r>
            <a:r>
              <a:rPr lang="en-US" sz="1050" dirty="0">
                <a:latin typeface="Courier"/>
                <a:cs typeface="Courier"/>
              </a:rPr>
              <a:t> = </a:t>
            </a:r>
            <a:r>
              <a:rPr lang="en-US" sz="1050" b="1" dirty="0">
                <a:latin typeface="Courier"/>
                <a:cs typeface="Courier"/>
              </a:rPr>
              <a:t>new</a:t>
            </a:r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dirty="0" err="1">
                <a:latin typeface="Courier"/>
                <a:cs typeface="Courier"/>
              </a:rPr>
              <a:t>StanfordLemmatizer</a:t>
            </a:r>
            <a:r>
              <a:rPr lang="en-US" sz="1050" dirty="0">
                <a:latin typeface="Courier"/>
                <a:cs typeface="Courier"/>
              </a:rPr>
              <a:t>();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3   </a:t>
            </a:r>
            <a:r>
              <a:rPr lang="en-US" sz="1050" b="1" dirty="0">
                <a:latin typeface="Courier"/>
                <a:cs typeface="Courier"/>
              </a:rPr>
              <a:t>public void</a:t>
            </a:r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b="1" dirty="0">
                <a:latin typeface="Courier"/>
                <a:cs typeface="Courier"/>
              </a:rPr>
              <a:t>map</a:t>
            </a:r>
            <a:r>
              <a:rPr lang="en-US" sz="1050" dirty="0">
                <a:latin typeface="Courier"/>
                <a:cs typeface="Courier"/>
              </a:rPr>
              <a:t>(Long </a:t>
            </a:r>
            <a:r>
              <a:rPr lang="en-US" sz="1050" i="1" dirty="0">
                <a:latin typeface="Courier"/>
                <a:cs typeface="Courier"/>
              </a:rPr>
              <a:t>key</a:t>
            </a:r>
            <a:r>
              <a:rPr lang="en-US" sz="1050" dirty="0">
                <a:latin typeface="Courier"/>
                <a:cs typeface="Courier"/>
              </a:rPr>
              <a:t>, Text </a:t>
            </a:r>
            <a:r>
              <a:rPr lang="en-US" sz="1050" i="1" dirty="0">
                <a:latin typeface="Courier"/>
                <a:cs typeface="Courier"/>
              </a:rPr>
              <a:t>value</a:t>
            </a:r>
            <a:r>
              <a:rPr lang="en-US" sz="1050" dirty="0">
                <a:latin typeface="Courier"/>
                <a:cs typeface="Courier"/>
              </a:rPr>
              <a:t>) { 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4     </a:t>
            </a:r>
            <a:r>
              <a:rPr lang="en-US" sz="1050" dirty="0">
                <a:latin typeface="Courier"/>
                <a:cs typeface="Courier"/>
              </a:rPr>
              <a:t>String line = </a:t>
            </a:r>
            <a:r>
              <a:rPr lang="en-US" sz="1050" i="1" dirty="0" err="1">
                <a:latin typeface="Courier"/>
                <a:cs typeface="Courier"/>
              </a:rPr>
              <a:t>value</a:t>
            </a:r>
            <a:r>
              <a:rPr lang="en-US" sz="1050" dirty="0" err="1">
                <a:latin typeface="Courier"/>
                <a:cs typeface="Courier"/>
              </a:rPr>
              <a:t>.toString</a:t>
            </a:r>
            <a:r>
              <a:rPr lang="en-US" sz="1050" dirty="0">
                <a:latin typeface="Courier"/>
                <a:cs typeface="Courier"/>
              </a:rPr>
              <a:t>();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5</a:t>
            </a:r>
            <a:r>
              <a:rPr lang="en-US" sz="1050" b="1" dirty="0" smtClean="0">
                <a:latin typeface="Courier"/>
                <a:cs typeface="Courier"/>
              </a:rPr>
              <a:t>     </a:t>
            </a:r>
            <a:r>
              <a:rPr lang="en-US" sz="1050" b="1" dirty="0">
                <a:latin typeface="Courier"/>
                <a:cs typeface="Courier"/>
              </a:rPr>
              <a:t>for</a:t>
            </a:r>
            <a:r>
              <a:rPr lang="en-US" sz="1050" dirty="0">
                <a:latin typeface="Courier"/>
                <a:cs typeface="Courier"/>
              </a:rPr>
              <a:t>(String </a:t>
            </a:r>
            <a:r>
              <a:rPr lang="en-US" sz="1050" i="1" dirty="0">
                <a:latin typeface="Courier"/>
                <a:cs typeface="Courier"/>
              </a:rPr>
              <a:t>word</a:t>
            </a:r>
            <a:r>
              <a:rPr lang="en-US" sz="1050" dirty="0">
                <a:latin typeface="Courier"/>
                <a:cs typeface="Courier"/>
              </a:rPr>
              <a:t>: </a:t>
            </a:r>
            <a:r>
              <a:rPr lang="en-US" sz="1050" i="1" dirty="0" err="1">
                <a:latin typeface="Courier"/>
                <a:cs typeface="Courier"/>
              </a:rPr>
              <a:t>slem</a:t>
            </a:r>
            <a:r>
              <a:rPr lang="en-US" sz="1050" dirty="0" err="1">
                <a:latin typeface="Courier"/>
                <a:cs typeface="Courier"/>
              </a:rPr>
              <a:t>.lemmatize</a:t>
            </a:r>
            <a:r>
              <a:rPr lang="en-US" sz="1050" dirty="0">
                <a:latin typeface="Courier"/>
                <a:cs typeface="Courier"/>
              </a:rPr>
              <a:t>(</a:t>
            </a:r>
            <a:r>
              <a:rPr lang="en-US" sz="1050" i="1" dirty="0">
                <a:latin typeface="Courier"/>
                <a:cs typeface="Courier"/>
              </a:rPr>
              <a:t>line</a:t>
            </a:r>
            <a:r>
              <a:rPr lang="en-US" sz="1050" dirty="0">
                <a:latin typeface="Courier"/>
                <a:cs typeface="Courier"/>
              </a:rPr>
              <a:t>))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6       </a:t>
            </a:r>
            <a:r>
              <a:rPr lang="en-US" sz="1050" dirty="0">
                <a:latin typeface="Courier"/>
                <a:cs typeface="Courier"/>
              </a:rPr>
              <a:t>emit(</a:t>
            </a:r>
            <a:r>
              <a:rPr lang="en-US" sz="1050" i="1" dirty="0">
                <a:latin typeface="Courier"/>
                <a:cs typeface="Courier"/>
              </a:rPr>
              <a:t>word</a:t>
            </a:r>
            <a:r>
              <a:rPr lang="en-US" sz="1050" dirty="0">
                <a:latin typeface="Courier"/>
                <a:cs typeface="Courier"/>
              </a:rPr>
              <a:t>, 1);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7   </a:t>
            </a:r>
            <a:r>
              <a:rPr lang="en-US" sz="1050" dirty="0">
                <a:latin typeface="Courier"/>
                <a:cs typeface="Courier"/>
              </a:rPr>
              <a:t>} </a:t>
            </a:r>
            <a:endParaRPr lang="zh-CN" alt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8 </a:t>
            </a:r>
            <a:r>
              <a:rPr lang="en-US" sz="1050" dirty="0">
                <a:latin typeface="Courier"/>
                <a:cs typeface="Courier"/>
              </a:rPr>
              <a:t>}</a:t>
            </a:r>
            <a:r>
              <a:rPr lang="zh-CN" altLang="en-US" sz="1050" dirty="0">
                <a:latin typeface="Courier"/>
                <a:cs typeface="Courier"/>
              </a:rPr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08918" y="4676523"/>
            <a:ext cx="1532144" cy="276999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Arial"/>
                <a:cs typeface="Arial"/>
              </a:rPr>
              <a:t>Raw code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956" y="1859330"/>
            <a:ext cx="8393844" cy="954427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>
          <a:xfrm>
            <a:off x="5328512" y="1674396"/>
            <a:ext cx="1105656" cy="1275857"/>
          </a:xfrm>
          <a:prstGeom prst="ellipse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30" idx="3"/>
          </p:cNvCxnSpPr>
          <p:nvPr/>
        </p:nvCxnSpPr>
        <p:spPr>
          <a:xfrm flipH="1">
            <a:off x="4005685" y="2700049"/>
            <a:ext cx="1468468" cy="539865"/>
          </a:xfrm>
          <a:prstGeom prst="straightConnector1">
            <a:avLst/>
          </a:prstGeom>
          <a:ln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457200" y="1289784"/>
            <a:ext cx="8125734" cy="4757645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dirty="0" smtClean="0"/>
              <a:t>Application</a:t>
            </a:r>
            <a:r>
              <a:rPr lang="en-US" dirty="0"/>
              <a:t>:</a:t>
            </a:r>
            <a:r>
              <a:rPr lang="en-US" dirty="0" smtClean="0"/>
              <a:t> &lt;</a:t>
            </a:r>
            <a:r>
              <a:rPr lang="en-US" i="1" dirty="0" smtClean="0"/>
              <a:t>input data</a:t>
            </a:r>
            <a:r>
              <a:rPr lang="en-US" dirty="0" smtClean="0"/>
              <a:t>, </a:t>
            </a:r>
            <a:r>
              <a:rPr lang="en-US" i="1" dirty="0" smtClean="0"/>
              <a:t>configurations</a:t>
            </a:r>
            <a:r>
              <a:rPr lang="en-US" dirty="0" smtClean="0"/>
              <a:t>, </a:t>
            </a:r>
            <a:r>
              <a:rPr lang="en-US" i="1" dirty="0" smtClean="0"/>
              <a:t>user code</a:t>
            </a:r>
            <a:r>
              <a:rPr lang="en-US" dirty="0" smtClean="0"/>
              <a:t>&gt;</a:t>
            </a:r>
          </a:p>
          <a:p>
            <a:pPr lvl="2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7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30" grpId="0" animBg="1"/>
      <p:bldP spid="31" grpId="0" animBg="1"/>
      <p:bldP spid="29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</a:t>
            </a:r>
            <a:r>
              <a:rPr lang="en-US" dirty="0" smtClean="0"/>
              <a:t>patterns</a:t>
            </a:r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0291" y="1590355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93BAA"/>
                </a:solidFill>
              </a:rPr>
              <a:t>Category: Abnormal dataflow (large runtime data)</a:t>
            </a:r>
            <a:endParaRPr lang="en-US" altLang="zh-CN" dirty="0">
              <a:solidFill>
                <a:srgbClr val="393BAA"/>
              </a:solidFill>
            </a:endParaRPr>
          </a:p>
          <a:p>
            <a:pPr lvl="1"/>
            <a:r>
              <a:rPr lang="zh-CN" altLang="en-US" dirty="0" smtClean="0">
                <a:latin typeface="Arial"/>
                <a:cs typeface="Arial"/>
              </a:rPr>
              <a:t>用户配置的</a:t>
            </a:r>
            <a:r>
              <a:rPr lang="en-US" altLang="zh-CN" dirty="0" smtClean="0">
                <a:latin typeface="Arial"/>
                <a:cs typeface="Arial"/>
              </a:rPr>
              <a:t> partition number </a:t>
            </a:r>
            <a:r>
              <a:rPr lang="zh-CN" altLang="en-US" dirty="0" smtClean="0">
                <a:latin typeface="Arial"/>
                <a:cs typeface="Arial"/>
              </a:rPr>
              <a:t>过小，</a:t>
            </a:r>
            <a:r>
              <a:rPr lang="en-US" altLang="zh-CN" dirty="0" smtClean="0">
                <a:latin typeface="Arial"/>
                <a:cs typeface="Arial"/>
              </a:rPr>
              <a:t>partition </a:t>
            </a:r>
            <a:r>
              <a:rPr lang="en-US" altLang="zh-CN" dirty="0" err="1" smtClean="0">
                <a:latin typeface="Arial"/>
                <a:cs typeface="Arial"/>
              </a:rPr>
              <a:t>functio</a:t>
            </a:r>
            <a:endParaRPr lang="en-US" altLang="zh-CN" dirty="0" smtClean="0">
              <a:latin typeface="Arial"/>
              <a:cs typeface="Arial"/>
            </a:endParaRPr>
          </a:p>
          <a:p>
            <a:pPr lvl="2"/>
            <a:r>
              <a:rPr lang="en-US" altLang="zh-CN" dirty="0" smtClean="0"/>
              <a:t>Small </a:t>
            </a:r>
            <a:r>
              <a:rPr lang="en-US" altLang="zh-CN" i="1" dirty="0" smtClean="0"/>
              <a:t>partition number</a:t>
            </a:r>
            <a:r>
              <a:rPr lang="en-US" altLang="zh-CN" dirty="0" smtClean="0"/>
              <a:t>, unbalanced </a:t>
            </a:r>
            <a:r>
              <a:rPr lang="en-US" altLang="zh-CN" i="1" dirty="0" smtClean="0"/>
              <a:t>partition function</a:t>
            </a: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9460" y="2038775"/>
            <a:ext cx="6381766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1: Improper data partition (16 errors, 13%)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30</a:t>
            </a:fld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991247" y="527937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8508064" y="52620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70" y="2894182"/>
            <a:ext cx="6177171" cy="3654688"/>
          </a:xfrm>
          <a:prstGeom prst="rect">
            <a:avLst/>
          </a:prstGeom>
        </p:spPr>
      </p:pic>
      <p:sp>
        <p:nvSpPr>
          <p:cNvPr id="11" name="Explosion 1 10"/>
          <p:cNvSpPr/>
          <p:nvPr/>
        </p:nvSpPr>
        <p:spPr>
          <a:xfrm>
            <a:off x="5924118" y="4717545"/>
            <a:ext cx="911587" cy="768759"/>
          </a:xfrm>
          <a:prstGeom prst="irregularSeal1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91384" y="4597366"/>
            <a:ext cx="1084299" cy="910177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91384" y="4597366"/>
            <a:ext cx="0" cy="910177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52353" y="4840858"/>
            <a:ext cx="2130538" cy="338554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Unbalanced partition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051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71" y="2894182"/>
            <a:ext cx="6177172" cy="3654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</a:t>
            </a:r>
            <a:r>
              <a:rPr lang="en-US" dirty="0" smtClean="0"/>
              <a:t>patterns</a:t>
            </a:r>
            <a:endParaRPr lang="en-US" sz="2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0291" y="1590355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93BAA"/>
                </a:solidFill>
              </a:rPr>
              <a:t>Category: Abnormal dataflow (large runtime data)</a:t>
            </a:r>
            <a:endParaRPr lang="en-US" altLang="zh-CN" dirty="0">
              <a:solidFill>
                <a:srgbClr val="393BAA"/>
              </a:solidFill>
            </a:endParaRPr>
          </a:p>
          <a:p>
            <a:pPr lvl="1"/>
            <a:r>
              <a:rPr lang="zh-CN" altLang="en-US" dirty="0" smtClean="0">
                <a:latin typeface="Arial"/>
                <a:cs typeface="Arial"/>
              </a:rPr>
              <a:t>用户配置的</a:t>
            </a:r>
            <a:r>
              <a:rPr lang="en-US" altLang="zh-CN" dirty="0" smtClean="0">
                <a:latin typeface="Arial"/>
                <a:cs typeface="Arial"/>
              </a:rPr>
              <a:t> partition number </a:t>
            </a:r>
            <a:r>
              <a:rPr lang="zh-CN" altLang="en-US" dirty="0" smtClean="0">
                <a:latin typeface="Arial"/>
                <a:cs typeface="Arial"/>
              </a:rPr>
              <a:t>过小，</a:t>
            </a:r>
            <a:r>
              <a:rPr lang="en-US" altLang="zh-CN" dirty="0" smtClean="0">
                <a:latin typeface="Arial"/>
                <a:cs typeface="Arial"/>
              </a:rPr>
              <a:t>partition </a:t>
            </a:r>
            <a:r>
              <a:rPr lang="en-US" altLang="zh-CN" dirty="0" err="1" smtClean="0">
                <a:latin typeface="Arial"/>
                <a:cs typeface="Arial"/>
              </a:rPr>
              <a:t>functio</a:t>
            </a:r>
            <a:endParaRPr lang="en-US" altLang="zh-CN" dirty="0" smtClean="0">
              <a:latin typeface="Arial"/>
              <a:cs typeface="Arial"/>
            </a:endParaRPr>
          </a:p>
          <a:p>
            <a:pPr lvl="2"/>
            <a:r>
              <a:rPr lang="en-US" altLang="zh-CN" dirty="0" smtClean="0"/>
              <a:t>Small </a:t>
            </a:r>
            <a:r>
              <a:rPr lang="en-US" altLang="zh-CN" i="1" dirty="0" smtClean="0"/>
              <a:t>partition number</a:t>
            </a:r>
            <a:r>
              <a:rPr lang="en-US" altLang="zh-CN" dirty="0" smtClean="0"/>
              <a:t>, unbalanced </a:t>
            </a:r>
            <a:r>
              <a:rPr lang="en-US" altLang="zh-CN" i="1" dirty="0" smtClean="0"/>
              <a:t>partition function</a:t>
            </a: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9460" y="2038775"/>
            <a:ext cx="6381766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1: Improper data partition (16 errors, 13%)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31</a:t>
            </a:fld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991247" y="527937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8508064" y="52620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0" name="Explosion 1 59"/>
          <p:cNvSpPr/>
          <p:nvPr/>
        </p:nvSpPr>
        <p:spPr>
          <a:xfrm>
            <a:off x="5775683" y="4738784"/>
            <a:ext cx="911587" cy="768759"/>
          </a:xfrm>
          <a:prstGeom prst="irregularSeal1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22869" y="4597366"/>
            <a:ext cx="0" cy="910177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22869" y="4597366"/>
            <a:ext cx="1052814" cy="910177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60690" y="4817490"/>
            <a:ext cx="2314993" cy="338554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 each partition is large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27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65" y="3222570"/>
            <a:ext cx="6732923" cy="2830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</a:t>
            </a:r>
            <a:r>
              <a:rPr lang="en-US" sz="2800" dirty="0"/>
              <a:t>– </a:t>
            </a:r>
            <a:r>
              <a:rPr lang="en-US" sz="2800" dirty="0" smtClean="0"/>
              <a:t>Dataflow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0291" y="1590356"/>
            <a:ext cx="8229600" cy="1738054"/>
          </a:xfrm>
        </p:spPr>
        <p:txBody>
          <a:bodyPr/>
          <a:lstStyle/>
          <a:p>
            <a:r>
              <a:rPr lang="en-US" altLang="zh-CN" dirty="0"/>
              <a:t>Category: Abnormal dataflow (large runtime data)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2: Hotspot key (23 errors, 18%)</a:t>
            </a:r>
          </a:p>
          <a:p>
            <a:pPr lvl="2"/>
            <a:r>
              <a:rPr lang="en-US" altLang="zh-CN" dirty="0" smtClean="0">
                <a:latin typeface="Arial"/>
                <a:cs typeface="Arial"/>
              </a:rPr>
              <a:t>Some &lt;</a:t>
            </a:r>
            <a:r>
              <a:rPr lang="en-US" altLang="zh-CN" i="1" dirty="0" smtClean="0">
                <a:latin typeface="Arial"/>
                <a:cs typeface="Arial"/>
              </a:rPr>
              <a:t>k</a:t>
            </a:r>
            <a:r>
              <a:rPr lang="en-US" altLang="zh-CN" dirty="0" smtClean="0">
                <a:latin typeface="Arial"/>
                <a:cs typeface="Arial"/>
              </a:rPr>
              <a:t>, </a:t>
            </a:r>
            <a:r>
              <a:rPr lang="en-US" altLang="zh-CN" i="1" dirty="0" smtClean="0">
                <a:latin typeface="Arial"/>
                <a:cs typeface="Arial"/>
              </a:rPr>
              <a:t>list</a:t>
            </a:r>
            <a:r>
              <a:rPr lang="en-US" altLang="zh-CN" dirty="0" smtClean="0">
                <a:latin typeface="Arial"/>
                <a:cs typeface="Arial"/>
              </a:rPr>
              <a:t>(</a:t>
            </a:r>
            <a:r>
              <a:rPr lang="en-US" altLang="zh-CN" i="1" dirty="0" smtClean="0">
                <a:latin typeface="Arial"/>
                <a:cs typeface="Arial"/>
              </a:rPr>
              <a:t>v</a:t>
            </a:r>
            <a:r>
              <a:rPr lang="en-US" altLang="zh-CN" dirty="0" smtClean="0">
                <a:latin typeface="Arial"/>
                <a:cs typeface="Arial"/>
              </a:rPr>
              <a:t>)&gt; groups are extremely large</a:t>
            </a:r>
          </a:p>
          <a:p>
            <a:pPr lvl="2"/>
            <a:r>
              <a:rPr lang="en-US" altLang="zh-CN" dirty="0" smtClean="0"/>
              <a:t>Case: Frequent words (e.g., “the”) occur in much more pages</a:t>
            </a:r>
            <a:endParaRPr lang="en-US" altLang="zh-CN" dirty="0" smtClean="0">
              <a:latin typeface="Arial"/>
              <a:cs typeface="Arial"/>
            </a:endParaRP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74965" y="2040179"/>
            <a:ext cx="6381766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2: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Hot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key (23 errors, 18%)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152702" y="5120209"/>
            <a:ext cx="1709556" cy="357011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349551" y="5120209"/>
            <a:ext cx="803151" cy="357011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49604" y="6188334"/>
            <a:ext cx="4241412" cy="338554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&lt;k4, list(v)&gt; is much larger than &lt;k1, list(v)&gt;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5" name="Explosion 1 54"/>
          <p:cNvSpPr/>
          <p:nvPr/>
        </p:nvSpPr>
        <p:spPr>
          <a:xfrm>
            <a:off x="2652940" y="5419575"/>
            <a:ext cx="911587" cy="768759"/>
          </a:xfrm>
          <a:prstGeom prst="irregularSeal1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64527" y="5615206"/>
            <a:ext cx="4243950" cy="338554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 while aggregating or processing &lt;k, list(v)&gt;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68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54" grpId="0" animBg="1"/>
      <p:bldP spid="55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65" y="3222570"/>
            <a:ext cx="6732923" cy="2830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</a:t>
            </a:r>
            <a:r>
              <a:rPr lang="en-US" sz="2800" dirty="0"/>
              <a:t>– </a:t>
            </a:r>
            <a:r>
              <a:rPr lang="en-US" sz="2800" dirty="0" smtClean="0"/>
              <a:t>Dataflow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0291" y="1590355"/>
            <a:ext cx="8229600" cy="172710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Category</a:t>
            </a:r>
            <a:r>
              <a:rPr lang="en-US" altLang="zh-CN" dirty="0"/>
              <a:t>: Abnormal dataflow (large runtime data)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3: Large single key/value record (7 errors, 6%)</a:t>
            </a:r>
          </a:p>
          <a:p>
            <a:pPr lvl="2"/>
            <a:r>
              <a:rPr lang="en-US" altLang="zh-CN" dirty="0" smtClean="0">
                <a:latin typeface="Arial"/>
                <a:cs typeface="Arial"/>
              </a:rPr>
              <a:t>Symptom: Some &lt;</a:t>
            </a:r>
            <a:r>
              <a:rPr lang="en-US" altLang="zh-CN" i="1" dirty="0" smtClean="0">
                <a:latin typeface="Arial"/>
                <a:cs typeface="Arial"/>
              </a:rPr>
              <a:t>k</a:t>
            </a:r>
            <a:r>
              <a:rPr lang="en-US" altLang="zh-CN" dirty="0" smtClean="0">
                <a:latin typeface="Arial"/>
                <a:cs typeface="Arial"/>
              </a:rPr>
              <a:t>, </a:t>
            </a:r>
            <a:r>
              <a:rPr lang="en-US" altLang="zh-CN" i="1" dirty="0" smtClean="0">
                <a:latin typeface="Arial"/>
                <a:cs typeface="Arial"/>
              </a:rPr>
              <a:t>v</a:t>
            </a:r>
            <a:r>
              <a:rPr lang="en-US" altLang="zh-CN" dirty="0" smtClean="0">
                <a:latin typeface="Arial"/>
                <a:cs typeface="Arial"/>
              </a:rPr>
              <a:t>&gt; records are extremely large</a:t>
            </a:r>
          </a:p>
          <a:p>
            <a:pPr lvl="2"/>
            <a:r>
              <a:rPr lang="en-US" dirty="0" smtClean="0"/>
              <a:t>Case: a </a:t>
            </a:r>
            <a:r>
              <a:rPr lang="en-US" dirty="0"/>
              <a:t>350MB </a:t>
            </a:r>
            <a:r>
              <a:rPr lang="en-US" dirty="0" smtClean="0"/>
              <a:t>line </a:t>
            </a:r>
            <a:r>
              <a:rPr lang="en-US" dirty="0"/>
              <a:t>full of character </a:t>
            </a:r>
            <a:r>
              <a:rPr lang="en-US" i="1" dirty="0" smtClean="0"/>
              <a:t>a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 smtClean="0"/>
              <a:t>with wrong terminal tokens </a:t>
            </a:r>
            <a:endParaRPr lang="en-US" dirty="0"/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74965" y="2045677"/>
            <a:ext cx="6381767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3: Large single key/value record (7 errors, 6%)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33</a:t>
            </a:fld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329948" y="5305795"/>
            <a:ext cx="1343395" cy="183754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flipH="1">
            <a:off x="2141033" y="5305796"/>
            <a:ext cx="188913" cy="183753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49604" y="6188334"/>
            <a:ext cx="4241412" cy="338554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&lt;k4, v2&gt; is much larger than &lt;k4, v1&gt;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8" name="Explosion 1 57"/>
          <p:cNvSpPr/>
          <p:nvPr/>
        </p:nvSpPr>
        <p:spPr>
          <a:xfrm>
            <a:off x="2652940" y="5419575"/>
            <a:ext cx="911587" cy="768759"/>
          </a:xfrm>
          <a:prstGeom prst="irregularSeal1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64527" y="5615206"/>
            <a:ext cx="3845612" cy="338554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 while user code is processing &lt;k4, v2&gt;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23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</a:t>
            </a:r>
            <a:r>
              <a:rPr lang="en-US" sz="2800" dirty="0"/>
              <a:t>– </a:t>
            </a:r>
            <a:r>
              <a:rPr lang="en-US" sz="2800" dirty="0" smtClean="0"/>
              <a:t>Dataflow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0291" y="1590356"/>
            <a:ext cx="8229600" cy="1738054"/>
          </a:xfrm>
        </p:spPr>
        <p:txBody>
          <a:bodyPr>
            <a:normAutofit/>
          </a:bodyPr>
          <a:lstStyle/>
          <a:p>
            <a:r>
              <a:rPr lang="en-US" altLang="zh-CN" dirty="0"/>
              <a:t>Category: Abnormal dataflow (large runtime data)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2: Hotspot key (23 errors, 18%)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4964" y="2040179"/>
            <a:ext cx="7411835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OOM while aggregating &lt;k, v&gt; records in </a:t>
            </a:r>
            <a:r>
              <a:rPr lang="en-US" altLang="zh-CN" dirty="0" err="1" smtClean="0">
                <a:solidFill>
                  <a:schemeClr val="bg1"/>
                </a:solidFill>
                <a:latin typeface="Arial"/>
                <a:cs typeface="Arial"/>
              </a:rPr>
              <a:t>HashMap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-like data structure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65" y="3222570"/>
            <a:ext cx="6732923" cy="28304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072162" y="4886615"/>
            <a:ext cx="4243950" cy="1354217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endParaRPr lang="en-US" altLang="zh-CN" sz="16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Spark uses </a:t>
            </a:r>
            <a:r>
              <a:rPr lang="en-US" altLang="zh-CN" sz="1600" dirty="0" err="1" smtClean="0">
                <a:solidFill>
                  <a:schemeClr val="bg1"/>
                </a:solidFill>
                <a:latin typeface="Arial"/>
                <a:cs typeface="Arial"/>
              </a:rPr>
              <a:t>HashMap</a:t>
            </a:r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-like data structure (</a:t>
            </a:r>
            <a:r>
              <a:rPr lang="en-US" altLang="zh-CN" sz="1600" i="1" dirty="0" err="1" smtClean="0">
                <a:solidFill>
                  <a:schemeClr val="bg1"/>
                </a:solidFill>
                <a:latin typeface="Arial"/>
                <a:cs typeface="Arial"/>
              </a:rPr>
              <a:t>ExternalAppendOnlyHashMap</a:t>
            </a:r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) to aggregate the &lt;k, v&gt; records  </a:t>
            </a:r>
          </a:p>
          <a:p>
            <a:pPr algn="ctr"/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33489" y="4439922"/>
            <a:ext cx="2938673" cy="2130743"/>
          </a:xfrm>
          <a:prstGeom prst="ellipse">
            <a:avLst/>
          </a:prstGeom>
          <a:solidFill>
            <a:schemeClr val="bg1"/>
          </a:solidFill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520" y="4670546"/>
            <a:ext cx="2017778" cy="169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</a:t>
            </a:r>
            <a:r>
              <a:rPr lang="en-US" sz="2800" dirty="0"/>
              <a:t>– </a:t>
            </a:r>
            <a:r>
              <a:rPr lang="en-US" sz="2800" dirty="0" smtClean="0"/>
              <a:t>Dataflow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0291" y="1590356"/>
            <a:ext cx="8229600" cy="1738054"/>
          </a:xfrm>
        </p:spPr>
        <p:txBody>
          <a:bodyPr>
            <a:normAutofit/>
          </a:bodyPr>
          <a:lstStyle/>
          <a:p>
            <a:r>
              <a:rPr lang="en-US" altLang="zh-CN" dirty="0"/>
              <a:t>Category: Abnormal dataflow (large runtime data)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2: Hotspot key (23 errors, 18%)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4964" y="2040179"/>
            <a:ext cx="7540758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OOM while aggregating &lt;k, v&gt; records in </a:t>
            </a:r>
            <a:r>
              <a:rPr lang="en-US" altLang="zh-CN" i="1" dirty="0" err="1" smtClean="0">
                <a:solidFill>
                  <a:schemeClr val="bg1"/>
                </a:solidFill>
                <a:latin typeface="Arial"/>
                <a:cs typeface="Arial"/>
              </a:rPr>
              <a:t>ExternalAppendOnlyHashMap</a:t>
            </a:r>
            <a:endParaRPr lang="en-US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35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58" y="2538128"/>
            <a:ext cx="6228567" cy="381822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563145" y="3880944"/>
            <a:ext cx="3433921" cy="1169551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marL="0" lvl="2"/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This map </a:t>
            </a:r>
            <a:r>
              <a:rPr lang="en-US" altLang="zh-CN" sz="14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oes not estimate the size of each object added to the </a:t>
            </a:r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map.</a:t>
            </a:r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  <a:p>
            <a:endParaRPr lang="en-US" sz="14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lang="en-US" altLang="zh-CN" sz="1400" dirty="0" smtClean="0">
                <a:solidFill>
                  <a:srgbClr val="FFFFFF"/>
                </a:solidFill>
                <a:latin typeface="Arial"/>
                <a:cs typeface="Arial"/>
              </a:rPr>
              <a:t>SPARK-1823] </a:t>
            </a:r>
            <a:r>
              <a:rPr lang="en-US" sz="1400" dirty="0" err="1" smtClean="0">
                <a:solidFill>
                  <a:srgbClr val="FFFFFF"/>
                </a:solidFill>
                <a:latin typeface="Arial"/>
                <a:cs typeface="Arial"/>
              </a:rPr>
              <a:t>ExternalAppendOnlyMap</a:t>
            </a:r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can still OOM if one key is very </a:t>
            </a:r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large.</a:t>
            </a:r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1073" y="2515166"/>
            <a:ext cx="3006021" cy="276999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marL="0" lvl="2" algn="ctr"/>
            <a:r>
              <a:rPr lang="en-US" sz="1200" dirty="0" smtClean="0">
                <a:solidFill>
                  <a:srgbClr val="FFFFFF"/>
                </a:solidFill>
                <a:latin typeface="Arial"/>
                <a:cs typeface="Arial"/>
              </a:rPr>
              <a:t>Large data partition =&gt; too many &lt;k, </a:t>
            </a: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lang="en-US" sz="1200" dirty="0" smtClean="0">
                <a:solidFill>
                  <a:srgbClr val="FFFFFF"/>
                </a:solidFill>
                <a:latin typeface="Arial"/>
                <a:cs typeface="Arial"/>
              </a:rPr>
              <a:t>&gt;s</a:t>
            </a: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91653" y="2515166"/>
            <a:ext cx="2213409" cy="276999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marL="0" lvl="2" algn="ctr"/>
            <a:r>
              <a:rPr lang="en-US" sz="1200" dirty="0" smtClean="0">
                <a:solidFill>
                  <a:srgbClr val="FFFFFF"/>
                </a:solidFill>
                <a:latin typeface="Arial"/>
                <a:cs typeface="Arial"/>
              </a:rPr>
              <a:t>Hot key =&gt; large &lt;k, list(v)&gt;</a:t>
            </a: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91653" y="4451932"/>
            <a:ext cx="2213409" cy="276999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marL="0" lvl="2" algn="ctr"/>
            <a:r>
              <a:rPr lang="en-US" sz="1200" dirty="0" smtClean="0">
                <a:solidFill>
                  <a:srgbClr val="FFFFFF"/>
                </a:solidFill>
                <a:latin typeface="Arial"/>
                <a:cs typeface="Arial"/>
              </a:rPr>
              <a:t>Large single &lt;k, v&gt; record</a:t>
            </a:r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0137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– </a:t>
            </a:r>
            <a:r>
              <a:rPr lang="en-US" dirty="0" smtClean="0"/>
              <a:t>User code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4266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Category: </a:t>
            </a:r>
            <a:r>
              <a:rPr lang="en-US" altLang="zh-CN" dirty="0" smtClean="0"/>
              <a:t>Memory-consuming user code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1: Improper data partition (16 errors, 13%)</a:t>
            </a:r>
          </a:p>
          <a:p>
            <a:pPr lvl="2"/>
            <a:r>
              <a:rPr lang="en-US" altLang="zh-CN" dirty="0" smtClean="0">
                <a:latin typeface="Arial"/>
                <a:cs typeface="Arial"/>
              </a:rPr>
              <a:t>User code loads large </a:t>
            </a:r>
            <a:r>
              <a:rPr lang="en-US" altLang="zh-CN" dirty="0" smtClean="0"/>
              <a:t>data </a:t>
            </a:r>
            <a:r>
              <a:rPr lang="en-US" altLang="zh-CN" dirty="0" smtClean="0">
                <a:latin typeface="Arial"/>
                <a:cs typeface="Arial"/>
              </a:rPr>
              <a:t>before processin</a:t>
            </a:r>
            <a:r>
              <a:rPr lang="en-US" altLang="zh-CN" dirty="0" smtClean="0"/>
              <a:t>g the records</a:t>
            </a:r>
          </a:p>
          <a:p>
            <a:pPr marL="914400" lvl="2" indent="0">
              <a:buNone/>
            </a:pPr>
            <a:endParaRPr lang="en-US" altLang="zh-CN" dirty="0" smtClean="0">
              <a:latin typeface="Arial"/>
              <a:cs typeface="Arial"/>
            </a:endParaRP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8739" y="2054041"/>
            <a:ext cx="7318824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1: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Large external data loaded in user code (8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errors,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6%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722543" y="3484466"/>
            <a:ext cx="7825020" cy="2862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public class Mapper {</a:t>
            </a:r>
          </a:p>
          <a:p>
            <a:r>
              <a:rPr lang="en-US" dirty="0">
                <a:latin typeface="Courier"/>
                <a:cs typeface="Courier"/>
              </a:rPr>
              <a:t>   private Object </a:t>
            </a:r>
            <a:r>
              <a:rPr lang="en-US" altLang="zh-CN" dirty="0" smtClean="0">
                <a:solidFill>
                  <a:srgbClr val="FF0000"/>
                </a:solidFill>
                <a:latin typeface="Courier"/>
                <a:cs typeface="Courier"/>
              </a:rPr>
              <a:t>b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uffer</a:t>
            </a:r>
            <a:r>
              <a:rPr lang="en-US" dirty="0">
                <a:latin typeface="Courier"/>
                <a:cs typeface="Courier"/>
              </a:rPr>
              <a:t>; 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public void </a:t>
            </a:r>
            <a:r>
              <a:rPr lang="en-US" b="1" dirty="0" smtClean="0">
                <a:latin typeface="Courier"/>
                <a:cs typeface="Courier"/>
              </a:rPr>
              <a:t>setup</a:t>
            </a:r>
            <a:r>
              <a:rPr lang="en-US" dirty="0" smtClean="0">
                <a:latin typeface="Courier"/>
                <a:cs typeface="Courier"/>
              </a:rPr>
              <a:t>() {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buffer</a:t>
            </a:r>
            <a:r>
              <a:rPr lang="en-US" u="sng" dirty="0" err="1" smtClean="0">
                <a:latin typeface="Courier"/>
                <a:cs typeface="Courier"/>
              </a:rPr>
              <a:t>.</a:t>
            </a:r>
            <a:r>
              <a:rPr lang="en-US" b="1" u="sng" dirty="0" err="1" smtClean="0">
                <a:solidFill>
                  <a:srgbClr val="1F0EFF"/>
                </a:solidFill>
                <a:latin typeface="Courier"/>
                <a:cs typeface="Courier"/>
              </a:rPr>
              <a:t>load</a:t>
            </a:r>
            <a:r>
              <a:rPr lang="en-US" u="sng" dirty="0" smtClean="0">
                <a:latin typeface="Courier"/>
                <a:cs typeface="Courier"/>
              </a:rPr>
              <a:t>(trainingData</a:t>
            </a:r>
            <a:r>
              <a:rPr lang="en-US" altLang="zh-CN" u="sng" dirty="0" smtClean="0">
                <a:latin typeface="Courier"/>
                <a:cs typeface="Courier"/>
              </a:rPr>
              <a:t>1GB</a:t>
            </a:r>
            <a:r>
              <a:rPr lang="en-US" u="sng" dirty="0" smtClean="0">
                <a:latin typeface="Courier"/>
                <a:cs typeface="Courier"/>
              </a:rPr>
              <a:t>);</a:t>
            </a:r>
            <a:r>
              <a:rPr lang="en-US" dirty="0" smtClean="0">
                <a:latin typeface="Courier"/>
                <a:cs typeface="Courier"/>
              </a:rPr>
              <a:t>} </a:t>
            </a:r>
          </a:p>
          <a:p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 public 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void </a:t>
            </a:r>
            <a:r>
              <a:rPr lang="en-US" b="1" dirty="0">
                <a:solidFill>
                  <a:srgbClr val="A6A6A6"/>
                </a:solidFill>
                <a:latin typeface="Courier"/>
                <a:cs typeface="Courier"/>
              </a:rPr>
              <a:t>map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(K key, V value) { </a:t>
            </a:r>
          </a:p>
          <a:p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     Object 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iResults1GB 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= </a:t>
            </a:r>
            <a:r>
              <a:rPr lang="en-US" b="1" dirty="0">
                <a:solidFill>
                  <a:srgbClr val="A6A6A6"/>
                </a:solidFill>
                <a:latin typeface="Courier"/>
                <a:cs typeface="Courier"/>
              </a:rPr>
              <a:t>process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(key, value)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;</a:t>
            </a:r>
          </a:p>
          <a:p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  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b</a:t>
            </a:r>
            <a:r>
              <a:rPr lang="en-US" altLang="zh-CN" dirty="0" err="1" smtClean="0">
                <a:solidFill>
                  <a:srgbClr val="A6A6A6"/>
                </a:solidFill>
                <a:latin typeface="Courier"/>
                <a:cs typeface="Courier"/>
              </a:rPr>
              <a:t>uffer.</a:t>
            </a:r>
            <a:r>
              <a:rPr lang="en-US" altLang="zh-CN" b="1" dirty="0" err="1" smtClean="0">
                <a:solidFill>
                  <a:srgbClr val="A6A6A6"/>
                </a:solidFill>
                <a:latin typeface="Courier"/>
                <a:cs typeface="Courier"/>
              </a:rPr>
              <a:t>add</a:t>
            </a:r>
            <a:r>
              <a:rPr lang="en-US" altLang="zh-CN" dirty="0" smtClean="0">
                <a:solidFill>
                  <a:srgbClr val="A6A6A6"/>
                </a:solidFill>
                <a:latin typeface="Courier"/>
                <a:cs typeface="Courier"/>
              </a:rPr>
              <a:t>(iResults1GB); //Optional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</a:t>
            </a:r>
            <a:endParaRPr lang="en-US" dirty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   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emit(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newKey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, 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newValue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); </a:t>
            </a:r>
            <a:endParaRPr lang="en-US" dirty="0" smtClean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} </a:t>
            </a:r>
            <a:endParaRPr lang="en-US" dirty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680623" y="29888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85984" y="4007452"/>
            <a:ext cx="1038210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Pattern 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1 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004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– </a:t>
            </a:r>
            <a:r>
              <a:rPr lang="en-US" dirty="0" smtClean="0"/>
              <a:t>User code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4266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Category: Memory-consuming user code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2: Hotspot key (23 errors, 18%)</a:t>
            </a:r>
          </a:p>
          <a:p>
            <a:pPr lvl="2"/>
            <a:r>
              <a:rPr lang="en-US" altLang="zh-CN" dirty="0" smtClean="0"/>
              <a:t>While user code is processing </a:t>
            </a:r>
            <a:r>
              <a:rPr lang="en-US" altLang="zh-CN" dirty="0" smtClean="0">
                <a:latin typeface="Arial"/>
                <a:cs typeface="Arial"/>
              </a:rPr>
              <a:t>a single &lt;</a:t>
            </a:r>
            <a:r>
              <a:rPr lang="en-US" altLang="zh-CN" i="1" dirty="0" smtClean="0">
                <a:latin typeface="Arial"/>
                <a:cs typeface="Arial"/>
              </a:rPr>
              <a:t>k</a:t>
            </a:r>
            <a:r>
              <a:rPr lang="en-US" altLang="zh-CN" dirty="0" smtClean="0">
                <a:latin typeface="Arial"/>
                <a:cs typeface="Arial"/>
              </a:rPr>
              <a:t>, </a:t>
            </a:r>
            <a:r>
              <a:rPr lang="en-US" altLang="zh-CN" i="1" dirty="0" smtClean="0">
                <a:latin typeface="Arial"/>
                <a:cs typeface="Arial"/>
              </a:rPr>
              <a:t>v</a:t>
            </a:r>
            <a:r>
              <a:rPr lang="en-US" altLang="zh-CN" dirty="0" smtClean="0">
                <a:latin typeface="Arial"/>
                <a:cs typeface="Arial"/>
              </a:rPr>
              <a:t>&gt; record</a:t>
            </a:r>
          </a:p>
          <a:p>
            <a:pPr lvl="2"/>
            <a:r>
              <a:rPr lang="en-US" altLang="zh-CN" dirty="0" smtClean="0"/>
              <a:t>Cases: </a:t>
            </a:r>
            <a:r>
              <a:rPr lang="en-US" altLang="zh-CN" i="1" dirty="0" smtClean="0"/>
              <a:t>large input record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Cartesian product </a:t>
            </a:r>
            <a:r>
              <a:rPr lang="en-US" altLang="zh-CN" i="1" dirty="0"/>
              <a:t>o</a:t>
            </a:r>
            <a:r>
              <a:rPr lang="en-US" altLang="zh-CN" i="1" dirty="0" smtClean="0"/>
              <a:t>f two sets &gt; one set</a:t>
            </a:r>
            <a:endParaRPr lang="en-US" altLang="zh-CN" dirty="0" smtClean="0"/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8739" y="2049269"/>
            <a:ext cx="7318823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2: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Large intermediate results (6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errors,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5%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680623" y="29888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375106" y="5367909"/>
            <a:ext cx="1038210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Pattern 2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2543" y="3484466"/>
            <a:ext cx="7825020" cy="2862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public class Mapper {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private Object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b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uffer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; 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  public void setup() {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buffer</a:t>
            </a:r>
            <a:r>
              <a:rPr lang="en-US" u="sng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.</a:t>
            </a:r>
            <a:r>
              <a:rPr lang="en-US" b="1" u="sng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load</a:t>
            </a:r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(trainingData</a:t>
            </a:r>
            <a:r>
              <a:rPr lang="en-US" altLang="zh-CN" u="sng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1GB</a:t>
            </a:r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);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} 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public </a:t>
            </a:r>
            <a:r>
              <a:rPr lang="en-US" dirty="0">
                <a:latin typeface="Courier"/>
                <a:cs typeface="Courier"/>
              </a:rPr>
              <a:t>void </a:t>
            </a:r>
            <a:r>
              <a:rPr lang="en-US" b="1" dirty="0">
                <a:latin typeface="Courier"/>
                <a:cs typeface="Courier"/>
              </a:rPr>
              <a:t>map</a:t>
            </a:r>
            <a:r>
              <a:rPr lang="en-US" dirty="0">
                <a:latin typeface="Courier"/>
                <a:cs typeface="Courier"/>
              </a:rPr>
              <a:t>(K key, V value) { </a:t>
            </a:r>
          </a:p>
          <a:p>
            <a:r>
              <a:rPr lang="en-US" dirty="0">
                <a:latin typeface="Courier"/>
                <a:cs typeface="Courier"/>
              </a:rPr>
              <a:t>     Object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iResults1GB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process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(key, value)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b</a:t>
            </a:r>
            <a:r>
              <a:rPr lang="en-US" altLang="zh-CN" dirty="0" err="1" smtClean="0">
                <a:solidFill>
                  <a:srgbClr val="A6A6A6"/>
                </a:solidFill>
                <a:latin typeface="Courier"/>
                <a:cs typeface="Courier"/>
              </a:rPr>
              <a:t>uffer.</a:t>
            </a:r>
            <a:r>
              <a:rPr lang="en-US" altLang="zh-CN" b="1" dirty="0" err="1" smtClean="0">
                <a:solidFill>
                  <a:srgbClr val="A6A6A6"/>
                </a:solidFill>
                <a:latin typeface="Courier"/>
                <a:cs typeface="Courier"/>
              </a:rPr>
              <a:t>add</a:t>
            </a:r>
            <a:r>
              <a:rPr lang="en-US" altLang="zh-CN" dirty="0" smtClean="0">
                <a:solidFill>
                  <a:srgbClr val="A6A6A6"/>
                </a:solidFill>
                <a:latin typeface="Courier"/>
                <a:cs typeface="Courier"/>
              </a:rPr>
              <a:t>(iResults1GB); //Optional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</a:t>
            </a:r>
            <a:endParaRPr lang="en-US" dirty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   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emit(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newKey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, 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newValue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); </a:t>
            </a:r>
            <a:endParaRPr lang="en-US" dirty="0" smtClean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}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261325" y="4895587"/>
            <a:ext cx="1038210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Pattern 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64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– </a:t>
            </a:r>
            <a:r>
              <a:rPr lang="en-US" dirty="0" smtClean="0"/>
              <a:t>User code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4266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Category: Memory-consuming user code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3: Large single key/value record (7 errors, 6%)</a:t>
            </a:r>
          </a:p>
          <a:p>
            <a:pPr lvl="2"/>
            <a:r>
              <a:rPr lang="en-US" altLang="zh-CN" dirty="0" smtClean="0"/>
              <a:t>A</a:t>
            </a:r>
            <a:r>
              <a:rPr lang="en-US" altLang="zh-CN" dirty="0" smtClean="0">
                <a:latin typeface="Arial"/>
                <a:cs typeface="Arial"/>
              </a:rPr>
              <a:t>ccumulating large intermediate computing results </a:t>
            </a:r>
          </a:p>
          <a:p>
            <a:pPr lvl="2"/>
            <a:r>
              <a:rPr lang="en-US" altLang="zh-CN" dirty="0" smtClean="0"/>
              <a:t>Cases: compute the </a:t>
            </a:r>
            <a:r>
              <a:rPr lang="en-US" altLang="zh-CN" i="1" dirty="0" smtClean="0"/>
              <a:t>mean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variance, </a:t>
            </a:r>
            <a:r>
              <a:rPr lang="en-US" altLang="zh-CN" dirty="0" smtClean="0"/>
              <a:t>build words’ inverted index</a:t>
            </a: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7929" y="2045678"/>
            <a:ext cx="7318823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3: Large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accumulated results (40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errors,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33%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680623" y="29888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99046" y="5594013"/>
            <a:ext cx="1038210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Pattern 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3 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2543" y="3484466"/>
            <a:ext cx="7825020" cy="2862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public class Mapper {</a:t>
            </a:r>
          </a:p>
          <a:p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private Object </a:t>
            </a:r>
            <a:r>
              <a:rPr lang="en-US" altLang="zh-CN" b="1" dirty="0" smtClean="0">
                <a:solidFill>
                  <a:srgbClr val="393BAA"/>
                </a:solidFill>
                <a:latin typeface="Courier"/>
                <a:cs typeface="Courier"/>
              </a:rPr>
              <a:t>b</a:t>
            </a:r>
            <a:r>
              <a:rPr lang="en-US" b="1" dirty="0" smtClean="0">
                <a:solidFill>
                  <a:srgbClr val="393BAA"/>
                </a:solidFill>
                <a:latin typeface="Courier"/>
                <a:cs typeface="Courier"/>
              </a:rPr>
              <a:t>uffer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; </a:t>
            </a:r>
            <a:endParaRPr lang="en-US" sz="16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  public void setup() {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buffer</a:t>
            </a:r>
            <a:r>
              <a:rPr lang="en-US" u="sng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.</a:t>
            </a:r>
            <a:r>
              <a:rPr lang="en-US" b="1" u="sng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load</a:t>
            </a:r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(trainingData</a:t>
            </a:r>
            <a:r>
              <a:rPr lang="en-US" altLang="zh-CN" u="sng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1GB</a:t>
            </a:r>
            <a:r>
              <a:rPr lang="en-US" u="sng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);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} 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public </a:t>
            </a:r>
            <a:r>
              <a:rPr lang="en-US" dirty="0">
                <a:latin typeface="Courier"/>
                <a:cs typeface="Courier"/>
              </a:rPr>
              <a:t>void </a:t>
            </a:r>
            <a:r>
              <a:rPr lang="en-US" b="1" dirty="0">
                <a:latin typeface="Courier"/>
                <a:cs typeface="Courier"/>
              </a:rPr>
              <a:t>map</a:t>
            </a:r>
            <a:r>
              <a:rPr lang="en-US" dirty="0">
                <a:latin typeface="Courier"/>
                <a:cs typeface="Courier"/>
              </a:rPr>
              <a:t>(K key, V value) { </a:t>
            </a:r>
          </a:p>
          <a:p>
            <a:r>
              <a:rPr lang="en-US" dirty="0">
                <a:latin typeface="Courier"/>
                <a:cs typeface="Courier"/>
              </a:rPr>
              <a:t>     Object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iResults1MB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(key, value)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</a:t>
            </a:r>
            <a:r>
              <a:rPr lang="en-US" b="1" dirty="0" err="1">
                <a:solidFill>
                  <a:srgbClr val="393BAA"/>
                </a:solidFill>
                <a:latin typeface="Courier"/>
                <a:cs typeface="Courier"/>
              </a:rPr>
              <a:t>b</a:t>
            </a:r>
            <a:r>
              <a:rPr lang="en-US" altLang="zh-CN" b="1" dirty="0" err="1" smtClean="0">
                <a:solidFill>
                  <a:srgbClr val="393BAA"/>
                </a:solidFill>
                <a:latin typeface="Courier"/>
                <a:cs typeface="Courier"/>
              </a:rPr>
              <a:t>uffer</a:t>
            </a:r>
            <a:r>
              <a:rPr lang="en-US" altLang="zh-CN" dirty="0" err="1" smtClean="0">
                <a:latin typeface="Courier"/>
                <a:cs typeface="Courier"/>
              </a:rPr>
              <a:t>.</a:t>
            </a:r>
            <a:r>
              <a:rPr lang="en-US" altLang="zh-CN" b="1" dirty="0" err="1" smtClean="0">
                <a:solidFill>
                  <a:srgbClr val="FF0000"/>
                </a:solidFill>
                <a:latin typeface="Courier"/>
                <a:cs typeface="Courier"/>
              </a:rPr>
              <a:t>add</a:t>
            </a:r>
            <a:r>
              <a:rPr lang="en-US" altLang="zh-CN" dirty="0" smtClean="0">
                <a:latin typeface="Courier"/>
                <a:cs typeface="Courier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Courier"/>
                <a:cs typeface="Courier"/>
              </a:rPr>
              <a:t>iResults1MB</a:t>
            </a:r>
            <a:r>
              <a:rPr lang="en-US" altLang="zh-CN" dirty="0" smtClean="0">
                <a:latin typeface="Courier"/>
                <a:cs typeface="Courier"/>
              </a:rPr>
              <a:t>); </a:t>
            </a:r>
            <a:endParaRPr lang="en-US" dirty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   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emit(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newKey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, 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newValue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); </a:t>
            </a:r>
            <a:endParaRPr lang="en-US" dirty="0" smtClean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}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239257" y="5203364"/>
            <a:ext cx="1038210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Pattern 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3 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7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– </a:t>
            </a:r>
            <a:r>
              <a:rPr lang="en-US" dirty="0" smtClean="0"/>
              <a:t>User code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4266" y="1600200"/>
            <a:ext cx="8302534" cy="4525963"/>
          </a:xfrm>
        </p:spPr>
        <p:txBody>
          <a:bodyPr/>
          <a:lstStyle/>
          <a:p>
            <a:r>
              <a:rPr lang="en-US" altLang="zh-CN" dirty="0"/>
              <a:t>Category: Memory-consuming user code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3: Large single key/value record (7 errors, 6%)</a:t>
            </a:r>
          </a:p>
          <a:p>
            <a:pPr lvl="2"/>
            <a:r>
              <a:rPr lang="en-US" altLang="zh-CN" dirty="0" smtClean="0"/>
              <a:t>A</a:t>
            </a:r>
            <a:r>
              <a:rPr lang="en-US" altLang="zh-CN" dirty="0" smtClean="0">
                <a:latin typeface="Arial"/>
                <a:cs typeface="Arial"/>
              </a:rPr>
              <a:t>ccumulating large intermediate computing results </a:t>
            </a: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7929" y="2045678"/>
            <a:ext cx="7318823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3: Large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accumulated results (40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errors,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33%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39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680623" y="29888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1732" y="2833500"/>
            <a:ext cx="7825020" cy="36625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public class </a:t>
            </a:r>
            <a:r>
              <a:rPr lang="en-US" dirty="0" smtClean="0">
                <a:latin typeface="Courier"/>
                <a:cs typeface="Courier"/>
              </a:rPr>
              <a:t>Reducer </a:t>
            </a:r>
            <a:r>
              <a:rPr lang="en-US" dirty="0">
                <a:latin typeface="Courier"/>
                <a:cs typeface="Courier"/>
              </a:rPr>
              <a:t>{</a:t>
            </a:r>
          </a:p>
          <a:p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private Object </a:t>
            </a:r>
            <a:r>
              <a:rPr lang="en-US" b="1" dirty="0" err="1" smtClean="0">
                <a:solidFill>
                  <a:srgbClr val="393BAA"/>
                </a:solidFill>
                <a:latin typeface="Courier"/>
                <a:cs typeface="Courier"/>
              </a:rPr>
              <a:t>reduce</a:t>
            </a:r>
            <a:r>
              <a:rPr lang="en-US" altLang="zh-CN" b="1" dirty="0" err="1" smtClean="0">
                <a:solidFill>
                  <a:srgbClr val="393BAA"/>
                </a:solidFill>
                <a:latin typeface="Courier"/>
                <a:cs typeface="Courier"/>
              </a:rPr>
              <a:t>B</a:t>
            </a:r>
            <a:r>
              <a:rPr lang="en-US" b="1" dirty="0" err="1" smtClean="0">
                <a:solidFill>
                  <a:srgbClr val="393BAA"/>
                </a:solidFill>
                <a:latin typeface="Courier"/>
                <a:cs typeface="Courier"/>
              </a:rPr>
              <a:t>uffer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; </a:t>
            </a:r>
            <a:endParaRPr lang="en-US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16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public </a:t>
            </a:r>
            <a:r>
              <a:rPr lang="en-US" dirty="0">
                <a:latin typeface="Courier"/>
                <a:cs typeface="Courier"/>
              </a:rPr>
              <a:t>void </a:t>
            </a:r>
            <a:r>
              <a:rPr lang="en-US" b="1" dirty="0" smtClean="0">
                <a:latin typeface="Courier"/>
                <a:cs typeface="Courier"/>
              </a:rPr>
              <a:t>reduce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>
                <a:latin typeface="Courier"/>
                <a:cs typeface="Courier"/>
              </a:rPr>
              <a:t>K key, </a:t>
            </a:r>
            <a:r>
              <a:rPr lang="en-US" dirty="0" smtClean="0">
                <a:latin typeface="Courier"/>
                <a:cs typeface="Courier"/>
              </a:rPr>
              <a:t>List&lt;V&gt; values) </a:t>
            </a:r>
            <a:r>
              <a:rPr lang="en-US" dirty="0">
                <a:latin typeface="Courier"/>
                <a:cs typeface="Courier"/>
              </a:rPr>
              <a:t>{ </a:t>
            </a:r>
          </a:p>
          <a:p>
            <a:r>
              <a:rPr lang="en-US" dirty="0" smtClean="0">
                <a:latin typeface="Courier"/>
                <a:cs typeface="Courier"/>
              </a:rPr>
              <a:t>     Object </a:t>
            </a:r>
            <a:r>
              <a:rPr lang="en-US" b="1" dirty="0" err="1">
                <a:solidFill>
                  <a:srgbClr val="393BAA"/>
                </a:solidFill>
                <a:latin typeface="Courier"/>
                <a:cs typeface="Courier"/>
              </a:rPr>
              <a:t>groupBuffer</a:t>
            </a:r>
            <a:r>
              <a:rPr lang="en-US" dirty="0" smtClean="0">
                <a:latin typeface="Courier"/>
                <a:cs typeface="Courier"/>
              </a:rPr>
              <a:t>;  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while(</a:t>
            </a:r>
            <a:r>
              <a:rPr lang="en-US" dirty="0" err="1" smtClean="0">
                <a:latin typeface="Courier"/>
                <a:cs typeface="Courier"/>
              </a:rPr>
              <a:t>values.hasNext</a:t>
            </a:r>
            <a:r>
              <a:rPr lang="en-US" dirty="0" smtClean="0">
                <a:latin typeface="Courier"/>
                <a:cs typeface="Courier"/>
              </a:rPr>
              <a:t>()) {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V value = </a:t>
            </a:r>
            <a:r>
              <a:rPr lang="en-US" dirty="0" err="1" smtClean="0">
                <a:latin typeface="Courier"/>
                <a:cs typeface="Courier"/>
              </a:rPr>
              <a:t>values.next</a:t>
            </a:r>
            <a:r>
              <a:rPr lang="en-US" dirty="0" smtClean="0">
                <a:latin typeface="Courier"/>
                <a:cs typeface="Courier"/>
              </a:rPr>
              <a:t>();  </a:t>
            </a:r>
          </a:p>
          <a:p>
            <a:r>
              <a:rPr lang="en-US" dirty="0" smtClean="0">
                <a:latin typeface="Courier"/>
                <a:cs typeface="Courier"/>
              </a:rPr>
              <a:t>       Object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iResults1MB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process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(key, value)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  </a:t>
            </a:r>
            <a:r>
              <a:rPr lang="en-US" b="1" dirty="0">
                <a:solidFill>
                  <a:srgbClr val="393BAA"/>
                </a:solidFill>
                <a:latin typeface="Courier"/>
                <a:cs typeface="Courier"/>
              </a:rPr>
              <a:t>group/</a:t>
            </a:r>
            <a:r>
              <a:rPr lang="en-US" b="1" dirty="0" err="1">
                <a:solidFill>
                  <a:srgbClr val="393BAA"/>
                </a:solidFill>
                <a:latin typeface="Courier"/>
                <a:cs typeface="Courier"/>
              </a:rPr>
              <a:t>reduceb</a:t>
            </a:r>
            <a:r>
              <a:rPr lang="en-US" altLang="zh-CN" b="1" dirty="0" err="1">
                <a:solidFill>
                  <a:srgbClr val="393BAA"/>
                </a:solidFill>
                <a:latin typeface="Courier"/>
                <a:cs typeface="Courier"/>
              </a:rPr>
              <a:t>uffer</a:t>
            </a:r>
            <a:r>
              <a:rPr lang="en-US" altLang="zh-CN" b="1" dirty="0" err="1">
                <a:solidFill>
                  <a:srgbClr val="FF0000"/>
                </a:solidFill>
                <a:latin typeface="Courier"/>
                <a:cs typeface="Courier"/>
              </a:rPr>
              <a:t>.add</a:t>
            </a:r>
            <a:r>
              <a:rPr lang="en-US" altLang="zh-CN" dirty="0" smtClean="0">
                <a:latin typeface="Courier"/>
                <a:cs typeface="Courier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Courier"/>
                <a:cs typeface="Courier"/>
              </a:rPr>
              <a:t>iResults1MB</a:t>
            </a:r>
            <a:r>
              <a:rPr lang="en-US" altLang="zh-CN" dirty="0" smtClean="0">
                <a:latin typeface="Courier"/>
                <a:cs typeface="Courier"/>
              </a:rPr>
              <a:t>); </a:t>
            </a:r>
            <a:endParaRPr lang="en-US" dirty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Courier"/>
                <a:cs typeface="Courier"/>
              </a:rPr>
              <a:t>       emit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newKey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, </a:t>
            </a:r>
            <a:r>
              <a:rPr lang="en-US" dirty="0" err="1">
                <a:solidFill>
                  <a:srgbClr val="A6A6A6"/>
                </a:solidFill>
                <a:latin typeface="Courier"/>
                <a:cs typeface="Courier"/>
              </a:rPr>
              <a:t>newValue</a:t>
            </a:r>
            <a:r>
              <a:rPr lang="en-US" dirty="0">
                <a:solidFill>
                  <a:srgbClr val="A6A6A6"/>
                </a:solidFill>
                <a:latin typeface="Courier"/>
                <a:cs typeface="Courier"/>
              </a:rPr>
              <a:t>); </a:t>
            </a:r>
            <a:endParaRPr lang="en-US" dirty="0" smtClean="0">
              <a:solidFill>
                <a:srgbClr val="A6A6A6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}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18499" y="5033021"/>
            <a:ext cx="1038210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Pattern 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3 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878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sz="2400" dirty="0" smtClean="0"/>
              <a:t>– Application execution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47" y="2528671"/>
            <a:ext cx="7310499" cy="3597492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MapReduce framework</a:t>
            </a:r>
            <a:r>
              <a:rPr lang="en-US" sz="2400" dirty="0"/>
              <a:t>: </a:t>
            </a:r>
            <a:r>
              <a:rPr lang="en-US" dirty="0" smtClean="0"/>
              <a:t>Distributed dataflow</a:t>
            </a:r>
            <a:endParaRPr lang="en-US" dirty="0"/>
          </a:p>
          <a:p>
            <a:pPr marL="342900" lvl="1" indent="-342900"/>
            <a:endParaRPr lang="en-US" sz="2000" dirty="0"/>
          </a:p>
          <a:p>
            <a:pPr lvl="2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25444" y="3369592"/>
            <a:ext cx="1675910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Partition</a:t>
            </a:r>
            <a:endParaRPr lang="en-US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73602" y="3369592"/>
            <a:ext cx="1675910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Aggregation</a:t>
            </a:r>
            <a:endParaRPr lang="en-US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325444" y="4339809"/>
            <a:ext cx="1707658" cy="1"/>
          </a:xfrm>
          <a:prstGeom prst="straightConnector1">
            <a:avLst/>
          </a:prstGeom>
          <a:ln w="762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325444" y="4973036"/>
            <a:ext cx="1707658" cy="1"/>
          </a:xfrm>
          <a:prstGeom prst="straightConnector1">
            <a:avLst/>
          </a:prstGeom>
          <a:ln w="762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325444" y="5626474"/>
            <a:ext cx="1707658" cy="4451"/>
          </a:xfrm>
          <a:prstGeom prst="straightConnector1">
            <a:avLst/>
          </a:prstGeom>
          <a:ln w="762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253740" y="4800430"/>
            <a:ext cx="1904009" cy="1"/>
          </a:xfrm>
          <a:prstGeom prst="straightConnector1">
            <a:avLst/>
          </a:prstGeom>
          <a:ln w="762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253740" y="5478524"/>
            <a:ext cx="1904009" cy="1"/>
          </a:xfrm>
          <a:prstGeom prst="straightConnector1">
            <a:avLst/>
          </a:prstGeom>
          <a:ln w="762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29453" y="4339805"/>
            <a:ext cx="744149" cy="345211"/>
          </a:xfrm>
          <a:prstGeom prst="straightConnector1">
            <a:avLst/>
          </a:prstGeom>
          <a:ln w="762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229453" y="4837416"/>
            <a:ext cx="744149" cy="135621"/>
          </a:xfrm>
          <a:prstGeom prst="straightConnector1">
            <a:avLst/>
          </a:prstGeom>
          <a:ln w="762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229453" y="4837416"/>
            <a:ext cx="744149" cy="789058"/>
          </a:xfrm>
          <a:prstGeom prst="straightConnector1">
            <a:avLst/>
          </a:prstGeom>
          <a:ln w="762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29453" y="4339810"/>
            <a:ext cx="744149" cy="1035629"/>
          </a:xfrm>
          <a:prstGeom prst="straightConnector1">
            <a:avLst/>
          </a:prstGeom>
          <a:ln w="762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229453" y="4989816"/>
            <a:ext cx="744149" cy="488708"/>
          </a:xfrm>
          <a:prstGeom prst="straightConnector1">
            <a:avLst/>
          </a:prstGeom>
          <a:ln w="762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3229453" y="5540171"/>
            <a:ext cx="744149" cy="115412"/>
          </a:xfrm>
          <a:prstGeom prst="straightConnector1">
            <a:avLst/>
          </a:prstGeom>
          <a:ln w="762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8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942859" y="3217539"/>
            <a:ext cx="3664553" cy="2967095"/>
          </a:xfrm>
          <a:prstGeom prst="rect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– </a:t>
            </a:r>
            <a:r>
              <a:rPr lang="en-US" dirty="0" smtClean="0"/>
              <a:t>User code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4266" y="1600201"/>
            <a:ext cx="8302534" cy="1573316"/>
          </a:xfrm>
        </p:spPr>
        <p:txBody>
          <a:bodyPr/>
          <a:lstStyle/>
          <a:p>
            <a:r>
              <a:rPr lang="en-US" altLang="zh-CN" dirty="0"/>
              <a:t>Category: Memory-consuming user code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3: Large single key/value record (7 errors, 6%)</a:t>
            </a:r>
          </a:p>
          <a:p>
            <a:pPr lvl="2"/>
            <a:r>
              <a:rPr lang="en-US" altLang="zh-CN" dirty="0" smtClean="0"/>
              <a:t>A</a:t>
            </a:r>
            <a:r>
              <a:rPr lang="en-US" altLang="zh-CN" dirty="0" smtClean="0">
                <a:latin typeface="Arial"/>
                <a:cs typeface="Arial"/>
              </a:rPr>
              <a:t>ccumulating large intermediate computing results </a:t>
            </a:r>
          </a:p>
          <a:p>
            <a:pPr lvl="2"/>
            <a:r>
              <a:rPr lang="en-US" altLang="zh-CN" dirty="0" smtClean="0"/>
              <a:t>Cases: </a:t>
            </a:r>
            <a:r>
              <a:rPr lang="en-US" altLang="zh-CN" i="1" dirty="0" smtClean="0"/>
              <a:t>join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TableA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TableB</a:t>
            </a:r>
            <a:r>
              <a:rPr lang="en-US" altLang="zh-CN" dirty="0" smtClean="0"/>
              <a:t>) =&gt; buffered (</a:t>
            </a:r>
            <a:r>
              <a:rPr lang="en-US" altLang="zh-CN" i="1" dirty="0" smtClean="0"/>
              <a:t>id1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rowA</a:t>
            </a:r>
            <a:r>
              <a:rPr lang="en-US" altLang="zh-CN" dirty="0" smtClean="0"/>
              <a:t>) JOIN (</a:t>
            </a:r>
            <a:r>
              <a:rPr lang="en-US" altLang="zh-CN" i="1" dirty="0" smtClean="0"/>
              <a:t>id1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rowB</a:t>
            </a:r>
            <a:r>
              <a:rPr lang="en-US" altLang="zh-CN" dirty="0" smtClean="0"/>
              <a:t>)</a:t>
            </a:r>
            <a:endParaRPr lang="en-US" altLang="zh-CN" dirty="0" smtClean="0">
              <a:latin typeface="Arial"/>
              <a:cs typeface="Arial"/>
            </a:endParaRP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7929" y="2045678"/>
            <a:ext cx="7318823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3: Large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accumulated results (40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errors,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33%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7412" y="6356350"/>
            <a:ext cx="1079387" cy="365125"/>
          </a:xfrm>
        </p:spPr>
        <p:txBody>
          <a:bodyPr/>
          <a:lstStyle/>
          <a:p>
            <a:fld id="{0EDF6D50-356D-664E-8AD2-94D574649C75}" type="slidenum">
              <a:rPr lang="en-US" smtClean="0"/>
              <a:t>40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680623" y="28041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512501"/>
              </p:ext>
            </p:extLst>
          </p:nvPr>
        </p:nvGraphicFramePr>
        <p:xfrm>
          <a:off x="1277203" y="3650138"/>
          <a:ext cx="984328" cy="2438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164"/>
                <a:gridCol w="492164"/>
              </a:tblGrid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ID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c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66438"/>
              </p:ext>
            </p:extLst>
          </p:nvPr>
        </p:nvGraphicFramePr>
        <p:xfrm>
          <a:off x="2576263" y="3650138"/>
          <a:ext cx="984328" cy="2438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164"/>
                <a:gridCol w="492164"/>
              </a:tblGrid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ID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277203" y="3209536"/>
            <a:ext cx="1038210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Table A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9273" y="3217539"/>
            <a:ext cx="1038210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Table B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42860" y="3209536"/>
            <a:ext cx="3664552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reduce(k, list(v))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81125" y="3551196"/>
            <a:ext cx="3378332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&lt;</a:t>
            </a:r>
            <a:r>
              <a:rPr lang="en-US" sz="1400" i="1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altLang="zh-CN" sz="1400" i="1" dirty="0" smtClean="0">
                <a:solidFill>
                  <a:schemeClr val="bg1"/>
                </a:solidFill>
                <a:latin typeface="Arial"/>
                <a:cs typeface="Arial"/>
              </a:rPr>
              <a:t>list</a:t>
            </a:r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array(</a:t>
            </a:r>
            <a:r>
              <a:rPr lang="en-US" altLang="zh-CN" sz="1400" dirty="0" err="1" smtClean="0">
                <a:solidFill>
                  <a:schemeClr val="bg1"/>
                </a:solidFill>
                <a:latin typeface="Arial"/>
                <a:cs typeface="Arial"/>
              </a:rPr>
              <a:t>rowA</a:t>
            </a:r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), array(</a:t>
            </a:r>
            <a:r>
              <a:rPr lang="en-US" altLang="zh-CN" sz="1400" dirty="0" err="1" smtClean="0">
                <a:solidFill>
                  <a:schemeClr val="bg1"/>
                </a:solidFill>
                <a:latin typeface="Arial"/>
                <a:cs typeface="Arial"/>
              </a:rPr>
              <a:t>rowB</a:t>
            </a:r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)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&gt;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77203" y="4262401"/>
            <a:ext cx="984328" cy="1493765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12" idx="3"/>
          </p:cNvCxnSpPr>
          <p:nvPr/>
        </p:nvCxnSpPr>
        <p:spPr>
          <a:xfrm flipV="1">
            <a:off x="3560591" y="3858973"/>
            <a:ext cx="2826184" cy="1010364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61531" y="3858973"/>
            <a:ext cx="3064891" cy="735802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568495" y="4582444"/>
            <a:ext cx="984328" cy="571074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8" grpId="0" animBg="1"/>
      <p:bldP spid="5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942859" y="3217539"/>
            <a:ext cx="3664553" cy="2967095"/>
          </a:xfrm>
          <a:prstGeom prst="rect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– </a:t>
            </a:r>
            <a:r>
              <a:rPr lang="en-US" dirty="0" smtClean="0"/>
              <a:t>User code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4266" y="1600201"/>
            <a:ext cx="8302534" cy="1573316"/>
          </a:xfrm>
        </p:spPr>
        <p:txBody>
          <a:bodyPr/>
          <a:lstStyle/>
          <a:p>
            <a:r>
              <a:rPr lang="en-US" altLang="zh-CN" dirty="0"/>
              <a:t>Category: Memory-consuming user code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3: Large single key/value record (7 errors, 6%)</a:t>
            </a:r>
          </a:p>
          <a:p>
            <a:pPr lvl="2"/>
            <a:r>
              <a:rPr lang="en-US" altLang="zh-CN" dirty="0" smtClean="0"/>
              <a:t>A</a:t>
            </a:r>
            <a:r>
              <a:rPr lang="en-US" altLang="zh-CN" dirty="0" smtClean="0">
                <a:latin typeface="Arial"/>
                <a:cs typeface="Arial"/>
              </a:rPr>
              <a:t>ccumulating large intermediate computing results </a:t>
            </a:r>
          </a:p>
          <a:p>
            <a:pPr lvl="2"/>
            <a:r>
              <a:rPr lang="en-US" altLang="zh-CN" dirty="0" smtClean="0"/>
              <a:t>Cases: </a:t>
            </a:r>
            <a:r>
              <a:rPr lang="en-US" altLang="zh-CN" i="1" dirty="0" smtClean="0"/>
              <a:t>join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TableA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TableB</a:t>
            </a:r>
            <a:r>
              <a:rPr lang="en-US" altLang="zh-CN" dirty="0" smtClean="0"/>
              <a:t>) =&gt; buffered (</a:t>
            </a:r>
            <a:r>
              <a:rPr lang="en-US" altLang="zh-CN" i="1" dirty="0" smtClean="0"/>
              <a:t>id1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rowA</a:t>
            </a:r>
            <a:r>
              <a:rPr lang="en-US" altLang="zh-CN" dirty="0" smtClean="0"/>
              <a:t>) JOIN (</a:t>
            </a:r>
            <a:r>
              <a:rPr lang="en-US" altLang="zh-CN" i="1" dirty="0" smtClean="0"/>
              <a:t>id1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rowB</a:t>
            </a:r>
            <a:r>
              <a:rPr lang="en-US" altLang="zh-CN" dirty="0" smtClean="0"/>
              <a:t>)</a:t>
            </a:r>
            <a:endParaRPr lang="en-US" altLang="zh-CN" dirty="0" smtClean="0">
              <a:latin typeface="Arial"/>
              <a:cs typeface="Arial"/>
            </a:endParaRPr>
          </a:p>
          <a:p>
            <a:pPr lvl="2"/>
            <a:endParaRPr lang="en-US" altLang="zh-CN" dirty="0" smtClean="0">
              <a:latin typeface="Arial"/>
              <a:cs typeface="Arial"/>
            </a:endParaRP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7929" y="2045678"/>
            <a:ext cx="7318823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Pattern 3: Large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accumulated results (40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errors,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33%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7412" y="6356350"/>
            <a:ext cx="1079387" cy="365125"/>
          </a:xfrm>
        </p:spPr>
        <p:txBody>
          <a:bodyPr/>
          <a:lstStyle/>
          <a:p>
            <a:fld id="{0EDF6D50-356D-664E-8AD2-94D574649C75}" type="slidenum">
              <a:rPr lang="en-US" smtClean="0"/>
              <a:t>41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680623" y="28041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181176"/>
              </p:ext>
            </p:extLst>
          </p:nvPr>
        </p:nvGraphicFramePr>
        <p:xfrm>
          <a:off x="1277203" y="3650138"/>
          <a:ext cx="984328" cy="2438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164"/>
                <a:gridCol w="492164"/>
              </a:tblGrid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ID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c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666285"/>
              </p:ext>
            </p:extLst>
          </p:nvPr>
        </p:nvGraphicFramePr>
        <p:xfrm>
          <a:off x="2576263" y="3650138"/>
          <a:ext cx="984328" cy="2438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164"/>
                <a:gridCol w="492164"/>
              </a:tblGrid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ID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59961"/>
              </p:ext>
            </p:extLst>
          </p:nvPr>
        </p:nvGraphicFramePr>
        <p:xfrm>
          <a:off x="4248537" y="4259738"/>
          <a:ext cx="984328" cy="1828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164"/>
                <a:gridCol w="492164"/>
              </a:tblGrid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ID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c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a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07178"/>
              </p:ext>
            </p:extLst>
          </p:nvPr>
        </p:nvGraphicFramePr>
        <p:xfrm>
          <a:off x="6141820" y="4246894"/>
          <a:ext cx="984328" cy="609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164"/>
                <a:gridCol w="492164"/>
              </a:tblGrid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ID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206985" y="3911718"/>
            <a:ext cx="10382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>
                <a:latin typeface="Arial"/>
                <a:cs typeface="Arial"/>
              </a:rPr>
              <a:t>ArrayList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77203" y="3209536"/>
            <a:ext cx="1038210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Table A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39273" y="3217539"/>
            <a:ext cx="1038210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Table B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975540"/>
              </p:ext>
            </p:extLst>
          </p:nvPr>
        </p:nvGraphicFramePr>
        <p:xfrm>
          <a:off x="6407927" y="4859305"/>
          <a:ext cx="984328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164"/>
                <a:gridCol w="492164"/>
              </a:tblGrid>
              <a:tr h="293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248537" y="4582443"/>
            <a:ext cx="984328" cy="1493765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41820" y="4551866"/>
            <a:ext cx="984328" cy="307440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07927" y="4886727"/>
            <a:ext cx="984328" cy="277377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48537" y="4262401"/>
            <a:ext cx="984328" cy="320042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41820" y="4231824"/>
            <a:ext cx="984328" cy="320042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42860" y="3209536"/>
            <a:ext cx="3664552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reduce(k, list(v))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8" name="Straight Arrow Connector 37"/>
          <p:cNvCxnSpPr>
            <a:stCxn id="23" idx="1"/>
            <a:endCxn id="22" idx="3"/>
          </p:cNvCxnSpPr>
          <p:nvPr/>
        </p:nvCxnSpPr>
        <p:spPr>
          <a:xfrm flipH="1">
            <a:off x="5232865" y="4705586"/>
            <a:ext cx="908955" cy="623740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1"/>
            <a:endCxn id="22" idx="3"/>
          </p:cNvCxnSpPr>
          <p:nvPr/>
        </p:nvCxnSpPr>
        <p:spPr>
          <a:xfrm flipH="1">
            <a:off x="5232865" y="5025416"/>
            <a:ext cx="1175062" cy="303910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362616" y="4534014"/>
            <a:ext cx="6240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0000"/>
                </a:solidFill>
                <a:latin typeface="Arial"/>
                <a:cs typeface="Arial"/>
              </a:rPr>
              <a:t>join</a:t>
            </a:r>
            <a:endParaRPr lang="en-US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968862" y="3858973"/>
            <a:ext cx="579495" cy="403428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81125" y="3551196"/>
            <a:ext cx="3378332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&lt;</a:t>
            </a:r>
            <a:r>
              <a:rPr lang="en-US" sz="1400" i="1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altLang="zh-CN" sz="1400" i="1" dirty="0" smtClean="0">
                <a:solidFill>
                  <a:schemeClr val="bg1"/>
                </a:solidFill>
                <a:latin typeface="Arial"/>
                <a:cs typeface="Arial"/>
              </a:rPr>
              <a:t>list</a:t>
            </a:r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array(</a:t>
            </a:r>
            <a:r>
              <a:rPr lang="en-US" altLang="zh-CN" sz="1400" dirty="0" err="1" smtClean="0">
                <a:solidFill>
                  <a:schemeClr val="bg1"/>
                </a:solidFill>
                <a:latin typeface="Arial"/>
                <a:cs typeface="Arial"/>
              </a:rPr>
              <a:t>rowA</a:t>
            </a:r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), array(</a:t>
            </a:r>
            <a:r>
              <a:rPr lang="en-US" altLang="zh-CN" sz="1400" dirty="0" err="1" smtClean="0">
                <a:solidFill>
                  <a:schemeClr val="bg1"/>
                </a:solidFill>
                <a:latin typeface="Arial"/>
                <a:cs typeface="Arial"/>
              </a:rPr>
              <a:t>rowB</a:t>
            </a:r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)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&gt;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7" name="Straight Arrow Connector 36"/>
          <p:cNvCxnSpPr>
            <a:endCxn id="28" idx="0"/>
          </p:cNvCxnSpPr>
          <p:nvPr/>
        </p:nvCxnSpPr>
        <p:spPr>
          <a:xfrm>
            <a:off x="6621039" y="3858973"/>
            <a:ext cx="12945" cy="372851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86727" y="4271552"/>
            <a:ext cx="984328" cy="1493765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576263" y="4551866"/>
            <a:ext cx="984328" cy="622271"/>
          </a:xfrm>
          <a:prstGeom prst="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11" idx="3"/>
            <a:endCxn id="13" idx="1"/>
          </p:cNvCxnSpPr>
          <p:nvPr/>
        </p:nvCxnSpPr>
        <p:spPr>
          <a:xfrm>
            <a:off x="2261531" y="4869337"/>
            <a:ext cx="1987006" cy="304800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0" idx="3"/>
          </p:cNvCxnSpPr>
          <p:nvPr/>
        </p:nvCxnSpPr>
        <p:spPr>
          <a:xfrm flipV="1">
            <a:off x="3560591" y="4534014"/>
            <a:ext cx="2581229" cy="328988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650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47" grpId="0"/>
      <p:bldP spid="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750"/>
            <a:ext cx="8358522" cy="846667"/>
          </a:xfrm>
        </p:spPr>
        <p:txBody>
          <a:bodyPr/>
          <a:lstStyle/>
          <a:p>
            <a:r>
              <a:rPr lang="en-US" dirty="0"/>
              <a:t>RQ1: OOM cause patterns – </a:t>
            </a:r>
            <a:r>
              <a:rPr lang="en-US" dirty="0" smtClean="0"/>
              <a:t>User code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4265" y="1600201"/>
            <a:ext cx="8641061" cy="1573316"/>
          </a:xfrm>
        </p:spPr>
        <p:txBody>
          <a:bodyPr>
            <a:normAutofit/>
          </a:bodyPr>
          <a:lstStyle/>
          <a:p>
            <a:r>
              <a:rPr lang="en-US" altLang="zh-CN" dirty="0"/>
              <a:t>Category: Memory-consuming user code</a:t>
            </a:r>
            <a:endParaRPr lang="en-US" altLang="zh-CN" dirty="0">
              <a:solidFill>
                <a:srgbClr val="00009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0090"/>
                </a:solidFill>
                <a:latin typeface="Arial"/>
                <a:cs typeface="Arial"/>
              </a:rPr>
              <a:t>Pattern 3: Large single key/value record (7 errors, 6%)</a:t>
            </a:r>
          </a:p>
          <a:p>
            <a:pPr lvl="2"/>
            <a:r>
              <a:rPr lang="en-US" altLang="zh-CN" dirty="0" smtClean="0"/>
              <a:t>Driver </a:t>
            </a:r>
            <a:r>
              <a:rPr lang="en-US" altLang="zh-CN" dirty="0"/>
              <a:t>generates large </a:t>
            </a:r>
            <a:r>
              <a:rPr lang="en-US" altLang="zh-CN" dirty="0" smtClean="0"/>
              <a:t>data </a:t>
            </a:r>
          </a:p>
          <a:p>
            <a:pPr lvl="2"/>
            <a:r>
              <a:rPr lang="en-US" dirty="0" smtClean="0"/>
              <a:t>Driver </a:t>
            </a:r>
            <a:r>
              <a:rPr lang="en-US" dirty="0"/>
              <a:t>collects tasks’ large </a:t>
            </a:r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27929" y="2045678"/>
            <a:ext cx="7458870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Pattern 4: Large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data generated/collected by the driver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(25 errors, 20%)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7412" y="6356350"/>
            <a:ext cx="1079387" cy="365125"/>
          </a:xfrm>
        </p:spPr>
        <p:txBody>
          <a:bodyPr/>
          <a:lstStyle/>
          <a:p>
            <a:fld id="{0EDF6D50-356D-664E-8AD2-94D574649C75}" type="slidenum">
              <a:rPr lang="en-US" smtClean="0"/>
              <a:t>42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680623" y="28041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247490"/>
            <a:ext cx="7696200" cy="278130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>
            <a:off x="1683003" y="3767591"/>
            <a:ext cx="2102210" cy="1146596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6" idx="1"/>
          </p:cNvCxnSpPr>
          <p:nvPr/>
        </p:nvCxnSpPr>
        <p:spPr>
          <a:xfrm flipH="1">
            <a:off x="1880279" y="3767591"/>
            <a:ext cx="1904934" cy="1516465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6" idx="1"/>
          </p:cNvCxnSpPr>
          <p:nvPr/>
        </p:nvCxnSpPr>
        <p:spPr>
          <a:xfrm flipH="1">
            <a:off x="1915546" y="3767591"/>
            <a:ext cx="1869667" cy="1890786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85213" y="3635054"/>
            <a:ext cx="1701495" cy="265073"/>
          </a:xfrm>
          <a:prstGeom prst="round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5400400" y="4240557"/>
            <a:ext cx="2654436" cy="1350100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486708" y="3975484"/>
            <a:ext cx="2568129" cy="1167264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785214" y="3975484"/>
            <a:ext cx="1701495" cy="265073"/>
          </a:xfrm>
          <a:prstGeom prst="round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013791" y="5401105"/>
            <a:ext cx="493688" cy="368862"/>
          </a:xfrm>
          <a:prstGeom prst="rect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13790" y="5017898"/>
            <a:ext cx="493689" cy="333891"/>
          </a:xfrm>
          <a:prstGeom prst="rect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92025" y="3538420"/>
            <a:ext cx="554335" cy="340950"/>
          </a:xfrm>
          <a:prstGeom prst="rect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0286" y="3265722"/>
            <a:ext cx="2811167" cy="738664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Generate large data</a:t>
            </a:r>
          </a:p>
          <a:p>
            <a:pPr marL="0" lvl="2"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(e.g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.,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1G array, 400M doubles</a:t>
            </a:r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,</a:t>
            </a:r>
          </a:p>
          <a:p>
            <a:pPr marL="0" lvl="2" algn="ctr"/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8000×8000 </a:t>
            </a:r>
            <a:r>
              <a:rPr lang="en-US" altLang="zh-CN" sz="1400" dirty="0" smtClean="0">
                <a:solidFill>
                  <a:schemeClr val="bg1"/>
                </a:solidFill>
                <a:latin typeface="Arial"/>
                <a:cs typeface="Arial"/>
              </a:rPr>
              <a:t>matrix)</a:t>
            </a:r>
            <a:endParaRPr lang="en-US" altLang="zh-CN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559391" y="3247490"/>
            <a:ext cx="2401677" cy="738664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Collect large results</a:t>
            </a:r>
          </a:p>
          <a:p>
            <a:pPr marL="0" lvl="2"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(e.g., 4.5G 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graph edges, iterative 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tasks’ results)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358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1201E-6 1.31079E-6 L -0.28527 -0.1841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63" y="-921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1201E-6 9.58777E-7 L -0.28527 -0.1806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63" y="-9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8" grpId="0" animBg="1"/>
      <p:bldP spid="51" grpId="0" animBg="1"/>
      <p:bldP spid="5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RQ2: OOM fix patterns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43</a:t>
            </a:fld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991247" y="54954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11715"/>
              </p:ext>
            </p:extLst>
          </p:nvPr>
        </p:nvGraphicFramePr>
        <p:xfrm>
          <a:off x="209605" y="1575925"/>
          <a:ext cx="8754073" cy="4223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979"/>
                <a:gridCol w="2182353"/>
                <a:gridCol w="3637256"/>
                <a:gridCol w="406880"/>
                <a:gridCol w="406814"/>
                <a:gridCol w="924791"/>
              </a:tblGrid>
              <a:tr h="494244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Cause patterns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Fi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x patterns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Errors(n)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</a:tr>
              <a:tr h="221922">
                <a:tc rowSpan="2">
                  <a:txBody>
                    <a:bodyPr/>
                    <a:lstStyle/>
                    <a:p>
                      <a:r>
                        <a:rPr lang="en-US" sz="1400" b="1" baseline="0" dirty="0" smtClean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Data storage related fixes</a:t>
                      </a:r>
                      <a:endParaRPr lang="en-US" sz="1400" b="1" dirty="0">
                        <a:solidFill>
                          <a:srgbClr val="800000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buffered data</a:t>
                      </a: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Arial"/>
                          <a:cs typeface="Arial"/>
                        </a:rPr>
                        <a:t>Lower framework buffer size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40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6 (6)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28177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cached data</a:t>
                      </a: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Lower cache threshold, or use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disk-based cache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40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(2)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292309">
                <a:tc rowSpan="3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Dataflow</a:t>
                      </a:r>
                      <a:r>
                        <a:rPr lang="en-US" sz="1400" b="1" baseline="0" dirty="0" smtClean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 related fixes</a:t>
                      </a:r>
                      <a:endParaRPr lang="en-US" sz="1400" b="1" dirty="0">
                        <a:solidFill>
                          <a:srgbClr val="800000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Improper data partition </a:t>
                      </a: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Increase partition number, or change partition function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40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12 (6)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1751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Hot key </a:t>
                      </a: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Redesign the key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400" dirty="0" smtClean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3 (0)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18563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single record </a:t>
                      </a: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Split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 large record into small records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40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4 (1)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294807">
                <a:tc rowSpan="6"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User code related fixes</a:t>
                      </a:r>
                      <a:endParaRPr lang="en-US" sz="1400" b="1" dirty="0">
                        <a:solidFill>
                          <a:srgbClr val="800000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accumulated results 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Change accumulative operator to streaming operators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40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2 (2)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17870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Do the accumulative operation in several passes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40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3 (1)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1966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Spill partial accumulated results into disk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40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3 (1)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18254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Skip the abnormal data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40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(2)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1067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36000" marB="36000"/>
                </a:tc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Large collected results</a:t>
                      </a: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Use tree aggregation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40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3 (2)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400" b="1" dirty="0">
                        <a:solidFill>
                          <a:srgbClr val="393BAA"/>
                        </a:solidFill>
                        <a:latin typeface="Arial"/>
                        <a:cs typeface="Arial"/>
                      </a:endParaRPr>
                    </a:p>
                  </a:txBody>
                  <a:tcPr marL="72000" marR="36000" marT="36000" marB="3600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/>
                          <a:cs typeface="Arial"/>
                        </a:rPr>
                        <a:t>Adjust application’s parameters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sz="1400" dirty="0" smtClean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2 (2)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  <a:tr h="1648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Total</a:t>
                      </a:r>
                    </a:p>
                  </a:txBody>
                  <a:tcPr marL="72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42 (25)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L="36000" marR="36000" marT="36000" marB="36000">
                    <a:noFill/>
                  </a:tcPr>
                </a:tc>
              </a:tr>
            </a:tbl>
          </a:graphicData>
        </a:graphic>
      </p:graphicFrame>
      <p:sp>
        <p:nvSpPr>
          <p:cNvPr id="93" name="Rectangle 92"/>
          <p:cNvSpPr/>
          <p:nvPr/>
        </p:nvSpPr>
        <p:spPr>
          <a:xfrm flipH="1">
            <a:off x="209602" y="2100381"/>
            <a:ext cx="8754073" cy="524455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flipH="1">
            <a:off x="209602" y="2624837"/>
            <a:ext cx="8754073" cy="1024543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flipH="1">
            <a:off x="209601" y="3666161"/>
            <a:ext cx="8754073" cy="1829239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9605" y="6075144"/>
            <a:ext cx="7163546" cy="646331"/>
          </a:xfrm>
          <a:prstGeom prst="rect">
            <a:avLst/>
          </a:prstGeom>
          <a:solidFill>
            <a:srgbClr val="800000"/>
          </a:solidFill>
        </p:spPr>
        <p:txBody>
          <a:bodyPr wrap="square">
            <a:spAutoFit/>
          </a:bodyPr>
          <a:lstStyle/>
          <a:p>
            <a:r>
              <a:rPr lang="en-US" b="1" baseline="30000" dirty="0" smtClean="0">
                <a:solidFill>
                  <a:schemeClr val="bg1"/>
                </a:solidFill>
                <a:latin typeface="Arial"/>
                <a:cs typeface="Arial"/>
              </a:rPr>
              <a:t>Finding:</a:t>
            </a:r>
          </a:p>
          <a:p>
            <a:r>
              <a:rPr lang="en-US" baseline="30000" dirty="0" smtClean="0">
                <a:solidFill>
                  <a:schemeClr val="bg1"/>
                </a:solidFill>
                <a:latin typeface="Arial"/>
                <a:cs typeface="Arial"/>
              </a:rPr>
              <a:t>There </a:t>
            </a:r>
            <a:r>
              <a:rPr lang="en-US" baseline="30000" dirty="0">
                <a:solidFill>
                  <a:schemeClr val="bg1"/>
                </a:solidFill>
                <a:latin typeface="Arial"/>
                <a:cs typeface="Arial"/>
              </a:rPr>
              <a:t>is not a unified method to fix the OOM errors</a:t>
            </a:r>
            <a:r>
              <a:rPr lang="en-US" baseline="30000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  <a:p>
            <a:r>
              <a:rPr lang="en-US" baseline="30000" dirty="0" smtClean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lang="en-US" baseline="30000" dirty="0">
                <a:solidFill>
                  <a:schemeClr val="bg1"/>
                </a:solidFill>
                <a:latin typeface="Arial"/>
                <a:cs typeface="Arial"/>
              </a:rPr>
              <a:t>general fix guide is to limit the data storage, the runtime data, or the memory usage of user code.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6490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RQ2: Fix patterns </a:t>
            </a:r>
            <a:r>
              <a:rPr lang="en-US" sz="2800" dirty="0" smtClean="0"/>
              <a:t>– Data storage related fixes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 storage related fix patterns </a:t>
            </a:r>
            <a:endParaRPr lang="en-US" altLang="zh-CN" dirty="0"/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.g., change </a:t>
            </a:r>
            <a:r>
              <a:rPr lang="en-US" altLang="zh-CN" i="1" dirty="0" err="1" smtClean="0"/>
              <a:t>io.sort.mb</a:t>
            </a:r>
            <a:r>
              <a:rPr lang="en-US" altLang="zh-CN" dirty="0" smtClean="0"/>
              <a:t> from 300MB to 100MB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44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1: Lower framework buffer size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91247" y="54954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35" y="2911881"/>
            <a:ext cx="7200534" cy="3567759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>
            <a:off x="3101100" y="4651733"/>
            <a:ext cx="236394" cy="807556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474616" y="4716957"/>
            <a:ext cx="1382297" cy="338554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 map buffer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4649403" y="4534388"/>
            <a:ext cx="335848" cy="968473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308536" y="4716957"/>
            <a:ext cx="1547387" cy="338554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 shuffle buffer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68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00" y="2912400"/>
            <a:ext cx="7200212" cy="356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RQ2: Fix patterns </a:t>
            </a:r>
            <a:r>
              <a:rPr lang="en-US" sz="2800" dirty="0" smtClean="0"/>
              <a:t>– Data storage related fixes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 storage related fix patterns </a:t>
            </a:r>
            <a:endParaRPr lang="en-US" altLang="zh-CN" dirty="0"/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.g., change </a:t>
            </a:r>
            <a:r>
              <a:rPr lang="en-US" altLang="zh-CN" i="1" dirty="0" err="1" smtClean="0"/>
              <a:t>io.sort.mb</a:t>
            </a:r>
            <a:r>
              <a:rPr lang="en-US" altLang="zh-CN" dirty="0" smtClean="0"/>
              <a:t> from 300MB to 100MB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45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1: Lower framework buffer size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91247" y="54954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101100" y="4651733"/>
            <a:ext cx="236394" cy="843668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812463" y="4716957"/>
            <a:ext cx="2305651" cy="338554"/>
          </a:xfrm>
          <a:prstGeom prst="rect">
            <a:avLst/>
          </a:prstGeom>
          <a:solidFill>
            <a:srgbClr val="8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Lower map buffer size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4649404" y="4426107"/>
            <a:ext cx="442754" cy="1076754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308536" y="4716957"/>
            <a:ext cx="2509778" cy="338554"/>
          </a:xfrm>
          <a:prstGeom prst="rect">
            <a:avLst/>
          </a:prstGeom>
          <a:solidFill>
            <a:srgbClr val="8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Lower shuffle buffer size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476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RQ2: Fix patterns </a:t>
            </a:r>
            <a:r>
              <a:rPr lang="en-US" sz="2800" dirty="0" smtClean="0"/>
              <a:t>– Data storage related fixes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 storage related fix </a:t>
            </a:r>
            <a:r>
              <a:rPr lang="en-US" altLang="zh-CN" dirty="0" smtClean="0">
                <a:latin typeface="Arial"/>
                <a:cs typeface="Arial"/>
              </a:rPr>
              <a:t>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46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2: Lower the cache threshold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06" y="3252014"/>
            <a:ext cx="7219878" cy="310433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052163" y="2940419"/>
            <a:ext cx="91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First job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49958" y="2937328"/>
            <a:ext cx="12113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Second job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7" name="Explosion 1 56"/>
          <p:cNvSpPr/>
          <p:nvPr/>
        </p:nvSpPr>
        <p:spPr>
          <a:xfrm>
            <a:off x="5538371" y="4886731"/>
            <a:ext cx="911587" cy="768759"/>
          </a:xfrm>
          <a:prstGeom prst="irregularSeal1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470705" y="5821741"/>
            <a:ext cx="2314993" cy="338554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 Cached data for reuse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503094" y="4695305"/>
            <a:ext cx="0" cy="807556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5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RQ2: Fix patterns </a:t>
            </a:r>
            <a:r>
              <a:rPr lang="en-US" sz="2800" dirty="0" smtClean="0"/>
              <a:t>– Data storage related fixes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 storage related fix </a:t>
            </a:r>
            <a:r>
              <a:rPr lang="en-US" altLang="zh-CN" dirty="0" smtClean="0">
                <a:latin typeface="Arial"/>
                <a:cs typeface="Arial"/>
              </a:rPr>
              <a:t>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e.g., change </a:t>
            </a:r>
            <a:r>
              <a:rPr lang="en-US" altLang="zh-CN" i="1" dirty="0" err="1"/>
              <a:t>spark.storage.memoryFraction</a:t>
            </a:r>
            <a:r>
              <a:rPr lang="en-US" altLang="zh-CN" dirty="0"/>
              <a:t> from 0.66 to </a:t>
            </a:r>
            <a:r>
              <a:rPr lang="en-US" altLang="zh-CN" dirty="0" smtClean="0"/>
              <a:t>0.1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47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2: Lower the cache threshold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052163" y="2940419"/>
            <a:ext cx="91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First job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49958" y="2937328"/>
            <a:ext cx="12113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Arial"/>
                <a:cs typeface="Arial"/>
              </a:rPr>
              <a:t>Second job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00" y="3250800"/>
            <a:ext cx="7217238" cy="31032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606332" y="5821741"/>
            <a:ext cx="3464106" cy="584776"/>
          </a:xfrm>
          <a:prstGeom prst="rect">
            <a:avLst/>
          </a:prstGeom>
          <a:solidFill>
            <a:srgbClr val="8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Lower cache threshold, </a:t>
            </a:r>
            <a:r>
              <a:rPr lang="en-US" altLang="zh-CN" sz="1600" dirty="0" err="1" smtClean="0">
                <a:solidFill>
                  <a:schemeClr val="bg1"/>
                </a:solidFill>
                <a:latin typeface="Arial"/>
                <a:cs typeface="Arial"/>
              </a:rPr>
              <a:t>Memory_only</a:t>
            </a:r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 to </a:t>
            </a:r>
            <a:r>
              <a:rPr lang="en-US" altLang="zh-CN" sz="1600" dirty="0" err="1" smtClean="0">
                <a:solidFill>
                  <a:schemeClr val="bg1"/>
                </a:solidFill>
                <a:latin typeface="Arial"/>
                <a:cs typeface="Arial"/>
              </a:rPr>
              <a:t>Disk_only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503094" y="4695305"/>
            <a:ext cx="242538" cy="807556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17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Dataflow related </a:t>
            </a:r>
            <a:r>
              <a:rPr lang="en-US" sz="2800" dirty="0"/>
              <a:t>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1136" y="1639873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Dataflow-related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.g., </a:t>
            </a:r>
            <a:r>
              <a:rPr lang="en-US" altLang="zh-CN" dirty="0" smtClean="0"/>
              <a:t>increase </a:t>
            </a:r>
            <a:r>
              <a:rPr lang="en-US" altLang="zh-CN" dirty="0" smtClean="0"/>
              <a:t>partition number, use range partition function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48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0407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1: Change partition number/function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70" y="2894182"/>
            <a:ext cx="6177171" cy="3654688"/>
          </a:xfrm>
          <a:prstGeom prst="rect">
            <a:avLst/>
          </a:prstGeom>
        </p:spPr>
      </p:pic>
      <p:sp>
        <p:nvSpPr>
          <p:cNvPr id="55" name="Explosion 1 54"/>
          <p:cNvSpPr/>
          <p:nvPr/>
        </p:nvSpPr>
        <p:spPr>
          <a:xfrm>
            <a:off x="5924118" y="4717545"/>
            <a:ext cx="911587" cy="768759"/>
          </a:xfrm>
          <a:prstGeom prst="irregularSeal1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691384" y="4597366"/>
            <a:ext cx="1084299" cy="910177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691384" y="4597366"/>
            <a:ext cx="0" cy="910177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652353" y="4840858"/>
            <a:ext cx="2130538" cy="338554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Unbalanced partition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0245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00" y="2894400"/>
            <a:ext cx="6176011" cy="365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Dataflow related </a:t>
            </a:r>
            <a:r>
              <a:rPr lang="en-US" sz="2800" dirty="0"/>
              <a:t>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1136" y="1639873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Dataflow-related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</a:t>
            </a:r>
            <a:r>
              <a:rPr lang="en-US" altLang="zh-CN" dirty="0" smtClean="0"/>
              <a:t>.g., </a:t>
            </a:r>
            <a:r>
              <a:rPr lang="en-US" altLang="zh-CN" dirty="0" smtClean="0"/>
              <a:t>increase </a:t>
            </a:r>
            <a:r>
              <a:rPr lang="en-US" altLang="zh-CN" dirty="0" smtClean="0"/>
              <a:t>partition number, use range partition function</a:t>
            </a:r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49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0407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1: Change partition number/function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691384" y="4463094"/>
            <a:ext cx="1084299" cy="1044449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691384" y="4463094"/>
            <a:ext cx="0" cy="1044449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983783" y="4840858"/>
            <a:ext cx="4301027" cy="307777"/>
          </a:xfrm>
          <a:prstGeom prst="rect">
            <a:avLst/>
          </a:prstGeom>
          <a:solidFill>
            <a:srgbClr val="8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Increase partition number, change partition function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1136" y="5507543"/>
            <a:ext cx="8427596" cy="646331"/>
          </a:xfrm>
          <a:prstGeom prst="rect">
            <a:avLst/>
          </a:prstGeom>
          <a:solidFill>
            <a:srgbClr val="800000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Kwon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/>
                <a:cs typeface="Arial"/>
              </a:rPr>
              <a:t>YongChul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, et al. "</a:t>
            </a:r>
            <a:r>
              <a:rPr lang="en-US" dirty="0" err="1" smtClean="0">
                <a:solidFill>
                  <a:schemeClr val="bg1"/>
                </a:solidFill>
                <a:latin typeface="Arial"/>
                <a:cs typeface="Arial"/>
              </a:rPr>
              <a:t>SkewTune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: mitigating skew in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MapReduce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applications."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SIGMOD,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2012.</a:t>
            </a:r>
          </a:p>
        </p:txBody>
      </p:sp>
    </p:spTree>
    <p:extLst>
      <p:ext uri="{BB962C8B-B14F-4D97-AF65-F5344CB8AC3E}">
        <p14:creationId xmlns:p14="http://schemas.microsoft.com/office/powerpoint/2010/main" val="285741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sz="2400" dirty="0" smtClean="0"/>
              <a:t>– Application execution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MapReduce-like framework: </a:t>
            </a:r>
            <a:r>
              <a:rPr lang="en-US" dirty="0" smtClean="0"/>
              <a:t>DAG-based stages, pipeline</a:t>
            </a:r>
          </a:p>
          <a:p>
            <a:pPr marL="914400" lvl="2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08" y="2230761"/>
            <a:ext cx="7040248" cy="439208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660621" y="2506562"/>
            <a:ext cx="2330308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DAG-based stages</a:t>
            </a:r>
            <a:endParaRPr lang="en-US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7738" y="2243090"/>
            <a:ext cx="2996112" cy="2417268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60620" y="3628782"/>
            <a:ext cx="3218045" cy="2030224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7739" y="4931594"/>
            <a:ext cx="2996112" cy="1678919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83852" y="3341156"/>
            <a:ext cx="776769" cy="1319202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1"/>
          </p:cNvCxnSpPr>
          <p:nvPr/>
        </p:nvCxnSpPr>
        <p:spPr>
          <a:xfrm flipV="1">
            <a:off x="3883852" y="4643894"/>
            <a:ext cx="776768" cy="1175390"/>
          </a:xfrm>
          <a:prstGeom prst="straightConnector1">
            <a:avLst/>
          </a:prstGeom>
          <a:ln w="5715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9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Dataflow related </a:t>
            </a:r>
            <a:r>
              <a:rPr lang="en-US" sz="2800" dirty="0"/>
              <a:t>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Dataflow-related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e.g., using composite key: &lt;</a:t>
            </a:r>
            <a:r>
              <a:rPr lang="en-US" altLang="zh-CN" i="1" dirty="0"/>
              <a:t>k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&gt; =&gt; &lt;(</a:t>
            </a:r>
            <a:r>
              <a:rPr lang="en-US" altLang="zh-CN" i="1" dirty="0"/>
              <a:t>k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’), </a:t>
            </a:r>
            <a:r>
              <a:rPr lang="en-US" altLang="zh-CN" i="1" dirty="0"/>
              <a:t>v</a:t>
            </a:r>
            <a:r>
              <a:rPr lang="en-US" altLang="zh-CN" dirty="0"/>
              <a:t>&gt;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50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2: Redesign the key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65" y="3222570"/>
            <a:ext cx="6732923" cy="2830401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2152702" y="5120209"/>
            <a:ext cx="1709556" cy="357011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349551" y="5120209"/>
            <a:ext cx="803151" cy="357011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49604" y="6188334"/>
            <a:ext cx="4241412" cy="338554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&lt;k4, list(v)&gt; is much larger than &lt;k1, list(v)&gt;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1" name="Explosion 1 50"/>
          <p:cNvSpPr/>
          <p:nvPr/>
        </p:nvSpPr>
        <p:spPr>
          <a:xfrm>
            <a:off x="2652940" y="5419575"/>
            <a:ext cx="911587" cy="768759"/>
          </a:xfrm>
          <a:prstGeom prst="irregularSeal1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012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Dataflow related </a:t>
            </a:r>
            <a:r>
              <a:rPr lang="en-US" sz="2800" dirty="0"/>
              <a:t>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Dataflow-related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e.g., using composite key: &lt;</a:t>
            </a:r>
            <a:r>
              <a:rPr lang="en-US" altLang="zh-CN" i="1" dirty="0"/>
              <a:t>k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&gt; =&gt; &lt;(</a:t>
            </a:r>
            <a:r>
              <a:rPr lang="en-US" altLang="zh-CN" i="1" dirty="0"/>
              <a:t>k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’), </a:t>
            </a:r>
            <a:r>
              <a:rPr lang="en-US" altLang="zh-CN" i="1" dirty="0"/>
              <a:t>v</a:t>
            </a:r>
            <a:r>
              <a:rPr lang="en-US" altLang="zh-CN" dirty="0"/>
              <a:t>&gt;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51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2: Redesign the key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0" y="3222000"/>
            <a:ext cx="6731018" cy="2829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2138823" y="5104371"/>
            <a:ext cx="748118" cy="367507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886940" y="5104371"/>
            <a:ext cx="978505" cy="367507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065926" y="6100055"/>
            <a:ext cx="3708061" cy="338554"/>
          </a:xfrm>
          <a:prstGeom prst="rect">
            <a:avLst/>
          </a:prstGeom>
          <a:solidFill>
            <a:srgbClr val="8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/>
                <a:cs typeface="Arial"/>
              </a:rPr>
              <a:t>Output &lt;(k, 1/2), v&gt; instead of &lt;k, v&gt;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037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Dataflow related </a:t>
            </a:r>
            <a:r>
              <a:rPr lang="en-US" sz="2800" dirty="0"/>
              <a:t>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Dataflow-related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e.g., a super giant string =&gt; split it to multiple strings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52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3: Split the large single record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65" y="3222570"/>
            <a:ext cx="6732923" cy="2830401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2329948" y="5305795"/>
            <a:ext cx="1343395" cy="183754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2141033" y="5305796"/>
            <a:ext cx="188913" cy="183753"/>
          </a:xfrm>
          <a:prstGeom prst="rect">
            <a:avLst/>
          </a:prstGeom>
          <a:noFill/>
          <a:ln w="5715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49604" y="6188334"/>
            <a:ext cx="4241412" cy="338554"/>
          </a:xfrm>
          <a:prstGeom prst="rect">
            <a:avLst/>
          </a:prstGeom>
          <a:solidFill>
            <a:srgbClr val="393BAA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/>
                <a:cs typeface="Arial"/>
              </a:rPr>
              <a:t>&lt;k4, v2&gt; is much larger than &lt;k4, v1&gt;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3" name="Explosion 1 62"/>
          <p:cNvSpPr/>
          <p:nvPr/>
        </p:nvSpPr>
        <p:spPr>
          <a:xfrm>
            <a:off x="2652940" y="5419575"/>
            <a:ext cx="911587" cy="768759"/>
          </a:xfrm>
          <a:prstGeom prst="irregularSeal1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426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Dataflow related </a:t>
            </a:r>
            <a:r>
              <a:rPr lang="en-US" sz="2800" dirty="0"/>
              <a:t>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Dataflow-related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e.g., a super giant string =&gt; split it to multiple strings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53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3: Split the large single record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49604" y="6188334"/>
            <a:ext cx="4241412" cy="338554"/>
          </a:xfrm>
          <a:prstGeom prst="rect">
            <a:avLst/>
          </a:prstGeom>
          <a:solidFill>
            <a:srgbClr val="8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Split  large record into small records</a:t>
            </a:r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00" y="3225600"/>
            <a:ext cx="6731018" cy="2829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29948" y="5305795"/>
            <a:ext cx="1343395" cy="183754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29948" y="5305795"/>
            <a:ext cx="378425" cy="183754"/>
          </a:xfrm>
          <a:prstGeom prst="rect">
            <a:avLst/>
          </a:prstGeom>
          <a:noFill/>
          <a:ln w="28575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97887" y="5305795"/>
            <a:ext cx="378425" cy="183754"/>
          </a:xfrm>
          <a:prstGeom prst="rect">
            <a:avLst/>
          </a:prstGeom>
          <a:noFill/>
          <a:ln w="28575" cmpd="sng"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2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4" grpId="0" animBg="1"/>
      <p:bldP spid="15" grpId="0" animBg="1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User code </a:t>
            </a:r>
            <a:r>
              <a:rPr lang="en-US" sz="2800" dirty="0"/>
              <a:t>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5952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sz="1800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54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1: Change accumulation to streaming operators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71123"/>
              </p:ext>
            </p:extLst>
          </p:nvPr>
        </p:nvGraphicFramePr>
        <p:xfrm>
          <a:off x="5280676" y="3057090"/>
          <a:ext cx="127252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262"/>
                <a:gridCol w="636262"/>
              </a:tblGrid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A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B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953735"/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9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526520"/>
              </p:ext>
            </p:extLst>
          </p:nvPr>
        </p:nvGraphicFramePr>
        <p:xfrm>
          <a:off x="1228738" y="3057090"/>
          <a:ext cx="127252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262"/>
                <a:gridCol w="636262"/>
              </a:tblGrid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A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B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9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1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010595" y="4346639"/>
            <a:ext cx="1215186" cy="29561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80676" y="3402227"/>
            <a:ext cx="1272524" cy="399314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0676" y="3776182"/>
            <a:ext cx="1272524" cy="399314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80676" y="4200600"/>
            <a:ext cx="1272524" cy="1416102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80676" y="5616702"/>
            <a:ext cx="1272524" cy="399314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16938" y="3402227"/>
            <a:ext cx="636262" cy="2580942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17771" y="2578530"/>
            <a:ext cx="416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Example</a:t>
            </a:r>
            <a:r>
              <a:rPr lang="zh-CN" altLang="en-US" dirty="0" smtClean="0">
                <a:latin typeface="Arial"/>
                <a:cs typeface="Arial"/>
              </a:rPr>
              <a:t>：</a:t>
            </a:r>
            <a:r>
              <a:rPr lang="en-US" dirty="0" err="1">
                <a:latin typeface="Arial"/>
                <a:cs typeface="Arial"/>
              </a:rPr>
              <a:t>groupBy</a:t>
            </a:r>
            <a:r>
              <a:rPr lang="en-US" dirty="0">
                <a:latin typeface="Arial"/>
                <a:cs typeface="Arial"/>
              </a:rPr>
              <a:t>(A), then Sort(B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6669034" y="4562158"/>
            <a:ext cx="1068937" cy="29561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8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User code </a:t>
            </a:r>
            <a:r>
              <a:rPr lang="en-US" sz="2800" dirty="0"/>
              <a:t>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983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sz="1800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55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1: Change accumulation to streaming operators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65567"/>
              </p:ext>
            </p:extLst>
          </p:nvPr>
        </p:nvGraphicFramePr>
        <p:xfrm>
          <a:off x="197062" y="3205212"/>
          <a:ext cx="896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9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11725"/>
              </p:ext>
            </p:extLst>
          </p:nvPr>
        </p:nvGraphicFramePr>
        <p:xfrm>
          <a:off x="197062" y="4690334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1379426" y="3880354"/>
            <a:ext cx="963373" cy="34063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79426" y="5467419"/>
            <a:ext cx="963373" cy="34063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62867"/>
              </p:ext>
            </p:extLst>
          </p:nvPr>
        </p:nvGraphicFramePr>
        <p:xfrm>
          <a:off x="2562181" y="2953392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9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868145"/>
              </p:ext>
            </p:extLst>
          </p:nvPr>
        </p:nvGraphicFramePr>
        <p:xfrm>
          <a:off x="2562181" y="4940896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11691"/>
              </p:ext>
            </p:extLst>
          </p:nvPr>
        </p:nvGraphicFramePr>
        <p:xfrm>
          <a:off x="4083025" y="2919838"/>
          <a:ext cx="896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9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660133"/>
              </p:ext>
            </p:extLst>
          </p:nvPr>
        </p:nvGraphicFramePr>
        <p:xfrm>
          <a:off x="4083025" y="5355184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7004"/>
              </p:ext>
            </p:extLst>
          </p:nvPr>
        </p:nvGraphicFramePr>
        <p:xfrm>
          <a:off x="2562181" y="4182154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80968"/>
              </p:ext>
            </p:extLst>
          </p:nvPr>
        </p:nvGraphicFramePr>
        <p:xfrm>
          <a:off x="2562181" y="5820767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endCxn id="11" idx="1"/>
          </p:cNvCxnSpPr>
          <p:nvPr/>
        </p:nvCxnSpPr>
        <p:spPr>
          <a:xfrm flipV="1">
            <a:off x="1093462" y="4050672"/>
            <a:ext cx="285964" cy="50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12" idx="1"/>
          </p:cNvCxnSpPr>
          <p:nvPr/>
        </p:nvCxnSpPr>
        <p:spPr>
          <a:xfrm>
            <a:off x="1093462" y="5238974"/>
            <a:ext cx="285964" cy="398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3"/>
            <a:endCxn id="19" idx="1"/>
          </p:cNvCxnSpPr>
          <p:nvPr/>
        </p:nvCxnSpPr>
        <p:spPr>
          <a:xfrm>
            <a:off x="3458581" y="3502032"/>
            <a:ext cx="624444" cy="332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  <a:endCxn id="19" idx="1"/>
          </p:cNvCxnSpPr>
          <p:nvPr/>
        </p:nvCxnSpPr>
        <p:spPr>
          <a:xfrm flipV="1">
            <a:off x="3458581" y="3834238"/>
            <a:ext cx="624444" cy="1472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3"/>
            <a:endCxn id="20" idx="1"/>
          </p:cNvCxnSpPr>
          <p:nvPr/>
        </p:nvCxnSpPr>
        <p:spPr>
          <a:xfrm>
            <a:off x="3458581" y="4365034"/>
            <a:ext cx="624444" cy="135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  <a:endCxn id="20" idx="1"/>
          </p:cNvCxnSpPr>
          <p:nvPr/>
        </p:nvCxnSpPr>
        <p:spPr>
          <a:xfrm flipV="1">
            <a:off x="3458581" y="5720944"/>
            <a:ext cx="624444" cy="282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3"/>
            <a:endCxn id="16" idx="1"/>
          </p:cNvCxnSpPr>
          <p:nvPr/>
        </p:nvCxnSpPr>
        <p:spPr>
          <a:xfrm flipV="1">
            <a:off x="2342799" y="3502032"/>
            <a:ext cx="219382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10" idx="1"/>
          </p:cNvCxnSpPr>
          <p:nvPr/>
        </p:nvCxnSpPr>
        <p:spPr>
          <a:xfrm>
            <a:off x="2342799" y="4050672"/>
            <a:ext cx="219382" cy="314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3"/>
            <a:endCxn id="17" idx="1"/>
          </p:cNvCxnSpPr>
          <p:nvPr/>
        </p:nvCxnSpPr>
        <p:spPr>
          <a:xfrm flipV="1">
            <a:off x="2342799" y="5306656"/>
            <a:ext cx="219382" cy="33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3"/>
            <a:endCxn id="21" idx="1"/>
          </p:cNvCxnSpPr>
          <p:nvPr/>
        </p:nvCxnSpPr>
        <p:spPr>
          <a:xfrm>
            <a:off x="2342799" y="5637737"/>
            <a:ext cx="219382" cy="36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5375283" y="3102718"/>
            <a:ext cx="2408465" cy="13711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 smtClean="0">
              <a:latin typeface="Arial"/>
              <a:cs typeface="Arial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375283" y="5503734"/>
            <a:ext cx="2408465" cy="4561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cxnSp>
        <p:nvCxnSpPr>
          <p:cNvPr id="63" name="Straight Arrow Connector 62"/>
          <p:cNvCxnSpPr>
            <a:stCxn id="19" idx="3"/>
            <a:endCxn id="61" idx="1"/>
          </p:cNvCxnSpPr>
          <p:nvPr/>
        </p:nvCxnSpPr>
        <p:spPr>
          <a:xfrm flipV="1">
            <a:off x="4979425" y="3788309"/>
            <a:ext cx="395858" cy="45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0" idx="3"/>
            <a:endCxn id="62" idx="1"/>
          </p:cNvCxnSpPr>
          <p:nvPr/>
        </p:nvCxnSpPr>
        <p:spPr>
          <a:xfrm>
            <a:off x="4979425" y="5720944"/>
            <a:ext cx="395858" cy="10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791315"/>
              </p:ext>
            </p:extLst>
          </p:nvPr>
        </p:nvGraphicFramePr>
        <p:xfrm>
          <a:off x="8078040" y="5174066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519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00115"/>
              </p:ext>
            </p:extLst>
          </p:nvPr>
        </p:nvGraphicFramePr>
        <p:xfrm>
          <a:off x="8078040" y="3319152"/>
          <a:ext cx="896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9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4" name="Straight Arrow Connector 73"/>
          <p:cNvCxnSpPr>
            <a:stCxn id="61" idx="3"/>
            <a:endCxn id="72" idx="1"/>
          </p:cNvCxnSpPr>
          <p:nvPr/>
        </p:nvCxnSpPr>
        <p:spPr>
          <a:xfrm>
            <a:off x="7783748" y="3788309"/>
            <a:ext cx="294292" cy="445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2" idx="3"/>
            <a:endCxn id="71" idx="1"/>
          </p:cNvCxnSpPr>
          <p:nvPr/>
        </p:nvCxnSpPr>
        <p:spPr>
          <a:xfrm flipV="1">
            <a:off x="7783748" y="5539826"/>
            <a:ext cx="294292" cy="191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089729" y="3308800"/>
            <a:ext cx="896400" cy="1439838"/>
          </a:xfrm>
          <a:prstGeom prst="rect">
            <a:avLst/>
          </a:prstGeom>
          <a:noFill/>
          <a:ln w="57150" cmpd="sng">
            <a:solidFill>
              <a:srgbClr val="95373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926592"/>
              </p:ext>
            </p:extLst>
          </p:nvPr>
        </p:nvGraphicFramePr>
        <p:xfrm>
          <a:off x="197062" y="2736958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A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B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3873897" y="2485033"/>
            <a:ext cx="1352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"/>
                <a:cs typeface="Arial"/>
              </a:rPr>
              <a:t>groupBy</a:t>
            </a:r>
            <a:r>
              <a:rPr lang="en-US" dirty="0">
                <a:latin typeface="Arial"/>
                <a:cs typeface="Arial"/>
              </a:rPr>
              <a:t>(A)</a:t>
            </a:r>
            <a:endParaRPr lang="en-US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08933"/>
              </p:ext>
            </p:extLst>
          </p:nvPr>
        </p:nvGraphicFramePr>
        <p:xfrm>
          <a:off x="8078040" y="2889358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A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B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70" name="Rectangle 69"/>
          <p:cNvSpPr/>
          <p:nvPr/>
        </p:nvSpPr>
        <p:spPr>
          <a:xfrm>
            <a:off x="2500531" y="2483525"/>
            <a:ext cx="1031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Partition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697015"/>
              </p:ext>
            </p:extLst>
          </p:nvPr>
        </p:nvGraphicFramePr>
        <p:xfrm>
          <a:off x="6053665" y="3940178"/>
          <a:ext cx="168962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406"/>
                <a:gridCol w="422406"/>
                <a:gridCol w="422406"/>
                <a:gridCol w="422406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9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</a:tbl>
          </a:graphicData>
        </a:graphic>
      </p:graphicFrame>
      <p:sp>
        <p:nvSpPr>
          <p:cNvPr id="49" name="Explosion 1 48"/>
          <p:cNvSpPr/>
          <p:nvPr/>
        </p:nvSpPr>
        <p:spPr>
          <a:xfrm>
            <a:off x="7075254" y="3467297"/>
            <a:ext cx="911587" cy="634041"/>
          </a:xfrm>
          <a:prstGeom prst="irregularSeal1">
            <a:avLst/>
          </a:prstGeom>
          <a:solidFill>
            <a:srgbClr val="953735"/>
          </a:solidFill>
          <a:ln>
            <a:solidFill>
              <a:srgbClr val="95373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Arial"/>
                <a:cs typeface="Arial"/>
              </a:rPr>
              <a:t>OOM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509789" y="3940178"/>
            <a:ext cx="50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416889" y="3550852"/>
            <a:ext cx="5609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4986129" y="4305938"/>
            <a:ext cx="1067536" cy="241976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7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1" grpId="0" animBg="1"/>
      <p:bldP spid="62" grpId="0" animBg="1"/>
      <p:bldP spid="93" grpId="0" animBg="1"/>
      <p:bldP spid="15" grpId="0"/>
      <p:bldP spid="70" grpId="0"/>
      <p:bldP spid="49" grpId="0" animBg="1"/>
      <p:bldP spid="73" grpId="0"/>
      <p:bldP spid="8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User code </a:t>
            </a:r>
            <a:r>
              <a:rPr lang="en-US" sz="2800" dirty="0"/>
              <a:t>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5952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sz="1800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56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1: Change accumulation to streaming operators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3517"/>
              </p:ext>
            </p:extLst>
          </p:nvPr>
        </p:nvGraphicFramePr>
        <p:xfrm>
          <a:off x="197062" y="3205212"/>
          <a:ext cx="8964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9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92108"/>
              </p:ext>
            </p:extLst>
          </p:nvPr>
        </p:nvGraphicFramePr>
        <p:xfrm>
          <a:off x="197062" y="4690334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Rounded Rectangle 52"/>
          <p:cNvSpPr/>
          <p:nvPr/>
        </p:nvSpPr>
        <p:spPr>
          <a:xfrm>
            <a:off x="1379426" y="3880354"/>
            <a:ext cx="963373" cy="34063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379426" y="5467419"/>
            <a:ext cx="963373" cy="34063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/>
                <a:cs typeface="Arial"/>
              </a:rPr>
              <a:t>m</a:t>
            </a:r>
            <a:r>
              <a:rPr lang="en-US" sz="1400" b="1" dirty="0" smtClean="0">
                <a:latin typeface="Arial"/>
                <a:cs typeface="Arial"/>
              </a:rPr>
              <a:t>ap(</a:t>
            </a:r>
            <a:r>
              <a:rPr lang="en-US" sz="1400" b="1" dirty="0" err="1" smtClean="0">
                <a:latin typeface="Arial"/>
                <a:cs typeface="Arial"/>
              </a:rPr>
              <a:t>k,v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  <a:endParaRPr lang="en-US" sz="1400" b="1" dirty="0">
              <a:latin typeface="Arial"/>
              <a:cs typeface="Arial"/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65156"/>
              </p:ext>
            </p:extLst>
          </p:nvPr>
        </p:nvGraphicFramePr>
        <p:xfrm>
          <a:off x="2562181" y="2953392"/>
          <a:ext cx="896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Arial"/>
                          <a:cs typeface="Arial"/>
                        </a:rPr>
                        <a:t>3,2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3,9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9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3,7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319220"/>
              </p:ext>
            </p:extLst>
          </p:nvPr>
        </p:nvGraphicFramePr>
        <p:xfrm>
          <a:off x="2562181" y="4940896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3,6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</a:tr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1,3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53764"/>
              </p:ext>
            </p:extLst>
          </p:nvPr>
        </p:nvGraphicFramePr>
        <p:xfrm>
          <a:off x="4083025" y="2919838"/>
          <a:ext cx="896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1,3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3,2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3,6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3,7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3,9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9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53583"/>
              </p:ext>
            </p:extLst>
          </p:nvPr>
        </p:nvGraphicFramePr>
        <p:xfrm>
          <a:off x="4083025" y="5355184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438313"/>
              </p:ext>
            </p:extLst>
          </p:nvPr>
        </p:nvGraphicFramePr>
        <p:xfrm>
          <a:off x="2562181" y="4182154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4,1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8132"/>
              </p:ext>
            </p:extLst>
          </p:nvPr>
        </p:nvGraphicFramePr>
        <p:xfrm>
          <a:off x="2562181" y="5820767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376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2,1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 marL="36000" marR="36000"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cxnSp>
        <p:nvCxnSpPr>
          <p:cNvPr id="61" name="Straight Arrow Connector 60"/>
          <p:cNvCxnSpPr>
            <a:endCxn id="53" idx="1"/>
          </p:cNvCxnSpPr>
          <p:nvPr/>
        </p:nvCxnSpPr>
        <p:spPr>
          <a:xfrm flipV="1">
            <a:off x="1093462" y="4050672"/>
            <a:ext cx="285964" cy="50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3"/>
            <a:endCxn id="54" idx="1"/>
          </p:cNvCxnSpPr>
          <p:nvPr/>
        </p:nvCxnSpPr>
        <p:spPr>
          <a:xfrm>
            <a:off x="1093462" y="5238974"/>
            <a:ext cx="285964" cy="398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3"/>
            <a:endCxn id="57" idx="1"/>
          </p:cNvCxnSpPr>
          <p:nvPr/>
        </p:nvCxnSpPr>
        <p:spPr>
          <a:xfrm>
            <a:off x="3458581" y="3502032"/>
            <a:ext cx="624444" cy="332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3"/>
            <a:endCxn id="57" idx="1"/>
          </p:cNvCxnSpPr>
          <p:nvPr/>
        </p:nvCxnSpPr>
        <p:spPr>
          <a:xfrm flipV="1">
            <a:off x="3458581" y="3834238"/>
            <a:ext cx="624444" cy="1472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3"/>
            <a:endCxn id="58" idx="1"/>
          </p:cNvCxnSpPr>
          <p:nvPr/>
        </p:nvCxnSpPr>
        <p:spPr>
          <a:xfrm>
            <a:off x="3458581" y="4365034"/>
            <a:ext cx="624444" cy="135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0" idx="3"/>
            <a:endCxn id="58" idx="1"/>
          </p:cNvCxnSpPr>
          <p:nvPr/>
        </p:nvCxnSpPr>
        <p:spPr>
          <a:xfrm flipV="1">
            <a:off x="3458581" y="5720944"/>
            <a:ext cx="624444" cy="282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55" idx="1"/>
          </p:cNvCxnSpPr>
          <p:nvPr/>
        </p:nvCxnSpPr>
        <p:spPr>
          <a:xfrm flipV="1">
            <a:off x="2342799" y="3502032"/>
            <a:ext cx="219382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3" idx="3"/>
            <a:endCxn id="59" idx="1"/>
          </p:cNvCxnSpPr>
          <p:nvPr/>
        </p:nvCxnSpPr>
        <p:spPr>
          <a:xfrm>
            <a:off x="2342799" y="4050672"/>
            <a:ext cx="219382" cy="314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4" idx="3"/>
            <a:endCxn id="56" idx="1"/>
          </p:cNvCxnSpPr>
          <p:nvPr/>
        </p:nvCxnSpPr>
        <p:spPr>
          <a:xfrm flipV="1">
            <a:off x="2342799" y="5306656"/>
            <a:ext cx="219382" cy="331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4" idx="3"/>
            <a:endCxn id="60" idx="1"/>
          </p:cNvCxnSpPr>
          <p:nvPr/>
        </p:nvCxnSpPr>
        <p:spPr>
          <a:xfrm>
            <a:off x="2342799" y="5637737"/>
            <a:ext cx="219382" cy="36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5348967" y="3228172"/>
            <a:ext cx="2408465" cy="7795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</a:t>
            </a:r>
            <a:r>
              <a:rPr lang="en-US" sz="1400" b="1" dirty="0" smtClean="0">
                <a:latin typeface="Arial"/>
                <a:cs typeface="Arial"/>
              </a:rPr>
              <a:t>)</a:t>
            </a:r>
          </a:p>
          <a:p>
            <a:pPr algn="ctr"/>
            <a:endParaRPr lang="en-US" sz="1400" b="1" dirty="0" smtClean="0">
              <a:latin typeface="Arial"/>
              <a:cs typeface="Arial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375283" y="5503734"/>
            <a:ext cx="2408465" cy="4561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reduce(k, list(v))</a:t>
            </a:r>
          </a:p>
        </p:txBody>
      </p:sp>
      <p:cxnSp>
        <p:nvCxnSpPr>
          <p:cNvPr id="79" name="Straight Arrow Connector 78"/>
          <p:cNvCxnSpPr>
            <a:stCxn id="57" idx="3"/>
            <a:endCxn id="76" idx="1"/>
          </p:cNvCxnSpPr>
          <p:nvPr/>
        </p:nvCxnSpPr>
        <p:spPr>
          <a:xfrm flipV="1">
            <a:off x="4979425" y="3617965"/>
            <a:ext cx="369542" cy="216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8" idx="3"/>
            <a:endCxn id="78" idx="1"/>
          </p:cNvCxnSpPr>
          <p:nvPr/>
        </p:nvCxnSpPr>
        <p:spPr>
          <a:xfrm>
            <a:off x="4979425" y="5720944"/>
            <a:ext cx="395858" cy="10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957717"/>
              </p:ext>
            </p:extLst>
          </p:nvPr>
        </p:nvGraphicFramePr>
        <p:xfrm>
          <a:off x="8078040" y="5174066"/>
          <a:ext cx="896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519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4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60319"/>
              </p:ext>
            </p:extLst>
          </p:nvPr>
        </p:nvGraphicFramePr>
        <p:xfrm>
          <a:off x="8078040" y="3319152"/>
          <a:ext cx="896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1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B3A2C7"/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2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6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/>
                          <a:cs typeface="Arial"/>
                        </a:rPr>
                        <a:t>7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3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9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7" name="Straight Arrow Connector 96"/>
          <p:cNvCxnSpPr>
            <a:stCxn id="76" idx="3"/>
            <a:endCxn id="96" idx="1"/>
          </p:cNvCxnSpPr>
          <p:nvPr/>
        </p:nvCxnSpPr>
        <p:spPr>
          <a:xfrm>
            <a:off x="7757432" y="3617965"/>
            <a:ext cx="320608" cy="615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8" idx="3"/>
            <a:endCxn id="81" idx="1"/>
          </p:cNvCxnSpPr>
          <p:nvPr/>
        </p:nvCxnSpPr>
        <p:spPr>
          <a:xfrm flipV="1">
            <a:off x="7783748" y="5539826"/>
            <a:ext cx="294292" cy="191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089729" y="3308800"/>
            <a:ext cx="889696" cy="1439838"/>
          </a:xfrm>
          <a:prstGeom prst="rect">
            <a:avLst/>
          </a:prstGeom>
          <a:noFill/>
          <a:ln w="57150" cmpd="sng">
            <a:solidFill>
              <a:srgbClr val="95373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53441"/>
              </p:ext>
            </p:extLst>
          </p:nvPr>
        </p:nvGraphicFramePr>
        <p:xfrm>
          <a:off x="197062" y="2736958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A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B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02" name="Rectangle 101"/>
          <p:cNvSpPr/>
          <p:nvPr/>
        </p:nvSpPr>
        <p:spPr>
          <a:xfrm>
            <a:off x="3770110" y="2483525"/>
            <a:ext cx="155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groupBy</a:t>
            </a:r>
            <a:r>
              <a:rPr lang="en-US" dirty="0" smtClean="0">
                <a:latin typeface="Arial"/>
                <a:cs typeface="Arial"/>
              </a:rPr>
              <a:t>(key)</a:t>
            </a:r>
            <a:endParaRPr lang="en-US" dirty="0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820883"/>
              </p:ext>
            </p:extLst>
          </p:nvPr>
        </p:nvGraphicFramePr>
        <p:xfrm>
          <a:off x="8078040" y="2889358"/>
          <a:ext cx="896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200"/>
                <a:gridCol w="448200"/>
              </a:tblGrid>
              <a:tr h="314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A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/>
                          <a:cs typeface="Arial"/>
                        </a:rPr>
                        <a:t>B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04" name="Rectangle 103"/>
          <p:cNvSpPr/>
          <p:nvPr/>
        </p:nvSpPr>
        <p:spPr>
          <a:xfrm>
            <a:off x="2364901" y="2483525"/>
            <a:ext cx="1370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Put </a:t>
            </a:r>
            <a:r>
              <a:rPr lang="en-US" altLang="zh-CN" i="1" dirty="0" smtClean="0">
                <a:latin typeface="Arial"/>
                <a:cs typeface="Arial"/>
              </a:rPr>
              <a:t>v</a:t>
            </a:r>
            <a:r>
              <a:rPr lang="en-US" altLang="zh-CN" dirty="0" smtClean="0">
                <a:latin typeface="Arial"/>
                <a:cs typeface="Arial"/>
              </a:rPr>
              <a:t> into </a:t>
            </a:r>
            <a:r>
              <a:rPr lang="en-US" altLang="zh-CN" i="1" dirty="0" smtClean="0">
                <a:latin typeface="Arial"/>
                <a:cs typeface="Arial"/>
              </a:rPr>
              <a:t>k</a:t>
            </a:r>
            <a:endParaRPr lang="en-US" i="1" dirty="0">
              <a:latin typeface="Arial"/>
              <a:cs typeface="Arial"/>
            </a:endParaRPr>
          </a:p>
        </p:txBody>
      </p:sp>
      <p:cxnSp>
        <p:nvCxnSpPr>
          <p:cNvPr id="109" name="Straight Arrow Connector 108"/>
          <p:cNvCxnSpPr>
            <a:stCxn id="100" idx="3"/>
            <a:endCxn id="96" idx="1"/>
          </p:cNvCxnSpPr>
          <p:nvPr/>
        </p:nvCxnSpPr>
        <p:spPr>
          <a:xfrm>
            <a:off x="4979425" y="4028719"/>
            <a:ext cx="3098615" cy="204833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084744" y="3714542"/>
            <a:ext cx="889696" cy="1459523"/>
          </a:xfrm>
          <a:prstGeom prst="rect">
            <a:avLst/>
          </a:prstGeom>
          <a:noFill/>
          <a:ln w="57150" cmpd="sng">
            <a:solidFill>
              <a:srgbClr val="95373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714781" y="4563972"/>
            <a:ext cx="1247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k</a:t>
            </a:r>
            <a:r>
              <a:rPr lang="en-US" dirty="0">
                <a:latin typeface="Arial"/>
                <a:cs typeface="Arial"/>
              </a:rPr>
              <a:t> is </a:t>
            </a:r>
            <a:r>
              <a:rPr lang="en-US" dirty="0" smtClean="0">
                <a:latin typeface="Arial"/>
                <a:cs typeface="Arial"/>
              </a:rPr>
              <a:t>sorted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5634469" y="4101338"/>
            <a:ext cx="18374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/>
                <a:cs typeface="Arial"/>
              </a:rPr>
              <a:t>Output (</a:t>
            </a:r>
            <a:r>
              <a:rPr lang="en-US" sz="1600" b="1" dirty="0" err="1">
                <a:latin typeface="Arial"/>
                <a:cs typeface="Arial"/>
              </a:rPr>
              <a:t>k.first</a:t>
            </a:r>
            <a:r>
              <a:rPr lang="en-US" sz="1600" b="1" dirty="0">
                <a:latin typeface="Arial"/>
                <a:cs typeface="Arial"/>
              </a:rPr>
              <a:t>, v)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094167" y="3296472"/>
            <a:ext cx="430826" cy="1430158"/>
          </a:xfrm>
          <a:prstGeom prst="rect">
            <a:avLst/>
          </a:prstGeom>
          <a:noFill/>
          <a:ln w="57150" cmpd="sng">
            <a:solidFill>
              <a:srgbClr val="95373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>
            <a:stCxn id="114" idx="3"/>
            <a:endCxn id="49" idx="1"/>
          </p:cNvCxnSpPr>
          <p:nvPr/>
        </p:nvCxnSpPr>
        <p:spPr>
          <a:xfrm>
            <a:off x="4524993" y="4011551"/>
            <a:ext cx="1189788" cy="737087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47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76" grpId="0" animBg="1"/>
      <p:bldP spid="78" grpId="0" animBg="1"/>
      <p:bldP spid="100" grpId="0" animBg="1"/>
      <p:bldP spid="102" grpId="0"/>
      <p:bldP spid="104" grpId="0"/>
      <p:bldP spid="110" grpId="0" animBg="1"/>
      <p:bldP spid="49" grpId="0"/>
      <p:bldP spid="111" grpId="0"/>
      <p:bldP spid="1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User code </a:t>
            </a:r>
            <a:r>
              <a:rPr lang="en-US" sz="2800" dirty="0"/>
              <a:t>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 smtClean="0"/>
              <a:t>e.g., add </a:t>
            </a:r>
            <a:r>
              <a:rPr lang="en-US" altLang="zh-CN" i="1" dirty="0" smtClean="0"/>
              <a:t>combine</a:t>
            </a:r>
            <a:r>
              <a:rPr lang="en-US" altLang="zh-CN" dirty="0" smtClean="0"/>
              <a:t>() to perform partial aggregation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57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2: Do the accumulation in several passes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38" y="2960498"/>
            <a:ext cx="6083300" cy="276860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5100762" y="3764972"/>
            <a:ext cx="1452437" cy="328252"/>
          </a:xfrm>
          <a:prstGeom prst="rect">
            <a:avLst/>
          </a:prstGeom>
          <a:noFill/>
          <a:ln w="57150" cmpd="sng">
            <a:solidFill>
              <a:srgbClr val="95373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091016" y="3315680"/>
            <a:ext cx="1462183" cy="338554"/>
          </a:xfrm>
          <a:prstGeom prst="rect">
            <a:avLst/>
          </a:prstGeom>
          <a:solidFill>
            <a:srgbClr val="8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Arial"/>
                <a:cs typeface="Arial"/>
              </a:rPr>
              <a:t>accumulation</a:t>
            </a:r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181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38" y="2962275"/>
            <a:ext cx="6083300" cy="375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User code </a:t>
            </a:r>
            <a:r>
              <a:rPr lang="en-US" sz="2800" dirty="0"/>
              <a:t>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 smtClean="0"/>
              <a:t>e.g., add </a:t>
            </a:r>
            <a:r>
              <a:rPr lang="en-US" altLang="zh-CN" i="1" dirty="0" smtClean="0"/>
              <a:t>combine</a:t>
            </a:r>
            <a:r>
              <a:rPr lang="en-US" altLang="zh-CN" dirty="0" smtClean="0"/>
              <a:t>() to perform partial aggregation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58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2: Do the accumulation in several passes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0762" y="3764972"/>
            <a:ext cx="1452437" cy="328252"/>
          </a:xfrm>
          <a:prstGeom prst="rect">
            <a:avLst/>
          </a:prstGeom>
          <a:noFill/>
          <a:ln w="57150" cmpd="sng">
            <a:solidFill>
              <a:srgbClr val="95373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91016" y="3315680"/>
            <a:ext cx="1462183" cy="338554"/>
          </a:xfrm>
          <a:prstGeom prst="rect">
            <a:avLst/>
          </a:prstGeom>
          <a:solidFill>
            <a:srgbClr val="8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Arial"/>
                <a:cs typeface="Arial"/>
              </a:rPr>
              <a:t>accumulation</a:t>
            </a:r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1822" y="6336030"/>
            <a:ext cx="1462183" cy="338554"/>
          </a:xfrm>
          <a:prstGeom prst="rect">
            <a:avLst/>
          </a:prstGeom>
          <a:solidFill>
            <a:srgbClr val="8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Arial"/>
                <a:cs typeface="Arial"/>
              </a:rPr>
              <a:t>accumulation</a:t>
            </a:r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73955" y="6375307"/>
            <a:ext cx="1560708" cy="272308"/>
          </a:xfrm>
          <a:prstGeom prst="rect">
            <a:avLst/>
          </a:prstGeom>
          <a:noFill/>
          <a:ln w="57150" cmpd="sng">
            <a:solidFill>
              <a:srgbClr val="95373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96622" y="6379645"/>
            <a:ext cx="1492663" cy="272308"/>
          </a:xfrm>
          <a:prstGeom prst="rect">
            <a:avLst/>
          </a:prstGeom>
          <a:noFill/>
          <a:ln w="57150" cmpd="sng">
            <a:solidFill>
              <a:srgbClr val="95373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22107" y="6329381"/>
            <a:ext cx="1462183" cy="338554"/>
          </a:xfrm>
          <a:prstGeom prst="rect">
            <a:avLst/>
          </a:prstGeom>
          <a:solidFill>
            <a:srgbClr val="8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Arial"/>
                <a:cs typeface="Arial"/>
              </a:rPr>
              <a:t>accumulation</a:t>
            </a:r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71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</a:t>
            </a:r>
            <a:r>
              <a:rPr lang="en-US" sz="2800" dirty="0" smtClean="0"/>
              <a:t>User code </a:t>
            </a:r>
            <a:r>
              <a:rPr lang="en-US" sz="2800" dirty="0"/>
              <a:t>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 smtClean="0"/>
              <a:t>e.g., add </a:t>
            </a:r>
            <a:r>
              <a:rPr lang="en-US" altLang="zh-CN" i="1" dirty="0" smtClean="0"/>
              <a:t>combine</a:t>
            </a:r>
            <a:r>
              <a:rPr lang="en-US" altLang="zh-CN" dirty="0" smtClean="0"/>
              <a:t>() to perform partial aggregation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59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27038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2: Do the accumulation in several passes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35300"/>
            <a:ext cx="54737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1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sz="2400" dirty="0" smtClean="0"/>
              <a:t>– Application execution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MapReduce-like framework: </a:t>
            </a:r>
            <a:r>
              <a:rPr lang="en-US" dirty="0" smtClean="0"/>
              <a:t>DAG-based stages, pipeline</a:t>
            </a:r>
          </a:p>
          <a:p>
            <a:pPr marL="914400" lvl="2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08" y="2230761"/>
            <a:ext cx="7040248" cy="4392081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875408" y="2459053"/>
            <a:ext cx="528619" cy="1970728"/>
          </a:xfrm>
          <a:prstGeom prst="ellipse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93402" y="2483711"/>
            <a:ext cx="528619" cy="1970728"/>
          </a:xfrm>
          <a:prstGeom prst="ellipse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75408" y="5106004"/>
            <a:ext cx="528619" cy="1471197"/>
          </a:xfrm>
          <a:prstGeom prst="ellipse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86476" y="5106004"/>
            <a:ext cx="528619" cy="1471197"/>
          </a:xfrm>
          <a:prstGeom prst="ellipse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88890" y="3926213"/>
            <a:ext cx="528619" cy="1564638"/>
          </a:xfrm>
          <a:prstGeom prst="ellipse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63223" y="3926213"/>
            <a:ext cx="528619" cy="1679764"/>
          </a:xfrm>
          <a:prstGeom prst="ellipse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87037" y="3926213"/>
            <a:ext cx="528619" cy="1564638"/>
          </a:xfrm>
          <a:prstGeom prst="ellipse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60622" y="2506562"/>
            <a:ext cx="1675910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RDDs</a:t>
            </a:r>
            <a:endParaRPr lang="en-US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2111" y="2046095"/>
            <a:ext cx="887737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ea typeface="黑体"/>
                <a:cs typeface="Arial"/>
              </a:rPr>
              <a:t>RDD 1</a:t>
            </a:r>
            <a:endParaRPr lang="en-US" sz="1400" dirty="0">
              <a:solidFill>
                <a:schemeClr val="bg1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92248" y="2044606"/>
            <a:ext cx="887737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ea typeface="黑体"/>
                <a:cs typeface="Arial"/>
              </a:rPr>
              <a:t>RDD 2</a:t>
            </a:r>
            <a:endParaRPr lang="en-US" sz="1400" dirty="0">
              <a:solidFill>
                <a:schemeClr val="bg1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2111" y="4637593"/>
            <a:ext cx="887737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ea typeface="黑体"/>
                <a:cs typeface="Arial"/>
              </a:rPr>
              <a:t>RDD 3</a:t>
            </a:r>
            <a:endParaRPr lang="en-US" sz="1400" dirty="0">
              <a:solidFill>
                <a:schemeClr val="bg1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92248" y="4637593"/>
            <a:ext cx="887737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ea typeface="黑体"/>
                <a:cs typeface="Arial"/>
              </a:rPr>
              <a:t>RDD 4</a:t>
            </a:r>
            <a:endParaRPr lang="en-US" sz="1400" dirty="0">
              <a:solidFill>
                <a:schemeClr val="bg1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60622" y="3273528"/>
            <a:ext cx="887737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ea typeface="黑体"/>
                <a:cs typeface="Arial"/>
              </a:rPr>
              <a:t>RDD 5</a:t>
            </a:r>
            <a:endParaRPr lang="en-US" sz="1400" dirty="0">
              <a:solidFill>
                <a:schemeClr val="bg1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09331" y="3272039"/>
            <a:ext cx="887737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ea typeface="黑体"/>
                <a:cs typeface="Arial"/>
              </a:rPr>
              <a:t>RDD 6</a:t>
            </a:r>
            <a:endParaRPr lang="en-US" sz="1400" dirty="0">
              <a:solidFill>
                <a:schemeClr val="bg1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13059" y="3270550"/>
            <a:ext cx="887737" cy="307777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/>
                <a:ea typeface="黑体"/>
                <a:cs typeface="Arial"/>
              </a:rPr>
              <a:t>RDD 7</a:t>
            </a:r>
            <a:endParaRPr lang="en-US" sz="1400" dirty="0">
              <a:solidFill>
                <a:schemeClr val="bg1"/>
              </a:solidFill>
              <a:latin typeface="Arial"/>
              <a:ea typeface="黑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02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8" grpId="0" animBg="1"/>
      <p:bldP spid="19" grpId="0" animBg="1"/>
      <p:bldP spid="20" grpId="0" animBg="1"/>
      <p:bldP spid="22" grpId="0" animBg="1"/>
      <p:bldP spid="14" grpId="0" animBg="1"/>
      <p:bldP spid="16" grpId="0" animBg="1"/>
      <p:bldP spid="17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User code 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54491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 smtClean="0"/>
              <a:t>e.g., </a:t>
            </a:r>
            <a:r>
              <a:rPr lang="en-US" altLang="zh-CN" i="1" dirty="0" smtClean="0"/>
              <a:t>map</a:t>
            </a:r>
            <a:r>
              <a:rPr lang="en-US" altLang="zh-CN" dirty="0" smtClean="0"/>
              <a:t>() emits partial accumulated results every 1000 records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60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90534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3: Spill the accumulated results into disk + On-disk merge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6233" y="3041068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&lt;K1, V1&gt;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6233" y="3312891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&lt;K2, V2&gt;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6233" y="4394695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&lt;K1002, V1002&gt;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04699" y="3332151"/>
            <a:ext cx="2024812" cy="974352"/>
          </a:xfrm>
          <a:prstGeom prst="round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map()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96233" y="3588144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…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96233" y="4131096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&lt;K1001, V1001&gt;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96233" y="3859967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&lt;K1000, V1000&gt;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6233" y="4663109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…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6233" y="4934932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</a:t>
            </a:r>
            <a:r>
              <a:rPr lang="en-US" sz="1400" dirty="0" smtClean="0">
                <a:latin typeface="Arial"/>
                <a:cs typeface="Arial"/>
              </a:rPr>
              <a:t>K2000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smtClean="0">
                <a:latin typeface="Arial"/>
                <a:cs typeface="Arial"/>
              </a:rPr>
              <a:t>V2000</a:t>
            </a:r>
            <a:r>
              <a:rPr lang="en-US" sz="1400" dirty="0" smtClean="0">
                <a:latin typeface="Arial"/>
                <a:cs typeface="Arial"/>
              </a:rPr>
              <a:t>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96233" y="5470329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</a:t>
            </a:r>
            <a:r>
              <a:rPr lang="en-US" sz="1400" dirty="0" smtClean="0">
                <a:latin typeface="Arial"/>
                <a:cs typeface="Arial"/>
              </a:rPr>
              <a:t>K2002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smtClean="0">
                <a:latin typeface="Arial"/>
                <a:cs typeface="Arial"/>
              </a:rPr>
              <a:t>V2002</a:t>
            </a:r>
            <a:r>
              <a:rPr lang="en-US" sz="1400" dirty="0" smtClean="0">
                <a:latin typeface="Arial"/>
                <a:cs typeface="Arial"/>
              </a:rPr>
              <a:t>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96233" y="5206730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</a:t>
            </a:r>
            <a:r>
              <a:rPr lang="en-US" sz="1400" dirty="0" smtClean="0">
                <a:latin typeface="Arial"/>
                <a:cs typeface="Arial"/>
              </a:rPr>
              <a:t>K2001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smtClean="0">
                <a:latin typeface="Arial"/>
                <a:cs typeface="Arial"/>
              </a:rPr>
              <a:t>V2001</a:t>
            </a:r>
            <a:r>
              <a:rPr lang="en-US" sz="1400" dirty="0" smtClean="0">
                <a:latin typeface="Arial"/>
                <a:cs typeface="Arial"/>
              </a:rPr>
              <a:t>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96233" y="5738743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…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96233" y="6010566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</a:t>
            </a:r>
            <a:r>
              <a:rPr lang="en-US" sz="1400" dirty="0" smtClean="0">
                <a:latin typeface="Arial"/>
                <a:cs typeface="Arial"/>
              </a:rPr>
              <a:t>K2660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smtClean="0">
                <a:latin typeface="Arial"/>
                <a:cs typeface="Arial"/>
              </a:rPr>
              <a:t>V2660</a:t>
            </a:r>
            <a:r>
              <a:rPr lang="en-US" sz="1400" dirty="0" smtClean="0">
                <a:latin typeface="Arial"/>
                <a:cs typeface="Arial"/>
              </a:rPr>
              <a:t>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96233" y="3038711"/>
            <a:ext cx="1707829" cy="3203037"/>
          </a:xfrm>
          <a:prstGeom prst="rect">
            <a:avLst/>
          </a:prstGeom>
          <a:noFill/>
          <a:ln w="57150" cmpd="sng">
            <a:solidFill>
              <a:srgbClr val="95373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32" name="Straight Arrow Connector 31"/>
          <p:cNvCxnSpPr>
            <a:stCxn id="38" idx="3"/>
            <a:endCxn id="11" idx="1"/>
          </p:cNvCxnSpPr>
          <p:nvPr/>
        </p:nvCxnSpPr>
        <p:spPr>
          <a:xfrm flipV="1">
            <a:off x="2704062" y="3819327"/>
            <a:ext cx="800637" cy="820903"/>
          </a:xfrm>
          <a:prstGeom prst="straightConnector1">
            <a:avLst/>
          </a:prstGeom>
          <a:ln w="5715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35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an 70"/>
          <p:cNvSpPr/>
          <p:nvPr/>
        </p:nvSpPr>
        <p:spPr>
          <a:xfrm>
            <a:off x="2895098" y="4701833"/>
            <a:ext cx="3739382" cy="1314000"/>
          </a:xfrm>
          <a:prstGeom prst="can">
            <a:avLst>
              <a:gd name="adj" fmla="val 34232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Arial"/>
                <a:cs typeface="Arial"/>
              </a:rPr>
              <a:t>Disk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User code 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54491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 smtClean="0"/>
              <a:t>e.g., </a:t>
            </a:r>
            <a:r>
              <a:rPr lang="en-US" altLang="zh-CN" i="1" dirty="0" smtClean="0"/>
              <a:t>map</a:t>
            </a:r>
            <a:r>
              <a:rPr lang="en-US" altLang="zh-CN" dirty="0" smtClean="0"/>
              <a:t>() emits partial accumulated results every 1000 records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61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90534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3: Spill the accumulated results into disk + On-disk merge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6233" y="3041068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&lt;K1, V1&gt;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6233" y="3312891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&lt;K2, V2&gt;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6233" y="4530607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&lt;K1002, V1002&gt;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04699" y="3332151"/>
            <a:ext cx="2024812" cy="974352"/>
          </a:xfrm>
          <a:prstGeom prst="round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map()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96233" y="3588144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…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96233" y="4267008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&lt;K1001, V1001&gt;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96233" y="3859967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&lt;K1000, V1000&gt;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87410" y="3757783"/>
            <a:ext cx="1259388" cy="4122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accumulated results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6233" y="4799021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…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6233" y="5070844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</a:t>
            </a:r>
            <a:r>
              <a:rPr lang="en-US" sz="1400" dirty="0" smtClean="0">
                <a:latin typeface="Arial"/>
                <a:cs typeface="Arial"/>
              </a:rPr>
              <a:t>K2000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smtClean="0">
                <a:latin typeface="Arial"/>
                <a:cs typeface="Arial"/>
              </a:rPr>
              <a:t>V2000</a:t>
            </a:r>
            <a:r>
              <a:rPr lang="en-US" sz="1400" dirty="0" smtClean="0">
                <a:latin typeface="Arial"/>
                <a:cs typeface="Arial"/>
              </a:rPr>
              <a:t>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96233" y="5748903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</a:t>
            </a:r>
            <a:r>
              <a:rPr lang="en-US" sz="1400" dirty="0" smtClean="0">
                <a:latin typeface="Arial"/>
                <a:cs typeface="Arial"/>
              </a:rPr>
              <a:t>K2002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smtClean="0">
                <a:latin typeface="Arial"/>
                <a:cs typeface="Arial"/>
              </a:rPr>
              <a:t>V2002</a:t>
            </a:r>
            <a:r>
              <a:rPr lang="en-US" sz="1400" dirty="0" smtClean="0">
                <a:latin typeface="Arial"/>
                <a:cs typeface="Arial"/>
              </a:rPr>
              <a:t>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96233" y="5485304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</a:t>
            </a:r>
            <a:r>
              <a:rPr lang="en-US" sz="1400" dirty="0" smtClean="0">
                <a:latin typeface="Arial"/>
                <a:cs typeface="Arial"/>
              </a:rPr>
              <a:t>K2001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smtClean="0">
                <a:latin typeface="Arial"/>
                <a:cs typeface="Arial"/>
              </a:rPr>
              <a:t>V2001</a:t>
            </a:r>
            <a:r>
              <a:rPr lang="en-US" sz="1400" dirty="0" smtClean="0">
                <a:latin typeface="Arial"/>
                <a:cs typeface="Arial"/>
              </a:rPr>
              <a:t>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96233" y="6017317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…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96233" y="6289140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</a:t>
            </a:r>
            <a:r>
              <a:rPr lang="en-US" sz="1400" dirty="0" smtClean="0">
                <a:latin typeface="Arial"/>
                <a:cs typeface="Arial"/>
              </a:rPr>
              <a:t>K2660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smtClean="0">
                <a:latin typeface="Arial"/>
                <a:cs typeface="Arial"/>
              </a:rPr>
              <a:t>V2660</a:t>
            </a:r>
            <a:r>
              <a:rPr lang="en-US" sz="1400" dirty="0" smtClean="0">
                <a:latin typeface="Arial"/>
                <a:cs typeface="Arial"/>
              </a:rPr>
              <a:t>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96233" y="3038712"/>
            <a:ext cx="1707829" cy="1052438"/>
          </a:xfrm>
          <a:prstGeom prst="rect">
            <a:avLst/>
          </a:prstGeom>
          <a:noFill/>
          <a:ln w="57150" cmpd="sng">
            <a:solidFill>
              <a:srgbClr val="95373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96233" y="4259557"/>
            <a:ext cx="1707829" cy="1052438"/>
          </a:xfrm>
          <a:prstGeom prst="rect">
            <a:avLst/>
          </a:prstGeom>
          <a:noFill/>
          <a:ln w="57150" cmpd="sng">
            <a:solidFill>
              <a:srgbClr val="95373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96233" y="5481974"/>
            <a:ext cx="1707829" cy="1052438"/>
          </a:xfrm>
          <a:prstGeom prst="rect">
            <a:avLst/>
          </a:prstGeom>
          <a:noFill/>
          <a:ln w="57150" cmpd="sng">
            <a:solidFill>
              <a:srgbClr val="95373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45" name="Straight Arrow Connector 44"/>
          <p:cNvCxnSpPr>
            <a:stCxn id="38" idx="3"/>
            <a:endCxn id="48" idx="1"/>
          </p:cNvCxnSpPr>
          <p:nvPr/>
        </p:nvCxnSpPr>
        <p:spPr>
          <a:xfrm>
            <a:off x="2704062" y="3564931"/>
            <a:ext cx="1183348" cy="398999"/>
          </a:xfrm>
          <a:prstGeom prst="straightConnector1">
            <a:avLst/>
          </a:prstGeom>
          <a:ln w="5715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8" idx="2"/>
          </p:cNvCxnSpPr>
          <p:nvPr/>
        </p:nvCxnSpPr>
        <p:spPr>
          <a:xfrm flipH="1">
            <a:off x="3982720" y="4170076"/>
            <a:ext cx="534384" cy="1031260"/>
          </a:xfrm>
          <a:prstGeom prst="straightConnector1">
            <a:avLst/>
          </a:prstGeom>
          <a:ln w="5715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24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107 0.18958 " pathEditMode="relative" ptsTypes="AA">
                                      <p:cBhvr>
                                        <p:cTn id="2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48" grpId="0" animBg="1"/>
      <p:bldP spid="48" grpId="1" animBg="1"/>
      <p:bldP spid="48" grpId="2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an 70"/>
          <p:cNvSpPr/>
          <p:nvPr/>
        </p:nvSpPr>
        <p:spPr>
          <a:xfrm>
            <a:off x="2895098" y="4701833"/>
            <a:ext cx="3739382" cy="1315483"/>
          </a:xfrm>
          <a:prstGeom prst="can">
            <a:avLst>
              <a:gd name="adj" fmla="val 34232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Arial"/>
                <a:cs typeface="Arial"/>
              </a:rPr>
              <a:t>Disk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User code 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54491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 smtClean="0"/>
              <a:t>e.g., </a:t>
            </a:r>
            <a:r>
              <a:rPr lang="en-US" altLang="zh-CN" i="1" dirty="0" smtClean="0"/>
              <a:t>map</a:t>
            </a:r>
            <a:r>
              <a:rPr lang="en-US" altLang="zh-CN" dirty="0" smtClean="0"/>
              <a:t>() emits partial accumulated results every 1000 records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62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90534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3: Spill the accumulated results into disk + On-disk merge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6233" y="3041068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&lt;K1, V1&gt;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6233" y="3312891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&lt;K2, V2&gt;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6233" y="4530607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&lt;K1002, V1002&gt;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04699" y="3332151"/>
            <a:ext cx="2024812" cy="974352"/>
          </a:xfrm>
          <a:prstGeom prst="round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map(</a:t>
            </a:r>
            <a:r>
              <a:rPr lang="en-US" sz="1400" dirty="0" smtClean="0">
                <a:latin typeface="Arial"/>
                <a:cs typeface="Arial"/>
              </a:rPr>
              <a:t>)</a:t>
            </a:r>
          </a:p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96233" y="3588144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…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96233" y="4267008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&lt;K1001, V1001&gt;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96233" y="3859967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&lt;K1000, V1000&gt;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53026" y="5115655"/>
            <a:ext cx="1259388" cy="4122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accumulated results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6233" y="4799021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…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6233" y="5070844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</a:t>
            </a:r>
            <a:r>
              <a:rPr lang="en-US" sz="1400" dirty="0" smtClean="0">
                <a:latin typeface="Arial"/>
                <a:cs typeface="Arial"/>
              </a:rPr>
              <a:t>K2000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smtClean="0">
                <a:latin typeface="Arial"/>
                <a:cs typeface="Arial"/>
              </a:rPr>
              <a:t>V2000</a:t>
            </a:r>
            <a:r>
              <a:rPr lang="en-US" sz="1400" dirty="0" smtClean="0">
                <a:latin typeface="Arial"/>
                <a:cs typeface="Arial"/>
              </a:rPr>
              <a:t>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96233" y="5748903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</a:t>
            </a:r>
            <a:r>
              <a:rPr lang="en-US" sz="1400" dirty="0" smtClean="0">
                <a:latin typeface="Arial"/>
                <a:cs typeface="Arial"/>
              </a:rPr>
              <a:t>K2002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smtClean="0">
                <a:latin typeface="Arial"/>
                <a:cs typeface="Arial"/>
              </a:rPr>
              <a:t>V2002</a:t>
            </a:r>
            <a:r>
              <a:rPr lang="en-US" sz="1400" dirty="0" smtClean="0">
                <a:latin typeface="Arial"/>
                <a:cs typeface="Arial"/>
              </a:rPr>
              <a:t>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96233" y="5485304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</a:t>
            </a:r>
            <a:r>
              <a:rPr lang="en-US" sz="1400" dirty="0" smtClean="0">
                <a:latin typeface="Arial"/>
                <a:cs typeface="Arial"/>
              </a:rPr>
              <a:t>K2001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smtClean="0">
                <a:latin typeface="Arial"/>
                <a:cs typeface="Arial"/>
              </a:rPr>
              <a:t>V2001</a:t>
            </a:r>
            <a:r>
              <a:rPr lang="en-US" sz="1400" dirty="0" smtClean="0">
                <a:latin typeface="Arial"/>
                <a:cs typeface="Arial"/>
              </a:rPr>
              <a:t>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96233" y="6017317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…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96233" y="6289140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</a:t>
            </a:r>
            <a:r>
              <a:rPr lang="en-US" sz="1400" dirty="0" smtClean="0">
                <a:latin typeface="Arial"/>
                <a:cs typeface="Arial"/>
              </a:rPr>
              <a:t>K2660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smtClean="0">
                <a:latin typeface="Arial"/>
                <a:cs typeface="Arial"/>
              </a:rPr>
              <a:t>V2660</a:t>
            </a:r>
            <a:r>
              <a:rPr lang="en-US" sz="1400" dirty="0" smtClean="0">
                <a:latin typeface="Arial"/>
                <a:cs typeface="Arial"/>
              </a:rPr>
              <a:t>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96233" y="3038712"/>
            <a:ext cx="1707829" cy="1052438"/>
          </a:xfrm>
          <a:prstGeom prst="rect">
            <a:avLst/>
          </a:prstGeom>
          <a:noFill/>
          <a:ln w="57150" cmpd="sng">
            <a:solidFill>
              <a:srgbClr val="95373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96233" y="4259557"/>
            <a:ext cx="1707829" cy="1052438"/>
          </a:xfrm>
          <a:prstGeom prst="rect">
            <a:avLst/>
          </a:prstGeom>
          <a:noFill/>
          <a:ln w="57150" cmpd="sng">
            <a:solidFill>
              <a:srgbClr val="95373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96233" y="5481974"/>
            <a:ext cx="1707829" cy="1052438"/>
          </a:xfrm>
          <a:prstGeom prst="rect">
            <a:avLst/>
          </a:prstGeom>
          <a:noFill/>
          <a:ln w="57150" cmpd="sng">
            <a:solidFill>
              <a:srgbClr val="95373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45" name="Straight Arrow Connector 44"/>
          <p:cNvCxnSpPr>
            <a:stCxn id="48" idx="0"/>
          </p:cNvCxnSpPr>
          <p:nvPr/>
        </p:nvCxnSpPr>
        <p:spPr>
          <a:xfrm flipV="1">
            <a:off x="3982720" y="4091151"/>
            <a:ext cx="701040" cy="1024504"/>
          </a:xfrm>
          <a:prstGeom prst="straightConnector1">
            <a:avLst/>
          </a:prstGeom>
          <a:ln w="5715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3"/>
            <a:endCxn id="27" idx="1"/>
          </p:cNvCxnSpPr>
          <p:nvPr/>
        </p:nvCxnSpPr>
        <p:spPr>
          <a:xfrm>
            <a:off x="2704062" y="4785776"/>
            <a:ext cx="851938" cy="763548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556000" y="5343177"/>
            <a:ext cx="1259388" cy="4122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accumulated results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60800" y="5526291"/>
            <a:ext cx="1259388" cy="4122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accumulated results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39" name="Straight Arrow Connector 38"/>
          <p:cNvCxnSpPr>
            <a:stCxn id="44" idx="3"/>
            <a:endCxn id="37" idx="1"/>
          </p:cNvCxnSpPr>
          <p:nvPr/>
        </p:nvCxnSpPr>
        <p:spPr>
          <a:xfrm flipV="1">
            <a:off x="2704062" y="5732438"/>
            <a:ext cx="1156738" cy="275755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683742" y="3636595"/>
            <a:ext cx="1156738" cy="1550724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" idx="0"/>
          </p:cNvCxnSpPr>
          <p:nvPr/>
        </p:nvCxnSpPr>
        <p:spPr>
          <a:xfrm flipV="1">
            <a:off x="4185694" y="4165600"/>
            <a:ext cx="498066" cy="1177577"/>
          </a:xfrm>
          <a:prstGeom prst="straightConnector1">
            <a:avLst/>
          </a:prstGeom>
          <a:ln w="5715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0"/>
          </p:cNvCxnSpPr>
          <p:nvPr/>
        </p:nvCxnSpPr>
        <p:spPr>
          <a:xfrm flipV="1">
            <a:off x="4490494" y="4165600"/>
            <a:ext cx="193266" cy="1360691"/>
          </a:xfrm>
          <a:prstGeom prst="straightConnector1">
            <a:avLst/>
          </a:prstGeom>
          <a:ln w="5715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616960" y="3835842"/>
            <a:ext cx="1801369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Cleanup() { merge; }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838233" y="3041068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</a:t>
            </a:r>
            <a:r>
              <a:rPr lang="en-US" sz="1400" dirty="0" smtClean="0">
                <a:latin typeface="Arial"/>
                <a:cs typeface="Arial"/>
              </a:rPr>
              <a:t>K1’, V1’&gt;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838233" y="3312891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</a:t>
            </a:r>
            <a:r>
              <a:rPr lang="en-US" sz="1400" dirty="0" smtClean="0">
                <a:latin typeface="Arial"/>
                <a:cs typeface="Arial"/>
              </a:rPr>
              <a:t>K2’, V2’&gt;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838233" y="4394695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</a:t>
            </a:r>
            <a:r>
              <a:rPr lang="en-US" sz="1400" dirty="0" smtClean="0">
                <a:latin typeface="Arial"/>
                <a:cs typeface="Arial"/>
              </a:rPr>
              <a:t>K1002’, V1002’&gt;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838233" y="3588144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…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838233" y="4131096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</a:t>
            </a:r>
            <a:r>
              <a:rPr lang="en-US" sz="1400" dirty="0" smtClean="0">
                <a:latin typeface="Arial"/>
                <a:cs typeface="Arial"/>
              </a:rPr>
              <a:t>K1001’, V1001’&gt;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838233" y="3859967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</a:t>
            </a:r>
            <a:r>
              <a:rPr lang="en-US" sz="1400" dirty="0" smtClean="0">
                <a:latin typeface="Arial"/>
                <a:cs typeface="Arial"/>
              </a:rPr>
              <a:t>K1000’, V1000’&gt;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838233" y="4663109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…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838233" y="4934932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</a:t>
            </a:r>
            <a:r>
              <a:rPr lang="en-US" sz="1400" dirty="0" smtClean="0">
                <a:latin typeface="Arial"/>
                <a:cs typeface="Arial"/>
              </a:rPr>
              <a:t>K2000’, V2000’&gt;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38233" y="5470329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</a:t>
            </a:r>
            <a:r>
              <a:rPr lang="en-US" sz="1400" dirty="0" smtClean="0">
                <a:latin typeface="Arial"/>
                <a:cs typeface="Arial"/>
              </a:rPr>
              <a:t>K2002’, V2002’&gt;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38233" y="5206730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</a:t>
            </a:r>
            <a:r>
              <a:rPr lang="en-US" sz="1400" dirty="0" smtClean="0">
                <a:latin typeface="Arial"/>
                <a:cs typeface="Arial"/>
              </a:rPr>
              <a:t>K2001’, V2001’&gt;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38233" y="5738743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…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38233" y="6010566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</a:t>
            </a:r>
            <a:r>
              <a:rPr lang="en-US" sz="1400" dirty="0" smtClean="0">
                <a:latin typeface="Arial"/>
                <a:cs typeface="Arial"/>
              </a:rPr>
              <a:t>K2660’, V2660’&gt;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64" name="Straight Arrow Connector 63"/>
          <p:cNvCxnSpPr>
            <a:stCxn id="32" idx="3"/>
            <a:endCxn id="56" idx="1"/>
          </p:cNvCxnSpPr>
          <p:nvPr/>
        </p:nvCxnSpPr>
        <p:spPr>
          <a:xfrm>
            <a:off x="5418329" y="3989731"/>
            <a:ext cx="1419904" cy="256957"/>
          </a:xfrm>
          <a:prstGeom prst="straightConnector1">
            <a:avLst/>
          </a:prstGeom>
          <a:ln w="5715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838233" y="3041068"/>
            <a:ext cx="1707829" cy="3207432"/>
          </a:xfrm>
          <a:prstGeom prst="rect">
            <a:avLst/>
          </a:prstGeom>
          <a:noFill/>
          <a:ln w="57150" cmpd="sng">
            <a:solidFill>
              <a:srgbClr val="95373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311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25113" y="4528093"/>
            <a:ext cx="1707829" cy="978627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&lt;K3, K3&gt;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User code 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65960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/>
              <a:t>e.g., skip the extremely large single &lt;</a:t>
            </a:r>
            <a:r>
              <a:rPr lang="en-US" altLang="zh-CN" i="1" dirty="0"/>
              <a:t>k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dirty="0"/>
              <a:t>&gt; </a:t>
            </a:r>
            <a:r>
              <a:rPr lang="en-US" altLang="zh-CN" dirty="0" smtClean="0"/>
              <a:t>record</a:t>
            </a:r>
          </a:p>
          <a:p>
            <a:pPr lvl="2"/>
            <a:r>
              <a:rPr lang="en-US" altLang="zh-CN" dirty="0" smtClean="0"/>
              <a:t>Useful while </a:t>
            </a:r>
            <a:r>
              <a:rPr lang="en-US" altLang="zh-CN" dirty="0" smtClean="0">
                <a:solidFill>
                  <a:srgbClr val="393BAA"/>
                </a:solidFill>
              </a:rPr>
              <a:t>invoking a third-party library </a:t>
            </a:r>
            <a:r>
              <a:rPr lang="en-US" altLang="zh-CN" dirty="0" smtClean="0"/>
              <a:t>without code</a:t>
            </a:r>
          </a:p>
          <a:p>
            <a:pPr lvl="2"/>
            <a:r>
              <a:rPr lang="en-US" altLang="zh-CN" dirty="0" smtClean="0"/>
              <a:t>Useful while </a:t>
            </a:r>
            <a:r>
              <a:rPr lang="en-US" altLang="zh-CN" dirty="0" smtClean="0"/>
              <a:t>users </a:t>
            </a:r>
            <a:r>
              <a:rPr lang="en-US" altLang="zh-CN" dirty="0" smtClean="0">
                <a:solidFill>
                  <a:srgbClr val="393BAA"/>
                </a:solidFill>
              </a:rPr>
              <a:t>do not need precise results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63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90534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4: Skip the abnormal data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sp>
        <p:nvSpPr>
          <p:cNvPr id="49" name="Multiply 48"/>
          <p:cNvSpPr/>
          <p:nvPr/>
        </p:nvSpPr>
        <p:spPr>
          <a:xfrm>
            <a:off x="2009957" y="4750591"/>
            <a:ext cx="698043" cy="624049"/>
          </a:xfrm>
          <a:prstGeom prst="mathMultiply">
            <a:avLst>
              <a:gd name="adj1" fmla="val 18256"/>
            </a:avLst>
          </a:prstGeom>
          <a:solidFill>
            <a:srgbClr val="953735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25113" y="3981017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&lt;K1, V1&gt;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5113" y="4252840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&lt;K2, V2&gt;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433579" y="4252840"/>
            <a:ext cx="2024812" cy="974352"/>
          </a:xfrm>
          <a:prstGeom prst="round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map()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12251" y="4001539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&lt;K1’, V1’&gt;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12251" y="4273362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&lt;K2’, V2’&gt;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12251" y="4545160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&lt;K4</a:t>
            </a:r>
            <a:r>
              <a:rPr lang="en-US" sz="1400" dirty="0" smtClean="0">
                <a:latin typeface="Arial"/>
                <a:cs typeface="Arial"/>
              </a:rPr>
              <a:t>’, V4’&gt;</a:t>
            </a:r>
            <a:endParaRPr lang="en-US" sz="1400" dirty="0" smtClean="0">
              <a:latin typeface="Arial"/>
              <a:cs typeface="Arial"/>
            </a:endParaRPr>
          </a:p>
        </p:txBody>
      </p:sp>
      <p:cxnSp>
        <p:nvCxnSpPr>
          <p:cNvPr id="44" name="Straight Arrow Connector 43"/>
          <p:cNvCxnSpPr>
            <a:stCxn id="22" idx="3"/>
          </p:cNvCxnSpPr>
          <p:nvPr/>
        </p:nvCxnSpPr>
        <p:spPr>
          <a:xfrm>
            <a:off x="2632942" y="4096609"/>
            <a:ext cx="1085618" cy="679734"/>
          </a:xfrm>
          <a:prstGeom prst="straightConnector1">
            <a:avLst/>
          </a:prstGeom>
          <a:ln w="5715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25113" y="5545867"/>
            <a:ext cx="1707829" cy="231183"/>
          </a:xfrm>
          <a:prstGeom prst="rect">
            <a:avLst/>
          </a:prstGeom>
          <a:solidFill>
            <a:srgbClr val="4B48D6"/>
          </a:solidFill>
          <a:ln>
            <a:solidFill>
              <a:srgbClr val="4B4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&lt;</a:t>
            </a:r>
            <a:r>
              <a:rPr lang="en-US" sz="1400" dirty="0" smtClean="0">
                <a:latin typeface="Arial"/>
                <a:cs typeface="Arial"/>
              </a:rPr>
              <a:t>K4, V4&gt;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18560" y="4622454"/>
            <a:ext cx="147320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95373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process(k, v)</a:t>
            </a:r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48" name="Straight Arrow Connector 47"/>
          <p:cNvCxnSpPr>
            <a:stCxn id="47" idx="3"/>
            <a:endCxn id="35" idx="1"/>
          </p:cNvCxnSpPr>
          <p:nvPr/>
        </p:nvCxnSpPr>
        <p:spPr>
          <a:xfrm flipV="1">
            <a:off x="5191760" y="4117131"/>
            <a:ext cx="1020491" cy="659212"/>
          </a:xfrm>
          <a:prstGeom prst="straightConnector1">
            <a:avLst/>
          </a:prstGeom>
          <a:ln w="5715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632942" y="4358640"/>
            <a:ext cx="1085618" cy="417703"/>
          </a:xfrm>
          <a:prstGeom prst="straightConnector1">
            <a:avLst/>
          </a:prstGeom>
          <a:ln w="5715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6" idx="1"/>
          </p:cNvCxnSpPr>
          <p:nvPr/>
        </p:nvCxnSpPr>
        <p:spPr>
          <a:xfrm flipV="1">
            <a:off x="5191760" y="4388954"/>
            <a:ext cx="1020491" cy="387389"/>
          </a:xfrm>
          <a:prstGeom prst="straightConnector1">
            <a:avLst/>
          </a:prstGeom>
          <a:ln w="5715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632942" y="4778974"/>
            <a:ext cx="689378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rial"/>
                <a:cs typeface="Arial"/>
              </a:rPr>
              <a:t>skip</a:t>
            </a:r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56" name="Straight Arrow Connector 55"/>
          <p:cNvCxnSpPr>
            <a:stCxn id="45" idx="3"/>
          </p:cNvCxnSpPr>
          <p:nvPr/>
        </p:nvCxnSpPr>
        <p:spPr>
          <a:xfrm flipV="1">
            <a:off x="2632942" y="4776343"/>
            <a:ext cx="1085618" cy="885116"/>
          </a:xfrm>
          <a:prstGeom prst="straightConnector1">
            <a:avLst/>
          </a:prstGeom>
          <a:ln w="5715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  <a:endCxn id="39" idx="1"/>
          </p:cNvCxnSpPr>
          <p:nvPr/>
        </p:nvCxnSpPr>
        <p:spPr>
          <a:xfrm flipV="1">
            <a:off x="5191760" y="4660752"/>
            <a:ext cx="1020491" cy="115591"/>
          </a:xfrm>
          <a:prstGeom prst="straightConnector1">
            <a:avLst/>
          </a:prstGeom>
          <a:ln w="57150" cmpd="sng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5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5" grpId="0" animBg="1"/>
      <p:bldP spid="36" grpId="0" animBg="1"/>
      <p:bldP spid="39" grpId="0" animBg="1"/>
      <p:bldP spid="5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 smtClean="0"/>
              <a:t>RQ2</a:t>
            </a:r>
            <a:r>
              <a:rPr lang="en-US" dirty="0"/>
              <a:t>: Fix patterns </a:t>
            </a:r>
            <a:r>
              <a:rPr lang="en-US" sz="2800" dirty="0"/>
              <a:t>– User code related fixes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21532" cy="196596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/>
                <a:cs typeface="Arial"/>
              </a:rPr>
              <a:t>Category: User code related fix patterns</a:t>
            </a:r>
          </a:p>
          <a:p>
            <a:pPr lvl="1"/>
            <a:r>
              <a:rPr lang="en-US" altLang="zh-CN" dirty="0" smtClean="0"/>
              <a:t>Lower framework buffer size</a:t>
            </a:r>
          </a:p>
          <a:p>
            <a:pPr lvl="2"/>
            <a:r>
              <a:rPr lang="en-US" altLang="zh-CN" dirty="0" smtClean="0">
                <a:solidFill>
                  <a:srgbClr val="393BAA"/>
                </a:solidFill>
              </a:rPr>
              <a:t>aggregates tasks</a:t>
            </a:r>
            <a:r>
              <a:rPr lang="en-US" altLang="zh-CN" dirty="0">
                <a:solidFill>
                  <a:srgbClr val="393BAA"/>
                </a:solidFill>
              </a:rPr>
              <a:t>’ outputs in a multi-level tree pattern.</a:t>
            </a:r>
            <a:endParaRPr lang="en-US" altLang="zh-CN" dirty="0" smtClean="0">
              <a:solidFill>
                <a:srgbClr val="393BAA"/>
              </a:solidFill>
            </a:endParaRPr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64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38" y="2080309"/>
            <a:ext cx="690534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Pattern </a:t>
            </a:r>
            <a:r>
              <a:rPr lang="en-US" altLang="zh-CN" dirty="0" smtClean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5: </a:t>
            </a:r>
            <a:r>
              <a:rPr lang="en-US" altLang="zh-CN" dirty="0">
                <a:solidFill>
                  <a:srgbClr val="FFFFFF"/>
                </a:solidFill>
                <a:latin typeface="Arial"/>
                <a:ea typeface="黑体"/>
                <a:cs typeface="Arial"/>
              </a:rPr>
              <a:t>Use tree aggregation instead of direct collect()</a:t>
            </a:r>
            <a:endParaRPr lang="en-US" altLang="zh-CN" dirty="0">
              <a:solidFill>
                <a:srgbClr val="FFFFFF"/>
              </a:solidFill>
              <a:latin typeface="Arial"/>
              <a:ea typeface="黑体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3290056"/>
            <a:ext cx="8006080" cy="272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28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an 139"/>
          <p:cNvSpPr/>
          <p:nvPr/>
        </p:nvSpPr>
        <p:spPr>
          <a:xfrm>
            <a:off x="2331843" y="4889224"/>
            <a:ext cx="3146256" cy="72795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/>
              <a:t>RQ3: Potential fault-tolerant </a:t>
            </a:r>
            <a:r>
              <a:rPr lang="en-US" dirty="0" smtClean="0"/>
              <a:t>mechanisms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Enable dynamic memory management</a:t>
            </a:r>
          </a:p>
          <a:p>
            <a:pPr lvl="1"/>
            <a:r>
              <a:rPr lang="en-US" altLang="zh-CN" dirty="0" smtClean="0">
                <a:solidFill>
                  <a:srgbClr val="393BAA"/>
                </a:solidFill>
              </a:rPr>
              <a:t>Automatically balance the runtime memory usage of the framework and user code</a:t>
            </a:r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dirty="0" smtClean="0"/>
              <a:t>or</a:t>
            </a:r>
            <a:endParaRPr lang="en-US" dirty="0"/>
          </a:p>
          <a:p>
            <a:pPr lvl="1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65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969341" y="557100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464494" y="3589923"/>
            <a:ext cx="1584176" cy="990072"/>
          </a:xfrm>
          <a:prstGeom prst="round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101" name="Freeform 100"/>
          <p:cNvSpPr/>
          <p:nvPr/>
        </p:nvSpPr>
        <p:spPr>
          <a:xfrm>
            <a:off x="546301" y="3591178"/>
            <a:ext cx="1194371" cy="868885"/>
          </a:xfrm>
          <a:custGeom>
            <a:avLst/>
            <a:gdLst>
              <a:gd name="connsiteX0" fmla="*/ 0 w 1160448"/>
              <a:gd name="connsiteY0" fmla="*/ 437948 h 437948"/>
              <a:gd name="connsiteX1" fmla="*/ 0 w 1160448"/>
              <a:gd name="connsiteY1" fmla="*/ 437948 h 437948"/>
              <a:gd name="connsiteX2" fmla="*/ 87581 w 1160448"/>
              <a:gd name="connsiteY2" fmla="*/ 295615 h 437948"/>
              <a:gd name="connsiteX3" fmla="*/ 120424 w 1160448"/>
              <a:gd name="connsiteY3" fmla="*/ 273718 h 437948"/>
              <a:gd name="connsiteX4" fmla="*/ 153267 w 1160448"/>
              <a:gd name="connsiteY4" fmla="*/ 262769 h 437948"/>
              <a:gd name="connsiteX5" fmla="*/ 153267 w 1160448"/>
              <a:gd name="connsiteY5" fmla="*/ 251820 h 437948"/>
              <a:gd name="connsiteX6" fmla="*/ 273691 w 1160448"/>
              <a:gd name="connsiteY6" fmla="*/ 350359 h 437948"/>
              <a:gd name="connsiteX7" fmla="*/ 416010 w 1160448"/>
              <a:gd name="connsiteY7" fmla="*/ 218974 h 437948"/>
              <a:gd name="connsiteX8" fmla="*/ 634962 w 1160448"/>
              <a:gd name="connsiteY8" fmla="*/ 339410 h 437948"/>
              <a:gd name="connsiteX9" fmla="*/ 689700 w 1160448"/>
              <a:gd name="connsiteY9" fmla="*/ 251820 h 437948"/>
              <a:gd name="connsiteX10" fmla="*/ 711596 w 1160448"/>
              <a:gd name="connsiteY10" fmla="*/ 229923 h 437948"/>
              <a:gd name="connsiteX11" fmla="*/ 722543 w 1160448"/>
              <a:gd name="connsiteY11" fmla="*/ 186128 h 437948"/>
              <a:gd name="connsiteX12" fmla="*/ 777281 w 1160448"/>
              <a:gd name="connsiteY12" fmla="*/ 76641 h 437948"/>
              <a:gd name="connsiteX13" fmla="*/ 985286 w 1160448"/>
              <a:gd name="connsiteY13" fmla="*/ 120436 h 437948"/>
              <a:gd name="connsiteX14" fmla="*/ 1072867 w 1160448"/>
              <a:gd name="connsiteY14" fmla="*/ 32846 h 437948"/>
              <a:gd name="connsiteX15" fmla="*/ 1160448 w 1160448"/>
              <a:gd name="connsiteY15" fmla="*/ 0 h 43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60448" h="437948">
                <a:moveTo>
                  <a:pt x="0" y="437948"/>
                </a:moveTo>
                <a:lnTo>
                  <a:pt x="0" y="437948"/>
                </a:lnTo>
                <a:cubicBezTo>
                  <a:pt x="29194" y="390504"/>
                  <a:pt x="41231" y="326517"/>
                  <a:pt x="87581" y="295615"/>
                </a:cubicBezTo>
                <a:cubicBezTo>
                  <a:pt x="98529" y="288316"/>
                  <a:pt x="108656" y="279603"/>
                  <a:pt x="120424" y="273718"/>
                </a:cubicBezTo>
                <a:cubicBezTo>
                  <a:pt x="130745" y="268557"/>
                  <a:pt x="143666" y="269171"/>
                  <a:pt x="153267" y="262769"/>
                </a:cubicBezTo>
                <a:cubicBezTo>
                  <a:pt x="156304" y="260744"/>
                  <a:pt x="153267" y="255470"/>
                  <a:pt x="153267" y="251820"/>
                </a:cubicBezTo>
                <a:lnTo>
                  <a:pt x="273691" y="350359"/>
                </a:lnTo>
                <a:lnTo>
                  <a:pt x="416010" y="218974"/>
                </a:lnTo>
                <a:lnTo>
                  <a:pt x="634962" y="339410"/>
                </a:lnTo>
                <a:cubicBezTo>
                  <a:pt x="653208" y="310213"/>
                  <a:pt x="669957" y="280026"/>
                  <a:pt x="689700" y="251820"/>
                </a:cubicBezTo>
                <a:cubicBezTo>
                  <a:pt x="695619" y="243364"/>
                  <a:pt x="706980" y="239156"/>
                  <a:pt x="711596" y="229923"/>
                </a:cubicBezTo>
                <a:cubicBezTo>
                  <a:pt x="718325" y="216464"/>
                  <a:pt x="722543" y="186128"/>
                  <a:pt x="722543" y="186128"/>
                </a:cubicBezTo>
                <a:lnTo>
                  <a:pt x="777281" y="76641"/>
                </a:lnTo>
                <a:lnTo>
                  <a:pt x="985286" y="120436"/>
                </a:lnTo>
                <a:lnTo>
                  <a:pt x="1072867" y="32846"/>
                </a:lnTo>
                <a:lnTo>
                  <a:pt x="1160448" y="0"/>
                </a:ln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6130667" y="3577571"/>
            <a:ext cx="1584176" cy="971520"/>
          </a:xfrm>
          <a:prstGeom prst="round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106" name="Freeform 105"/>
          <p:cNvSpPr/>
          <p:nvPr/>
        </p:nvSpPr>
        <p:spPr>
          <a:xfrm>
            <a:off x="6163511" y="3683240"/>
            <a:ext cx="1160448" cy="776526"/>
          </a:xfrm>
          <a:custGeom>
            <a:avLst/>
            <a:gdLst>
              <a:gd name="connsiteX0" fmla="*/ 0 w 1160448"/>
              <a:gd name="connsiteY0" fmla="*/ 437948 h 437948"/>
              <a:gd name="connsiteX1" fmla="*/ 0 w 1160448"/>
              <a:gd name="connsiteY1" fmla="*/ 437948 h 437948"/>
              <a:gd name="connsiteX2" fmla="*/ 87581 w 1160448"/>
              <a:gd name="connsiteY2" fmla="*/ 295615 h 437948"/>
              <a:gd name="connsiteX3" fmla="*/ 120424 w 1160448"/>
              <a:gd name="connsiteY3" fmla="*/ 273718 h 437948"/>
              <a:gd name="connsiteX4" fmla="*/ 153267 w 1160448"/>
              <a:gd name="connsiteY4" fmla="*/ 262769 h 437948"/>
              <a:gd name="connsiteX5" fmla="*/ 153267 w 1160448"/>
              <a:gd name="connsiteY5" fmla="*/ 251820 h 437948"/>
              <a:gd name="connsiteX6" fmla="*/ 273691 w 1160448"/>
              <a:gd name="connsiteY6" fmla="*/ 350359 h 437948"/>
              <a:gd name="connsiteX7" fmla="*/ 416010 w 1160448"/>
              <a:gd name="connsiteY7" fmla="*/ 218974 h 437948"/>
              <a:gd name="connsiteX8" fmla="*/ 634962 w 1160448"/>
              <a:gd name="connsiteY8" fmla="*/ 339410 h 437948"/>
              <a:gd name="connsiteX9" fmla="*/ 689700 w 1160448"/>
              <a:gd name="connsiteY9" fmla="*/ 251820 h 437948"/>
              <a:gd name="connsiteX10" fmla="*/ 711596 w 1160448"/>
              <a:gd name="connsiteY10" fmla="*/ 229923 h 437948"/>
              <a:gd name="connsiteX11" fmla="*/ 722543 w 1160448"/>
              <a:gd name="connsiteY11" fmla="*/ 186128 h 437948"/>
              <a:gd name="connsiteX12" fmla="*/ 777281 w 1160448"/>
              <a:gd name="connsiteY12" fmla="*/ 76641 h 437948"/>
              <a:gd name="connsiteX13" fmla="*/ 985286 w 1160448"/>
              <a:gd name="connsiteY13" fmla="*/ 120436 h 437948"/>
              <a:gd name="connsiteX14" fmla="*/ 1072867 w 1160448"/>
              <a:gd name="connsiteY14" fmla="*/ 32846 h 437948"/>
              <a:gd name="connsiteX15" fmla="*/ 1160448 w 1160448"/>
              <a:gd name="connsiteY15" fmla="*/ 0 h 43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60448" h="437948">
                <a:moveTo>
                  <a:pt x="0" y="437948"/>
                </a:moveTo>
                <a:lnTo>
                  <a:pt x="0" y="437948"/>
                </a:lnTo>
                <a:cubicBezTo>
                  <a:pt x="29194" y="390504"/>
                  <a:pt x="41231" y="326517"/>
                  <a:pt x="87581" y="295615"/>
                </a:cubicBezTo>
                <a:cubicBezTo>
                  <a:pt x="98529" y="288316"/>
                  <a:pt x="108656" y="279603"/>
                  <a:pt x="120424" y="273718"/>
                </a:cubicBezTo>
                <a:cubicBezTo>
                  <a:pt x="130745" y="268557"/>
                  <a:pt x="143666" y="269171"/>
                  <a:pt x="153267" y="262769"/>
                </a:cubicBezTo>
                <a:cubicBezTo>
                  <a:pt x="156304" y="260744"/>
                  <a:pt x="153267" y="255470"/>
                  <a:pt x="153267" y="251820"/>
                </a:cubicBezTo>
                <a:lnTo>
                  <a:pt x="273691" y="350359"/>
                </a:lnTo>
                <a:lnTo>
                  <a:pt x="416010" y="218974"/>
                </a:lnTo>
                <a:lnTo>
                  <a:pt x="634962" y="339410"/>
                </a:lnTo>
                <a:cubicBezTo>
                  <a:pt x="653208" y="310213"/>
                  <a:pt x="669957" y="280026"/>
                  <a:pt x="689700" y="251820"/>
                </a:cubicBezTo>
                <a:cubicBezTo>
                  <a:pt x="695619" y="243364"/>
                  <a:pt x="706980" y="239156"/>
                  <a:pt x="711596" y="229923"/>
                </a:cubicBezTo>
                <a:cubicBezTo>
                  <a:pt x="718325" y="216464"/>
                  <a:pt x="722543" y="186128"/>
                  <a:pt x="722543" y="186128"/>
                </a:cubicBezTo>
                <a:lnTo>
                  <a:pt x="777281" y="76641"/>
                </a:lnTo>
                <a:lnTo>
                  <a:pt x="985286" y="120436"/>
                </a:lnTo>
                <a:lnTo>
                  <a:pt x="1072867" y="32846"/>
                </a:lnTo>
                <a:lnTo>
                  <a:pt x="1160448" y="0"/>
                </a:ln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>
            <a:stCxn id="106" idx="15"/>
          </p:cNvCxnSpPr>
          <p:nvPr/>
        </p:nvCxnSpPr>
        <p:spPr>
          <a:xfrm>
            <a:off x="7323959" y="3683240"/>
            <a:ext cx="225188" cy="556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9" idx="3"/>
            <a:endCxn id="112" idx="1"/>
          </p:cNvCxnSpPr>
          <p:nvPr/>
        </p:nvCxnSpPr>
        <p:spPr>
          <a:xfrm flipV="1">
            <a:off x="2048670" y="4077768"/>
            <a:ext cx="1166036" cy="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3214706" y="3589923"/>
            <a:ext cx="1755513" cy="975689"/>
          </a:xfrm>
          <a:prstGeom prst="roundRect">
            <a:avLst/>
          </a:prstGeom>
          <a:gradFill>
            <a:gsLst>
              <a:gs pos="0">
                <a:srgbClr val="2F9BB7"/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14" name="Straight Arrow Connector 113"/>
          <p:cNvCxnSpPr>
            <a:stCxn id="112" idx="3"/>
            <a:endCxn id="105" idx="1"/>
          </p:cNvCxnSpPr>
          <p:nvPr/>
        </p:nvCxnSpPr>
        <p:spPr>
          <a:xfrm flipV="1">
            <a:off x="4970219" y="4063331"/>
            <a:ext cx="1160448" cy="14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ube 123"/>
          <p:cNvSpPr/>
          <p:nvPr/>
        </p:nvSpPr>
        <p:spPr>
          <a:xfrm>
            <a:off x="2574006" y="5131832"/>
            <a:ext cx="479509" cy="338840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243019" y="5617174"/>
            <a:ext cx="1499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Buffered/cached data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537625" y="5571008"/>
            <a:ext cx="113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processed </a:t>
            </a:r>
          </a:p>
          <a:p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3712711" y="5203622"/>
            <a:ext cx="436867" cy="1692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131" name="Straight Arrow Connector 130"/>
          <p:cNvCxnSpPr>
            <a:stCxn id="44" idx="1"/>
            <a:endCxn id="128" idx="0"/>
          </p:cNvCxnSpPr>
          <p:nvPr/>
        </p:nvCxnSpPr>
        <p:spPr>
          <a:xfrm flipH="1">
            <a:off x="3931145" y="4204797"/>
            <a:ext cx="469387" cy="998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29" idx="2"/>
            <a:endCxn id="124" idx="0"/>
          </p:cNvCxnSpPr>
          <p:nvPr/>
        </p:nvCxnSpPr>
        <p:spPr>
          <a:xfrm flipH="1">
            <a:off x="2856116" y="3936221"/>
            <a:ext cx="1523994" cy="119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39196" y="3253438"/>
            <a:ext cx="177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Pause the task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4779685" y="3253297"/>
            <a:ext cx="177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Resume the task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4676213" y="4548616"/>
            <a:ext cx="145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Spill into disk</a:t>
            </a:r>
            <a:endParaRPr lang="en-US" dirty="0"/>
          </a:p>
        </p:txBody>
      </p:sp>
      <p:cxnSp>
        <p:nvCxnSpPr>
          <p:cNvPr id="142" name="Straight Arrow Connector 141"/>
          <p:cNvCxnSpPr>
            <a:stCxn id="37" idx="3"/>
          </p:cNvCxnSpPr>
          <p:nvPr/>
        </p:nvCxnSpPr>
        <p:spPr>
          <a:xfrm flipV="1">
            <a:off x="5067014" y="4307506"/>
            <a:ext cx="2444207" cy="1013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965423" y="4517811"/>
            <a:ext cx="2178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back</a:t>
            </a:r>
          </a:p>
          <a:p>
            <a:r>
              <a:rPr lang="en-US" dirty="0" smtClean="0"/>
              <a:t>When memory usage is lower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46301" y="3121704"/>
            <a:ext cx="143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task</a:t>
            </a:r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4380110" y="3724446"/>
            <a:ext cx="479509" cy="338840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3282559" y="3577570"/>
            <a:ext cx="1238163" cy="882493"/>
          </a:xfrm>
          <a:custGeom>
            <a:avLst/>
            <a:gdLst>
              <a:gd name="connsiteX0" fmla="*/ 0 w 1160448"/>
              <a:gd name="connsiteY0" fmla="*/ 437948 h 437948"/>
              <a:gd name="connsiteX1" fmla="*/ 0 w 1160448"/>
              <a:gd name="connsiteY1" fmla="*/ 437948 h 437948"/>
              <a:gd name="connsiteX2" fmla="*/ 87581 w 1160448"/>
              <a:gd name="connsiteY2" fmla="*/ 295615 h 437948"/>
              <a:gd name="connsiteX3" fmla="*/ 120424 w 1160448"/>
              <a:gd name="connsiteY3" fmla="*/ 273718 h 437948"/>
              <a:gd name="connsiteX4" fmla="*/ 153267 w 1160448"/>
              <a:gd name="connsiteY4" fmla="*/ 262769 h 437948"/>
              <a:gd name="connsiteX5" fmla="*/ 153267 w 1160448"/>
              <a:gd name="connsiteY5" fmla="*/ 251820 h 437948"/>
              <a:gd name="connsiteX6" fmla="*/ 273691 w 1160448"/>
              <a:gd name="connsiteY6" fmla="*/ 350359 h 437948"/>
              <a:gd name="connsiteX7" fmla="*/ 416010 w 1160448"/>
              <a:gd name="connsiteY7" fmla="*/ 218974 h 437948"/>
              <a:gd name="connsiteX8" fmla="*/ 634962 w 1160448"/>
              <a:gd name="connsiteY8" fmla="*/ 339410 h 437948"/>
              <a:gd name="connsiteX9" fmla="*/ 689700 w 1160448"/>
              <a:gd name="connsiteY9" fmla="*/ 251820 h 437948"/>
              <a:gd name="connsiteX10" fmla="*/ 711596 w 1160448"/>
              <a:gd name="connsiteY10" fmla="*/ 229923 h 437948"/>
              <a:gd name="connsiteX11" fmla="*/ 722543 w 1160448"/>
              <a:gd name="connsiteY11" fmla="*/ 186128 h 437948"/>
              <a:gd name="connsiteX12" fmla="*/ 777281 w 1160448"/>
              <a:gd name="connsiteY12" fmla="*/ 76641 h 437948"/>
              <a:gd name="connsiteX13" fmla="*/ 985286 w 1160448"/>
              <a:gd name="connsiteY13" fmla="*/ 120436 h 437948"/>
              <a:gd name="connsiteX14" fmla="*/ 1072867 w 1160448"/>
              <a:gd name="connsiteY14" fmla="*/ 32846 h 437948"/>
              <a:gd name="connsiteX15" fmla="*/ 1160448 w 1160448"/>
              <a:gd name="connsiteY15" fmla="*/ 0 h 43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60448" h="437948">
                <a:moveTo>
                  <a:pt x="0" y="437948"/>
                </a:moveTo>
                <a:lnTo>
                  <a:pt x="0" y="437948"/>
                </a:lnTo>
                <a:cubicBezTo>
                  <a:pt x="29194" y="390504"/>
                  <a:pt x="41231" y="326517"/>
                  <a:pt x="87581" y="295615"/>
                </a:cubicBezTo>
                <a:cubicBezTo>
                  <a:pt x="98529" y="288316"/>
                  <a:pt x="108656" y="279603"/>
                  <a:pt x="120424" y="273718"/>
                </a:cubicBezTo>
                <a:cubicBezTo>
                  <a:pt x="130745" y="268557"/>
                  <a:pt x="143666" y="269171"/>
                  <a:pt x="153267" y="262769"/>
                </a:cubicBezTo>
                <a:cubicBezTo>
                  <a:pt x="156304" y="260744"/>
                  <a:pt x="153267" y="255470"/>
                  <a:pt x="153267" y="251820"/>
                </a:cubicBezTo>
                <a:lnTo>
                  <a:pt x="273691" y="350359"/>
                </a:lnTo>
                <a:lnTo>
                  <a:pt x="416010" y="218974"/>
                </a:lnTo>
                <a:lnTo>
                  <a:pt x="634962" y="339410"/>
                </a:lnTo>
                <a:cubicBezTo>
                  <a:pt x="653208" y="310213"/>
                  <a:pt x="669957" y="280026"/>
                  <a:pt x="689700" y="251820"/>
                </a:cubicBezTo>
                <a:cubicBezTo>
                  <a:pt x="695619" y="243364"/>
                  <a:pt x="706980" y="239156"/>
                  <a:pt x="711596" y="229923"/>
                </a:cubicBezTo>
                <a:cubicBezTo>
                  <a:pt x="718325" y="216464"/>
                  <a:pt x="722543" y="186128"/>
                  <a:pt x="722543" y="186128"/>
                </a:cubicBezTo>
                <a:lnTo>
                  <a:pt x="777281" y="76641"/>
                </a:lnTo>
                <a:lnTo>
                  <a:pt x="985286" y="120436"/>
                </a:lnTo>
                <a:lnTo>
                  <a:pt x="1072867" y="32846"/>
                </a:lnTo>
                <a:lnTo>
                  <a:pt x="1160448" y="0"/>
                </a:ln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400532" y="4120191"/>
            <a:ext cx="436867" cy="16921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cxnSp>
        <p:nvCxnSpPr>
          <p:cNvPr id="57" name="Straight Arrow Connector 56"/>
          <p:cNvCxnSpPr>
            <a:stCxn id="5" idx="2"/>
            <a:endCxn id="37" idx="0"/>
          </p:cNvCxnSpPr>
          <p:nvPr/>
        </p:nvCxnSpPr>
        <p:spPr>
          <a:xfrm>
            <a:off x="4616470" y="4507651"/>
            <a:ext cx="229615" cy="7292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22017" y="5571008"/>
            <a:ext cx="1394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accumulated 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03200" y="5588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95541" y="4338439"/>
            <a:ext cx="441858" cy="16921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625156" y="5236888"/>
            <a:ext cx="441858" cy="16921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228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05" grpId="0" animBg="1"/>
      <p:bldP spid="106" grpId="0" animBg="1"/>
      <p:bldP spid="124" grpId="0" animBg="1"/>
      <p:bldP spid="125" grpId="0"/>
      <p:bldP spid="127" grpId="0"/>
      <p:bldP spid="128" grpId="0" animBg="1"/>
      <p:bldP spid="139" grpId="0"/>
      <p:bldP spid="141" grpId="0"/>
      <p:bldP spid="145" grpId="0"/>
      <p:bldP spid="29" grpId="0" animBg="1"/>
      <p:bldP spid="44" grpId="0" animBg="1"/>
      <p:bldP spid="33" grpId="0"/>
      <p:bldP spid="5" grpId="0" animBg="1"/>
      <p:bldP spid="3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12750"/>
            <a:ext cx="8321533" cy="846667"/>
          </a:xfrm>
        </p:spPr>
        <p:txBody>
          <a:bodyPr/>
          <a:lstStyle/>
          <a:p>
            <a:r>
              <a:rPr lang="en-US" dirty="0"/>
              <a:t>RQ3: Potential fault-tolerant </a:t>
            </a:r>
            <a:r>
              <a:rPr lang="en-US" dirty="0" smtClean="0"/>
              <a:t>mechanisms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23080"/>
          </a:xfrm>
        </p:spPr>
        <p:txBody>
          <a:bodyPr/>
          <a:lstStyle/>
          <a:p>
            <a:r>
              <a:rPr lang="en-US" altLang="zh-CN" dirty="0" smtClean="0">
                <a:latin typeface="Arial"/>
                <a:cs typeface="Arial"/>
              </a:rPr>
              <a:t>Provide </a:t>
            </a:r>
            <a:r>
              <a:rPr lang="en-US" altLang="zh-CN" dirty="0" err="1" smtClean="0">
                <a:latin typeface="Arial"/>
                <a:cs typeface="Arial"/>
              </a:rPr>
              <a:t>memory+disk</a:t>
            </a:r>
            <a:r>
              <a:rPr lang="en-US" altLang="zh-CN" dirty="0" smtClean="0">
                <a:latin typeface="Arial"/>
                <a:cs typeface="Arial"/>
              </a:rPr>
              <a:t> data structures</a:t>
            </a:r>
          </a:p>
          <a:p>
            <a:pPr lvl="1"/>
            <a:r>
              <a:rPr lang="en-US" altLang="zh-CN" dirty="0" smtClean="0">
                <a:solidFill>
                  <a:srgbClr val="393BAA"/>
                </a:solidFill>
              </a:rPr>
              <a:t>18 OOM errors occur in </a:t>
            </a:r>
            <a:r>
              <a:rPr lang="en-US" altLang="zh-CN" i="1" dirty="0" err="1" smtClean="0">
                <a:solidFill>
                  <a:srgbClr val="393BAA"/>
                </a:solidFill>
              </a:rPr>
              <a:t>ArrayList</a:t>
            </a:r>
            <a:r>
              <a:rPr lang="en-US" altLang="zh-CN" dirty="0" smtClean="0">
                <a:solidFill>
                  <a:srgbClr val="393BAA"/>
                </a:solidFill>
              </a:rPr>
              <a:t>, </a:t>
            </a:r>
            <a:r>
              <a:rPr lang="en-US" altLang="zh-CN" i="1" dirty="0" smtClean="0">
                <a:solidFill>
                  <a:srgbClr val="393BAA"/>
                </a:solidFill>
              </a:rPr>
              <a:t>Map</a:t>
            </a:r>
            <a:r>
              <a:rPr lang="en-US" altLang="zh-CN" dirty="0" smtClean="0">
                <a:solidFill>
                  <a:srgbClr val="393BAA"/>
                </a:solidFill>
              </a:rPr>
              <a:t>, </a:t>
            </a:r>
            <a:r>
              <a:rPr lang="en-US" altLang="zh-CN" i="1" dirty="0" smtClean="0">
                <a:solidFill>
                  <a:srgbClr val="393BAA"/>
                </a:solidFill>
              </a:rPr>
              <a:t>Set</a:t>
            </a:r>
            <a:r>
              <a:rPr lang="en-US" altLang="zh-CN" dirty="0" smtClean="0">
                <a:solidFill>
                  <a:srgbClr val="393BAA"/>
                </a:solidFill>
              </a:rPr>
              <a:t>, </a:t>
            </a:r>
            <a:r>
              <a:rPr lang="en-US" altLang="zh-CN" i="1" dirty="0" smtClean="0">
                <a:solidFill>
                  <a:srgbClr val="393BAA"/>
                </a:solidFill>
              </a:rPr>
              <a:t>Queue</a:t>
            </a:r>
            <a:r>
              <a:rPr lang="en-US" altLang="zh-CN" dirty="0" smtClean="0">
                <a:solidFill>
                  <a:srgbClr val="393BAA"/>
                </a:solidFill>
              </a:rPr>
              <a:t>, etc.</a:t>
            </a:r>
          </a:p>
          <a:p>
            <a:pPr lvl="1"/>
            <a:r>
              <a:rPr lang="en-US" altLang="zh-CN" dirty="0" smtClean="0">
                <a:solidFill>
                  <a:srgbClr val="393BAA"/>
                </a:solidFill>
              </a:rPr>
              <a:t>New data structures</a:t>
            </a:r>
          </a:p>
          <a:p>
            <a:pPr lvl="2"/>
            <a:r>
              <a:rPr lang="en-US" altLang="zh-CN" dirty="0" smtClean="0"/>
              <a:t>For aggregating &lt;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&gt; records </a:t>
            </a:r>
          </a:p>
          <a:p>
            <a:pPr lvl="2"/>
            <a:r>
              <a:rPr lang="en-US" altLang="zh-CN" dirty="0" smtClean="0"/>
              <a:t>For storing accumulated results</a:t>
            </a:r>
          </a:p>
          <a:p>
            <a:pPr lvl="2"/>
            <a:r>
              <a:rPr lang="en-US" altLang="zh-CN" dirty="0" smtClean="0"/>
              <a:t>Provide common APIs as C++ STL and Java Collections</a:t>
            </a:r>
          </a:p>
          <a:p>
            <a:pPr lvl="2"/>
            <a:r>
              <a:rPr lang="en-US" altLang="zh-CN" dirty="0" smtClean="0">
                <a:solidFill>
                  <a:srgbClr val="393BAA"/>
                </a:solidFill>
              </a:rPr>
              <a:t>Automatically swap between memory and disk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66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1598438" y="5084840"/>
            <a:ext cx="5210982" cy="1067328"/>
          </a:xfrm>
          <a:prstGeom prst="can">
            <a:avLst>
              <a:gd name="adj" fmla="val 3423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98438" y="4423282"/>
            <a:ext cx="5210982" cy="5019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09747" y="4569500"/>
            <a:ext cx="1414134" cy="2491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09747" y="5051857"/>
            <a:ext cx="1414134" cy="2491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06489" y="5541910"/>
            <a:ext cx="1414134" cy="2491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67530" y="4587446"/>
            <a:ext cx="501805" cy="23118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568" y="4596542"/>
            <a:ext cx="813287" cy="21323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7530" y="5085722"/>
            <a:ext cx="501805" cy="23118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34568" y="5103670"/>
            <a:ext cx="813287" cy="2132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67530" y="5559857"/>
            <a:ext cx="501805" cy="23118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34568" y="5577805"/>
            <a:ext cx="813287" cy="2132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5069335" y="4703038"/>
            <a:ext cx="265233" cy="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12" idx="3"/>
            <a:endCxn id="13" idx="1"/>
          </p:cNvCxnSpPr>
          <p:nvPr/>
        </p:nvCxnSpPr>
        <p:spPr>
          <a:xfrm>
            <a:off x="5069335" y="5201314"/>
            <a:ext cx="265233" cy="8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31" name="Straight Arrow Connector 30"/>
          <p:cNvCxnSpPr>
            <a:stCxn id="14" idx="3"/>
            <a:endCxn id="15" idx="1"/>
          </p:cNvCxnSpPr>
          <p:nvPr/>
        </p:nvCxnSpPr>
        <p:spPr>
          <a:xfrm>
            <a:off x="5069335" y="5675449"/>
            <a:ext cx="265233" cy="8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6" idx="2"/>
            <a:endCxn id="8" idx="0"/>
          </p:cNvCxnSpPr>
          <p:nvPr/>
        </p:nvCxnSpPr>
        <p:spPr>
          <a:xfrm>
            <a:off x="3116814" y="4818630"/>
            <a:ext cx="0" cy="233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37" name="Straight Arrow Connector 36"/>
          <p:cNvCxnSpPr>
            <a:stCxn id="8" idx="2"/>
            <a:endCxn id="9" idx="0"/>
          </p:cNvCxnSpPr>
          <p:nvPr/>
        </p:nvCxnSpPr>
        <p:spPr>
          <a:xfrm flipH="1">
            <a:off x="3113556" y="5300987"/>
            <a:ext cx="3258" cy="240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724664" y="4119643"/>
            <a:ext cx="14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NewMap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06489" y="4119643"/>
            <a:ext cx="162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NewArrayList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10" idx="2"/>
            <a:endCxn id="12" idx="0"/>
          </p:cNvCxnSpPr>
          <p:nvPr/>
        </p:nvCxnSpPr>
        <p:spPr>
          <a:xfrm>
            <a:off x="4818433" y="4818629"/>
            <a:ext cx="0" cy="267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>
            <a:stCxn id="12" idx="2"/>
            <a:endCxn id="14" idx="0"/>
          </p:cNvCxnSpPr>
          <p:nvPr/>
        </p:nvCxnSpPr>
        <p:spPr>
          <a:xfrm>
            <a:off x="4818433" y="5316905"/>
            <a:ext cx="0" cy="242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61954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Failure study on big data applications</a:t>
            </a:r>
          </a:p>
          <a:p>
            <a:pPr lvl="1"/>
            <a:r>
              <a:rPr lang="en-US" dirty="0"/>
              <a:t>Li </a:t>
            </a:r>
            <a:r>
              <a:rPr lang="en-US" i="1" dirty="0"/>
              <a:t>et al. </a:t>
            </a:r>
            <a:r>
              <a:rPr lang="en-US" dirty="0" smtClean="0"/>
              <a:t>[ICSE ’13] </a:t>
            </a:r>
          </a:p>
          <a:p>
            <a:pPr lvl="2"/>
            <a:r>
              <a:rPr lang="en-US" dirty="0" smtClean="0"/>
              <a:t>studied </a:t>
            </a:r>
            <a:r>
              <a:rPr lang="en-US" dirty="0"/>
              <a:t>250 failures in SCOPE </a:t>
            </a:r>
            <a:r>
              <a:rPr lang="en-US" dirty="0" smtClean="0"/>
              <a:t>jobs 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id not target OOM errors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Kavulya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 [</a:t>
            </a:r>
            <a:r>
              <a:rPr lang="en-US" dirty="0" err="1"/>
              <a:t>CCGrid</a:t>
            </a:r>
            <a:r>
              <a:rPr lang="en-US" dirty="0"/>
              <a:t> ’10] </a:t>
            </a:r>
          </a:p>
          <a:p>
            <a:pPr lvl="2"/>
            <a:r>
              <a:rPr lang="en-US" dirty="0"/>
              <a:t>analyzed the performance problems and failures in Hadoop jobs </a:t>
            </a:r>
            <a:endParaRPr lang="en-US" dirty="0" smtClean="0"/>
          </a:p>
          <a:p>
            <a:pPr lvl="2"/>
            <a:r>
              <a:rPr lang="en-US" dirty="0" smtClean="0"/>
              <a:t>studied Array indexing </a:t>
            </a:r>
            <a:r>
              <a:rPr lang="en-US" dirty="0"/>
              <a:t>errors and </a:t>
            </a:r>
            <a:r>
              <a:rPr lang="en-US" dirty="0" err="1"/>
              <a:t>IOException</a:t>
            </a:r>
            <a:r>
              <a:rPr lang="en-US"/>
              <a:t> </a:t>
            </a:r>
            <a:r>
              <a:rPr lang="en-US" smtClean="0"/>
              <a:t>errors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0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7246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Studied 123 OOM errors in Hadoop/Spark applications</a:t>
            </a:r>
          </a:p>
          <a:p>
            <a:r>
              <a:rPr lang="en-US" dirty="0" smtClean="0"/>
              <a:t>Summarized the common OOM root causes</a:t>
            </a:r>
          </a:p>
          <a:p>
            <a:pPr lvl="1"/>
            <a:r>
              <a:rPr lang="en-US" dirty="0" smtClean="0"/>
              <a:t>large buffered/cached data</a:t>
            </a:r>
          </a:p>
          <a:p>
            <a:pPr lvl="1"/>
            <a:r>
              <a:rPr lang="en-US" dirty="0" smtClean="0"/>
              <a:t>abnormal dataflow </a:t>
            </a:r>
          </a:p>
          <a:p>
            <a:pPr lvl="1"/>
            <a:r>
              <a:rPr lang="en-US" dirty="0" smtClean="0"/>
              <a:t>memory</a:t>
            </a:r>
            <a:r>
              <a:rPr lang="en-US" dirty="0"/>
              <a:t>-consuming user </a:t>
            </a:r>
            <a:r>
              <a:rPr lang="en-US" dirty="0" smtClean="0"/>
              <a:t>code</a:t>
            </a:r>
            <a:endParaRPr lang="en-US" dirty="0"/>
          </a:p>
          <a:p>
            <a:r>
              <a:rPr lang="en-US" dirty="0" smtClean="0"/>
              <a:t>Summarized the common </a:t>
            </a:r>
            <a:r>
              <a:rPr lang="en-US" dirty="0"/>
              <a:t>fix </a:t>
            </a:r>
            <a:r>
              <a:rPr lang="en-US" dirty="0" smtClean="0"/>
              <a:t>patterns</a:t>
            </a:r>
          </a:p>
          <a:p>
            <a:r>
              <a:rPr lang="en-US" altLang="zh-CN" dirty="0" smtClean="0"/>
              <a:t>Proposed two </a:t>
            </a:r>
            <a:r>
              <a:rPr lang="en-US" dirty="0" smtClean="0"/>
              <a:t>fault-tolerant mechanisms</a:t>
            </a:r>
          </a:p>
          <a:p>
            <a:pPr marL="457200" lvl="1" indent="0">
              <a:buNone/>
            </a:pPr>
            <a:endParaRPr lang="en-US" sz="1600" dirty="0" smtClean="0">
              <a:ea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93BAA"/>
                </a:solidFill>
              </a:rPr>
              <a:t>Thanks! Q&amp;A</a:t>
            </a:r>
            <a:endParaRPr lang="en-US" dirty="0">
              <a:solidFill>
                <a:srgbClr val="393BA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49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sz="2400" dirty="0" smtClean="0"/>
              <a:t>– Application execution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MapReduce-like framework: </a:t>
            </a:r>
            <a:r>
              <a:rPr lang="en-US" dirty="0" smtClean="0"/>
              <a:t>DAG-based stages, pipeline</a:t>
            </a:r>
          </a:p>
          <a:p>
            <a:pPr marL="914400" lvl="2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08" y="2230761"/>
            <a:ext cx="7040248" cy="4392081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1893402" y="2379495"/>
            <a:ext cx="1115040" cy="2194560"/>
          </a:xfrm>
          <a:prstGeom prst="ellipse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893402" y="4832963"/>
            <a:ext cx="1115040" cy="1888511"/>
          </a:xfrm>
          <a:prstGeom prst="ellipse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99542" y="3629175"/>
            <a:ext cx="1115040" cy="2194560"/>
          </a:xfrm>
          <a:prstGeom prst="ellipse">
            <a:avLst/>
          </a:prstGeom>
          <a:noFill/>
          <a:ln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60622" y="2506562"/>
            <a:ext cx="1675910" cy="369332"/>
          </a:xfrm>
          <a:prstGeom prst="rect">
            <a:avLst/>
          </a:prstGeom>
          <a:solidFill>
            <a:srgbClr val="4B48D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Pipeline</a:t>
            </a:r>
            <a:endParaRPr lang="en-US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7757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sz="2400" dirty="0" smtClean="0"/>
              <a:t>– Application execution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Driver</a:t>
            </a:r>
            <a:endParaRPr lang="en-US" dirty="0" smtClean="0"/>
          </a:p>
          <a:p>
            <a:pPr marL="914400" lvl="2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032000"/>
            <a:ext cx="7696200" cy="27813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1683003" y="2552101"/>
            <a:ext cx="2102210" cy="1146596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0" idx="1"/>
          </p:cNvCxnSpPr>
          <p:nvPr/>
        </p:nvCxnSpPr>
        <p:spPr>
          <a:xfrm flipH="1">
            <a:off x="1880279" y="2552101"/>
            <a:ext cx="1904934" cy="1516465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0" idx="1"/>
          </p:cNvCxnSpPr>
          <p:nvPr/>
        </p:nvCxnSpPr>
        <p:spPr>
          <a:xfrm flipH="1">
            <a:off x="1915546" y="2552101"/>
            <a:ext cx="1869667" cy="1890786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78333" y="2450386"/>
            <a:ext cx="394550" cy="160276"/>
          </a:xfrm>
          <a:prstGeom prst="rect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68377" y="2450386"/>
            <a:ext cx="394550" cy="160276"/>
          </a:xfrm>
          <a:prstGeom prst="rect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785213" y="2419564"/>
            <a:ext cx="1701495" cy="265073"/>
          </a:xfrm>
          <a:prstGeom prst="round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68377" y="2450386"/>
            <a:ext cx="394550" cy="160276"/>
          </a:xfrm>
          <a:prstGeom prst="rect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7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0092 L -0.21541 0.1687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0" y="83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8E-6 -1.80051E-6 L -0.20361 0.2261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89" y="112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3.91113E-6 L -0.20361 0.287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89" y="143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34" grpId="0" animBg="1"/>
      <p:bldP spid="3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sz="2400" dirty="0" smtClean="0"/>
              <a:t>– Application execution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6D50-356D-664E-8AD2-94D574649C75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400" dirty="0" smtClean="0"/>
              <a:t>Driver</a:t>
            </a:r>
            <a:endParaRPr lang="en-US" dirty="0" smtClean="0"/>
          </a:p>
          <a:p>
            <a:pPr marL="914400" lvl="2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032000"/>
            <a:ext cx="7696200" cy="27813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1683003" y="2552101"/>
            <a:ext cx="2102210" cy="1146596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0" idx="1"/>
          </p:cNvCxnSpPr>
          <p:nvPr/>
        </p:nvCxnSpPr>
        <p:spPr>
          <a:xfrm flipH="1">
            <a:off x="1880279" y="2552101"/>
            <a:ext cx="1904934" cy="1516465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0" idx="1"/>
          </p:cNvCxnSpPr>
          <p:nvPr/>
        </p:nvCxnSpPr>
        <p:spPr>
          <a:xfrm flipH="1">
            <a:off x="1915546" y="2552101"/>
            <a:ext cx="1869667" cy="1890786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785213" y="2419564"/>
            <a:ext cx="1701495" cy="265073"/>
          </a:xfrm>
          <a:prstGeom prst="round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486709" y="2939563"/>
            <a:ext cx="2568126" cy="1399232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486709" y="2939563"/>
            <a:ext cx="2568126" cy="987694"/>
          </a:xfrm>
          <a:prstGeom prst="straightConnector1">
            <a:avLst/>
          </a:prstGeom>
          <a:ln w="38100" cmpd="sng">
            <a:solidFill>
              <a:srgbClr val="393BA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785214" y="2759994"/>
            <a:ext cx="1701495" cy="265073"/>
          </a:xfrm>
          <a:prstGeom prst="roundRect">
            <a:avLst/>
          </a:prstGeom>
          <a:noFill/>
          <a:ln w="38100" cmpd="sng">
            <a:solidFill>
              <a:srgbClr val="393BA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13791" y="4282611"/>
            <a:ext cx="394550" cy="244316"/>
          </a:xfrm>
          <a:prstGeom prst="rect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13791" y="3891983"/>
            <a:ext cx="394550" cy="244316"/>
          </a:xfrm>
          <a:prstGeom prst="rect">
            <a:avLst/>
          </a:prstGeom>
          <a:solidFill>
            <a:srgbClr val="393BAA"/>
          </a:solidFill>
          <a:ln>
            <a:solidFill>
              <a:srgbClr val="393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7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4815E-7 2.18157E-6 L -0.28527 -0.173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63" y="-866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4842E-6 1.36174E-6 L -0.28534 -0.1896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6" y="-9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4" grpId="1" animBg="1"/>
      <p:bldP spid="25" grpId="0" animBg="1"/>
      <p:bldP spid="2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12408</TotalTime>
  <Words>5117</Words>
  <Application>Microsoft Macintosh PowerPoint</Application>
  <PresentationFormat>On-screen Show (4:3)</PresentationFormat>
  <Paragraphs>1472</Paragraphs>
  <Slides>69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PowerPoint Presentation</vt:lpstr>
      <vt:lpstr>Background</vt:lpstr>
      <vt:lpstr>Background – Application development</vt:lpstr>
      <vt:lpstr>Background – Application execution</vt:lpstr>
      <vt:lpstr>Background – Application execution</vt:lpstr>
      <vt:lpstr>Background – Application execution</vt:lpstr>
      <vt:lpstr>Background – Application execution</vt:lpstr>
      <vt:lpstr>Background – Application execution</vt:lpstr>
      <vt:lpstr>Background – Application execution</vt:lpstr>
      <vt:lpstr>Background – Physical memory layer</vt:lpstr>
      <vt:lpstr>Motivation – Memory usage problems </vt:lpstr>
      <vt:lpstr>Motivation – Memory usage problems </vt:lpstr>
      <vt:lpstr>Motivation – Memory usage problems </vt:lpstr>
      <vt:lpstr>Motivation – Memory usage problems </vt:lpstr>
      <vt:lpstr>Motivation – Memory problem examples</vt:lpstr>
      <vt:lpstr>Overview</vt:lpstr>
      <vt:lpstr>PowerPoint Presentation</vt:lpstr>
      <vt:lpstr>Research questions</vt:lpstr>
      <vt:lpstr>Methodology – Subject collection</vt:lpstr>
      <vt:lpstr>Methodology – Subject collection</vt:lpstr>
      <vt:lpstr>Methodology – Subjects </vt:lpstr>
      <vt:lpstr>Methodology – Subjects </vt:lpstr>
      <vt:lpstr>Methodology – Subjects </vt:lpstr>
      <vt:lpstr>Methodology – Subjects </vt:lpstr>
      <vt:lpstr>RQ1: OOM cause patterns </vt:lpstr>
      <vt:lpstr>RQ1: OOM cause patterns </vt:lpstr>
      <vt:lpstr>RQ1: OOM cause patterns</vt:lpstr>
      <vt:lpstr>RQ1: OOM cause patterns</vt:lpstr>
      <vt:lpstr>RQ1: OOM cause patterns</vt:lpstr>
      <vt:lpstr>RQ1: OOM cause patterns</vt:lpstr>
      <vt:lpstr>RQ1: OOM cause patterns</vt:lpstr>
      <vt:lpstr>RQ1: OOM cause patterns – Dataflow</vt:lpstr>
      <vt:lpstr>RQ1: OOM cause patterns – Dataflow</vt:lpstr>
      <vt:lpstr>RQ1: OOM cause patterns – Dataflow</vt:lpstr>
      <vt:lpstr>RQ1: OOM cause patterns – Dataflow</vt:lpstr>
      <vt:lpstr>RQ1: OOM cause patterns – User code</vt:lpstr>
      <vt:lpstr>RQ1: OOM cause patterns – User code</vt:lpstr>
      <vt:lpstr>RQ1: OOM cause patterns – User code</vt:lpstr>
      <vt:lpstr>RQ1: OOM cause patterns – User code</vt:lpstr>
      <vt:lpstr>RQ1: OOM cause patterns – User code</vt:lpstr>
      <vt:lpstr>RQ1: OOM cause patterns – User code</vt:lpstr>
      <vt:lpstr>RQ1: OOM cause patterns – User code</vt:lpstr>
      <vt:lpstr>RQ2: OOM fix patterns</vt:lpstr>
      <vt:lpstr>RQ2: Fix patterns – Data storage related fixes</vt:lpstr>
      <vt:lpstr>RQ2: Fix patterns – Data storage related fixes</vt:lpstr>
      <vt:lpstr>RQ2: Fix patterns – Data storage related fixes</vt:lpstr>
      <vt:lpstr>RQ2: Fix patterns – Data storage related fixes</vt:lpstr>
      <vt:lpstr>RQ2: Fix patterns – Dataflow related fixes</vt:lpstr>
      <vt:lpstr>RQ2: Fix patterns – Dataflow related fixes</vt:lpstr>
      <vt:lpstr>RQ2: Fix patterns – Dataflow related fixes</vt:lpstr>
      <vt:lpstr>RQ2: Fix patterns – Dataflow related fixes</vt:lpstr>
      <vt:lpstr>RQ2: Fix patterns – Dataflow related fixes</vt:lpstr>
      <vt:lpstr>RQ2: Fix patterns – Dataflow related fixes</vt:lpstr>
      <vt:lpstr>RQ2: Fix patterns – User code related fixes</vt:lpstr>
      <vt:lpstr>RQ2: Fix patterns – User code related fixes</vt:lpstr>
      <vt:lpstr>RQ2: Fix patterns – User code related fixes</vt:lpstr>
      <vt:lpstr>RQ2: Fix patterns – User code related fixes</vt:lpstr>
      <vt:lpstr>RQ2: Fix patterns – User code related fixes</vt:lpstr>
      <vt:lpstr>RQ2: Fix patterns – User code related fixes</vt:lpstr>
      <vt:lpstr>RQ2: Fix patterns – User code related fixes</vt:lpstr>
      <vt:lpstr>RQ2: Fix patterns – User code related fixes</vt:lpstr>
      <vt:lpstr>RQ2: Fix patterns – User code related fixes</vt:lpstr>
      <vt:lpstr>RQ2: Fix patterns – User code related fixes</vt:lpstr>
      <vt:lpstr>RQ2: Fix patterns – User code related fixes</vt:lpstr>
      <vt:lpstr>RQ3: Potential fault-tolerant mechanisms</vt:lpstr>
      <vt:lpstr>RQ3: Potential fault-tolerant mechanisms</vt:lpstr>
      <vt:lpstr>Related work </vt:lpstr>
      <vt:lpstr>Conclusions</vt:lpstr>
      <vt:lpstr>Thanks! 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LIjie Xu</dc:creator>
  <cp:lastModifiedBy>LIjie Xu</cp:lastModifiedBy>
  <cp:revision>3524</cp:revision>
  <cp:lastPrinted>2015-08-26T03:13:19Z</cp:lastPrinted>
  <dcterms:created xsi:type="dcterms:W3CDTF">2015-08-19T15:04:14Z</dcterms:created>
  <dcterms:modified xsi:type="dcterms:W3CDTF">2015-11-11T15:39:43Z</dcterms:modified>
</cp:coreProperties>
</file>