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60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20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7/28/23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5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Pope Benedict XVI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9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Single Perceptron (linear)</a:t>
            </a:r>
          </a:p>
          <a:p>
            <a:r>
              <a:rPr lang="en-US" dirty="0"/>
              <a:t>Neural Network (non-linear, shallow)</a:t>
            </a:r>
          </a:p>
          <a:p>
            <a:r>
              <a:rPr lang="en-US" dirty="0"/>
              <a:t>Deep NN (deep learning)</a:t>
            </a:r>
          </a:p>
          <a:p>
            <a:r>
              <a:rPr lang="en-US" dirty="0"/>
              <a:t>Transformer w/ Embeddings</a:t>
            </a:r>
          </a:p>
          <a:p>
            <a:r>
              <a:rPr lang="en-US" dirty="0"/>
              <a:t>Related techniques</a:t>
            </a:r>
          </a:p>
          <a:p>
            <a:pPr lvl="1"/>
            <a:r>
              <a:rPr lang="en-US" dirty="0"/>
              <a:t>Normalization</a:t>
            </a:r>
          </a:p>
          <a:p>
            <a:pPr lvl="1"/>
            <a:r>
              <a:rPr lang="en-US" dirty="0"/>
              <a:t>Boost learning</a:t>
            </a:r>
          </a:p>
          <a:p>
            <a:pPr lvl="1"/>
            <a:r>
              <a:rPr lang="en-US" dirty="0"/>
              <a:t>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050961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Thread #1: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DLITE Loss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292" name="Picture 4" descr="Loss Functions Explained. Intuitive explanations of various Loss… | by  Harsha Bommana | Deep Learning Demystified | Medium">
            <a:extLst>
              <a:ext uri="{FF2B5EF4-FFF2-40B4-BE49-F238E27FC236}">
                <a16:creationId xmlns:a16="http://schemas.microsoft.com/office/drawing/2014/main" id="{77D069C4-D425-C26E-BAA1-8447D948E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346" y="48240"/>
            <a:ext cx="6221066" cy="354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9B12BB-2A43-1399-2D95-0B7474599E22}"/>
              </a:ext>
            </a:extLst>
          </p:cNvPr>
          <p:cNvSpPr txBox="1"/>
          <p:nvPr/>
        </p:nvSpPr>
        <p:spPr>
          <a:xfrm>
            <a:off x="686834" y="4290491"/>
            <a:ext cx="104745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 loss function based on DLITE. 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Implement a custom loss function based on DLITE.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Use the loss function for transformer training, e.g.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tinyshakespeare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3.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Train and monitor the convergence with DLITE, Cross-Entropy, and KL divergence scores: a) how fast does it converge, and b) the converged (lowest) scores.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1020" y="2306007"/>
            <a:ext cx="3404755" cy="2245985"/>
          </a:xfrm>
        </p:spPr>
        <p:txBody>
          <a:bodyPr anchor="t">
            <a:normAutofit/>
          </a:bodyPr>
          <a:lstStyle/>
          <a:p>
            <a:r>
              <a:rPr lang="en-US" dirty="0"/>
              <a:t>Loss functions: </a:t>
            </a:r>
          </a:p>
          <a:p>
            <a:pPr lvl="1"/>
            <a:r>
              <a:rPr lang="en-US" dirty="0"/>
              <a:t>Errors, Cross-Entropy, KL Divergence</a:t>
            </a:r>
          </a:p>
          <a:p>
            <a:pPr lvl="1"/>
            <a:r>
              <a:rPr lang="en-US" dirty="0"/>
              <a:t>How about DLITE?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4123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Thread #2: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GPT+IR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B12BB-2A43-1399-2D95-0B7474599E22}"/>
              </a:ext>
            </a:extLst>
          </p:cNvPr>
          <p:cNvSpPr txBox="1"/>
          <p:nvPr/>
        </p:nvSpPr>
        <p:spPr>
          <a:xfrm>
            <a:off x="686834" y="4183574"/>
            <a:ext cx="104745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An information retrieval model integrated with LLMs: 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Use the prompt (question/query) to retrieve documents.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Use the documents to enrich (as part of) the prompt.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3.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Use the enriched prompt to get answer for the original question/prompt. 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Note: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Assume existing (pre-trained) LLM and (indexed) IR systems.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May access them via APIs, e.g.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OpenAI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APIs, Elastic APIs. 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3340591-508E-92C2-4F19-4C0238799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900" y="569315"/>
            <a:ext cx="81280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802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Thread #3: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GPT+GPT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B12BB-2A43-1399-2D95-0B7474599E22}"/>
              </a:ext>
            </a:extLst>
          </p:cNvPr>
          <p:cNvSpPr txBox="1"/>
          <p:nvPr/>
        </p:nvSpPr>
        <p:spPr>
          <a:xfrm>
            <a:off x="686834" y="4290491"/>
            <a:ext cx="104745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Transformers (agents) trained on local personal data. 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Train mini-GPT on local personal data (e.g. for Bob).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Or fine-tune large pre-trained models, e.g. with Alpaca.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3.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Answer questions about local personal data.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4.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Interact with another mini-GPT, e.g. for Alice.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5.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(Future) Form a network of mini-GPT for large capacity.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15572-19E2-438D-2289-809737FE7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Bumblebee (Transformers: Animated) | Heroes Wiki | Fandom">
            <a:extLst>
              <a:ext uri="{FF2B5EF4-FFF2-40B4-BE49-F238E27FC236}">
                <a16:creationId xmlns:a16="http://schemas.microsoft.com/office/drawing/2014/main" id="{6594A11B-D52C-C1EF-29BF-E3F46B3E6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219" y="813163"/>
            <a:ext cx="2479025" cy="224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Optimus Prime illustration, Optimus Prime Cartoon Transformers Toy,  transformers, comics, fictional Character png | PNGEgg">
            <a:extLst>
              <a:ext uri="{FF2B5EF4-FFF2-40B4-BE49-F238E27FC236}">
                <a16:creationId xmlns:a16="http://schemas.microsoft.com/office/drawing/2014/main" id="{16A74E72-A086-AE0F-D7DA-63D297F50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118" y="259185"/>
            <a:ext cx="2681484" cy="347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032A4001-4C70-5E40-9444-C9F6A2DDFE52}"/>
              </a:ext>
            </a:extLst>
          </p:cNvPr>
          <p:cNvSpPr/>
          <p:nvPr/>
        </p:nvSpPr>
        <p:spPr>
          <a:xfrm>
            <a:off x="6485641" y="1432874"/>
            <a:ext cx="1960775" cy="10226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08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Thread #4: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GPT4NER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B12BB-2A43-1399-2D95-0B7474599E22}"/>
              </a:ext>
            </a:extLst>
          </p:cNvPr>
          <p:cNvSpPr txBox="1"/>
          <p:nvPr/>
        </p:nvSpPr>
        <p:spPr>
          <a:xfrm>
            <a:off x="686834" y="4290491"/>
            <a:ext cx="104745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Train GPT to generate (recognize) name entities. 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Train transformer (decoder) for embedding.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Or use existing embedding, e.g. BERT.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3.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Train and fine-tune on New York Times annotated data.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4.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Test and evaluate predictions for NER. 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20D4EA-1895-2614-2714-9A3524B42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419" y="1363"/>
            <a:ext cx="3646281" cy="495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999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Thread #5: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NET4GPT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B12BB-2A43-1399-2D95-0B7474599E22}"/>
              </a:ext>
            </a:extLst>
          </p:cNvPr>
          <p:cNvSpPr txBox="1"/>
          <p:nvPr/>
        </p:nvSpPr>
        <p:spPr>
          <a:xfrm>
            <a:off x="686834" y="4074158"/>
            <a:ext cx="11247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Core question of how to construct and optimize residual connection for faster and robust learning? 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Test different combinations of layer-to-layer vs. residual (skip) connections.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What is the optimal connections for: * fastest convergence, and * best performance (min loss).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3.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Inspirations: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Weimao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Ke's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extensive research on network connections and the "Clustering Paradox" in distributed search and retrieval. 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4" name="Picture 2" descr="Dropout Regularization ">
            <a:extLst>
              <a:ext uri="{FF2B5EF4-FFF2-40B4-BE49-F238E27FC236}">
                <a16:creationId xmlns:a16="http://schemas.microsoft.com/office/drawing/2014/main" id="{C59788D9-AB2F-8AD9-648B-68A47665F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07" y="157943"/>
            <a:ext cx="3395022" cy="223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diagram of a circle with lines and dots&#10;&#10;Description automatically generated">
            <a:extLst>
              <a:ext uri="{FF2B5EF4-FFF2-40B4-BE49-F238E27FC236}">
                <a16:creationId xmlns:a16="http://schemas.microsoft.com/office/drawing/2014/main" id="{D0F69C0C-BA35-9EE6-8313-10E82C2AF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856" y="686007"/>
            <a:ext cx="7772400" cy="315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5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Single Perceptron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diagram of a function&#10;&#10;Description automatically generated">
            <a:extLst>
              <a:ext uri="{FF2B5EF4-FFF2-40B4-BE49-F238E27FC236}">
                <a16:creationId xmlns:a16="http://schemas.microsoft.com/office/drawing/2014/main" id="{9610CC72-E5EF-8E05-2017-B364CEFAF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458" y="592138"/>
            <a:ext cx="5277472" cy="5584825"/>
          </a:xfrm>
        </p:spPr>
      </p:pic>
      <p:pic>
        <p:nvPicPr>
          <p:cNvPr id="7" name="Picture 6" descr="A graph of a graph with red and blue dots&#10;&#10;Description automatically generated">
            <a:extLst>
              <a:ext uri="{FF2B5EF4-FFF2-40B4-BE49-F238E27FC236}">
                <a16:creationId xmlns:a16="http://schemas.microsoft.com/office/drawing/2014/main" id="{5A323E18-4F41-65A8-1064-56B68312E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34" y="658803"/>
            <a:ext cx="1801842" cy="196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9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Multi-layer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(Shallow)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Neural Network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Content Placeholder 9" descr="A graph of a function&#10;&#10;Description automatically generated">
            <a:extLst>
              <a:ext uri="{FF2B5EF4-FFF2-40B4-BE49-F238E27FC236}">
                <a16:creationId xmlns:a16="http://schemas.microsoft.com/office/drawing/2014/main" id="{B04329A9-B0C2-E49C-FE76-40B2E0DF3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757" y="4466887"/>
            <a:ext cx="6910394" cy="2295695"/>
          </a:xfrm>
        </p:spPr>
      </p:pic>
      <p:pic>
        <p:nvPicPr>
          <p:cNvPr id="5" name="Picture 4" descr="A diagram of a car evaluation&#10;&#10;Description automatically generated">
            <a:extLst>
              <a:ext uri="{FF2B5EF4-FFF2-40B4-BE49-F238E27FC236}">
                <a16:creationId xmlns:a16="http://schemas.microsoft.com/office/drawing/2014/main" id="{5D405FD4-2444-E743-1BDA-6A4B399D6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97" y="257240"/>
            <a:ext cx="1735999" cy="1792664"/>
          </a:xfrm>
          <a:prstGeom prst="rect">
            <a:avLst/>
          </a:prstGeom>
        </p:spPr>
      </p:pic>
      <p:pic>
        <p:nvPicPr>
          <p:cNvPr id="7" name="Picture 6" descr="A diagram of a algorithm&#10;&#10;Description automatically generated">
            <a:extLst>
              <a:ext uri="{FF2B5EF4-FFF2-40B4-BE49-F238E27FC236}">
                <a16:creationId xmlns:a16="http://schemas.microsoft.com/office/drawing/2014/main" id="{00BC6571-83DC-6182-C796-4B26F6010C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020" y="215673"/>
            <a:ext cx="4582407" cy="4372432"/>
          </a:xfrm>
          <a:prstGeom prst="rect">
            <a:avLst/>
          </a:prstGeom>
        </p:spPr>
      </p:pic>
      <p:pic>
        <p:nvPicPr>
          <p:cNvPr id="14" name="Picture 13" descr="A graph of a function&#10;&#10;Description automatically generated">
            <a:extLst>
              <a:ext uri="{FF2B5EF4-FFF2-40B4-BE49-F238E27FC236}">
                <a16:creationId xmlns:a16="http://schemas.microsoft.com/office/drawing/2014/main" id="{43900152-41AB-14E8-0A10-32F8F21A33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392" y="153186"/>
            <a:ext cx="2382410" cy="327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0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Transformer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(Deep NN) 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FB960D-F262-B3A9-83A6-84E3A2FBC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583" y="1153571"/>
            <a:ext cx="7415108" cy="493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6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Transformer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(Deep NN) 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9F1C64-E0CD-057A-A472-E3E5F20D1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780" y="0"/>
            <a:ext cx="50514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80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Transformer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(Deep NN) 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80096BD-86F1-AFBB-A6E2-17E191728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961" y="-44847"/>
            <a:ext cx="77295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40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Residual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(Skip)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Connections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5B4A158-EAB0-3173-4B10-366197473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040" y="1465050"/>
            <a:ext cx="7741644" cy="434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296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480438" cy="44611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Batch &amp; Layer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Normalizations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2AF2499-4673-4D66-D395-6A23B2C58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933" y="3200173"/>
            <a:ext cx="5014435" cy="383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Build Better Deep Learning Models with Batch and Layer ...">
            <a:extLst>
              <a:ext uri="{FF2B5EF4-FFF2-40B4-BE49-F238E27FC236}">
                <a16:creationId xmlns:a16="http://schemas.microsoft.com/office/drawing/2014/main" id="{70255572-C5D9-ED36-38CA-74138932D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053" y="109518"/>
            <a:ext cx="5509000" cy="368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14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480438" cy="44611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Regularization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with Dropout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B1A0C6-01CC-03BA-71C4-7AF696BB3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6588" y="1561183"/>
            <a:ext cx="6907212" cy="3646735"/>
          </a:xfrm>
        </p:spPr>
      </p:pic>
      <p:pic>
        <p:nvPicPr>
          <p:cNvPr id="11266" name="Picture 2" descr="Dropout Regularization ">
            <a:extLst>
              <a:ext uri="{FF2B5EF4-FFF2-40B4-BE49-F238E27FC236}">
                <a16:creationId xmlns:a16="http://schemas.microsoft.com/office/drawing/2014/main" id="{85452E77-712D-719E-3C1E-C998B2F01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730" y="1073150"/>
            <a:ext cx="7620000" cy="501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Plots of data that show overfitting, correct fitting, and underfitting for classification and regression models.">
            <a:extLst>
              <a:ext uri="{FF2B5EF4-FFF2-40B4-BE49-F238E27FC236}">
                <a16:creationId xmlns:a16="http://schemas.microsoft.com/office/drawing/2014/main" id="{9CF4CF35-6325-E3C3-EAD9-9BCDBF5A2D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Plots of data that show overfitting, correct fitting, and underfitting for classification and regression models.">
            <a:extLst>
              <a:ext uri="{FF2B5EF4-FFF2-40B4-BE49-F238E27FC236}">
                <a16:creationId xmlns:a16="http://schemas.microsoft.com/office/drawing/2014/main" id="{CA08FA52-B83D-94AE-541E-B0F007694B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A diagram of different types of lines&#10;&#10;Description automatically generated">
            <a:extLst>
              <a:ext uri="{FF2B5EF4-FFF2-40B4-BE49-F238E27FC236}">
                <a16:creationId xmlns:a16="http://schemas.microsoft.com/office/drawing/2014/main" id="{B1DD7207-9A50-55AE-0C86-EB57CDD031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91" y="4497195"/>
            <a:ext cx="4246797" cy="215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1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499</Words>
  <Application>Microsoft Macintosh PowerPoint</Application>
  <PresentationFormat>Widescreen</PresentationFormat>
  <Paragraphs>54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Menlo</vt:lpstr>
      <vt:lpstr>Office Theme</vt:lpstr>
      <vt:lpstr>Contents</vt:lpstr>
      <vt:lpstr>Single Perceptron</vt:lpstr>
      <vt:lpstr>Multi-layer (Shallow) Neural Network</vt:lpstr>
      <vt:lpstr>Transformer (Deep NN) </vt:lpstr>
      <vt:lpstr>Transformer (Deep NN) </vt:lpstr>
      <vt:lpstr>Transformer (Deep NN) </vt:lpstr>
      <vt:lpstr>Residual (Skip) Connections</vt:lpstr>
      <vt:lpstr>Batch &amp; Layer Normalizations </vt:lpstr>
      <vt:lpstr>Regularization with Dropout </vt:lpstr>
      <vt:lpstr>Thread #1: DLITE Loss</vt:lpstr>
      <vt:lpstr>Thread #2: GPT+IR</vt:lpstr>
      <vt:lpstr>Thread #3: GPT+GPT</vt:lpstr>
      <vt:lpstr>Thread #4: GPT4NER</vt:lpstr>
      <vt:lpstr>Thread #5: NET4GPT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</dc:title>
  <dc:creator>Ke,Weimao</dc:creator>
  <cp:lastModifiedBy>Ke,Weimao</cp:lastModifiedBy>
  <cp:revision>9</cp:revision>
  <dcterms:created xsi:type="dcterms:W3CDTF">2023-07-28T12:58:44Z</dcterms:created>
  <dcterms:modified xsi:type="dcterms:W3CDTF">2023-07-28T17:01:43Z</dcterms:modified>
</cp:coreProperties>
</file>