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Pope Benedict XVI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Single Perceptron (linear)</a:t>
            </a:r>
          </a:p>
          <a:p>
            <a:r>
              <a:rPr lang="en-US" dirty="0"/>
              <a:t>Neural Network (non-linear, shallow)</a:t>
            </a:r>
          </a:p>
          <a:p>
            <a:r>
              <a:rPr lang="en-US" dirty="0"/>
              <a:t>Deep NN (deep learning)</a:t>
            </a:r>
          </a:p>
          <a:p>
            <a:r>
              <a:rPr lang="en-US" dirty="0"/>
              <a:t>Transformer w/ Embeddings</a:t>
            </a:r>
          </a:p>
          <a:p>
            <a:r>
              <a:rPr lang="en-US" dirty="0"/>
              <a:t>Related techniques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Boost learning</a:t>
            </a:r>
          </a:p>
          <a:p>
            <a:pPr lvl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5096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#1: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DLITE Loss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2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77D069C4-D425-C26E-BAA1-8447D948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46" y="48240"/>
            <a:ext cx="6221066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 loss function based on DLITE.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Implement a custom loss function based on DLITE.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loss function for transformer training,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tinyshakespeare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monitor the convergence with DLITE, Cross-Entropy, and KL divergence scores: a) how fast does it converge, and b) the converged (lowest) scores.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020" y="2306007"/>
            <a:ext cx="3404755" cy="2245985"/>
          </a:xfrm>
        </p:spPr>
        <p:txBody>
          <a:bodyPr anchor="t">
            <a:normAutofit/>
          </a:bodyPr>
          <a:lstStyle/>
          <a:p>
            <a:r>
              <a:rPr lang="en-US" dirty="0"/>
              <a:t>Loss functions: </a:t>
            </a:r>
          </a:p>
          <a:p>
            <a:pPr lvl="1"/>
            <a:r>
              <a:rPr lang="en-US" dirty="0"/>
              <a:t>Errors, Cross-Entropy, KL Divergence</a:t>
            </a:r>
          </a:p>
          <a:p>
            <a:pPr lvl="1"/>
            <a:r>
              <a:rPr lang="en-US" dirty="0"/>
              <a:t>How about DLITE?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41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#2: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GPT+IR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183574"/>
            <a:ext cx="104745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 information retrieval model integrated with LLMs: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prompt (question/query) to retrieve documents.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documents to enrich (as part of) the prompt.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 the enriched prompt to get answer for the original question/prompt.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Note: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Assume existing (pre-trained) LLM and (indexed) IR systems.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access them via APIs, e.g.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APIs, Elastic APIs.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340591-508E-92C2-4F19-4C023879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569315"/>
            <a:ext cx="8128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0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GPT+GPT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Transformers (agents) trained on local personal data.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mini-GPT on local personal data (e.g. for Bob).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fine-tune large pre-trained models, e.g. with Alpaca.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Answer questions about local personal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Interact with another mini-GPT, e.g. for Alice.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(Future) Form a network of mini-GPT for large capacity.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15572-19E2-438D-2289-809737FE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Bumblebee (Transformers: Animated) | Heroes Wiki | Fandom">
            <a:extLst>
              <a:ext uri="{FF2B5EF4-FFF2-40B4-BE49-F238E27FC236}">
                <a16:creationId xmlns:a16="http://schemas.microsoft.com/office/drawing/2014/main" id="{6594A11B-D52C-C1EF-29BF-E3F46B3E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19" y="813163"/>
            <a:ext cx="2479025" cy="22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Optimus Prime illustration, Optimus Prime Cartoon Transformers Toy,  transformers, comics, fictional Character png | PNGEgg">
            <a:extLst>
              <a:ext uri="{FF2B5EF4-FFF2-40B4-BE49-F238E27FC236}">
                <a16:creationId xmlns:a16="http://schemas.microsoft.com/office/drawing/2014/main" id="{16A74E72-A086-AE0F-D7DA-63D297F5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18" y="259185"/>
            <a:ext cx="2681484" cy="34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032A4001-4C70-5E40-9444-C9F6A2DDFE52}"/>
              </a:ext>
            </a:extLst>
          </p:cNvPr>
          <p:cNvSpPr/>
          <p:nvPr/>
        </p:nvSpPr>
        <p:spPr>
          <a:xfrm>
            <a:off x="6485641" y="1432874"/>
            <a:ext cx="1960775" cy="10226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GPT4NER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290491"/>
            <a:ext cx="10474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Train GPT to generate (recognize) name entities.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transformer (decoder) for embedding.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Or use existing embedding, e.g. BERT.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Train and fine-tune on New York Times annotated data.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and evaluate predictions for NER.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0D4EA-1895-2614-2714-9A3524B4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34" y="656449"/>
            <a:ext cx="2424349" cy="329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A4847C-751C-0785-0A3E-934620897FFB}"/>
              </a:ext>
            </a:extLst>
          </p:cNvPr>
          <p:cNvSpPr/>
          <p:nvPr/>
        </p:nvSpPr>
        <p:spPr>
          <a:xfrm>
            <a:off x="5099408" y="1321904"/>
            <a:ext cx="1212175" cy="22363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1B537D7-9812-E106-BA1D-371CC7B065E8}"/>
              </a:ext>
            </a:extLst>
          </p:cNvPr>
          <p:cNvSpPr/>
          <p:nvPr/>
        </p:nvSpPr>
        <p:spPr>
          <a:xfrm>
            <a:off x="6450496" y="2385391"/>
            <a:ext cx="819868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41987-7CCD-1187-6AE2-F0E86967FA6B}"/>
              </a:ext>
            </a:extLst>
          </p:cNvPr>
          <p:cNvSpPr/>
          <p:nvPr/>
        </p:nvSpPr>
        <p:spPr>
          <a:xfrm>
            <a:off x="8631159" y="3267003"/>
            <a:ext cx="2365079" cy="13616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4B358-EB46-233C-8D12-7E27E7ADE101}"/>
              </a:ext>
            </a:extLst>
          </p:cNvPr>
          <p:cNvSpPr txBox="1"/>
          <p:nvPr/>
        </p:nvSpPr>
        <p:spPr>
          <a:xfrm>
            <a:off x="9193047" y="3644160"/>
            <a:ext cx="124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Pre-trained</a:t>
            </a:r>
          </a:p>
          <a:p>
            <a:pPr algn="ctr"/>
            <a:r>
              <a:rPr lang="en-US" dirty="0"/>
              <a:t>BERT</a:t>
            </a:r>
          </a:p>
        </p:txBody>
      </p:sp>
      <p:pic>
        <p:nvPicPr>
          <p:cNvPr id="10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4C214048-E095-E994-5A3B-40AC07CB7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r="47283"/>
          <a:stretch/>
        </p:blipFill>
        <p:spPr bwMode="auto">
          <a:xfrm rot="16200000">
            <a:off x="9128217" y="207078"/>
            <a:ext cx="2417622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ss Functions Explained. Intuitive explanations of various Loss… | by  Harsha Bommana | Deep Learning Demystified | Medium">
            <a:extLst>
              <a:ext uri="{FF2B5EF4-FFF2-40B4-BE49-F238E27FC236}">
                <a16:creationId xmlns:a16="http://schemas.microsoft.com/office/drawing/2014/main" id="{66B272EC-8346-46C1-1374-4660315D6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5"/>
          <a:stretch/>
        </p:blipFill>
        <p:spPr bwMode="auto">
          <a:xfrm rot="16200000">
            <a:off x="9730941" y="3619786"/>
            <a:ext cx="1212175" cy="3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8A6FE-EE1D-B65E-8E1E-621AE1C022CA}"/>
              </a:ext>
            </a:extLst>
          </p:cNvPr>
          <p:cNvSpPr txBox="1"/>
          <p:nvPr/>
        </p:nvSpPr>
        <p:spPr>
          <a:xfrm>
            <a:off x="7589949" y="162057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66AC4-EC33-61FC-1406-762545DC0342}"/>
              </a:ext>
            </a:extLst>
          </p:cNvPr>
          <p:cNvSpPr txBox="1"/>
          <p:nvPr/>
        </p:nvSpPr>
        <p:spPr>
          <a:xfrm>
            <a:off x="7143684" y="370406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607E9-CA4B-2F0C-3564-D46FBFB965A1}"/>
              </a:ext>
            </a:extLst>
          </p:cNvPr>
          <p:cNvSpPr txBox="1"/>
          <p:nvPr/>
        </p:nvSpPr>
        <p:spPr>
          <a:xfrm>
            <a:off x="9350173" y="36890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69099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Thread #5: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NET4GPT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12BB-2A43-1399-2D95-0B7474599E22}"/>
              </a:ext>
            </a:extLst>
          </p:cNvPr>
          <p:cNvSpPr txBox="1"/>
          <p:nvPr/>
        </p:nvSpPr>
        <p:spPr>
          <a:xfrm>
            <a:off x="686834" y="4074158"/>
            <a:ext cx="1124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Core question of how to construct and optimize residual connection for faster and robust learning?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 different combinations of layer-to-layer vs. residual (skip) connections.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What is the optimal connections for: * fastest convergence, and * best performance (min loss).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Inspirations: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Weimao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Ke's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extensive research on network connections and the "Clustering Paradox" in distributed search and retrieval. 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4" name="Picture 2" descr="Dropout Regularization ">
            <a:extLst>
              <a:ext uri="{FF2B5EF4-FFF2-40B4-BE49-F238E27FC236}">
                <a16:creationId xmlns:a16="http://schemas.microsoft.com/office/drawing/2014/main" id="{C59788D9-AB2F-8AD9-648B-68A47665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7" y="157943"/>
            <a:ext cx="3395022" cy="22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D0F69C0C-BA35-9EE6-8313-10E82C2AF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56" y="686007"/>
            <a:ext cx="7772400" cy="31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Single Perceptron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9610CC72-E5EF-8E05-2017-B364CEFA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8" y="592138"/>
            <a:ext cx="5277472" cy="5584825"/>
          </a:xfrm>
        </p:spPr>
      </p:pic>
      <p:pic>
        <p:nvPicPr>
          <p:cNvPr id="7" name="Picture 6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5A323E18-4F41-65A8-1064-56B68312E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4" y="658803"/>
            <a:ext cx="1801842" cy="19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Multi-layer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(Shallow)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Neural Network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B04329A9-B0C2-E49C-FE76-40B2E0DF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7" y="4466887"/>
            <a:ext cx="6910394" cy="2295695"/>
          </a:xfrm>
        </p:spPr>
      </p:pic>
      <p:pic>
        <p:nvPicPr>
          <p:cNvPr id="5" name="Picture 4" descr="A diagram of a car evaluation&#10;&#10;Description automatically generated">
            <a:extLst>
              <a:ext uri="{FF2B5EF4-FFF2-40B4-BE49-F238E27FC236}">
                <a16:creationId xmlns:a16="http://schemas.microsoft.com/office/drawing/2014/main" id="{5D405FD4-2444-E743-1BDA-6A4B399D6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7" y="257240"/>
            <a:ext cx="1735999" cy="1792664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00BC6571-83DC-6182-C796-4B26F6010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20" y="215673"/>
            <a:ext cx="4582407" cy="4372432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43900152-41AB-14E8-0A10-32F8F21A3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92" y="153186"/>
            <a:ext cx="2382410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B960D-F262-B3A9-83A6-84E3A2FB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83" y="1153571"/>
            <a:ext cx="7415108" cy="4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9F1C64-E0CD-057A-A472-E3E5F20D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0"/>
            <a:ext cx="5051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Transformer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(Deep NN)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0096BD-86F1-AFBB-A6E2-17E19172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61" y="-44847"/>
            <a:ext cx="772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Residual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(Skip)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Connections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B4A158-EAB0-3173-4B10-36619747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40" y="1465050"/>
            <a:ext cx="7741644" cy="43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&amp; Layer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Normalizations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AF2499-4673-4D66-D395-6A23B2C5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33" y="3200173"/>
            <a:ext cx="5014435" cy="383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uild Better Deep Learning Models with Batch and Layer ...">
            <a:extLst>
              <a:ext uri="{FF2B5EF4-FFF2-40B4-BE49-F238E27FC236}">
                <a16:creationId xmlns:a16="http://schemas.microsoft.com/office/drawing/2014/main" id="{70255572-C5D9-ED36-38CA-74138932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053" y="109518"/>
            <a:ext cx="5509000" cy="36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Regularization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with Dropout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B1A0C6-01CC-03BA-71C4-7AF696BB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588" y="1561183"/>
            <a:ext cx="6907212" cy="3646735"/>
          </a:xfrm>
        </p:spPr>
      </p:pic>
      <p:pic>
        <p:nvPicPr>
          <p:cNvPr id="11266" name="Picture 2" descr="Dropout Regularization ">
            <a:extLst>
              <a:ext uri="{FF2B5EF4-FFF2-40B4-BE49-F238E27FC236}">
                <a16:creationId xmlns:a16="http://schemas.microsoft.com/office/drawing/2014/main" id="{85452E77-712D-719E-3C1E-C998B2F0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30" y="1073150"/>
            <a:ext cx="76200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9CF4CF35-6325-E3C3-EAD9-9BCDBF5A2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Plots of data that show overfitting, correct fitting, and underfitting for classification and regression models.">
            <a:extLst>
              <a:ext uri="{FF2B5EF4-FFF2-40B4-BE49-F238E27FC236}">
                <a16:creationId xmlns:a16="http://schemas.microsoft.com/office/drawing/2014/main" id="{CA08FA52-B83D-94AE-541E-B0F007694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diagram of different types of lines&#10;&#10;Description automatically generated">
            <a:extLst>
              <a:ext uri="{FF2B5EF4-FFF2-40B4-BE49-F238E27FC236}">
                <a16:creationId xmlns:a16="http://schemas.microsoft.com/office/drawing/2014/main" id="{B1DD7207-9A50-55AE-0C86-EB57CDD03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" y="4497195"/>
            <a:ext cx="4246797" cy="21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504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Contents</vt:lpstr>
      <vt:lpstr>Single Perceptron</vt:lpstr>
      <vt:lpstr>Multi-layer (Shallow) Neural Network</vt:lpstr>
      <vt:lpstr>Transformer (Deep NN) </vt:lpstr>
      <vt:lpstr>Transformer (Deep NN) </vt:lpstr>
      <vt:lpstr>Transformer (Deep NN) </vt:lpstr>
      <vt:lpstr>Residual (Skip) Connections</vt:lpstr>
      <vt:lpstr>Batch &amp; Layer Normalizations </vt:lpstr>
      <vt:lpstr>Regularization with Dropout </vt:lpstr>
      <vt:lpstr>Thread #1: DLITE Loss</vt:lpstr>
      <vt:lpstr>Thread #2: GPT+IR</vt:lpstr>
      <vt:lpstr>Thread #3: GPT+GPT</vt:lpstr>
      <vt:lpstr>Thread #4: GPT4NER</vt:lpstr>
      <vt:lpstr>Thread #5: NET4GPT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Ke,Weimao</dc:creator>
  <cp:lastModifiedBy>Ke,Weimao</cp:lastModifiedBy>
  <cp:revision>10</cp:revision>
  <dcterms:created xsi:type="dcterms:W3CDTF">2023-07-28T12:58:44Z</dcterms:created>
  <dcterms:modified xsi:type="dcterms:W3CDTF">2023-10-04T14:02:07Z</dcterms:modified>
</cp:coreProperties>
</file>