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8" r:id="rId4"/>
    <p:sldId id="259" r:id="rId5"/>
    <p:sldId id="260" r:id="rId6"/>
    <p:sldId id="261" r:id="rId7"/>
    <p:sldId id="276" r:id="rId8"/>
    <p:sldId id="267" r:id="rId9"/>
    <p:sldId id="268" r:id="rId10"/>
    <p:sldId id="270" r:id="rId11"/>
    <p:sldId id="273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5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B163-1AAA-4F53-A364-122884CB7D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FD5B-4888-4A03-98FD-9D02A10876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B163-1AAA-4F53-A364-122884CB7D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FD5B-4888-4A03-98FD-9D02A10876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B163-1AAA-4F53-A364-122884CB7D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FD5B-4888-4A03-98FD-9D02A10876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B163-1AAA-4F53-A364-122884CB7D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FD5B-4888-4A03-98FD-9D02A10876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B163-1AAA-4F53-A364-122884CB7D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FD5B-4888-4A03-98FD-9D02A10876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B163-1AAA-4F53-A364-122884CB7D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FD5B-4888-4A03-98FD-9D02A10876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B163-1AAA-4F53-A364-122884CB7D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FD5B-4888-4A03-98FD-9D02A10876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B163-1AAA-4F53-A364-122884CB7D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FD5B-4888-4A03-98FD-9D02A10876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B163-1AAA-4F53-A364-122884CB7D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FD5B-4888-4A03-98FD-9D02A10876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B163-1AAA-4F53-A364-122884CB7D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FD5B-4888-4A03-98FD-9D02A10876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B163-1AAA-4F53-A364-122884CB7D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FD5B-4888-4A03-98FD-9D02A10876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B163-1AAA-4F53-A364-122884CB7D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FD5B-4888-4A03-98FD-9D02A10876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tags" Target="../tags/tag1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tags" Target="../tags/tag3.xml"/><Relationship Id="rId4" Type="http://schemas.openxmlformats.org/officeDocument/2006/relationships/image" Target="../media/image7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6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tags" Target="../tags/tag6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tags" Target="../tags/tag8.xml"/><Relationship Id="rId5" Type="http://schemas.openxmlformats.org/officeDocument/2006/relationships/image" Target="../media/image14.jpeg"/><Relationship Id="rId4" Type="http://schemas.openxmlformats.org/officeDocument/2006/relationships/tags" Target="../tags/tag7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1814195" y="1798320"/>
            <a:ext cx="10058400" cy="46589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文本框 8"/>
          <p:cNvSpPr txBox="1"/>
          <p:nvPr/>
        </p:nvSpPr>
        <p:spPr>
          <a:xfrm>
            <a:off x="1247873" y="1524897"/>
            <a:ext cx="9696253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  <a:spcAft>
                <a:spcPts val="1800"/>
              </a:spcAft>
            </a:pPr>
            <a:r>
              <a:rPr altLang="zh-CN" sz="36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基于上下文特征的药物命名实体识别</a:t>
            </a:r>
            <a:endParaRPr altLang="zh-CN" sz="36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73799" y="3561240"/>
            <a:ext cx="644440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指导教师：赵志立</a:t>
            </a:r>
            <a:endParaRPr lang="en-US" altLang="zh-CN" sz="2400" b="1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答 辩 人：方啸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专    业：计算机科学与技术（数据科学方向）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时    间：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2023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4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日</a:t>
            </a:r>
            <a:endParaRPr lang="en-US" altLang="zh-CN" sz="2400" b="1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81" y="6457315"/>
            <a:ext cx="2039038" cy="273423"/>
          </a:xfrm>
          <a:prstGeom prst="rect">
            <a:avLst/>
          </a:prstGeom>
        </p:spPr>
      </p:pic>
      <p:pic>
        <p:nvPicPr>
          <p:cNvPr id="25" name="图形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5007" y="251437"/>
            <a:ext cx="1907588" cy="5758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9160867" y="6208889"/>
            <a:ext cx="2433876" cy="649111"/>
          </a:xfrm>
        </p:spPr>
        <p:txBody>
          <a:bodyPr/>
          <a:lstStyle/>
          <a:p>
            <a:fld id="{0BC4E813-84E9-47E6-B5AC-41D88705236B}" type="slidenum">
              <a:rPr lang="zh-CN" altLang="en-US" smtClean="0"/>
            </a:fld>
            <a:r>
              <a:rPr lang="en-US" altLang="zh-CN" dirty="0"/>
              <a:t>/10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1814195" y="1798320"/>
            <a:ext cx="10058400" cy="46589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81" y="6457315"/>
            <a:ext cx="2039038" cy="2734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30403" y="1992618"/>
            <a:ext cx="8331193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感谢，</a:t>
            </a:r>
            <a:endParaRPr lang="en-US" altLang="zh-CN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请老师批评指正！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5007" y="251437"/>
            <a:ext cx="1907588" cy="5758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9160867" y="6208889"/>
            <a:ext cx="2433876" cy="649111"/>
          </a:xfrm>
        </p:spPr>
        <p:txBody>
          <a:bodyPr/>
          <a:lstStyle/>
          <a:p>
            <a:fld id="{0BC4E813-84E9-47E6-B5AC-41D88705236B}" type="slidenum">
              <a:rPr lang="zh-CN" altLang="en-US" smtClean="0"/>
            </a:fld>
            <a:r>
              <a:rPr lang="en-US" altLang="zh-CN" dirty="0"/>
              <a:t>/10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>
          <a:xfrm>
            <a:off x="1814195" y="1798320"/>
            <a:ext cx="10058400" cy="46589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文本框 8"/>
          <p:cNvSpPr txBox="1"/>
          <p:nvPr/>
        </p:nvSpPr>
        <p:spPr>
          <a:xfrm>
            <a:off x="681552" y="1035770"/>
            <a:ext cx="9696253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研究背景与现状</a:t>
            </a:r>
            <a:endParaRPr lang="en-US" altLang="zh-CN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相关理论与</a:t>
            </a: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技术</a:t>
            </a:r>
            <a:endParaRPr lang="en-US" altLang="zh-CN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常见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方法的性能对比</a:t>
            </a:r>
            <a:endParaRPr lang="zh-CN" altLang="en-US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引入上下文信息改进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表现</a:t>
            </a:r>
            <a:endParaRPr lang="zh-CN" altLang="zh-CN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总结与展望</a:t>
            </a:r>
            <a:endParaRPr lang="en-US" altLang="zh-CN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81" y="6457315"/>
            <a:ext cx="2039038" cy="273423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0" y="771885"/>
            <a:ext cx="730577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9405" y="139075"/>
            <a:ext cx="39737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纲要</a:t>
            </a:r>
            <a:endParaRPr lang="en-US" altLang="zh-CN" sz="2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5007" y="251437"/>
            <a:ext cx="1907588" cy="5758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9160867" y="6208889"/>
            <a:ext cx="2433876" cy="649111"/>
          </a:xfrm>
        </p:spPr>
        <p:txBody>
          <a:bodyPr/>
          <a:lstStyle/>
          <a:p>
            <a:fld id="{0BC4E813-84E9-47E6-B5AC-41D88705236B}" type="slidenum">
              <a:rPr lang="zh-CN" altLang="en-US" smtClean="0"/>
            </a:fld>
            <a:r>
              <a:rPr lang="en-US" altLang="zh-CN" dirty="0"/>
              <a:t>/10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481" y="6457315"/>
            <a:ext cx="2039038" cy="273423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771885"/>
            <a:ext cx="730577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9405" y="139075"/>
            <a:ext cx="39737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背景介绍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5007" y="251437"/>
            <a:ext cx="1907588" cy="5758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728345" y="912495"/>
            <a:ext cx="5882005" cy="105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命名实体识别的定义与</a:t>
            </a: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效用</a:t>
            </a:r>
            <a:endParaRPr lang="zh-CN" altLang="en-US" sz="24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医疗领域：药名实体</a:t>
            </a:r>
            <a:endParaRPr lang="zh-CN" altLang="en-US" sz="24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9160867" y="6208889"/>
            <a:ext cx="2433876" cy="649111"/>
          </a:xfrm>
        </p:spPr>
        <p:txBody>
          <a:bodyPr/>
          <a:lstStyle/>
          <a:p>
            <a:fld id="{0BC4E813-84E9-47E6-B5AC-41D88705236B}" type="slidenum">
              <a:rPr lang="zh-CN" altLang="en-US" smtClean="0"/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100" name="图片 99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71460" y="2087880"/>
            <a:ext cx="3598545" cy="3500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右箭头 4"/>
          <p:cNvSpPr/>
          <p:nvPr/>
        </p:nvSpPr>
        <p:spPr>
          <a:xfrm>
            <a:off x="6495415" y="3375025"/>
            <a:ext cx="931545" cy="478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1" name="图片 100"/>
          <p:cNvPicPr/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9405" y="2748280"/>
            <a:ext cx="5877560" cy="1733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481" y="6452975"/>
            <a:ext cx="2039038" cy="273423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771885"/>
            <a:ext cx="730577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9405" y="139075"/>
            <a:ext cx="39737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相关理论知识介绍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5007" y="251437"/>
            <a:ext cx="1907588" cy="5758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319405" y="1929765"/>
            <a:ext cx="334327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马尔</a:t>
            </a: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可夫</a:t>
            </a: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决策过程</a:t>
            </a:r>
            <a:endParaRPr lang="en-US" altLang="zh-CN" sz="24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9160867" y="6208889"/>
            <a:ext cx="2433876" cy="649111"/>
          </a:xfrm>
        </p:spPr>
        <p:txBody>
          <a:bodyPr/>
          <a:lstStyle/>
          <a:p>
            <a:fld id="{0BC4E813-84E9-47E6-B5AC-41D88705236B}" type="slidenum">
              <a:rPr lang="zh-CN" altLang="en-US" smtClean="0"/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5" y="2840355"/>
            <a:ext cx="2901315" cy="325374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3779520" y="1929130"/>
            <a:ext cx="286512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隐马尔可夫模型</a:t>
            </a:r>
            <a:endParaRPr lang="en-US" altLang="zh-CN" sz="24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 2.3 隐马尔可夫链模型示意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3315" y="2906395"/>
            <a:ext cx="2865755" cy="243522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8067040" y="1929765"/>
            <a:ext cx="284289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条件随机场</a:t>
            </a: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模型</a:t>
            </a:r>
            <a:endParaRPr lang="en-US" altLang="zh-CN" sz="24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图 2.4 不同条件随机场结构示意图.drawi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8360" y="2792095"/>
            <a:ext cx="4577080" cy="31648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0530" y="1111250"/>
            <a:ext cx="4935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从马尔可夫</a:t>
            </a: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过程到条件随机场</a:t>
            </a:r>
            <a:endParaRPr lang="zh-CN" altLang="en-US" sz="24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481" y="6457315"/>
            <a:ext cx="2039038" cy="273423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771885"/>
            <a:ext cx="730577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9405" y="139075"/>
            <a:ext cx="4969032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常见方法的性能对比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5007" y="251437"/>
            <a:ext cx="1907588" cy="5758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319404" y="1089210"/>
            <a:ext cx="10885137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命名实体识别的常见计算资源友好型方法</a:t>
            </a:r>
            <a:endParaRPr lang="en-US" altLang="zh-CN" sz="24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20495" y="5359400"/>
            <a:ext cx="87947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词典法</a:t>
            </a:r>
            <a:endParaRPr lang="zh-CN" altLang="en-US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396230" y="5359400"/>
            <a:ext cx="119951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贝叶斯模型</a:t>
            </a:r>
            <a:endParaRPr lang="zh-CN" altLang="en-US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61145" y="5343525"/>
            <a:ext cx="128333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条件随机场</a:t>
            </a:r>
            <a:endParaRPr lang="zh-CN" altLang="en-US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9160867" y="6208889"/>
            <a:ext cx="2433876" cy="649111"/>
          </a:xfrm>
        </p:spPr>
        <p:txBody>
          <a:bodyPr/>
          <a:lstStyle/>
          <a:p>
            <a:fld id="{0BC4E813-84E9-47E6-B5AC-41D88705236B}" type="slidenum">
              <a:rPr lang="zh-CN" altLang="en-US" smtClean="0"/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103" name="图片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4270375" y="3114040"/>
            <a:ext cx="3450590" cy="10020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image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2103120"/>
            <a:ext cx="3819525" cy="2526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95615" y="2087245"/>
            <a:ext cx="3763010" cy="2541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481" y="6457315"/>
            <a:ext cx="2039038" cy="273423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771885"/>
            <a:ext cx="730577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9404" y="139075"/>
            <a:ext cx="5591201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常见方法的性能对比</a:t>
            </a:r>
            <a:endParaRPr lang="en-US" altLang="zh-CN" sz="2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5007" y="251437"/>
            <a:ext cx="1907588" cy="5758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7305675" y="1480185"/>
            <a:ext cx="4289425" cy="2528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结论：</a:t>
            </a:r>
            <a:endParaRPr lang="en-US" altLang="zh-CN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基于横向比较，CRF模型在总体性能上存在优越性。这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也暗示了上下文信息在命名实体识别任务中的重要性。</a:t>
            </a:r>
            <a:endParaRPr lang="zh-CN" altLang="en-US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简单构建的基础CRF模型在召回率上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有待提高。</a:t>
            </a:r>
            <a:endParaRPr lang="zh-CN" altLang="en-US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0235" y="945515"/>
            <a:ext cx="459867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三类方法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的性能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对比</a:t>
            </a:r>
            <a:endParaRPr lang="zh-CN" altLang="en-US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9160867" y="6208889"/>
            <a:ext cx="2433876" cy="649111"/>
          </a:xfrm>
        </p:spPr>
        <p:txBody>
          <a:bodyPr/>
          <a:lstStyle/>
          <a:p>
            <a:fld id="{0BC4E813-84E9-47E6-B5AC-41D88705236B}" type="slidenum">
              <a:rPr lang="zh-CN" altLang="en-US" smtClean="0"/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60095" y="1482725"/>
            <a:ext cx="5785485" cy="4679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481" y="6457315"/>
            <a:ext cx="2039038" cy="273423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771885"/>
            <a:ext cx="730577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9404" y="139075"/>
            <a:ext cx="8192999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引入上下文信息改进表现</a:t>
            </a:r>
            <a:endParaRPr lang="en-US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5007" y="251437"/>
            <a:ext cx="1907588" cy="5758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9" name="文本框 138"/>
          <p:cNvSpPr txBox="1"/>
          <p:nvPr/>
        </p:nvSpPr>
        <p:spPr>
          <a:xfrm>
            <a:off x="440690" y="1130935"/>
            <a:ext cx="509905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三类基于上下文的新特征</a:t>
            </a:r>
            <a:endParaRPr lang="en-US" altLang="zh-CN" sz="24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9160867" y="6208889"/>
            <a:ext cx="2433876" cy="649111"/>
          </a:xfrm>
        </p:spPr>
        <p:txBody>
          <a:bodyPr/>
          <a:lstStyle/>
          <a:p>
            <a:fld id="{0BC4E813-84E9-47E6-B5AC-41D88705236B}" type="slidenum">
              <a:rPr lang="zh-CN" altLang="en-US" smtClean="0"/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106" name="图片 105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97325" y="2966085"/>
            <a:ext cx="3381375" cy="2168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40410" y="1950085"/>
            <a:ext cx="2921635" cy="33293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7760" y="3484880"/>
            <a:ext cx="4521200" cy="156146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1673860" y="5359400"/>
            <a:ext cx="1707515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形态学特征</a:t>
            </a:r>
            <a:endParaRPr lang="zh-CN" altLang="en-US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5142230" y="5359400"/>
            <a:ext cx="1453515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语言学特征</a:t>
            </a:r>
            <a:endParaRPr lang="zh-CN" altLang="en-US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8874125" y="5343525"/>
            <a:ext cx="1570355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句法结构特征</a:t>
            </a:r>
            <a:endParaRPr lang="zh-CN" altLang="en-US" sz="16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481" y="6457315"/>
            <a:ext cx="2039038" cy="273423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771885"/>
            <a:ext cx="730577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9404" y="139075"/>
            <a:ext cx="655273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引入上下文信息改进表现</a:t>
            </a:r>
            <a:endParaRPr lang="en-US" altLang="zh-CN" sz="2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5007" y="251437"/>
            <a:ext cx="1907588" cy="5758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9160867" y="6208889"/>
            <a:ext cx="2433876" cy="649111"/>
          </a:xfrm>
        </p:spPr>
        <p:txBody>
          <a:bodyPr/>
          <a:lstStyle/>
          <a:p>
            <a:fld id="{0BC4E813-84E9-47E6-B5AC-41D88705236B}" type="slidenum">
              <a:rPr lang="zh-CN" altLang="en-US" smtClean="0"/>
            </a:fld>
            <a:r>
              <a:rPr lang="en-US" altLang="zh-CN" dirty="0"/>
              <a:t>/10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305675" y="1480185"/>
            <a:ext cx="4289425" cy="28670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>
              <a:lnSpc>
                <a:spcPct val="110000"/>
              </a:lnSpc>
            </a:pP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结论：</a:t>
            </a:r>
            <a:endParaRPr lang="en-US" altLang="zh-CN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三类特征中，语言学类特征能够显著地提高CRF模型识别药名实体的召回率，对提高模型表现有效性最强。</a:t>
            </a:r>
            <a:endParaRPr lang="zh-CN" altLang="en-US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数据表明，引入过多的特征可能会导致输入信息的冗余和模型的过拟合。</a:t>
            </a:r>
            <a:endParaRPr lang="zh-CN" altLang="en-US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10235" y="945515"/>
            <a:ext cx="519493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改进前后的条件随机场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模型性能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对比</a:t>
            </a:r>
            <a:endParaRPr lang="zh-CN" altLang="en-US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9405" y="1405890"/>
            <a:ext cx="619315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481" y="6457315"/>
            <a:ext cx="2039038" cy="273423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771885"/>
            <a:ext cx="730577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9405" y="139075"/>
            <a:ext cx="39737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总结与展望</a:t>
            </a:r>
            <a:endParaRPr lang="en-US" altLang="zh-CN" sz="2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5007" y="251437"/>
            <a:ext cx="1907588" cy="5758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681552" y="1035770"/>
            <a:ext cx="10885137" cy="3507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总结：</a:t>
            </a:r>
            <a:endParaRPr lang="en-US" altLang="zh-CN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在药物命名实体识别中，条件随机场相较于词典匹配与结合基于规则和统计回归的方法，可以有效地利用上下文语境信息，具有独特的优势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从单词的上下文级别引入语言学类特征，能够显著地提高CRF模型识别药名实体的召回率，从而有效地提高模型表现。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展望：</a:t>
            </a:r>
            <a:endParaRPr lang="en-US" altLang="zh-CN" sz="24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不同的药物名称可能存在实体共指。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对药名进行标准化的实体标识将是下一步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的挑战。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9160867" y="6208889"/>
            <a:ext cx="2433876" cy="649111"/>
          </a:xfrm>
        </p:spPr>
        <p:txBody>
          <a:bodyPr/>
          <a:lstStyle/>
          <a:p>
            <a:fld id="{0BC4E813-84E9-47E6-B5AC-41D88705236B}" type="slidenum">
              <a:rPr lang="zh-CN" altLang="en-US" smtClean="0"/>
            </a:fld>
            <a:r>
              <a:rPr lang="en-US" altLang="zh-CN" dirty="0"/>
              <a:t>/10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PP_MARK_KEY" val="ebba7b10-a85e-437f-a416-77ef5c7cf0cf"/>
  <p:tag name="COMMONDATA" val="eyJoZGlkIjoiZGYwMzI2YjMzODliZWFjMzE2MGZiZDI0ZTZmOWZjYT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演示</Application>
  <PresentationFormat>宽屏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仿宋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秀杰</dc:creator>
  <cp:lastModifiedBy>0n</cp:lastModifiedBy>
  <cp:revision>22</cp:revision>
  <dcterms:created xsi:type="dcterms:W3CDTF">2022-05-02T08:22:00Z</dcterms:created>
  <dcterms:modified xsi:type="dcterms:W3CDTF">2023-05-18T04:06:15Z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51DFBF3B7F9D422EB4B47FE8F5FE46B8_13</vt:lpwstr>
  </property>
  <property fmtid="{D5CDD505-2E9C-101B-9397-08002B2CF9AE}" pid="3" name="KSOProductBuildVer">
    <vt:lpwstr>2052-11.1.0.14309</vt:lpwstr>
  </property>
</Properties>
</file>