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4"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60"/>
    <p:restoredTop sz="94796"/>
  </p:normalViewPr>
  <p:slideViewPr>
    <p:cSldViewPr snapToGrid="0">
      <p:cViewPr>
        <p:scale>
          <a:sx n="160" d="100"/>
          <a:sy n="160" d="100"/>
        </p:scale>
        <p:origin x="-187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5DAF-FB9A-74F2-6DA9-F83E1A49F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E58F94-55B1-3A42-7CC4-09A828C74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FF6DCE-FC64-F2B8-4DD2-FE83514064C5}"/>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5" name="Footer Placeholder 4">
            <a:extLst>
              <a:ext uri="{FF2B5EF4-FFF2-40B4-BE49-F238E27FC236}">
                <a16:creationId xmlns:a16="http://schemas.microsoft.com/office/drawing/2014/main" id="{5FB8936A-5621-2307-4913-B584EB016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09758-4561-D1A2-D5AB-7A9254EA6440}"/>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121232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AAC2-2F10-8CFD-6428-A4BACEF82E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3B86DA-DF8D-B796-4FCE-C8BC4A5B62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A6CBB-908A-4934-66EF-26E015CF0622}"/>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5" name="Footer Placeholder 4">
            <a:extLst>
              <a:ext uri="{FF2B5EF4-FFF2-40B4-BE49-F238E27FC236}">
                <a16:creationId xmlns:a16="http://schemas.microsoft.com/office/drawing/2014/main" id="{94E016AF-D46E-7902-3E2A-56B054A77C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69F44-FBD1-5B11-8B09-D2E6D6766757}"/>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330665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184B3E-1126-8C50-5109-51BB5ABA5B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59544E-3EFB-5DDF-7AFC-C89BCB56E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707DC-0DEB-362B-A2AE-5DD65774ECC3}"/>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5" name="Footer Placeholder 4">
            <a:extLst>
              <a:ext uri="{FF2B5EF4-FFF2-40B4-BE49-F238E27FC236}">
                <a16:creationId xmlns:a16="http://schemas.microsoft.com/office/drawing/2014/main" id="{E56F8FAE-3612-D9B2-9EA7-BEECB7F85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DD0FF-65D4-DCAB-5093-C52C80F769F3}"/>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352047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5F22-AF54-00F8-F736-68E1D03559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B07A5-3401-D09F-3471-03E8E78D26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1DBFB-3756-FD8B-1048-479D047DB44D}"/>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5" name="Footer Placeholder 4">
            <a:extLst>
              <a:ext uri="{FF2B5EF4-FFF2-40B4-BE49-F238E27FC236}">
                <a16:creationId xmlns:a16="http://schemas.microsoft.com/office/drawing/2014/main" id="{80B62869-2B70-BD31-472F-A7EA2B80D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3B39AA-F156-A63D-C95D-8E3917D007B2}"/>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333113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6461-0293-8316-B22C-4DFB94F9D3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BAAFF-C212-FA7E-FA0F-DC734A8CF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1A48AB-C4E4-45B3-D667-F45D84FB390B}"/>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5" name="Footer Placeholder 4">
            <a:extLst>
              <a:ext uri="{FF2B5EF4-FFF2-40B4-BE49-F238E27FC236}">
                <a16:creationId xmlns:a16="http://schemas.microsoft.com/office/drawing/2014/main" id="{D89364E2-815D-7DA8-EB10-FA8641404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748B2-9579-5075-B63B-BB01B7138DD9}"/>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414024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4F9B0-898D-20D2-BC76-089135EF2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5C4D1-AC85-5FAC-1352-CADFD315D7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C1980C-8103-E17D-9090-88495D6380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A2711-0FA5-D5F9-FBAB-A1A8649608EF}"/>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6" name="Footer Placeholder 5">
            <a:extLst>
              <a:ext uri="{FF2B5EF4-FFF2-40B4-BE49-F238E27FC236}">
                <a16:creationId xmlns:a16="http://schemas.microsoft.com/office/drawing/2014/main" id="{0C099536-0996-520E-C465-EA1AFED618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8CCDA-4697-2D1A-3AFE-4ADC8FD7AA7D}"/>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331248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B8C2D-CA37-E330-FDBF-5101BB31B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725D5-750B-4818-FBF8-1C4971990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595862-0F48-FD89-30E7-FDF2304A5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9EF154-2085-2709-A19A-C7326119C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12E652-A25F-FED3-C3A2-D08A6A2E02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B66018-AE3E-1956-6AEE-19493A9741CC}"/>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8" name="Footer Placeholder 7">
            <a:extLst>
              <a:ext uri="{FF2B5EF4-FFF2-40B4-BE49-F238E27FC236}">
                <a16:creationId xmlns:a16="http://schemas.microsoft.com/office/drawing/2014/main" id="{1668E0CD-BBD5-33CF-671C-484A531CAE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F7945B-CAC3-9BE0-E851-D71B6B9D8101}"/>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36745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4D4B-C6F0-C07D-CB7C-E468FCB733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D1E50-08C6-FD9D-7CE7-A657265C6E72}"/>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4" name="Footer Placeholder 3">
            <a:extLst>
              <a:ext uri="{FF2B5EF4-FFF2-40B4-BE49-F238E27FC236}">
                <a16:creationId xmlns:a16="http://schemas.microsoft.com/office/drawing/2014/main" id="{183F2285-B9D4-B417-239E-FAB0438C1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F4171-5834-36BB-E4BF-E7422999A954}"/>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514371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D7D851-C942-91B1-FEA1-6F080FA59982}"/>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3" name="Footer Placeholder 2">
            <a:extLst>
              <a:ext uri="{FF2B5EF4-FFF2-40B4-BE49-F238E27FC236}">
                <a16:creationId xmlns:a16="http://schemas.microsoft.com/office/drawing/2014/main" id="{AE0AE19D-3E4E-2B30-6176-613E58B169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7DBBA-C445-45FC-5AEE-FF8BE3E5F97D}"/>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77924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03F4-0374-FAEE-B851-3BE0C5586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8F03B-E3CA-3226-99EE-C4FD67846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271CD6-CC1A-FBD4-8BF9-4FF9AB57B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E72291-BFC0-C5AD-3E21-D247E38C9EA1}"/>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6" name="Footer Placeholder 5">
            <a:extLst>
              <a:ext uri="{FF2B5EF4-FFF2-40B4-BE49-F238E27FC236}">
                <a16:creationId xmlns:a16="http://schemas.microsoft.com/office/drawing/2014/main" id="{B38F36A7-A91E-3222-2074-25AA1F445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2A827-886A-6982-2D3D-CA10E230C80C}"/>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252268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C4CE-182A-FBFA-5B25-575364200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BC580-8DA2-E329-5134-83421AF7B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43E807-F32C-D106-4EA8-00BCDCE32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A7320-96C2-7742-4A70-8B0DF5B8919B}"/>
              </a:ext>
            </a:extLst>
          </p:cNvPr>
          <p:cNvSpPr>
            <a:spLocks noGrp="1"/>
          </p:cNvSpPr>
          <p:nvPr>
            <p:ph type="dt" sz="half" idx="10"/>
          </p:nvPr>
        </p:nvSpPr>
        <p:spPr/>
        <p:txBody>
          <a:bodyPr/>
          <a:lstStyle/>
          <a:p>
            <a:fld id="{561A6425-F627-074C-AD91-FA210DC8BE1E}" type="datetimeFigureOut">
              <a:rPr lang="en-US" smtClean="0"/>
              <a:t>12/27/23</a:t>
            </a:fld>
            <a:endParaRPr lang="en-US"/>
          </a:p>
        </p:txBody>
      </p:sp>
      <p:sp>
        <p:nvSpPr>
          <p:cNvPr id="6" name="Footer Placeholder 5">
            <a:extLst>
              <a:ext uri="{FF2B5EF4-FFF2-40B4-BE49-F238E27FC236}">
                <a16:creationId xmlns:a16="http://schemas.microsoft.com/office/drawing/2014/main" id="{A1423E4D-9680-FB1B-C834-B60CB3E75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F1F69-B407-6B74-D029-201D53F64722}"/>
              </a:ext>
            </a:extLst>
          </p:cNvPr>
          <p:cNvSpPr>
            <a:spLocks noGrp="1"/>
          </p:cNvSpPr>
          <p:nvPr>
            <p:ph type="sldNum" sz="quarter" idx="12"/>
          </p:nvPr>
        </p:nvSpPr>
        <p:spPr/>
        <p:txBody>
          <a:bodyPr/>
          <a:lstStyle/>
          <a:p>
            <a:fld id="{794C03F0-9C4C-0246-82A4-2E40EAFB35BF}" type="slidenum">
              <a:rPr lang="en-US" smtClean="0"/>
              <a:t>‹#›</a:t>
            </a:fld>
            <a:endParaRPr lang="en-US"/>
          </a:p>
        </p:txBody>
      </p:sp>
    </p:spTree>
    <p:extLst>
      <p:ext uri="{BB962C8B-B14F-4D97-AF65-F5344CB8AC3E}">
        <p14:creationId xmlns:p14="http://schemas.microsoft.com/office/powerpoint/2010/main" val="278960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6EF9B-AF01-9909-6E22-54761D9493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2714AE-B6F4-49FA-492E-2BB8A84F4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A9D63-7A3D-0E79-2EBC-09FD46982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A6425-F627-074C-AD91-FA210DC8BE1E}" type="datetimeFigureOut">
              <a:rPr lang="en-US" smtClean="0"/>
              <a:t>12/27/23</a:t>
            </a:fld>
            <a:endParaRPr lang="en-US"/>
          </a:p>
        </p:txBody>
      </p:sp>
      <p:sp>
        <p:nvSpPr>
          <p:cNvPr id="5" name="Footer Placeholder 4">
            <a:extLst>
              <a:ext uri="{FF2B5EF4-FFF2-40B4-BE49-F238E27FC236}">
                <a16:creationId xmlns:a16="http://schemas.microsoft.com/office/drawing/2014/main" id="{86B51C70-98B0-D7CD-8B1D-A311ADCD2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203EC2-1698-E238-6673-B269A4EF58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C03F0-9C4C-0246-82A4-2E40EAFB35BF}" type="slidenum">
              <a:rPr lang="en-US" smtClean="0"/>
              <a:t>‹#›</a:t>
            </a:fld>
            <a:endParaRPr lang="en-US"/>
          </a:p>
        </p:txBody>
      </p:sp>
    </p:spTree>
    <p:extLst>
      <p:ext uri="{BB962C8B-B14F-4D97-AF65-F5344CB8AC3E}">
        <p14:creationId xmlns:p14="http://schemas.microsoft.com/office/powerpoint/2010/main" val="464685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i.org/10.1007/s00521-022-07366-3"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p:cNvSpPr/>
          <p:nvPr/>
        </p:nvSpPr>
        <p:spPr>
          <a:xfrm>
            <a:off x="1814195" y="1798320"/>
            <a:ext cx="10058400" cy="4658995"/>
          </a:xfrm>
          <a:prstGeom prst="rect">
            <a:avLst/>
          </a:prstGeom>
          <a:blipFill>
            <a:blip r:embed="rId2" cstate="print"/>
            <a:stretch>
              <a:fillRect/>
            </a:stretch>
          </a:blipFill>
        </p:spPr>
        <p:txBody>
          <a:bodyPr wrap="square" lIns="0" tIns="0" rIns="0" bIns="0" rtlCol="0"/>
          <a:lstStyle/>
          <a:p>
            <a:endParaRPr dirty="0"/>
          </a:p>
        </p:txBody>
      </p:sp>
      <p:sp>
        <p:nvSpPr>
          <p:cNvPr id="9" name="文本框 8"/>
          <p:cNvSpPr txBox="1"/>
          <p:nvPr/>
        </p:nvSpPr>
        <p:spPr>
          <a:xfrm>
            <a:off x="1247873" y="1524897"/>
            <a:ext cx="9696253" cy="1077218"/>
          </a:xfrm>
          <a:prstGeom prst="rect">
            <a:avLst/>
          </a:prstGeom>
          <a:noFill/>
        </p:spPr>
        <p:txBody>
          <a:bodyPr wrap="square">
            <a:spAutoFit/>
          </a:bodyPr>
          <a:lstStyle/>
          <a:p>
            <a:pPr algn="ctr">
              <a:spcBef>
                <a:spcPts val="2400"/>
              </a:spcBef>
              <a:spcAft>
                <a:spcPts val="1800"/>
              </a:spcAft>
            </a:pPr>
            <a:r>
              <a:rPr lang="zh-CN" sz="3200" b="1" kern="1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基于深度学习的甲状腺结节超声图像分割算法研究</a:t>
            </a:r>
            <a:r>
              <a:rPr lang="zh-CN" altLang="en-US" sz="3200" b="1" kern="1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（开题答辩）</a:t>
            </a:r>
            <a:r>
              <a:rPr lang="en-US" sz="3200" b="1" dirty="0">
                <a:effectLst/>
              </a:rPr>
              <a:t> </a:t>
            </a:r>
            <a:endParaRPr altLang="zh-CN" sz="3200" b="1" kern="100" dirty="0">
              <a:effectLst/>
              <a:ea typeface="宋体" panose="02010600030101010101" pitchFamily="2" charset="-122"/>
              <a:cs typeface="Times New Roman" panose="02020603050405020304" pitchFamily="18" charset="0"/>
            </a:endParaRPr>
          </a:p>
        </p:txBody>
      </p:sp>
      <p:sp>
        <p:nvSpPr>
          <p:cNvPr id="10" name="文本框 9"/>
          <p:cNvSpPr txBox="1"/>
          <p:nvPr/>
        </p:nvSpPr>
        <p:spPr>
          <a:xfrm>
            <a:off x="2873799" y="3561240"/>
            <a:ext cx="6444400" cy="2221762"/>
          </a:xfrm>
          <a:prstGeom prst="rect">
            <a:avLst/>
          </a:prstGeom>
          <a:noFill/>
        </p:spPr>
        <p:txBody>
          <a:bodyPr wrap="square">
            <a:spAutoFit/>
          </a:bodyPr>
          <a:lstStyle/>
          <a:p>
            <a:pPr>
              <a:lnSpc>
                <a:spcPct val="150000"/>
              </a:lnSpc>
            </a:pPr>
            <a:r>
              <a:rPr lang="zh-CN" altLang="en-US" sz="2400" b="1" kern="100" dirty="0">
                <a:effectLst/>
                <a:latin typeface="仿宋" panose="02010609060101010101" pitchFamily="49" charset="-122"/>
                <a:ea typeface="仿宋" panose="02010609060101010101" pitchFamily="49" charset="-122"/>
                <a:cs typeface="Times New Roman" panose="02020603050405020304" pitchFamily="18" charset="0"/>
              </a:rPr>
              <a:t>指导教师：</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马义德</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答 辩 人：李清扬</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专    业：计算机科学与技术（数据科学方向）</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a:p>
            <a:pPr>
              <a:lnSpc>
                <a:spcPct val="150000"/>
              </a:lnSpc>
            </a:pP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时    间：</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2023</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年</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12</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月</a:t>
            </a:r>
            <a:r>
              <a:rPr lang="en-US" altLang="zh-CN" sz="2400" b="1" kern="100" dirty="0">
                <a:latin typeface="仿宋" panose="02010609060101010101" pitchFamily="49" charset="-122"/>
                <a:ea typeface="仿宋" panose="02010609060101010101" pitchFamily="49" charset="-122"/>
                <a:cs typeface="Times New Roman" panose="02020603050405020304" pitchFamily="18" charset="0"/>
              </a:rPr>
              <a:t>28</a:t>
            </a:r>
            <a:r>
              <a:rPr lang="zh-CN" altLang="en-US" sz="2400" b="1" kern="100" dirty="0">
                <a:latin typeface="仿宋" panose="02010609060101010101" pitchFamily="49" charset="-122"/>
                <a:ea typeface="仿宋" panose="02010609060101010101" pitchFamily="49" charset="-122"/>
                <a:cs typeface="Times New Roman" panose="02020603050405020304" pitchFamily="18" charset="0"/>
              </a:rPr>
              <a:t>日</a:t>
            </a:r>
            <a:endParaRPr lang="en-US" altLang="zh-CN" sz="2400" b="1" kern="100" dirty="0">
              <a:latin typeface="仿宋" panose="02010609060101010101" pitchFamily="49" charset="-122"/>
              <a:ea typeface="仿宋" panose="02010609060101010101" pitchFamily="49" charset="-122"/>
              <a:cs typeface="Times New Roman" panose="02020603050405020304" pitchFamily="18" charset="0"/>
            </a:endParaRPr>
          </a:p>
        </p:txBody>
      </p:sp>
      <p:pic>
        <p:nvPicPr>
          <p:cNvPr id="21" name="图片 20"/>
          <p:cNvPicPr>
            <a:picLocks noChangeAspect="1"/>
          </p:cNvPicPr>
          <p:nvPr/>
        </p:nvPicPr>
        <p:blipFill>
          <a:blip r:embed="rId3"/>
          <a:stretch>
            <a:fillRect/>
          </a:stretch>
        </p:blipFill>
        <p:spPr>
          <a:xfrm>
            <a:off x="5076481" y="6457315"/>
            <a:ext cx="2039038" cy="273423"/>
          </a:xfrm>
          <a:prstGeom prst="rect">
            <a:avLst/>
          </a:prstGeom>
        </p:spPr>
      </p:pic>
      <p:pic>
        <p:nvPicPr>
          <p:cNvPr id="25" name="图形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65007" y="251437"/>
            <a:ext cx="1907588" cy="575876"/>
          </a:xfrm>
          <a:prstGeom prst="rect">
            <a:avLst/>
          </a:prstGeom>
          <a:effectLst>
            <a:outerShdw blurRad="50800" dist="38100" dir="5400000" algn="t" rotWithShape="0">
              <a:prstClr val="black">
                <a:alpha val="40000"/>
              </a:prstClr>
            </a:outerShdw>
          </a:effectLst>
        </p:spPr>
      </p:pic>
      <p:sp>
        <p:nvSpPr>
          <p:cNvPr id="8" name="灯片编号占位符 22"/>
          <p:cNvSpPr>
            <a:spLocks noGrp="1"/>
          </p:cNvSpPr>
          <p:nvPr>
            <p:ph type="sldNum" sz="quarter" idx="12"/>
          </p:nvPr>
        </p:nvSpPr>
        <p:spPr>
          <a:xfrm>
            <a:off x="9160867" y="6208889"/>
            <a:ext cx="2433876" cy="649111"/>
          </a:xfrm>
        </p:spPr>
        <p:txBody>
          <a:bodyPr/>
          <a:lstStyle/>
          <a:p>
            <a:fld id="{0BC4E813-84E9-47E6-B5AC-41D88705236B}" type="slidenum">
              <a:rPr lang="zh-CN" altLang="en-US" smtClean="0"/>
              <a:t>1</a:t>
            </a:fld>
            <a:r>
              <a:rPr lang="en-US" altLang="zh-CN" dirty="0"/>
              <a:t>/10</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36">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p:cNvSpPr txBox="1"/>
          <p:nvPr/>
        </p:nvSpPr>
        <p:spPr>
          <a:xfrm>
            <a:off x="504967" y="675564"/>
            <a:ext cx="3609833" cy="52040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zh-CN" altLang="en-US" sz="4400" b="1" kern="1200" dirty="0">
                <a:solidFill>
                  <a:schemeClr val="tx1"/>
                </a:solidFill>
                <a:effectLst/>
                <a:latin typeface="+mj-lt"/>
                <a:ea typeface="+mj-ea"/>
                <a:cs typeface="+mj-cs"/>
              </a:rPr>
              <a:t>纲要</a:t>
            </a:r>
            <a:endParaRPr lang="en-US" altLang="zh-CN" sz="4400" b="1" kern="1200" dirty="0">
              <a:solidFill>
                <a:schemeClr val="tx1"/>
              </a:solidFill>
              <a:effectLst/>
              <a:latin typeface="+mj-lt"/>
              <a:ea typeface="+mj-ea"/>
              <a:cs typeface="+mj-cs"/>
            </a:endParaRPr>
          </a:p>
        </p:txBody>
      </p:sp>
      <p:cxnSp>
        <p:nvCxnSpPr>
          <p:cNvPr id="34" name="Straight Connector 33">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7" name="object 2"/>
          <p:cNvSpPr/>
          <p:nvPr/>
        </p:nvSpPr>
        <p:spPr>
          <a:xfrm>
            <a:off x="5783604" y="2466568"/>
            <a:ext cx="5582386" cy="2585731"/>
          </a:xfrm>
          <a:prstGeom prst="rect">
            <a:avLst/>
          </a:prstGeom>
          <a:blipFill>
            <a:blip r:embed="rId2" cstate="print"/>
            <a:stretch>
              <a:fillRect/>
            </a:stretch>
          </a:blipFill>
        </p:spPr>
        <p:txBody>
          <a:bodyPr wrap="square" lIns="0" tIns="0" rIns="0" bIns="0" rtlCol="0"/>
          <a:lstStyle/>
          <a:p>
            <a:endParaRPr/>
          </a:p>
        </p:txBody>
      </p:sp>
      <p:sp>
        <p:nvSpPr>
          <p:cNvPr id="9" name="文本框 8"/>
          <p:cNvSpPr txBox="1"/>
          <p:nvPr/>
        </p:nvSpPr>
        <p:spPr>
          <a:xfrm>
            <a:off x="5101016" y="2314819"/>
            <a:ext cx="3684383" cy="2452594"/>
          </a:xfrm>
          <a:prstGeom prst="rect">
            <a:avLst/>
          </a:prstGeom>
          <a:noFill/>
        </p:spPr>
        <p:txBody>
          <a:bodyPr wrap="square">
            <a:spAutoFit/>
          </a:bodyPr>
          <a:lstStyle/>
          <a:p>
            <a:pPr marL="188595" indent="-188595" defTabSz="502920">
              <a:lnSpc>
                <a:spcPct val="150000"/>
              </a:lnSpc>
              <a:spcAft>
                <a:spcPts val="600"/>
              </a:spcAft>
              <a:buFont typeface="Arial" panose="020B0604020202020204" pitchFamily="34" charset="0"/>
              <a:buChar char="•"/>
            </a:pPr>
            <a:r>
              <a:rPr lang="zh-CN" altLang="en-US" sz="24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选题背景及意义</a:t>
            </a:r>
            <a:endParaRPr lang="en-US" altLang="zh-CN" sz="24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88595" indent="-188595" defTabSz="502920">
              <a:lnSpc>
                <a:spcPct val="150000"/>
              </a:lnSpc>
              <a:spcAft>
                <a:spcPts val="600"/>
              </a:spcAft>
              <a:buFont typeface="Arial" panose="020B0604020202020204" pitchFamily="34" charset="0"/>
              <a:buChar char="•"/>
            </a:pPr>
            <a:r>
              <a:rPr lang="zh-CN" altLang="en-US" sz="24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主要研究内容</a:t>
            </a:r>
          </a:p>
          <a:p>
            <a:pPr marL="188595" indent="-188595" defTabSz="502920">
              <a:lnSpc>
                <a:spcPct val="150000"/>
              </a:lnSpc>
              <a:spcAft>
                <a:spcPts val="600"/>
              </a:spcAft>
              <a:buFont typeface="Arial" panose="020B0604020202020204" pitchFamily="34" charset="0"/>
              <a:buChar char="•"/>
            </a:pPr>
            <a:r>
              <a:rPr lang="zh-CN" altLang="en-US" sz="24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设计和实现</a:t>
            </a:r>
            <a:endParaRPr lang="zh-CN" altLang="zh-CN" sz="24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marL="188595" indent="-188595" defTabSz="502920">
              <a:lnSpc>
                <a:spcPct val="150000"/>
              </a:lnSpc>
              <a:spcAft>
                <a:spcPts val="600"/>
              </a:spcAft>
              <a:buFont typeface="Arial" panose="020B0604020202020204" pitchFamily="34" charset="0"/>
              <a:buChar char="•"/>
            </a:pPr>
            <a:r>
              <a:rPr lang="zh-CN" altLang="en-US" sz="2400" b="1" kern="100" dirty="0">
                <a:solidFill>
                  <a:schemeClr val="tx1"/>
                </a:solidFill>
                <a:latin typeface="宋体" panose="02010600030101010101" pitchFamily="2" charset="-122"/>
                <a:ea typeface="宋体" panose="02010600030101010101" pitchFamily="2" charset="-122"/>
                <a:cs typeface="Times New Roman" panose="02020603050405020304" pitchFamily="18" charset="0"/>
              </a:rPr>
              <a:t>参考文献</a:t>
            </a:r>
            <a:endParaRPr lang="en-US" alt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21" name="图片 20"/>
          <p:cNvPicPr>
            <a:picLocks noChangeAspect="1"/>
          </p:cNvPicPr>
          <p:nvPr/>
        </p:nvPicPr>
        <p:blipFill>
          <a:blip r:embed="rId3"/>
          <a:stretch>
            <a:fillRect/>
          </a:stretch>
        </p:blipFill>
        <p:spPr>
          <a:xfrm>
            <a:off x="7594164" y="5052299"/>
            <a:ext cx="1131661" cy="151749"/>
          </a:xfrm>
          <a:prstGeom prst="rect">
            <a:avLst/>
          </a:prstGeom>
        </p:spPr>
      </p:pic>
      <p:cxnSp>
        <p:nvCxnSpPr>
          <p:cNvPr id="5" name="直接连接符 4"/>
          <p:cNvCxnSpPr/>
          <p:nvPr/>
        </p:nvCxnSpPr>
        <p:spPr>
          <a:xfrm>
            <a:off x="4776730" y="1896899"/>
            <a:ext cx="4054685" cy="0"/>
          </a:xfrm>
          <a:prstGeom prst="line">
            <a:avLst/>
          </a:prstGeom>
          <a:ln w="571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图形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07284" y="1608052"/>
            <a:ext cx="1058706" cy="319610"/>
          </a:xfrm>
          <a:prstGeom prst="rect">
            <a:avLst/>
          </a:prstGeom>
          <a:effectLst>
            <a:outerShdw blurRad="50800" dist="38100" dir="5400000" algn="t" rotWithShape="0">
              <a:prstClr val="black">
                <a:alpha val="40000"/>
              </a:prstClr>
            </a:outerShdw>
          </a:effectLst>
        </p:spPr>
      </p:pic>
      <p:sp>
        <p:nvSpPr>
          <p:cNvPr id="8" name="灯片编号占位符 22"/>
          <p:cNvSpPr>
            <a:spLocks/>
          </p:cNvSpPr>
          <p:nvPr/>
        </p:nvSpPr>
        <p:spPr>
          <a:xfrm>
            <a:off x="9860988" y="4914423"/>
            <a:ext cx="1350795" cy="360255"/>
          </a:xfrm>
          <a:prstGeom prst="rect">
            <a:avLst/>
          </a:prstGeom>
        </p:spPr>
        <p:txBody>
          <a:bodyPr/>
          <a:lstStyle/>
          <a:p>
            <a:pPr defTabSz="502920">
              <a:spcAft>
                <a:spcPts val="600"/>
              </a:spcAft>
            </a:pPr>
            <a:fld id="{0BC4E813-84E9-47E6-B5AC-41D88705236B}" type="slidenum">
              <a:rPr lang="zh-CN" altLang="en-US" sz="990" kern="1200">
                <a:solidFill>
                  <a:schemeClr val="tx1"/>
                </a:solidFill>
                <a:latin typeface="+mn-lt"/>
                <a:ea typeface="+mn-ea"/>
                <a:cs typeface="+mn-cs"/>
              </a:rPr>
              <a:pPr defTabSz="502920">
                <a:spcAft>
                  <a:spcPts val="600"/>
                </a:spcAft>
              </a:pPr>
              <a:t>2</a:t>
            </a:fld>
            <a:r>
              <a:rPr lang="en-US" altLang="zh-CN" sz="990" kern="1200">
                <a:solidFill>
                  <a:schemeClr val="tx1"/>
                </a:solidFill>
                <a:latin typeface="+mn-lt"/>
                <a:ea typeface="+mn-ea"/>
                <a:cs typeface="+mn-cs"/>
              </a:rPr>
              <a:t>/10</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Rectangle 3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2">
            <a:extLst>
              <a:ext uri="{FF2B5EF4-FFF2-40B4-BE49-F238E27FC236}">
                <a16:creationId xmlns:a16="http://schemas.microsoft.com/office/drawing/2014/main" id="{1F50B0BE-947D-7E94-490F-8B9566527491}"/>
              </a:ext>
            </a:extLst>
          </p:cNvPr>
          <p:cNvSpPr txBox="1"/>
          <p:nvPr/>
        </p:nvSpPr>
        <p:spPr>
          <a:xfrm>
            <a:off x="620115" y="75640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zh-CN" altLang="en-US" sz="3200" b="1" kern="1200" dirty="0">
                <a:solidFill>
                  <a:srgbClr val="FFFFFF"/>
                </a:solidFill>
                <a:effectLst/>
                <a:latin typeface="+mj-lt"/>
                <a:ea typeface="+mj-ea"/>
                <a:cs typeface="+mj-cs"/>
              </a:rPr>
              <a:t>选题背景及意义</a:t>
            </a:r>
            <a:endParaRPr lang="en-US" altLang="zh-CN" sz="3200" b="1" kern="1200" dirty="0">
              <a:solidFill>
                <a:srgbClr val="FFFFFF"/>
              </a:solidFill>
              <a:effectLst/>
              <a:latin typeface="+mj-lt"/>
              <a:ea typeface="+mj-ea"/>
              <a:cs typeface="+mj-cs"/>
            </a:endParaRPr>
          </a:p>
        </p:txBody>
      </p:sp>
      <p:sp>
        <p:nvSpPr>
          <p:cNvPr id="7" name="object 2"/>
          <p:cNvSpPr/>
          <p:nvPr/>
        </p:nvSpPr>
        <p:spPr>
          <a:xfrm>
            <a:off x="4355495" y="2202510"/>
            <a:ext cx="7658926" cy="4198257"/>
          </a:xfrm>
          <a:prstGeom prst="rect">
            <a:avLst/>
          </a:prstGeom>
          <a:blipFill>
            <a:blip r:embed="rId2" cstate="print"/>
            <a:stretch>
              <a:fillRect/>
            </a:stretch>
          </a:blipFill>
        </p:spPr>
        <p:txBody>
          <a:bodyPr wrap="square" lIns="0" tIns="0" rIns="0" bIns="0" rtlCol="0"/>
          <a:lstStyle/>
          <a:p>
            <a:pPr marL="0" marR="0" indent="304800" algn="just">
              <a:spcBef>
                <a:spcPts val="0"/>
              </a:spcBef>
              <a:spcAft>
                <a:spcPts val="0"/>
              </a:spcAft>
            </a:pPr>
            <a:r>
              <a:rPr lang="zh-CN" sz="1400" kern="100" dirty="0">
                <a:solidFill>
                  <a:srgbClr val="000000"/>
                </a:solidFill>
                <a:effectLst/>
                <a:latin typeface="Times New Roman" panose="02020603050405020304" pitchFamily="18" charset="0"/>
                <a:ea typeface="SimSun" panose="02010600030101010101" pitchFamily="2" charset="-122"/>
              </a:rPr>
              <a:t>甲状腺结节是一种颈部常见的疾病。近年来，随着深度学习在医疗影像分析的应用水平逐渐提高，超声影像分析取得了一系列突破。通过研究深度学习算法在超声图像分割的应用，以期促进甲状腺结节超声图像分割算法的发展，为医生诊断甲状腺癌提供参考</a:t>
            </a:r>
            <a:r>
              <a:rPr lang="en-US" sz="1400" kern="100" dirty="0">
                <a:solidFill>
                  <a:srgbClr val="000000"/>
                </a:solidFill>
                <a:effectLst/>
                <a:latin typeface="Times New Roman" panose="02020603050405020304" pitchFamily="18" charset="0"/>
                <a:ea typeface="SimSun" panose="02010600030101010101" pitchFamily="2" charset="-122"/>
              </a:rPr>
              <a:t>[3]</a:t>
            </a:r>
            <a:r>
              <a:rPr lang="zh-CN" sz="1400" kern="100" dirty="0">
                <a:solidFill>
                  <a:srgbClr val="000000"/>
                </a:solidFill>
                <a:effectLst/>
                <a:latin typeface="Times New Roman" panose="02020603050405020304" pitchFamily="18" charset="0"/>
                <a:ea typeface="SimSun" panose="02010600030101010101" pitchFamily="2" charset="-122"/>
              </a:rPr>
              <a:t>。</a:t>
            </a:r>
            <a:endParaRPr lang="en-US" altLang="zh-CN" sz="1400" kern="100" dirty="0">
              <a:solidFill>
                <a:srgbClr val="000000"/>
              </a:solidFill>
              <a:latin typeface="Times New Roman" panose="02020603050405020304" pitchFamily="18" charset="0"/>
              <a:ea typeface="SimSun" panose="02010600030101010101" pitchFamily="2" charset="-122"/>
            </a:endParaRPr>
          </a:p>
          <a:p>
            <a:pPr marL="0" marR="0" indent="304800" algn="just">
              <a:spcBef>
                <a:spcPts val="0"/>
              </a:spcBef>
              <a:spcAft>
                <a:spcPts val="0"/>
              </a:spcAft>
            </a:pPr>
            <a:endParaRPr lang="en-US" sz="1400" kern="100" dirty="0">
              <a:effectLst/>
              <a:latin typeface="Times New Roman" panose="02020603050405020304" pitchFamily="18" charset="0"/>
              <a:ea typeface="SimSun" panose="02010600030101010101" pitchFamily="2" charset="-122"/>
            </a:endParaRPr>
          </a:p>
          <a:p>
            <a:pPr marL="0" marR="0" indent="304800" algn="just">
              <a:spcBef>
                <a:spcPts val="0"/>
              </a:spcBef>
              <a:spcAft>
                <a:spcPts val="0"/>
              </a:spcAft>
            </a:pPr>
            <a:r>
              <a:rPr lang="en-US" sz="1400" kern="100" dirty="0">
                <a:solidFill>
                  <a:srgbClr val="000000"/>
                </a:solidFill>
                <a:effectLst/>
                <a:latin typeface="Times New Roman" panose="02020603050405020304" pitchFamily="18" charset="0"/>
                <a:ea typeface="SimSun" panose="02010600030101010101" pitchFamily="2" charset="-122"/>
              </a:rPr>
              <a:t>U-Net</a:t>
            </a:r>
            <a:r>
              <a:rPr lang="zh-CN" sz="1400" kern="100" dirty="0">
                <a:solidFill>
                  <a:srgbClr val="000000"/>
                </a:solidFill>
                <a:effectLst/>
                <a:latin typeface="Times New Roman" panose="02020603050405020304" pitchFamily="18" charset="0"/>
                <a:ea typeface="SimSun" panose="02010600030101010101" pitchFamily="2" charset="-122"/>
              </a:rPr>
              <a:t>网络是解决医学影像分割问题的常用算法。该网络结构属于</a:t>
            </a:r>
            <a:r>
              <a:rPr lang="en-US" sz="1400" kern="100" dirty="0">
                <a:solidFill>
                  <a:srgbClr val="000000"/>
                </a:solidFill>
                <a:effectLst/>
                <a:latin typeface="Times New Roman" panose="02020603050405020304" pitchFamily="18" charset="0"/>
                <a:ea typeface="SimSun" panose="02010600030101010101" pitchFamily="2" charset="-122"/>
              </a:rPr>
              <a:t>CNN</a:t>
            </a:r>
            <a:r>
              <a:rPr lang="zh-CN" sz="1400" kern="100" dirty="0">
                <a:solidFill>
                  <a:srgbClr val="000000"/>
                </a:solidFill>
                <a:effectLst/>
                <a:latin typeface="Times New Roman" panose="02020603050405020304" pitchFamily="18" charset="0"/>
                <a:ea typeface="SimSun" panose="02010600030101010101" pitchFamily="2" charset="-122"/>
              </a:rPr>
              <a:t>的一种变体，通过结合低分辨率和高分辨率的特征图，有效融合了低级和高级图像的特征，依赖于这种独特的结构特征，</a:t>
            </a:r>
            <a:r>
              <a:rPr lang="en-US" sz="1400" kern="100" dirty="0">
                <a:solidFill>
                  <a:srgbClr val="000000"/>
                </a:solidFill>
                <a:effectLst/>
                <a:latin typeface="Times New Roman" panose="02020603050405020304" pitchFamily="18" charset="0"/>
                <a:ea typeface="SimSun" panose="02010600030101010101" pitchFamily="2" charset="-122"/>
              </a:rPr>
              <a:t>U-Net</a:t>
            </a:r>
            <a:r>
              <a:rPr lang="zh-CN" sz="1400" kern="100" dirty="0">
                <a:solidFill>
                  <a:srgbClr val="000000"/>
                </a:solidFill>
                <a:effectLst/>
                <a:latin typeface="Times New Roman" panose="02020603050405020304" pitchFamily="18" charset="0"/>
                <a:ea typeface="SimSun" panose="02010600030101010101" pitchFamily="2" charset="-122"/>
              </a:rPr>
              <a:t>网络在图像语义分割展现出了巨大的优势。但在实际应用过程中，由于网络的深度不够，图像的特征无法得到更好的表达，对此，</a:t>
            </a:r>
            <a:r>
              <a:rPr lang="en-US" sz="1400" kern="100" dirty="0" err="1">
                <a:solidFill>
                  <a:srgbClr val="000000"/>
                </a:solidFill>
                <a:effectLst/>
                <a:latin typeface="Times New Roman" panose="02020603050405020304" pitchFamily="18" charset="0"/>
                <a:ea typeface="SimSun" panose="02010600030101010101" pitchFamily="2" charset="-122"/>
              </a:rPr>
              <a:t>Kaiming</a:t>
            </a:r>
            <a:r>
              <a:rPr lang="en-US" sz="1400" kern="100" dirty="0">
                <a:solidFill>
                  <a:srgbClr val="000000"/>
                </a:solidFill>
                <a:effectLst/>
                <a:latin typeface="Times New Roman" panose="02020603050405020304" pitchFamily="18" charset="0"/>
                <a:ea typeface="SimSun" panose="02010600030101010101" pitchFamily="2" charset="-122"/>
              </a:rPr>
              <a:t> He[5]</a:t>
            </a:r>
            <a:r>
              <a:rPr lang="zh-CN" sz="1400" kern="100" dirty="0">
                <a:solidFill>
                  <a:srgbClr val="000000"/>
                </a:solidFill>
                <a:effectLst/>
                <a:latin typeface="Times New Roman" panose="02020603050405020304" pitchFamily="18" charset="0"/>
                <a:ea typeface="SimSun" panose="02010600030101010101" pitchFamily="2" charset="-122"/>
              </a:rPr>
              <a:t>提出了</a:t>
            </a:r>
            <a:r>
              <a:rPr lang="en-US" sz="1400" kern="100" dirty="0" err="1">
                <a:solidFill>
                  <a:srgbClr val="000000"/>
                </a:solidFill>
                <a:effectLst/>
                <a:latin typeface="Times New Roman" panose="02020603050405020304" pitchFamily="18" charset="0"/>
                <a:ea typeface="SimSun" panose="02010600030101010101" pitchFamily="2" charset="-122"/>
              </a:rPr>
              <a:t>ResNet</a:t>
            </a:r>
            <a:r>
              <a:rPr lang="zh-CN" sz="1400" kern="100" dirty="0">
                <a:solidFill>
                  <a:srgbClr val="000000"/>
                </a:solidFill>
                <a:effectLst/>
                <a:latin typeface="Times New Roman" panose="02020603050405020304" pitchFamily="18" charset="0"/>
                <a:ea typeface="SimSun" panose="02010600030101010101" pitchFamily="2" charset="-122"/>
              </a:rPr>
              <a:t>，可以通过残差结构实现网络的跨层链接，从而进一步增加网络的深度并避免过拟合问题。与此同时，</a:t>
            </a:r>
            <a:r>
              <a:rPr lang="zh-CN" sz="1400" kern="100">
                <a:solidFill>
                  <a:srgbClr val="000000"/>
                </a:solidFill>
                <a:effectLst/>
                <a:latin typeface="Times New Roman" panose="02020603050405020304" pitchFamily="18" charset="0"/>
                <a:ea typeface="SimSun" panose="02010600030101010101" pitchFamily="2" charset="-122"/>
              </a:rPr>
              <a:t>注意力机制也</a:t>
            </a:r>
            <a:r>
              <a:rPr lang="zh-CN" sz="1400" kern="100" dirty="0">
                <a:solidFill>
                  <a:srgbClr val="000000"/>
                </a:solidFill>
                <a:effectLst/>
                <a:latin typeface="Times New Roman" panose="02020603050405020304" pitchFamily="18" charset="0"/>
                <a:ea typeface="SimSun" panose="02010600030101010101" pitchFamily="2" charset="-122"/>
              </a:rPr>
              <a:t>在图像处理应用中扮演重要角色</a:t>
            </a:r>
            <a:r>
              <a:rPr lang="en-US" sz="1400" kern="100" dirty="0">
                <a:solidFill>
                  <a:srgbClr val="000000"/>
                </a:solidFill>
                <a:effectLst/>
                <a:latin typeface="Times New Roman" panose="02020603050405020304" pitchFamily="18" charset="0"/>
                <a:ea typeface="SimSun" panose="02010600030101010101" pitchFamily="2" charset="-122"/>
              </a:rPr>
              <a:t>[6]</a:t>
            </a:r>
            <a:r>
              <a:rPr lang="zh-CN" sz="1400" kern="100" dirty="0">
                <a:solidFill>
                  <a:srgbClr val="000000"/>
                </a:solidFill>
                <a:effectLst/>
                <a:latin typeface="Times New Roman" panose="02020603050405020304" pitchFamily="18" charset="0"/>
                <a:ea typeface="SimSun" panose="02010600030101010101" pitchFamily="2" charset="-122"/>
              </a:rPr>
              <a:t>，其通过模仿人类的视觉注意力机制，极大程度的提高了图像信息处理的效率与准确性。</a:t>
            </a:r>
            <a:endParaRPr lang="en-US" altLang="zh-CN" sz="1400" kern="100" dirty="0">
              <a:solidFill>
                <a:srgbClr val="000000"/>
              </a:solidFill>
              <a:effectLst/>
              <a:latin typeface="Times New Roman" panose="02020603050405020304" pitchFamily="18" charset="0"/>
              <a:ea typeface="SimSun" panose="02010600030101010101" pitchFamily="2" charset="-122"/>
            </a:endParaRPr>
          </a:p>
          <a:p>
            <a:pPr marL="0" marR="0" indent="304800" algn="just">
              <a:spcBef>
                <a:spcPts val="0"/>
              </a:spcBef>
              <a:spcAft>
                <a:spcPts val="0"/>
              </a:spcAft>
            </a:pPr>
            <a:endParaRPr lang="en-US" sz="1400" kern="100" dirty="0">
              <a:effectLst/>
              <a:latin typeface="Times New Roman" panose="02020603050405020304" pitchFamily="18" charset="0"/>
              <a:ea typeface="SimSun" panose="02010600030101010101" pitchFamily="2" charset="-122"/>
            </a:endParaRPr>
          </a:p>
          <a:p>
            <a:pPr marL="0" marR="0" indent="304800" algn="just">
              <a:spcBef>
                <a:spcPts val="0"/>
              </a:spcBef>
              <a:spcAft>
                <a:spcPts val="0"/>
              </a:spcAft>
            </a:pPr>
            <a:r>
              <a:rPr lang="zh-CN" sz="1400" kern="100" dirty="0">
                <a:solidFill>
                  <a:srgbClr val="000000"/>
                </a:solidFill>
                <a:effectLst/>
                <a:latin typeface="Times New Roman" panose="02020603050405020304" pitchFamily="18" charset="0"/>
                <a:ea typeface="SimSun" panose="02010600030101010101" pitchFamily="2" charset="-122"/>
              </a:rPr>
              <a:t>探索并分析</a:t>
            </a:r>
            <a:r>
              <a:rPr lang="en-US" sz="1400" kern="100" dirty="0">
                <a:solidFill>
                  <a:srgbClr val="000000"/>
                </a:solidFill>
                <a:effectLst/>
                <a:latin typeface="Times New Roman" panose="02020603050405020304" pitchFamily="18" charset="0"/>
                <a:ea typeface="SimSun" panose="02010600030101010101" pitchFamily="2" charset="-122"/>
              </a:rPr>
              <a:t>U-Net</a:t>
            </a:r>
            <a:r>
              <a:rPr lang="zh-CN" sz="1400" kern="100" dirty="0">
                <a:solidFill>
                  <a:srgbClr val="000000"/>
                </a:solidFill>
                <a:effectLst/>
                <a:latin typeface="Times New Roman" panose="02020603050405020304" pitchFamily="18" charset="0"/>
                <a:ea typeface="SimSun" panose="02010600030101010101" pitchFamily="2" charset="-122"/>
              </a:rPr>
              <a:t>在甲状腺结节超声影像分割中的作用，或有助于发现提高甲状腺超声图像分割效果的新思路。</a:t>
            </a:r>
            <a:endParaRPr lang="en-US" sz="1400" kern="100" dirty="0">
              <a:effectLst/>
              <a:latin typeface="Times New Roman" panose="02020603050405020304" pitchFamily="18" charset="0"/>
              <a:ea typeface="SimSun" panose="02010600030101010101" pitchFamily="2" charset="-122"/>
            </a:endParaRPr>
          </a:p>
          <a:p>
            <a:pPr indent="170688" algn="just" defTabSz="512064">
              <a:spcAft>
                <a:spcPts val="600"/>
              </a:spcAft>
            </a:pPr>
            <a:endParaRPr lang="en-US" sz="1400" kern="100" dirty="0">
              <a:effectLst/>
              <a:latin typeface="Times New Roman" panose="02020603050405020304" pitchFamily="18" charset="0"/>
              <a:ea typeface="SimSun" panose="02010600030101010101" pitchFamily="2" charset="-122"/>
            </a:endParaRPr>
          </a:p>
        </p:txBody>
      </p:sp>
      <p:pic>
        <p:nvPicPr>
          <p:cNvPr id="21" name="图片 20"/>
          <p:cNvPicPr>
            <a:picLocks noChangeAspect="1"/>
          </p:cNvPicPr>
          <p:nvPr/>
        </p:nvPicPr>
        <p:blipFill>
          <a:blip r:embed="rId3"/>
          <a:stretch>
            <a:fillRect/>
          </a:stretch>
        </p:blipFill>
        <p:spPr>
          <a:xfrm>
            <a:off x="7755655" y="5107299"/>
            <a:ext cx="1144984" cy="153536"/>
          </a:xfrm>
          <a:prstGeom prst="rect">
            <a:avLst/>
          </a:prstGeom>
        </p:spPr>
      </p:pic>
      <p:cxnSp>
        <p:nvCxnSpPr>
          <p:cNvPr id="5" name="直接连接符 4"/>
          <p:cNvCxnSpPr/>
          <p:nvPr/>
        </p:nvCxnSpPr>
        <p:spPr>
          <a:xfrm>
            <a:off x="4905052" y="1914752"/>
            <a:ext cx="4102420" cy="0"/>
          </a:xfrm>
          <a:prstGeom prst="line">
            <a:avLst/>
          </a:prstGeom>
          <a:ln w="571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图形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61396" y="1248370"/>
            <a:ext cx="2310489" cy="697506"/>
          </a:xfrm>
          <a:prstGeom prst="rect">
            <a:avLst/>
          </a:prstGeom>
          <a:effectLst>
            <a:outerShdw blurRad="50800" dist="38100" dir="5400000" algn="t" rotWithShape="0">
              <a:prstClr val="black">
                <a:alpha val="40000"/>
              </a:prstClr>
            </a:outerShdw>
          </a:effectLst>
        </p:spPr>
      </p:pic>
      <p:sp>
        <p:nvSpPr>
          <p:cNvPr id="8" name="灯片编号占位符 22"/>
          <p:cNvSpPr>
            <a:spLocks/>
          </p:cNvSpPr>
          <p:nvPr/>
        </p:nvSpPr>
        <p:spPr>
          <a:xfrm>
            <a:off x="11233910" y="5921956"/>
            <a:ext cx="1366697" cy="364496"/>
          </a:xfrm>
          <a:prstGeom prst="rect">
            <a:avLst/>
          </a:prstGeom>
        </p:spPr>
        <p:txBody>
          <a:bodyPr/>
          <a:lstStyle/>
          <a:p>
            <a:pPr defTabSz="512064">
              <a:spcAft>
                <a:spcPts val="600"/>
              </a:spcAft>
            </a:pPr>
            <a:fld id="{0BC4E813-84E9-47E6-B5AC-41D88705236B}" type="slidenum">
              <a:rPr lang="zh-CN" altLang="en-US" sz="1008" kern="1200">
                <a:solidFill>
                  <a:schemeClr val="tx1"/>
                </a:solidFill>
                <a:latin typeface="+mn-lt"/>
                <a:ea typeface="+mn-ea"/>
                <a:cs typeface="+mn-cs"/>
              </a:rPr>
              <a:pPr defTabSz="512064">
                <a:spcAft>
                  <a:spcPts val="600"/>
                </a:spcAft>
              </a:pPr>
              <a:t>3</a:t>
            </a:fld>
            <a:r>
              <a:rPr lang="en-US" altLang="zh-CN" sz="1008" kern="1200" dirty="0">
                <a:solidFill>
                  <a:schemeClr val="tx1"/>
                </a:solidFill>
                <a:latin typeface="+mn-lt"/>
                <a:ea typeface="+mn-ea"/>
                <a:cs typeface="+mn-cs"/>
              </a:rPr>
              <a:t>/10</a:t>
            </a:r>
            <a:endParaRPr lang="zh-CN" altLang="en-US" dirty="0"/>
          </a:p>
        </p:txBody>
      </p:sp>
    </p:spTree>
    <p:extLst>
      <p:ext uri="{BB962C8B-B14F-4D97-AF65-F5344CB8AC3E}">
        <p14:creationId xmlns:p14="http://schemas.microsoft.com/office/powerpoint/2010/main" val="35634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3774163" y="5027075"/>
            <a:ext cx="1128258" cy="151293"/>
          </a:xfrm>
          <a:prstGeom prst="rect">
            <a:avLst/>
          </a:prstGeom>
        </p:spPr>
      </p:pic>
      <p:sp>
        <p:nvSpPr>
          <p:cNvPr id="26" name="Freeform: Shape 25">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object 2"/>
          <p:cNvSpPr/>
          <p:nvPr/>
        </p:nvSpPr>
        <p:spPr>
          <a:xfrm>
            <a:off x="882596" y="2449119"/>
            <a:ext cx="7999012" cy="4008266"/>
          </a:xfrm>
          <a:prstGeom prst="rect">
            <a:avLst/>
          </a:prstGeom>
          <a:blipFill>
            <a:blip r:embed="rId3" cstate="print"/>
            <a:stretch>
              <a:fillRect/>
            </a:stretch>
          </a:blipFill>
        </p:spPr>
        <p:txBody>
          <a:bodyPr wrap="square" lIns="0" tIns="0" rIns="0" bIns="0" rtlCol="0"/>
          <a:lstStyle/>
          <a:p>
            <a:endParaRPr/>
          </a:p>
        </p:txBody>
      </p:sp>
      <p:cxnSp>
        <p:nvCxnSpPr>
          <p:cNvPr id="5" name="直接连接符 4"/>
          <p:cNvCxnSpPr/>
          <p:nvPr/>
        </p:nvCxnSpPr>
        <p:spPr>
          <a:xfrm>
            <a:off x="965200" y="1881163"/>
            <a:ext cx="4042495" cy="0"/>
          </a:xfrm>
          <a:prstGeom prst="line">
            <a:avLst/>
          </a:prstGeom>
          <a:ln w="571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图形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5683" y="1122254"/>
            <a:ext cx="2303038" cy="695258"/>
          </a:xfrm>
          <a:prstGeom prst="rect">
            <a:avLst/>
          </a:prstGeom>
          <a:effectLst>
            <a:outerShdw blurRad="50800" dist="38100" dir="5400000" algn="t" rotWithShape="0">
              <a:prstClr val="black">
                <a:alpha val="40000"/>
              </a:prstClr>
            </a:outerShdw>
          </a:effectLst>
        </p:spPr>
      </p:pic>
      <p:sp>
        <p:nvSpPr>
          <p:cNvPr id="8" name="灯片编号占位符 22"/>
          <p:cNvSpPr>
            <a:spLocks/>
          </p:cNvSpPr>
          <p:nvPr/>
        </p:nvSpPr>
        <p:spPr>
          <a:xfrm>
            <a:off x="8425354" y="6098212"/>
            <a:ext cx="1346734" cy="359172"/>
          </a:xfrm>
          <a:prstGeom prst="rect">
            <a:avLst/>
          </a:prstGeom>
        </p:spPr>
        <p:txBody>
          <a:bodyPr/>
          <a:lstStyle/>
          <a:p>
            <a:pPr defTabSz="502920">
              <a:spcAft>
                <a:spcPts val="600"/>
              </a:spcAft>
            </a:pPr>
            <a:fld id="{0BC4E813-84E9-47E6-B5AC-41D88705236B}" type="slidenum">
              <a:rPr lang="zh-CN" altLang="en-US" sz="990" kern="1200">
                <a:solidFill>
                  <a:schemeClr val="tx1"/>
                </a:solidFill>
                <a:latin typeface="+mn-lt"/>
                <a:ea typeface="+mn-ea"/>
                <a:cs typeface="+mn-cs"/>
              </a:rPr>
              <a:pPr defTabSz="502920">
                <a:spcAft>
                  <a:spcPts val="600"/>
                </a:spcAft>
              </a:pPr>
              <a:t>4</a:t>
            </a:fld>
            <a:r>
              <a:rPr lang="en-US" altLang="zh-CN" sz="990" kern="1200" dirty="0">
                <a:solidFill>
                  <a:schemeClr val="tx1"/>
                </a:solidFill>
                <a:latin typeface="+mn-lt"/>
                <a:ea typeface="+mn-ea"/>
                <a:cs typeface="+mn-cs"/>
              </a:rPr>
              <a:t>/10</a:t>
            </a:r>
            <a:endParaRPr lang="zh-CN" altLang="en-US" dirty="0"/>
          </a:p>
        </p:txBody>
      </p:sp>
      <p:sp>
        <p:nvSpPr>
          <p:cNvPr id="2" name="TextBox 1">
            <a:extLst>
              <a:ext uri="{FF2B5EF4-FFF2-40B4-BE49-F238E27FC236}">
                <a16:creationId xmlns:a16="http://schemas.microsoft.com/office/drawing/2014/main" id="{7C0734F3-40E5-FB91-0653-E469317246EC}"/>
              </a:ext>
            </a:extLst>
          </p:cNvPr>
          <p:cNvSpPr txBox="1"/>
          <p:nvPr/>
        </p:nvSpPr>
        <p:spPr>
          <a:xfrm>
            <a:off x="965199" y="1313209"/>
            <a:ext cx="2151711" cy="461665"/>
          </a:xfrm>
          <a:prstGeom prst="rect">
            <a:avLst/>
          </a:prstGeom>
          <a:noFill/>
        </p:spPr>
        <p:txBody>
          <a:bodyPr wrap="square" rtlCol="0">
            <a:spAutoFit/>
          </a:bodyPr>
          <a:lstStyle/>
          <a:p>
            <a:pPr defTabSz="502920">
              <a:spcAft>
                <a:spcPts val="600"/>
              </a:spcAft>
            </a:pPr>
            <a:r>
              <a:rPr lang="en-US" sz="2400" kern="1200" dirty="0" err="1">
                <a:solidFill>
                  <a:schemeClr val="tx1"/>
                </a:solidFill>
                <a:latin typeface="+mn-lt"/>
                <a:ea typeface="+mn-ea"/>
                <a:cs typeface="+mn-cs"/>
              </a:rPr>
              <a:t>主要研究内容</a:t>
            </a:r>
            <a:endParaRPr lang="en-US" sz="2400" dirty="0"/>
          </a:p>
        </p:txBody>
      </p:sp>
      <p:sp>
        <p:nvSpPr>
          <p:cNvPr id="6" name="TextBox 5">
            <a:extLst>
              <a:ext uri="{FF2B5EF4-FFF2-40B4-BE49-F238E27FC236}">
                <a16:creationId xmlns:a16="http://schemas.microsoft.com/office/drawing/2014/main" id="{A91C9A61-EBB7-016A-4A60-77448F9602B4}"/>
              </a:ext>
            </a:extLst>
          </p:cNvPr>
          <p:cNvSpPr txBox="1"/>
          <p:nvPr/>
        </p:nvSpPr>
        <p:spPr>
          <a:xfrm>
            <a:off x="882596" y="2342830"/>
            <a:ext cx="5137844" cy="2462213"/>
          </a:xfrm>
          <a:prstGeom prst="rect">
            <a:avLst/>
          </a:prstGeom>
          <a:noFill/>
        </p:spPr>
        <p:txBody>
          <a:bodyPr wrap="square">
            <a:spAutoFit/>
          </a:bodyPr>
          <a:lstStyle/>
          <a:p>
            <a:pPr algn="just" defTabSz="502920">
              <a:spcAft>
                <a:spcPts val="600"/>
              </a:spcAft>
            </a:pPr>
            <a:r>
              <a:rPr lang="zh-CN" altLang="en-US" sz="1600" b="1" kern="100" dirty="0">
                <a:solidFill>
                  <a:srgbClr val="000000"/>
                </a:solidFill>
                <a:latin typeface="Times New Roman" panose="02020603050405020304" pitchFamily="18" charset="0"/>
                <a:ea typeface="SimSun" panose="02010600030101010101" pitchFamily="2" charset="-122"/>
                <a:cs typeface="+mn-cs"/>
              </a:rPr>
              <a:t>比较常见低计算成本图像分割算法在甲状腺超声图像分割上的表现</a:t>
            </a:r>
            <a:endParaRPr lang="en-US" altLang="zh-CN" sz="1600" b="1" kern="100" dirty="0">
              <a:solidFill>
                <a:srgbClr val="000000"/>
              </a:solidFill>
              <a:latin typeface="Times New Roman" panose="02020603050405020304" pitchFamily="18" charset="0"/>
              <a:ea typeface="SimSun" panose="02010600030101010101" pitchFamily="2" charset="-122"/>
              <a:cs typeface="+mn-cs"/>
            </a:endParaRPr>
          </a:p>
          <a:p>
            <a:pPr algn="just" defTabSz="502920">
              <a:spcAft>
                <a:spcPts val="600"/>
              </a:spcAft>
            </a:pPr>
            <a:endParaRPr lang="en-US" sz="1600" kern="100" dirty="0">
              <a:solidFill>
                <a:schemeClr val="tx1"/>
              </a:solidFill>
              <a:latin typeface="Times New Roman" panose="02020603050405020304" pitchFamily="18" charset="0"/>
              <a:ea typeface="SimSun" panose="02010600030101010101" pitchFamily="2" charset="-122"/>
              <a:cs typeface="+mn-cs"/>
            </a:endParaRPr>
          </a:p>
          <a:p>
            <a:pPr algn="just" defTabSz="502920">
              <a:spcAft>
                <a:spcPts val="600"/>
              </a:spcAft>
            </a:pPr>
            <a:r>
              <a:rPr lang="en-US" sz="1600" kern="100" dirty="0">
                <a:solidFill>
                  <a:srgbClr val="000000"/>
                </a:solidFill>
                <a:latin typeface="Times New Roman" panose="02020603050405020304" pitchFamily="18" charset="0"/>
                <a:ea typeface="SimSun" panose="02010600030101010101" pitchFamily="2" charset="-122"/>
                <a:cs typeface="+mn-cs"/>
              </a:rPr>
              <a:t>     </a:t>
            </a:r>
            <a:r>
              <a:rPr lang="zh-CN" altLang="en-US" sz="1600" kern="100" dirty="0">
                <a:solidFill>
                  <a:srgbClr val="000000"/>
                </a:solidFill>
                <a:latin typeface="Times New Roman" panose="02020603050405020304" pitchFamily="18" charset="0"/>
                <a:ea typeface="SimSun" panose="02010600030101010101" pitchFamily="2" charset="-122"/>
                <a:cs typeface="+mn-cs"/>
              </a:rPr>
              <a:t>针对实际临床环境中的图像分割任务，相较于基于</a:t>
            </a:r>
            <a:r>
              <a:rPr lang="en-US" sz="1600" kern="100" dirty="0">
                <a:solidFill>
                  <a:srgbClr val="000000"/>
                </a:solidFill>
                <a:latin typeface="Times New Roman" panose="02020603050405020304" pitchFamily="18" charset="0"/>
                <a:ea typeface="SimSun" panose="02010600030101010101" pitchFamily="2" charset="-122"/>
                <a:cs typeface="+mn-cs"/>
              </a:rPr>
              <a:t>U-Net</a:t>
            </a:r>
            <a:r>
              <a:rPr lang="zh-CN" altLang="en-US" sz="1600" kern="100" dirty="0">
                <a:solidFill>
                  <a:srgbClr val="000000"/>
                </a:solidFill>
                <a:latin typeface="Times New Roman" panose="02020603050405020304" pitchFamily="18" charset="0"/>
                <a:ea typeface="SimSun" panose="02010600030101010101" pitchFamily="2" charset="-122"/>
                <a:cs typeface="+mn-cs"/>
              </a:rPr>
              <a:t>的网络结构，一些低计算成本的方法拥有更好的可解释性和计算资源友好性。在图像分割领域常见的分割方法有三种：</a:t>
            </a:r>
            <a:r>
              <a:rPr lang="en-US" sz="1600" kern="100" dirty="0">
                <a:solidFill>
                  <a:srgbClr val="000000"/>
                </a:solidFill>
                <a:latin typeface="Times New Roman" panose="02020603050405020304" pitchFamily="18" charset="0"/>
                <a:ea typeface="SimSun" panose="02010600030101010101" pitchFamily="2" charset="-122"/>
                <a:cs typeface="+mn-cs"/>
              </a:rPr>
              <a:t>FCN</a:t>
            </a:r>
            <a:r>
              <a:rPr lang="zh-CN" altLang="en-US" sz="1600" kern="100" dirty="0">
                <a:solidFill>
                  <a:srgbClr val="000000"/>
                </a:solidFill>
                <a:latin typeface="Times New Roman" panose="02020603050405020304" pitchFamily="18" charset="0"/>
                <a:ea typeface="SimSun" panose="02010600030101010101" pitchFamily="2" charset="-122"/>
                <a:cs typeface="+mn-cs"/>
              </a:rPr>
              <a:t>、</a:t>
            </a:r>
            <a:r>
              <a:rPr lang="en-US" sz="1600" kern="100" dirty="0" err="1">
                <a:solidFill>
                  <a:srgbClr val="000000"/>
                </a:solidFill>
                <a:latin typeface="Times New Roman" panose="02020603050405020304" pitchFamily="18" charset="0"/>
                <a:ea typeface="SimSun" panose="02010600030101010101" pitchFamily="2" charset="-122"/>
                <a:cs typeface="+mn-cs"/>
              </a:rPr>
              <a:t>AlexNet</a:t>
            </a:r>
            <a:r>
              <a:rPr lang="zh-CN" altLang="en-US" sz="1600" kern="100" dirty="0">
                <a:solidFill>
                  <a:srgbClr val="000000"/>
                </a:solidFill>
                <a:latin typeface="Times New Roman" panose="02020603050405020304" pitchFamily="18" charset="0"/>
                <a:ea typeface="SimSun" panose="02010600030101010101" pitchFamily="2" charset="-122"/>
                <a:cs typeface="+mn-cs"/>
              </a:rPr>
              <a:t>和</a:t>
            </a:r>
            <a:r>
              <a:rPr lang="en-US" sz="1600" kern="100" dirty="0">
                <a:solidFill>
                  <a:srgbClr val="000000"/>
                </a:solidFill>
                <a:latin typeface="Times New Roman" panose="02020603050405020304" pitchFamily="18" charset="0"/>
                <a:ea typeface="SimSun" panose="02010600030101010101" pitchFamily="2" charset="-122"/>
                <a:cs typeface="+mn-cs"/>
              </a:rPr>
              <a:t>VGG[8]</a:t>
            </a:r>
            <a:r>
              <a:rPr lang="zh-CN" altLang="en-US" sz="1600" kern="100" dirty="0">
                <a:solidFill>
                  <a:srgbClr val="000000"/>
                </a:solidFill>
                <a:latin typeface="Times New Roman" panose="02020603050405020304" pitchFamily="18" charset="0"/>
                <a:ea typeface="SimSun" panose="02010600030101010101" pitchFamily="2" charset="-122"/>
                <a:cs typeface="+mn-cs"/>
              </a:rPr>
              <a:t>。本文将从甲状腺结节临床超声影像分割的精确水平来比较</a:t>
            </a:r>
            <a:r>
              <a:rPr lang="en-US" sz="1600" kern="100" dirty="0">
                <a:solidFill>
                  <a:srgbClr val="000000"/>
                </a:solidFill>
                <a:latin typeface="Times New Roman" panose="02020603050405020304" pitchFamily="18" charset="0"/>
                <a:ea typeface="SimSun" panose="02010600030101010101" pitchFamily="2" charset="-122"/>
                <a:cs typeface="+mn-cs"/>
              </a:rPr>
              <a:t>FCN</a:t>
            </a:r>
            <a:r>
              <a:rPr lang="zh-CN" altLang="en-US" sz="1600" kern="100" dirty="0">
                <a:solidFill>
                  <a:srgbClr val="000000"/>
                </a:solidFill>
                <a:latin typeface="Times New Roman" panose="02020603050405020304" pitchFamily="18" charset="0"/>
                <a:ea typeface="SimSun" panose="02010600030101010101" pitchFamily="2" charset="-122"/>
                <a:cs typeface="+mn-cs"/>
              </a:rPr>
              <a:t>、</a:t>
            </a:r>
            <a:r>
              <a:rPr lang="en-US" sz="1600" kern="100" dirty="0" err="1">
                <a:solidFill>
                  <a:srgbClr val="000000"/>
                </a:solidFill>
                <a:latin typeface="Times New Roman" panose="02020603050405020304" pitchFamily="18" charset="0"/>
                <a:ea typeface="SimSun" panose="02010600030101010101" pitchFamily="2" charset="-122"/>
                <a:cs typeface="+mn-cs"/>
              </a:rPr>
              <a:t>AlexNet</a:t>
            </a:r>
            <a:r>
              <a:rPr lang="zh-CN" altLang="en-US" sz="1600" kern="100" dirty="0">
                <a:solidFill>
                  <a:srgbClr val="000000"/>
                </a:solidFill>
                <a:latin typeface="Times New Roman" panose="02020603050405020304" pitchFamily="18" charset="0"/>
                <a:ea typeface="SimSun" panose="02010600030101010101" pitchFamily="2" charset="-122"/>
                <a:cs typeface="+mn-cs"/>
              </a:rPr>
              <a:t>和</a:t>
            </a:r>
            <a:r>
              <a:rPr lang="en-US" sz="1600" kern="100" dirty="0">
                <a:solidFill>
                  <a:srgbClr val="000000"/>
                </a:solidFill>
                <a:latin typeface="Times New Roman" panose="02020603050405020304" pitchFamily="18" charset="0"/>
                <a:ea typeface="SimSun" panose="02010600030101010101" pitchFamily="2" charset="-122"/>
                <a:cs typeface="+mn-cs"/>
              </a:rPr>
              <a:t>VGG</a:t>
            </a:r>
            <a:r>
              <a:rPr lang="zh-CN" altLang="en-US" sz="1600" kern="100" dirty="0">
                <a:solidFill>
                  <a:srgbClr val="000000"/>
                </a:solidFill>
                <a:latin typeface="Times New Roman" panose="02020603050405020304" pitchFamily="18" charset="0"/>
                <a:ea typeface="SimSun" panose="02010600030101010101" pitchFamily="2" charset="-122"/>
                <a:cs typeface="+mn-cs"/>
              </a:rPr>
              <a:t>方法。</a:t>
            </a:r>
            <a:endParaRPr lang="en-US" sz="1600" kern="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8816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8" name="Freeform: Shape 27">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21" name="图片 20"/>
          <p:cNvPicPr>
            <a:picLocks noChangeAspect="1"/>
          </p:cNvPicPr>
          <p:nvPr/>
        </p:nvPicPr>
        <p:blipFill>
          <a:blip r:embed="rId2"/>
          <a:stretch>
            <a:fillRect/>
          </a:stretch>
        </p:blipFill>
        <p:spPr>
          <a:xfrm>
            <a:off x="5341234" y="4997531"/>
            <a:ext cx="1164345" cy="156132"/>
          </a:xfrm>
          <a:prstGeom prst="rect">
            <a:avLst/>
          </a:prstGeom>
        </p:spPr>
      </p:pic>
      <p:sp>
        <p:nvSpPr>
          <p:cNvPr id="7" name="object 2"/>
          <p:cNvSpPr/>
          <p:nvPr/>
        </p:nvSpPr>
        <p:spPr>
          <a:xfrm>
            <a:off x="2153046" y="2511051"/>
            <a:ext cx="8254861" cy="4136471"/>
          </a:xfrm>
          <a:prstGeom prst="rect">
            <a:avLst/>
          </a:prstGeom>
          <a:blipFill>
            <a:blip r:embed="rId3" cstate="print"/>
            <a:stretch>
              <a:fillRect/>
            </a:stretch>
          </a:blipFill>
        </p:spPr>
        <p:txBody>
          <a:bodyPr wrap="square" lIns="0" tIns="0" rIns="0" bIns="0" rtlCol="0"/>
          <a:lstStyle/>
          <a:p>
            <a:endParaRPr dirty="0"/>
          </a:p>
        </p:txBody>
      </p:sp>
      <p:cxnSp>
        <p:nvCxnSpPr>
          <p:cNvPr id="5" name="直接连接符 4"/>
          <p:cNvCxnSpPr/>
          <p:nvPr/>
        </p:nvCxnSpPr>
        <p:spPr>
          <a:xfrm>
            <a:off x="2459956" y="1459296"/>
            <a:ext cx="4171794" cy="0"/>
          </a:xfrm>
          <a:prstGeom prst="line">
            <a:avLst/>
          </a:prstGeom>
          <a:ln w="571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图形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76927" y="676113"/>
            <a:ext cx="2376701" cy="717496"/>
          </a:xfrm>
          <a:prstGeom prst="rect">
            <a:avLst/>
          </a:prstGeom>
          <a:effectLst>
            <a:outerShdw blurRad="50800" dist="38100" dir="5400000" algn="t" rotWithShape="0">
              <a:prstClr val="black">
                <a:alpha val="40000"/>
              </a:prstClr>
            </a:outerShdw>
          </a:effectLst>
        </p:spPr>
      </p:pic>
      <p:sp>
        <p:nvSpPr>
          <p:cNvPr id="8" name="灯片编号占位符 22"/>
          <p:cNvSpPr>
            <a:spLocks/>
          </p:cNvSpPr>
          <p:nvPr/>
        </p:nvSpPr>
        <p:spPr>
          <a:xfrm>
            <a:off x="10158724" y="5811228"/>
            <a:ext cx="1389809" cy="370660"/>
          </a:xfrm>
          <a:prstGeom prst="rect">
            <a:avLst/>
          </a:prstGeom>
        </p:spPr>
        <p:txBody>
          <a:bodyPr/>
          <a:lstStyle/>
          <a:p>
            <a:pPr defTabSz="518008">
              <a:spcAft>
                <a:spcPts val="618"/>
              </a:spcAft>
            </a:pPr>
            <a:fld id="{0BC4E813-84E9-47E6-B5AC-41D88705236B}" type="slidenum">
              <a:rPr lang="zh-CN" altLang="en-US" sz="1020" kern="1200">
                <a:solidFill>
                  <a:schemeClr val="tx1"/>
                </a:solidFill>
                <a:latin typeface="+mn-lt"/>
                <a:ea typeface="+mn-ea"/>
                <a:cs typeface="+mn-cs"/>
              </a:rPr>
              <a:pPr defTabSz="518008">
                <a:spcAft>
                  <a:spcPts val="618"/>
                </a:spcAft>
              </a:pPr>
              <a:t>5</a:t>
            </a:fld>
            <a:r>
              <a:rPr lang="en-US" altLang="zh-CN" sz="1020" kern="1200">
                <a:solidFill>
                  <a:schemeClr val="tx1"/>
                </a:solidFill>
                <a:latin typeface="+mn-lt"/>
                <a:ea typeface="+mn-ea"/>
                <a:cs typeface="+mn-cs"/>
              </a:rPr>
              <a:t>/10</a:t>
            </a:r>
            <a:endParaRPr lang="zh-CN" altLang="en-US"/>
          </a:p>
        </p:txBody>
      </p:sp>
      <p:sp>
        <p:nvSpPr>
          <p:cNvPr id="2" name="TextBox 1">
            <a:extLst>
              <a:ext uri="{FF2B5EF4-FFF2-40B4-BE49-F238E27FC236}">
                <a16:creationId xmlns:a16="http://schemas.microsoft.com/office/drawing/2014/main" id="{7C0734F3-40E5-FB91-0653-E469317246EC}"/>
              </a:ext>
            </a:extLst>
          </p:cNvPr>
          <p:cNvSpPr txBox="1"/>
          <p:nvPr/>
        </p:nvSpPr>
        <p:spPr>
          <a:xfrm>
            <a:off x="2459955" y="873176"/>
            <a:ext cx="2220534" cy="476431"/>
          </a:xfrm>
          <a:prstGeom prst="rect">
            <a:avLst/>
          </a:prstGeom>
          <a:noFill/>
        </p:spPr>
        <p:txBody>
          <a:bodyPr wrap="square" rtlCol="0">
            <a:spAutoFit/>
          </a:bodyPr>
          <a:lstStyle/>
          <a:p>
            <a:pPr defTabSz="518008">
              <a:spcAft>
                <a:spcPts val="618"/>
              </a:spcAft>
            </a:pPr>
            <a:r>
              <a:rPr lang="en-US" sz="2472" kern="1200" err="1">
                <a:solidFill>
                  <a:schemeClr val="tx1"/>
                </a:solidFill>
                <a:latin typeface="+mn-lt"/>
                <a:ea typeface="+mn-ea"/>
                <a:cs typeface="+mn-cs"/>
              </a:rPr>
              <a:t>主要研究内容</a:t>
            </a:r>
            <a:endParaRPr lang="en-US" sz="2400"/>
          </a:p>
        </p:txBody>
      </p:sp>
      <p:sp>
        <p:nvSpPr>
          <p:cNvPr id="6" name="TextBox 5">
            <a:extLst>
              <a:ext uri="{FF2B5EF4-FFF2-40B4-BE49-F238E27FC236}">
                <a16:creationId xmlns:a16="http://schemas.microsoft.com/office/drawing/2014/main" id="{A91C9A61-EBB7-016A-4A60-77448F9602B4}"/>
              </a:ext>
            </a:extLst>
          </p:cNvPr>
          <p:cNvSpPr txBox="1"/>
          <p:nvPr/>
        </p:nvSpPr>
        <p:spPr>
          <a:xfrm>
            <a:off x="1878797" y="1881561"/>
            <a:ext cx="6102217" cy="2708434"/>
          </a:xfrm>
          <a:prstGeom prst="rect">
            <a:avLst/>
          </a:prstGeom>
          <a:noFill/>
        </p:spPr>
        <p:txBody>
          <a:bodyPr wrap="square">
            <a:spAutoFit/>
          </a:bodyPr>
          <a:lstStyle/>
          <a:p>
            <a:pPr marR="0" lvl="0" algn="just" defTabSz="502920">
              <a:spcBef>
                <a:spcPts val="0"/>
              </a:spcBef>
              <a:spcAft>
                <a:spcPts val="600"/>
              </a:spcAft>
            </a:pPr>
            <a:r>
              <a:rPr lang="zh-CN" altLang="en-US" sz="1600" b="1" kern="100" dirty="0">
                <a:solidFill>
                  <a:srgbClr val="000000"/>
                </a:solidFill>
                <a:latin typeface="Times New Roman" panose="02020603050405020304" pitchFamily="18" charset="0"/>
                <a:ea typeface="SimSun" panose="02010600030101010101" pitchFamily="2" charset="-122"/>
              </a:rPr>
              <a:t>探索</a:t>
            </a:r>
            <a:r>
              <a:rPr lang="en-US" sz="1600" b="1" kern="100" dirty="0">
                <a:solidFill>
                  <a:srgbClr val="000000"/>
                </a:solidFill>
                <a:latin typeface="Times New Roman" panose="02020603050405020304" pitchFamily="18" charset="0"/>
                <a:ea typeface="SimSun" panose="02010600030101010101" pitchFamily="2" charset="-122"/>
              </a:rPr>
              <a:t>U-Net</a:t>
            </a:r>
            <a:r>
              <a:rPr lang="zh-CN" altLang="en-US" sz="1600" b="1" kern="100" dirty="0">
                <a:solidFill>
                  <a:srgbClr val="000000"/>
                </a:solidFill>
                <a:latin typeface="Times New Roman" panose="02020603050405020304" pitchFamily="18" charset="0"/>
                <a:ea typeface="SimSun" panose="02010600030101010101" pitchFamily="2" charset="-122"/>
              </a:rPr>
              <a:t>网络结合</a:t>
            </a:r>
            <a:r>
              <a:rPr lang="en-US" sz="1600" b="1" kern="100" dirty="0" err="1">
                <a:solidFill>
                  <a:srgbClr val="000000"/>
                </a:solidFill>
                <a:latin typeface="Times New Roman" panose="02020603050405020304" pitchFamily="18" charset="0"/>
                <a:ea typeface="SimSun" panose="02010600030101010101" pitchFamily="2" charset="-122"/>
              </a:rPr>
              <a:t>ResNet</a:t>
            </a:r>
            <a:r>
              <a:rPr lang="zh-CN" altLang="en-US" sz="1600" b="1" kern="100" dirty="0">
                <a:solidFill>
                  <a:srgbClr val="000000"/>
                </a:solidFill>
                <a:latin typeface="Times New Roman" panose="02020603050405020304" pitchFamily="18" charset="0"/>
                <a:ea typeface="SimSun" panose="02010600030101010101" pitchFamily="2" charset="-122"/>
              </a:rPr>
              <a:t>和注意力机制在甲状腺超声图像分割任务中的可用性</a:t>
            </a:r>
            <a:endParaRPr lang="en-US" altLang="zh-CN" sz="1600" b="1" kern="100" dirty="0">
              <a:solidFill>
                <a:srgbClr val="000000"/>
              </a:solidFill>
              <a:latin typeface="Times New Roman" panose="02020603050405020304" pitchFamily="18" charset="0"/>
              <a:ea typeface="SimSun" panose="02010600030101010101" pitchFamily="2" charset="-122"/>
            </a:endParaRPr>
          </a:p>
          <a:p>
            <a:pPr marR="0" lvl="0" algn="just" defTabSz="502920">
              <a:spcBef>
                <a:spcPts val="0"/>
              </a:spcBef>
              <a:spcAft>
                <a:spcPts val="600"/>
              </a:spcAft>
            </a:pPr>
            <a:endParaRPr lang="en-US" sz="1600" b="1" kern="100" dirty="0">
              <a:solidFill>
                <a:srgbClr val="000000"/>
              </a:solidFill>
              <a:latin typeface="Times New Roman" panose="02020603050405020304" pitchFamily="18" charset="0"/>
              <a:ea typeface="SimSun" panose="02010600030101010101" pitchFamily="2" charset="-122"/>
            </a:endParaRPr>
          </a:p>
          <a:p>
            <a:pPr marR="0" algn="just" defTabSz="502920">
              <a:spcBef>
                <a:spcPts val="0"/>
              </a:spcBef>
              <a:spcAft>
                <a:spcPts val="600"/>
              </a:spcAft>
            </a:pPr>
            <a:r>
              <a:rPr lang="en-US" sz="1600" b="1" kern="100" dirty="0">
                <a:solidFill>
                  <a:srgbClr val="000000"/>
                </a:solidFill>
                <a:latin typeface="Times New Roman" panose="02020603050405020304" pitchFamily="18" charset="0"/>
                <a:ea typeface="SimSun" panose="02010600030101010101" pitchFamily="2" charset="-122"/>
              </a:rPr>
              <a:t>     </a:t>
            </a:r>
            <a:r>
              <a:rPr lang="zh-CN" altLang="en-US" sz="1600" kern="100" dirty="0">
                <a:solidFill>
                  <a:srgbClr val="000000"/>
                </a:solidFill>
                <a:latin typeface="Times New Roman" panose="02020603050405020304" pitchFamily="18" charset="0"/>
                <a:ea typeface="SimSun" panose="02010600030101010101" pitchFamily="2" charset="-122"/>
              </a:rPr>
              <a:t>相对于传统的</a:t>
            </a:r>
            <a:r>
              <a:rPr lang="en-US" sz="1600" kern="100" dirty="0">
                <a:solidFill>
                  <a:srgbClr val="000000"/>
                </a:solidFill>
                <a:latin typeface="Times New Roman" panose="02020603050405020304" pitchFamily="18" charset="0"/>
                <a:ea typeface="SimSun" panose="02010600030101010101" pitchFamily="2" charset="-122"/>
              </a:rPr>
              <a:t>CNN</a:t>
            </a:r>
            <a:r>
              <a:rPr lang="zh-CN" altLang="en-US" sz="1600" kern="100" dirty="0">
                <a:solidFill>
                  <a:srgbClr val="000000"/>
                </a:solidFill>
                <a:latin typeface="Times New Roman" panose="02020603050405020304" pitchFamily="18" charset="0"/>
                <a:ea typeface="SimSun" panose="02010600030101010101" pitchFamily="2" charset="-122"/>
              </a:rPr>
              <a:t>网络结构，</a:t>
            </a:r>
            <a:r>
              <a:rPr lang="en-US" sz="1600" kern="100" dirty="0">
                <a:solidFill>
                  <a:srgbClr val="000000"/>
                </a:solidFill>
                <a:latin typeface="Times New Roman" panose="02020603050405020304" pitchFamily="18" charset="0"/>
                <a:ea typeface="SimSun" panose="02010600030101010101" pitchFamily="2" charset="-122"/>
              </a:rPr>
              <a:t>U-Net</a:t>
            </a:r>
            <a:r>
              <a:rPr lang="zh-CN" altLang="en-US" sz="1600" kern="100" dirty="0">
                <a:solidFill>
                  <a:srgbClr val="000000"/>
                </a:solidFill>
                <a:latin typeface="Times New Roman" panose="02020603050405020304" pitchFamily="18" charset="0"/>
                <a:ea typeface="SimSun" panose="02010600030101010101" pitchFamily="2" charset="-122"/>
              </a:rPr>
              <a:t>网络的</a:t>
            </a:r>
            <a:r>
              <a:rPr lang="en-US" sz="1600" kern="100" dirty="0">
                <a:solidFill>
                  <a:srgbClr val="000000"/>
                </a:solidFill>
                <a:latin typeface="Times New Roman" panose="02020603050405020304" pitchFamily="18" charset="0"/>
                <a:ea typeface="SimSun" panose="02010600030101010101" pitchFamily="2" charset="-122"/>
              </a:rPr>
              <a:t>Decoder</a:t>
            </a:r>
            <a:r>
              <a:rPr lang="zh-CN" altLang="en-US" sz="1600" kern="100" dirty="0">
                <a:solidFill>
                  <a:srgbClr val="000000"/>
                </a:solidFill>
                <a:latin typeface="Times New Roman" panose="02020603050405020304" pitchFamily="18" charset="0"/>
                <a:ea typeface="SimSun" panose="02010600030101010101" pitchFamily="2" charset="-122"/>
              </a:rPr>
              <a:t>阶段具有和</a:t>
            </a:r>
            <a:r>
              <a:rPr lang="en-US" sz="1600" kern="100" dirty="0">
                <a:solidFill>
                  <a:srgbClr val="000000"/>
                </a:solidFill>
                <a:latin typeface="Times New Roman" panose="02020603050405020304" pitchFamily="18" charset="0"/>
                <a:ea typeface="SimSun" panose="02010600030101010101" pitchFamily="2" charset="-122"/>
              </a:rPr>
              <a:t>Encoder</a:t>
            </a:r>
            <a:r>
              <a:rPr lang="zh-CN" altLang="en-US" sz="1600" kern="100" dirty="0">
                <a:solidFill>
                  <a:srgbClr val="000000"/>
                </a:solidFill>
                <a:latin typeface="Times New Roman" panose="02020603050405020304" pitchFamily="18" charset="0"/>
                <a:ea typeface="SimSun" panose="02010600030101010101" pitchFamily="2" charset="-122"/>
              </a:rPr>
              <a:t>阶段相同数量层次的卷积操作，通过跳跃连接</a:t>
            </a:r>
            <a:r>
              <a:rPr lang="en-US" sz="1600" kern="100" dirty="0">
                <a:solidFill>
                  <a:srgbClr val="000000"/>
                </a:solidFill>
                <a:latin typeface="Times New Roman" panose="02020603050405020304" pitchFamily="18" charset="0"/>
                <a:ea typeface="SimSun" panose="02010600030101010101" pitchFamily="2" charset="-122"/>
              </a:rPr>
              <a:t>(Skip Connection)</a:t>
            </a:r>
            <a:r>
              <a:rPr lang="zh-CN" altLang="en-US" sz="1600" kern="100" dirty="0">
                <a:solidFill>
                  <a:srgbClr val="000000"/>
                </a:solidFill>
                <a:latin typeface="Times New Roman" panose="02020603050405020304" pitchFamily="18" charset="0"/>
                <a:ea typeface="SimSun" panose="02010600030101010101" pitchFamily="2" charset="-122"/>
              </a:rPr>
              <a:t>将相同层次的</a:t>
            </a:r>
            <a:r>
              <a:rPr lang="en-US" sz="1600" kern="100" dirty="0">
                <a:solidFill>
                  <a:srgbClr val="000000"/>
                </a:solidFill>
                <a:latin typeface="Times New Roman" panose="02020603050405020304" pitchFamily="18" charset="0"/>
                <a:ea typeface="SimSun" panose="02010600030101010101" pitchFamily="2" charset="-122"/>
              </a:rPr>
              <a:t>Decoder</a:t>
            </a:r>
            <a:r>
              <a:rPr lang="zh-CN" altLang="en-US" sz="1600" kern="100" dirty="0">
                <a:solidFill>
                  <a:srgbClr val="000000"/>
                </a:solidFill>
                <a:latin typeface="Times New Roman" panose="02020603050405020304" pitchFamily="18" charset="0"/>
                <a:ea typeface="SimSun" panose="02010600030101010101" pitchFamily="2" charset="-122"/>
              </a:rPr>
              <a:t>阶段和</a:t>
            </a:r>
            <a:r>
              <a:rPr lang="en-US" sz="1600" kern="100" dirty="0">
                <a:solidFill>
                  <a:srgbClr val="000000"/>
                </a:solidFill>
                <a:latin typeface="Times New Roman" panose="02020603050405020304" pitchFamily="18" charset="0"/>
                <a:ea typeface="SimSun" panose="02010600030101010101" pitchFamily="2" charset="-122"/>
              </a:rPr>
              <a:t>Encoder</a:t>
            </a:r>
            <a:r>
              <a:rPr lang="zh-CN" altLang="en-US" sz="1600" kern="100" dirty="0">
                <a:solidFill>
                  <a:srgbClr val="000000"/>
                </a:solidFill>
                <a:latin typeface="Times New Roman" panose="02020603050405020304" pitchFamily="18" charset="0"/>
                <a:ea typeface="SimSun" panose="02010600030101010101" pitchFamily="2" charset="-122"/>
              </a:rPr>
              <a:t>阶段连接，从而避免了细节信息的丢失，提高了网络的分割性能。与此同时，</a:t>
            </a:r>
            <a:r>
              <a:rPr lang="en-US" sz="1600" kern="100" dirty="0" err="1">
                <a:solidFill>
                  <a:srgbClr val="000000"/>
                </a:solidFill>
                <a:latin typeface="Times New Roman" panose="02020603050405020304" pitchFamily="18" charset="0"/>
                <a:ea typeface="SimSun" panose="02010600030101010101" pitchFamily="2" charset="-122"/>
              </a:rPr>
              <a:t>ResNet</a:t>
            </a:r>
            <a:r>
              <a:rPr lang="zh-CN" altLang="en-US" sz="1600" kern="100" dirty="0">
                <a:solidFill>
                  <a:srgbClr val="000000"/>
                </a:solidFill>
                <a:latin typeface="Times New Roman" panose="02020603050405020304" pitchFamily="18" charset="0"/>
                <a:ea typeface="SimSun" panose="02010600030101010101" pitchFamily="2" charset="-122"/>
              </a:rPr>
              <a:t>和注意力机制近年来在图像分割任务取得了重大进展，本文希望通过结合</a:t>
            </a:r>
            <a:r>
              <a:rPr lang="en-US" sz="1600" kern="100" dirty="0">
                <a:solidFill>
                  <a:srgbClr val="000000"/>
                </a:solidFill>
                <a:latin typeface="Times New Roman" panose="02020603050405020304" pitchFamily="18" charset="0"/>
                <a:ea typeface="SimSun" panose="02010600030101010101" pitchFamily="2" charset="-122"/>
              </a:rPr>
              <a:t>U-Net</a:t>
            </a:r>
            <a:r>
              <a:rPr lang="zh-CN" altLang="en-US" sz="1600" kern="100" dirty="0">
                <a:solidFill>
                  <a:srgbClr val="000000"/>
                </a:solidFill>
                <a:latin typeface="Times New Roman" panose="02020603050405020304" pitchFamily="18" charset="0"/>
                <a:ea typeface="SimSun" panose="02010600030101010101" pitchFamily="2" charset="-122"/>
              </a:rPr>
              <a:t>和</a:t>
            </a:r>
            <a:r>
              <a:rPr lang="en-US" sz="1600" kern="100" dirty="0" err="1">
                <a:solidFill>
                  <a:srgbClr val="000000"/>
                </a:solidFill>
                <a:latin typeface="Times New Roman" panose="02020603050405020304" pitchFamily="18" charset="0"/>
                <a:ea typeface="SimSun" panose="02010600030101010101" pitchFamily="2" charset="-122"/>
              </a:rPr>
              <a:t>ResNet</a:t>
            </a:r>
            <a:r>
              <a:rPr lang="zh-CN" altLang="en-US" sz="1600" kern="100" dirty="0">
                <a:solidFill>
                  <a:srgbClr val="000000"/>
                </a:solidFill>
                <a:latin typeface="Times New Roman" panose="02020603050405020304" pitchFamily="18" charset="0"/>
                <a:ea typeface="SimSun" panose="02010600030101010101" pitchFamily="2" charset="-122"/>
              </a:rPr>
              <a:t>以及注意力机制来探索该方法在甲状腺超声图像分割任务中的可用性。</a:t>
            </a:r>
            <a:endParaRPr lang="en-US" sz="1600" kern="100" dirty="0">
              <a:solidFill>
                <a:srgbClr val="000000"/>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0194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9" name="Freeform: Shape 2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p:cNvSpPr/>
          <p:nvPr/>
        </p:nvSpPr>
        <p:spPr>
          <a:xfrm>
            <a:off x="2619986" y="1947895"/>
            <a:ext cx="8481869" cy="3928754"/>
          </a:xfrm>
          <a:prstGeom prst="rect">
            <a:avLst/>
          </a:prstGeom>
          <a:blipFill>
            <a:blip r:embed="rId2" cstate="print"/>
            <a:stretch>
              <a:fillRect/>
            </a:stretch>
          </a:blipFill>
        </p:spPr>
        <p:txBody>
          <a:bodyPr wrap="square" lIns="0" tIns="0" rIns="0" bIns="0" rtlCol="0"/>
          <a:lstStyle/>
          <a:p>
            <a:endParaRPr/>
          </a:p>
        </p:txBody>
      </p:sp>
      <p:pic>
        <p:nvPicPr>
          <p:cNvPr id="21" name="图片 20"/>
          <p:cNvPicPr>
            <a:picLocks noChangeAspect="1"/>
          </p:cNvPicPr>
          <p:nvPr/>
        </p:nvPicPr>
        <p:blipFill>
          <a:blip r:embed="rId3"/>
          <a:stretch>
            <a:fillRect/>
          </a:stretch>
        </p:blipFill>
        <p:spPr>
          <a:xfrm>
            <a:off x="5370949" y="5876649"/>
            <a:ext cx="1719444" cy="230567"/>
          </a:xfrm>
          <a:prstGeom prst="rect">
            <a:avLst/>
          </a:prstGeom>
        </p:spPr>
      </p:pic>
      <p:cxnSp>
        <p:nvCxnSpPr>
          <p:cNvPr id="5" name="直接连接符 4"/>
          <p:cNvCxnSpPr/>
          <p:nvPr/>
        </p:nvCxnSpPr>
        <p:spPr>
          <a:xfrm>
            <a:off x="1090144" y="1082341"/>
            <a:ext cx="6160682" cy="0"/>
          </a:xfrm>
          <a:prstGeom prst="line">
            <a:avLst/>
          </a:prstGeom>
          <a:ln w="571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图形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93258" y="643467"/>
            <a:ext cx="1608597" cy="485614"/>
          </a:xfrm>
          <a:prstGeom prst="rect">
            <a:avLst/>
          </a:prstGeom>
          <a:effectLst>
            <a:outerShdw blurRad="50800" dist="38100" dir="5400000" algn="t" rotWithShape="0">
              <a:prstClr val="black">
                <a:alpha val="40000"/>
              </a:prstClr>
            </a:outerShdw>
          </a:effectLst>
        </p:spPr>
      </p:pic>
      <p:sp>
        <p:nvSpPr>
          <p:cNvPr id="8" name="灯片编号占位符 22"/>
          <p:cNvSpPr>
            <a:spLocks/>
          </p:cNvSpPr>
          <p:nvPr/>
        </p:nvSpPr>
        <p:spPr>
          <a:xfrm>
            <a:off x="8815157" y="5667161"/>
            <a:ext cx="2052396" cy="547371"/>
          </a:xfrm>
          <a:prstGeom prst="rect">
            <a:avLst/>
          </a:prstGeom>
        </p:spPr>
        <p:txBody>
          <a:bodyPr/>
          <a:lstStyle/>
          <a:p>
            <a:pPr defTabSz="768096">
              <a:spcAft>
                <a:spcPts val="600"/>
              </a:spcAft>
            </a:pPr>
            <a:fld id="{0BC4E813-84E9-47E6-B5AC-41D88705236B}" type="slidenum">
              <a:rPr lang="zh-CN" altLang="en-US" sz="1512" kern="1200">
                <a:solidFill>
                  <a:schemeClr val="tx1"/>
                </a:solidFill>
                <a:latin typeface="+mn-lt"/>
                <a:ea typeface="+mn-ea"/>
                <a:cs typeface="+mn-cs"/>
              </a:rPr>
              <a:pPr defTabSz="768096">
                <a:spcAft>
                  <a:spcPts val="600"/>
                </a:spcAft>
              </a:pPr>
              <a:t>6</a:t>
            </a:fld>
            <a:r>
              <a:rPr lang="en-US" altLang="zh-CN" sz="1512" kern="1200">
                <a:solidFill>
                  <a:schemeClr val="tx1"/>
                </a:solidFill>
                <a:latin typeface="+mn-lt"/>
                <a:ea typeface="+mn-ea"/>
                <a:cs typeface="+mn-cs"/>
              </a:rPr>
              <a:t>/10</a:t>
            </a:r>
            <a:endParaRPr lang="zh-CN" altLang="en-US"/>
          </a:p>
        </p:txBody>
      </p:sp>
      <p:sp>
        <p:nvSpPr>
          <p:cNvPr id="2" name="TextBox 1">
            <a:extLst>
              <a:ext uri="{FF2B5EF4-FFF2-40B4-BE49-F238E27FC236}">
                <a16:creationId xmlns:a16="http://schemas.microsoft.com/office/drawing/2014/main" id="{C4F7DE71-2D01-B4AB-A8A2-3C58C38B6B9C}"/>
              </a:ext>
            </a:extLst>
          </p:cNvPr>
          <p:cNvSpPr txBox="1"/>
          <p:nvPr/>
        </p:nvSpPr>
        <p:spPr>
          <a:xfrm>
            <a:off x="1090144" y="523091"/>
            <a:ext cx="1608597" cy="523220"/>
          </a:xfrm>
          <a:prstGeom prst="rect">
            <a:avLst/>
          </a:prstGeom>
          <a:noFill/>
        </p:spPr>
        <p:txBody>
          <a:bodyPr wrap="square" rtlCol="0">
            <a:spAutoFit/>
          </a:bodyPr>
          <a:lstStyle/>
          <a:p>
            <a:pPr defTabSz="768096">
              <a:spcAft>
                <a:spcPts val="600"/>
              </a:spcAft>
            </a:pPr>
            <a:r>
              <a:rPr lang="en-US" sz="2800" kern="1200" dirty="0" err="1">
                <a:solidFill>
                  <a:schemeClr val="tx1"/>
                </a:solidFill>
                <a:latin typeface="+mn-lt"/>
                <a:ea typeface="+mn-ea"/>
                <a:cs typeface="+mn-cs"/>
              </a:rPr>
              <a:t>设计实现</a:t>
            </a:r>
            <a:endParaRPr lang="en-US" sz="2800" dirty="0"/>
          </a:p>
        </p:txBody>
      </p:sp>
      <p:sp>
        <p:nvSpPr>
          <p:cNvPr id="4" name="TextBox 3">
            <a:extLst>
              <a:ext uri="{FF2B5EF4-FFF2-40B4-BE49-F238E27FC236}">
                <a16:creationId xmlns:a16="http://schemas.microsoft.com/office/drawing/2014/main" id="{A2B7D0ED-E12D-F76F-DFF4-A5F9A81EE642}"/>
              </a:ext>
            </a:extLst>
          </p:cNvPr>
          <p:cNvSpPr txBox="1"/>
          <p:nvPr/>
        </p:nvSpPr>
        <p:spPr>
          <a:xfrm>
            <a:off x="1378460" y="1717327"/>
            <a:ext cx="6525137" cy="3502049"/>
          </a:xfrm>
          <a:prstGeom prst="rect">
            <a:avLst/>
          </a:prstGeom>
          <a:noFill/>
        </p:spPr>
        <p:txBody>
          <a:bodyPr wrap="square">
            <a:spAutoFit/>
          </a:bodyPr>
          <a:lstStyle/>
          <a:p>
            <a:pPr marL="288036" indent="-288036" algn="just" defTabSz="768096">
              <a:spcAft>
                <a:spcPts val="600"/>
              </a:spcAft>
              <a:buFont typeface="Symbol" pitchFamily="2" charset="2"/>
              <a:buChar char=""/>
            </a:pPr>
            <a:r>
              <a:rPr lang="en-US" sz="1512" b="1" kern="100" dirty="0">
                <a:solidFill>
                  <a:srgbClr val="000000"/>
                </a:solidFill>
                <a:latin typeface="Times New Roman" panose="02020603050405020304" pitchFamily="18" charset="0"/>
                <a:ea typeface="SimSun" panose="02010600030101010101" pitchFamily="2" charset="-122"/>
                <a:cs typeface="+mn-cs"/>
              </a:rPr>
              <a:t>3.1 </a:t>
            </a:r>
            <a:r>
              <a:rPr lang="zh-CN" altLang="en-US" sz="1512" b="1" kern="100" dirty="0">
                <a:solidFill>
                  <a:srgbClr val="000000"/>
                </a:solidFill>
                <a:latin typeface="Times New Roman" panose="02020603050405020304" pitchFamily="18" charset="0"/>
                <a:ea typeface="SimSun" panose="02010600030101010101" pitchFamily="2" charset="-122"/>
                <a:cs typeface="+mn-cs"/>
              </a:rPr>
              <a:t>数据集与评估标准</a:t>
            </a:r>
            <a:endParaRPr lang="en-US" sz="1176" kern="100" dirty="0">
              <a:solidFill>
                <a:schemeClr val="tx1"/>
              </a:solidFill>
              <a:latin typeface="Times New Roman" panose="02020603050405020304" pitchFamily="18" charset="0"/>
              <a:ea typeface="SimSun" panose="02010600030101010101" pitchFamily="2" charset="-122"/>
              <a:cs typeface="+mn-cs"/>
            </a:endParaRPr>
          </a:p>
          <a:p>
            <a:pPr marL="64008" indent="256032" algn="just" defTabSz="768096">
              <a:spcAft>
                <a:spcPts val="600"/>
              </a:spcAft>
            </a:pPr>
            <a:r>
              <a:rPr lang="zh-CN" altLang="en-US" sz="1512" kern="100" dirty="0">
                <a:solidFill>
                  <a:srgbClr val="000000"/>
                </a:solidFill>
                <a:latin typeface="Times New Roman" panose="02020603050405020304" pitchFamily="18" charset="0"/>
                <a:ea typeface="SimSun" panose="02010600030101010101" pitchFamily="2" charset="-122"/>
                <a:cs typeface="+mn-cs"/>
              </a:rPr>
              <a:t>本文将使用</a:t>
            </a:r>
            <a:r>
              <a:rPr lang="en-US" sz="1512" kern="100" dirty="0" err="1">
                <a:solidFill>
                  <a:srgbClr val="000000"/>
                </a:solidFill>
                <a:latin typeface="Times New Roman" panose="02020603050405020304" pitchFamily="18" charset="0"/>
                <a:ea typeface="SimSun" panose="02010600030101010101" pitchFamily="2" charset="-122"/>
                <a:cs typeface="+mn-cs"/>
              </a:rPr>
              <a:t>opencas</a:t>
            </a:r>
            <a:r>
              <a:rPr lang="zh-CN" altLang="en-US" sz="1512" kern="100" dirty="0">
                <a:solidFill>
                  <a:srgbClr val="000000"/>
                </a:solidFill>
                <a:latin typeface="Times New Roman" panose="02020603050405020304" pitchFamily="18" charset="0"/>
                <a:ea typeface="SimSun" panose="02010600030101010101" pitchFamily="2" charset="-122"/>
                <a:cs typeface="+mn-cs"/>
              </a:rPr>
              <a:t>在</a:t>
            </a:r>
            <a:r>
              <a:rPr lang="en-US" sz="1512" kern="100" dirty="0">
                <a:solidFill>
                  <a:srgbClr val="000000"/>
                </a:solidFill>
                <a:latin typeface="Times New Roman" panose="02020603050405020304" pitchFamily="18" charset="0"/>
                <a:ea typeface="SimSun" panose="02010600030101010101" pitchFamily="2" charset="-122"/>
                <a:cs typeface="+mn-cs"/>
              </a:rPr>
              <a:t>2017</a:t>
            </a:r>
            <a:r>
              <a:rPr lang="zh-CN" altLang="en-US" sz="1512" kern="100" dirty="0">
                <a:solidFill>
                  <a:srgbClr val="000000"/>
                </a:solidFill>
                <a:latin typeface="Times New Roman" panose="02020603050405020304" pitchFamily="18" charset="0"/>
                <a:ea typeface="SimSun" panose="02010600030101010101" pitchFamily="2" charset="-122"/>
                <a:cs typeface="+mn-cs"/>
              </a:rPr>
              <a:t>年发布的</a:t>
            </a:r>
            <a:r>
              <a:rPr lang="en-US" sz="1512" kern="100" dirty="0">
                <a:solidFill>
                  <a:srgbClr val="000000"/>
                </a:solidFill>
                <a:latin typeface="Times New Roman" panose="02020603050405020304" pitchFamily="18" charset="0"/>
                <a:ea typeface="SimSun" panose="02010600030101010101" pitchFamily="2" charset="-122"/>
                <a:cs typeface="+mn-cs"/>
              </a:rPr>
              <a:t>Thyroid Segmentation in Ultrasonography Dataset (</a:t>
            </a:r>
            <a:r>
              <a:rPr lang="zh-CN" altLang="en-US" sz="1512" kern="100" dirty="0">
                <a:solidFill>
                  <a:srgbClr val="000000"/>
                </a:solidFill>
                <a:latin typeface="Times New Roman" panose="02020603050405020304" pitchFamily="18" charset="0"/>
                <a:ea typeface="SimSun" panose="02010600030101010101" pitchFamily="2" charset="-122"/>
                <a:cs typeface="+mn-cs"/>
              </a:rPr>
              <a:t>甲状腺超声图像分割数据集</a:t>
            </a:r>
            <a:r>
              <a:rPr lang="en-US" sz="1512" kern="100" dirty="0">
                <a:solidFill>
                  <a:srgbClr val="000000"/>
                </a:solidFill>
                <a:latin typeface="Times New Roman" panose="02020603050405020304" pitchFamily="18" charset="0"/>
                <a:ea typeface="SimSun" panose="02010600030101010101" pitchFamily="2" charset="-122"/>
                <a:cs typeface="+mn-cs"/>
              </a:rPr>
              <a:t>)[9]</a:t>
            </a:r>
            <a:r>
              <a:rPr lang="zh-CN" altLang="en-US" sz="1512" kern="100" dirty="0">
                <a:solidFill>
                  <a:srgbClr val="000000"/>
                </a:solidFill>
                <a:latin typeface="Times New Roman" panose="02020603050405020304" pitchFamily="18" charset="0"/>
                <a:ea typeface="SimSun" panose="02010600030101010101" pitchFamily="2" charset="-122"/>
                <a:cs typeface="+mn-cs"/>
              </a:rPr>
              <a:t>进行图像分割建模，拟定义模型的评估标准为</a:t>
            </a:r>
            <a:r>
              <a:rPr lang="en-US" sz="1512" kern="100" dirty="0">
                <a:solidFill>
                  <a:srgbClr val="000000"/>
                </a:solidFill>
                <a:latin typeface="Times New Roman" panose="02020603050405020304" pitchFamily="18" charset="0"/>
                <a:ea typeface="SimSun" panose="02010600030101010101" pitchFamily="2" charset="-122"/>
                <a:cs typeface="+mn-cs"/>
              </a:rPr>
              <a:t>Jaccard</a:t>
            </a:r>
            <a:r>
              <a:rPr lang="zh-CN" altLang="en-US" sz="1512" kern="100" dirty="0">
                <a:solidFill>
                  <a:srgbClr val="000000"/>
                </a:solidFill>
                <a:latin typeface="Times New Roman" panose="02020603050405020304" pitchFamily="18" charset="0"/>
                <a:ea typeface="SimSun" panose="02010600030101010101" pitchFamily="2" charset="-122"/>
                <a:cs typeface="+mn-cs"/>
              </a:rPr>
              <a:t>系数 </a:t>
            </a:r>
            <a:r>
              <a:rPr lang="en-US" sz="1512" kern="100" dirty="0">
                <a:solidFill>
                  <a:srgbClr val="000000"/>
                </a:solidFill>
                <a:latin typeface="Times New Roman" panose="02020603050405020304" pitchFamily="18" charset="0"/>
                <a:ea typeface="SimSun" panose="02010600030101010101" pitchFamily="2" charset="-122"/>
                <a:cs typeface="+mn-cs"/>
              </a:rPr>
              <a:t>(Jaccard Coefficient)</a:t>
            </a:r>
            <a:r>
              <a:rPr lang="zh-CN" altLang="en-US" sz="1512" kern="100" dirty="0">
                <a:solidFill>
                  <a:srgbClr val="000000"/>
                </a:solidFill>
                <a:latin typeface="Times New Roman" panose="02020603050405020304" pitchFamily="18" charset="0"/>
                <a:ea typeface="SimSun" panose="02010600030101010101" pitchFamily="2" charset="-122"/>
                <a:cs typeface="+mn-cs"/>
              </a:rPr>
              <a:t>、</a:t>
            </a:r>
            <a:r>
              <a:rPr lang="en-US" sz="1512" kern="100" dirty="0">
                <a:solidFill>
                  <a:srgbClr val="000000"/>
                </a:solidFill>
                <a:latin typeface="Times New Roman" panose="02020603050405020304" pitchFamily="18" charset="0"/>
                <a:ea typeface="SimSun" panose="02010600030101010101" pitchFamily="2" charset="-122"/>
                <a:cs typeface="+mn-cs"/>
              </a:rPr>
              <a:t>Dice</a:t>
            </a:r>
            <a:r>
              <a:rPr lang="zh-CN" altLang="en-US" sz="1512" kern="100" dirty="0">
                <a:solidFill>
                  <a:srgbClr val="000000"/>
                </a:solidFill>
                <a:latin typeface="Times New Roman" panose="02020603050405020304" pitchFamily="18" charset="0"/>
                <a:ea typeface="SimSun" panose="02010600030101010101" pitchFamily="2" charset="-122"/>
                <a:cs typeface="+mn-cs"/>
              </a:rPr>
              <a:t>系数</a:t>
            </a:r>
            <a:r>
              <a:rPr lang="en-US" sz="1512" kern="100" dirty="0">
                <a:solidFill>
                  <a:srgbClr val="000000"/>
                </a:solidFill>
                <a:latin typeface="Times New Roman" panose="02020603050405020304" pitchFamily="18" charset="0"/>
                <a:ea typeface="SimSun" panose="02010600030101010101" pitchFamily="2" charset="-122"/>
                <a:cs typeface="+mn-cs"/>
              </a:rPr>
              <a:t> (Dice Coefficient)</a:t>
            </a:r>
            <a:r>
              <a:rPr lang="zh-CN" altLang="en-US" sz="1512" kern="100" dirty="0">
                <a:solidFill>
                  <a:srgbClr val="000000"/>
                </a:solidFill>
                <a:latin typeface="Times New Roman" panose="02020603050405020304" pitchFamily="18" charset="0"/>
                <a:ea typeface="SimSun" panose="02010600030101010101" pitchFamily="2" charset="-122"/>
                <a:cs typeface="+mn-cs"/>
              </a:rPr>
              <a:t>、敏感度 </a:t>
            </a:r>
            <a:r>
              <a:rPr lang="en-US" sz="1512" kern="100" dirty="0">
                <a:solidFill>
                  <a:srgbClr val="000000"/>
                </a:solidFill>
                <a:latin typeface="Times New Roman" panose="02020603050405020304" pitchFamily="18" charset="0"/>
                <a:ea typeface="SimSun" panose="02010600030101010101" pitchFamily="2" charset="-122"/>
                <a:cs typeface="+mn-cs"/>
              </a:rPr>
              <a:t>(Sensitivity)</a:t>
            </a:r>
            <a:r>
              <a:rPr lang="zh-CN" altLang="en-US" sz="1512" kern="100" dirty="0">
                <a:solidFill>
                  <a:srgbClr val="000000"/>
                </a:solidFill>
                <a:latin typeface="Times New Roman" panose="02020603050405020304" pitchFamily="18" charset="0"/>
                <a:ea typeface="SimSun" panose="02010600030101010101" pitchFamily="2" charset="-122"/>
                <a:cs typeface="+mn-cs"/>
              </a:rPr>
              <a:t>、特异度</a:t>
            </a:r>
            <a:r>
              <a:rPr lang="en-US" sz="1512" kern="100" dirty="0">
                <a:solidFill>
                  <a:srgbClr val="000000"/>
                </a:solidFill>
                <a:latin typeface="Times New Roman" panose="02020603050405020304" pitchFamily="18" charset="0"/>
                <a:ea typeface="SimSun" panose="02010600030101010101" pitchFamily="2" charset="-122"/>
                <a:cs typeface="+mn-cs"/>
              </a:rPr>
              <a:t> (Specificity)</a:t>
            </a:r>
            <a:r>
              <a:rPr lang="zh-CN" altLang="en-US" sz="1512" kern="100" dirty="0">
                <a:solidFill>
                  <a:srgbClr val="000000"/>
                </a:solidFill>
                <a:latin typeface="Times New Roman" panose="02020603050405020304" pitchFamily="18" charset="0"/>
                <a:ea typeface="SimSun" panose="02010600030101010101" pitchFamily="2" charset="-122"/>
                <a:cs typeface="+mn-cs"/>
              </a:rPr>
              <a:t>和准确率</a:t>
            </a:r>
            <a:r>
              <a:rPr lang="en-US" sz="1512" kern="100" dirty="0">
                <a:solidFill>
                  <a:srgbClr val="000000"/>
                </a:solidFill>
                <a:latin typeface="Times New Roman" panose="02020603050405020304" pitchFamily="18" charset="0"/>
                <a:ea typeface="SimSun" panose="02010600030101010101" pitchFamily="2" charset="-122"/>
                <a:cs typeface="+mn-cs"/>
              </a:rPr>
              <a:t> (Accuracy)</a:t>
            </a:r>
            <a:r>
              <a:rPr lang="zh-CN" altLang="en-US" sz="1512" kern="100" dirty="0">
                <a:solidFill>
                  <a:srgbClr val="000000"/>
                </a:solidFill>
                <a:latin typeface="Times New Roman" panose="02020603050405020304" pitchFamily="18" charset="0"/>
                <a:ea typeface="SimSun" panose="02010600030101010101" pitchFamily="2" charset="-122"/>
                <a:cs typeface="+mn-cs"/>
              </a:rPr>
              <a:t>。</a:t>
            </a:r>
            <a:endParaRPr lang="en-US" sz="1176" kern="100" dirty="0">
              <a:solidFill>
                <a:schemeClr val="tx1"/>
              </a:solidFill>
              <a:latin typeface="Times New Roman" panose="02020603050405020304" pitchFamily="18" charset="0"/>
              <a:ea typeface="SimSun" panose="02010600030101010101" pitchFamily="2" charset="-122"/>
              <a:cs typeface="+mn-cs"/>
            </a:endParaRPr>
          </a:p>
          <a:p>
            <a:pPr marL="288036" indent="-288036" algn="just" defTabSz="768096">
              <a:spcAft>
                <a:spcPts val="600"/>
              </a:spcAft>
              <a:buFont typeface="Symbol" pitchFamily="2" charset="2"/>
              <a:buChar char=""/>
            </a:pPr>
            <a:r>
              <a:rPr lang="en-US" sz="1512" b="1" kern="100" dirty="0">
                <a:solidFill>
                  <a:srgbClr val="000000"/>
                </a:solidFill>
                <a:latin typeface="Times New Roman" panose="02020603050405020304" pitchFamily="18" charset="0"/>
                <a:ea typeface="SimSun" panose="02010600030101010101" pitchFamily="2" charset="-122"/>
                <a:cs typeface="+mn-cs"/>
              </a:rPr>
              <a:t>3.2 </a:t>
            </a:r>
            <a:r>
              <a:rPr lang="zh-CN" altLang="en-US" sz="1512" b="1" kern="100" dirty="0">
                <a:solidFill>
                  <a:srgbClr val="000000"/>
                </a:solidFill>
                <a:latin typeface="Times New Roman" panose="02020603050405020304" pitchFamily="18" charset="0"/>
                <a:ea typeface="SimSun" panose="02010600030101010101" pitchFamily="2" charset="-122"/>
                <a:cs typeface="+mn-cs"/>
              </a:rPr>
              <a:t>构建并比较基准模型</a:t>
            </a:r>
            <a:endParaRPr lang="en-US" sz="1176" kern="100" dirty="0">
              <a:solidFill>
                <a:schemeClr val="tx1"/>
              </a:solidFill>
              <a:latin typeface="Times New Roman" panose="02020603050405020304" pitchFamily="18" charset="0"/>
              <a:ea typeface="SimSun" panose="02010600030101010101" pitchFamily="2" charset="-122"/>
              <a:cs typeface="+mn-cs"/>
            </a:endParaRPr>
          </a:p>
          <a:p>
            <a:pPr indent="256032" algn="just" defTabSz="768096">
              <a:spcAft>
                <a:spcPts val="600"/>
              </a:spcAft>
            </a:pPr>
            <a:r>
              <a:rPr lang="zh-CN" altLang="en-US" sz="1512" kern="100" dirty="0">
                <a:solidFill>
                  <a:srgbClr val="000000"/>
                </a:solidFill>
                <a:latin typeface="Times New Roman" panose="02020603050405020304" pitchFamily="18" charset="0"/>
                <a:ea typeface="SimSun" panose="02010600030101010101" pitchFamily="2" charset="-122"/>
                <a:cs typeface="+mn-cs"/>
              </a:rPr>
              <a:t>本文将构建</a:t>
            </a:r>
            <a:r>
              <a:rPr lang="en-US" sz="1512" kern="100" dirty="0">
                <a:solidFill>
                  <a:srgbClr val="000000"/>
                </a:solidFill>
                <a:latin typeface="Times New Roman" panose="02020603050405020304" pitchFamily="18" charset="0"/>
                <a:ea typeface="SimSun" panose="02010600030101010101" pitchFamily="2" charset="-122"/>
                <a:cs typeface="+mn-cs"/>
              </a:rPr>
              <a:t>FCN</a:t>
            </a:r>
            <a:r>
              <a:rPr lang="zh-CN" altLang="en-US" sz="1512" kern="100" dirty="0">
                <a:solidFill>
                  <a:srgbClr val="000000"/>
                </a:solidFill>
                <a:latin typeface="Times New Roman" panose="02020603050405020304" pitchFamily="18" charset="0"/>
                <a:ea typeface="SimSun" panose="02010600030101010101" pitchFamily="2" charset="-122"/>
                <a:cs typeface="+mn-cs"/>
              </a:rPr>
              <a:t>、</a:t>
            </a:r>
            <a:r>
              <a:rPr lang="en-US" sz="1512" kern="100" dirty="0" err="1">
                <a:solidFill>
                  <a:srgbClr val="000000"/>
                </a:solidFill>
                <a:latin typeface="Times New Roman" panose="02020603050405020304" pitchFamily="18" charset="0"/>
                <a:ea typeface="SimSun" panose="02010600030101010101" pitchFamily="2" charset="-122"/>
                <a:cs typeface="+mn-cs"/>
              </a:rPr>
              <a:t>AlexNet</a:t>
            </a:r>
            <a:r>
              <a:rPr lang="zh-CN" altLang="en-US" sz="1512" kern="100" dirty="0">
                <a:solidFill>
                  <a:srgbClr val="000000"/>
                </a:solidFill>
                <a:latin typeface="Times New Roman" panose="02020603050405020304" pitchFamily="18" charset="0"/>
                <a:ea typeface="SimSun" panose="02010600030101010101" pitchFamily="2" charset="-122"/>
                <a:cs typeface="+mn-cs"/>
              </a:rPr>
              <a:t>和</a:t>
            </a:r>
            <a:r>
              <a:rPr lang="en-US" sz="1512" kern="100" dirty="0">
                <a:solidFill>
                  <a:srgbClr val="000000"/>
                </a:solidFill>
                <a:latin typeface="Times New Roman" panose="02020603050405020304" pitchFamily="18" charset="0"/>
                <a:ea typeface="SimSun" panose="02010600030101010101" pitchFamily="2" charset="-122"/>
                <a:cs typeface="+mn-cs"/>
              </a:rPr>
              <a:t>VGG</a:t>
            </a:r>
            <a:r>
              <a:rPr lang="zh-CN" altLang="en-US" sz="1512" kern="100" dirty="0">
                <a:solidFill>
                  <a:srgbClr val="000000"/>
                </a:solidFill>
                <a:latin typeface="Times New Roman" panose="02020603050405020304" pitchFamily="18" charset="0"/>
                <a:ea typeface="SimSun" panose="02010600030101010101" pitchFamily="2" charset="-122"/>
                <a:cs typeface="+mn-cs"/>
              </a:rPr>
              <a:t>网络的三类</a:t>
            </a:r>
            <a:r>
              <a:rPr lang="zh-CN" altLang="en-US" sz="1512" b="1" kern="100" dirty="0">
                <a:solidFill>
                  <a:srgbClr val="000000"/>
                </a:solidFill>
                <a:latin typeface="Times New Roman" panose="02020603050405020304" pitchFamily="18" charset="0"/>
                <a:ea typeface="SimSun" panose="02010600030101010101" pitchFamily="2" charset="-122"/>
                <a:cs typeface="+mn-cs"/>
              </a:rPr>
              <a:t>基准</a:t>
            </a:r>
            <a:r>
              <a:rPr lang="zh-CN" altLang="en-US" sz="1512" kern="100" dirty="0">
                <a:solidFill>
                  <a:srgbClr val="000000"/>
                </a:solidFill>
                <a:latin typeface="Times New Roman" panose="02020603050405020304" pitchFamily="18" charset="0"/>
                <a:ea typeface="SimSun" panose="02010600030101010101" pitchFamily="2" charset="-122"/>
                <a:cs typeface="+mn-cs"/>
              </a:rPr>
              <a:t>模型，并比较和分析三者在</a:t>
            </a:r>
            <a:r>
              <a:rPr lang="en-US" sz="1512" kern="100" dirty="0">
                <a:solidFill>
                  <a:srgbClr val="000000"/>
                </a:solidFill>
                <a:latin typeface="Times New Roman" panose="02020603050405020304" pitchFamily="18" charset="0"/>
                <a:ea typeface="SimSun" panose="02010600030101010101" pitchFamily="2" charset="-122"/>
                <a:cs typeface="+mn-cs"/>
              </a:rPr>
              <a:t>Thyroid Segmentation in Ultrasonography Dataset</a:t>
            </a:r>
            <a:r>
              <a:rPr lang="zh-CN" altLang="en-US" sz="1512" kern="100" dirty="0">
                <a:solidFill>
                  <a:srgbClr val="000000"/>
                </a:solidFill>
                <a:latin typeface="Times New Roman" panose="02020603050405020304" pitchFamily="18" charset="0"/>
                <a:ea typeface="SimSun" panose="02010600030101010101" pitchFamily="2" charset="-122"/>
                <a:cs typeface="+mn-cs"/>
              </a:rPr>
              <a:t>数据集上进行图像分割建模的表现。</a:t>
            </a:r>
            <a:endParaRPr lang="en-US" sz="1176" kern="100" dirty="0">
              <a:solidFill>
                <a:schemeClr val="tx1"/>
              </a:solidFill>
              <a:latin typeface="Times New Roman" panose="02020603050405020304" pitchFamily="18" charset="0"/>
              <a:ea typeface="SimSun" panose="02010600030101010101" pitchFamily="2" charset="-122"/>
              <a:cs typeface="+mn-cs"/>
            </a:endParaRPr>
          </a:p>
          <a:p>
            <a:pPr marL="288036" indent="-288036" algn="just" defTabSz="768096">
              <a:spcAft>
                <a:spcPts val="600"/>
              </a:spcAft>
              <a:buFont typeface="Symbol" pitchFamily="2" charset="2"/>
              <a:buChar char=""/>
            </a:pPr>
            <a:r>
              <a:rPr lang="en-US" sz="1512" b="1" kern="100" dirty="0">
                <a:solidFill>
                  <a:srgbClr val="000000"/>
                </a:solidFill>
                <a:latin typeface="Times New Roman" panose="02020603050405020304" pitchFamily="18" charset="0"/>
                <a:ea typeface="SimSun" panose="02010600030101010101" pitchFamily="2" charset="-122"/>
                <a:cs typeface="+mn-cs"/>
              </a:rPr>
              <a:t>3.3 </a:t>
            </a:r>
            <a:r>
              <a:rPr lang="zh-CN" altLang="en-US" sz="1512" b="1" kern="100" dirty="0">
                <a:solidFill>
                  <a:srgbClr val="000000"/>
                </a:solidFill>
                <a:latin typeface="Times New Roman" panose="02020603050405020304" pitchFamily="18" charset="0"/>
                <a:ea typeface="SimSun" panose="02010600030101010101" pitchFamily="2" charset="-122"/>
                <a:cs typeface="+mn-cs"/>
              </a:rPr>
              <a:t>基于</a:t>
            </a:r>
            <a:r>
              <a:rPr lang="en-US" sz="1512" b="1" kern="100" dirty="0">
                <a:solidFill>
                  <a:srgbClr val="000000"/>
                </a:solidFill>
                <a:latin typeface="Times New Roman" panose="02020603050405020304" pitchFamily="18" charset="0"/>
                <a:ea typeface="SimSun" panose="02010600030101010101" pitchFamily="2" charset="-122"/>
                <a:cs typeface="+mn-cs"/>
              </a:rPr>
              <a:t>U-Net</a:t>
            </a:r>
            <a:r>
              <a:rPr lang="zh-CN" altLang="en-US" sz="1512" b="1" kern="100" dirty="0">
                <a:solidFill>
                  <a:srgbClr val="000000"/>
                </a:solidFill>
                <a:latin typeface="Times New Roman" panose="02020603050405020304" pitchFamily="18" charset="0"/>
                <a:ea typeface="SimSun" panose="02010600030101010101" pitchFamily="2" charset="-122"/>
                <a:cs typeface="+mn-cs"/>
              </a:rPr>
              <a:t>优化模型</a:t>
            </a:r>
            <a:endParaRPr lang="en-US" sz="1176" kern="100" dirty="0">
              <a:solidFill>
                <a:schemeClr val="tx1"/>
              </a:solidFill>
              <a:latin typeface="Times New Roman" panose="02020603050405020304" pitchFamily="18" charset="0"/>
              <a:ea typeface="SimSun" panose="02010600030101010101" pitchFamily="2" charset="-122"/>
              <a:cs typeface="+mn-cs"/>
            </a:endParaRPr>
          </a:p>
          <a:p>
            <a:pPr indent="256032" algn="just" defTabSz="768096">
              <a:spcAft>
                <a:spcPts val="600"/>
              </a:spcAft>
            </a:pPr>
            <a:r>
              <a:rPr lang="zh-CN" altLang="en-US" sz="1512" kern="100" dirty="0">
                <a:solidFill>
                  <a:srgbClr val="000000"/>
                </a:solidFill>
                <a:latin typeface="Times New Roman" panose="02020603050405020304" pitchFamily="18" charset="0"/>
                <a:ea typeface="SimSun" panose="02010600030101010101" pitchFamily="2" charset="-122"/>
                <a:cs typeface="+mn-cs"/>
              </a:rPr>
              <a:t>本文拟基于</a:t>
            </a:r>
            <a:r>
              <a:rPr lang="en-US" sz="1512" kern="100" dirty="0">
                <a:solidFill>
                  <a:srgbClr val="000000"/>
                </a:solidFill>
                <a:latin typeface="Times New Roman" panose="02020603050405020304" pitchFamily="18" charset="0"/>
                <a:ea typeface="SimSun" panose="02010600030101010101" pitchFamily="2" charset="-122"/>
                <a:cs typeface="+mn-cs"/>
              </a:rPr>
              <a:t>U-Net</a:t>
            </a:r>
            <a:r>
              <a:rPr lang="zh-CN" altLang="en-US" sz="1512" kern="100" dirty="0">
                <a:solidFill>
                  <a:srgbClr val="000000"/>
                </a:solidFill>
                <a:latin typeface="Times New Roman" panose="02020603050405020304" pitchFamily="18" charset="0"/>
                <a:ea typeface="SimSun" panose="02010600030101010101" pitchFamily="2" charset="-122"/>
                <a:cs typeface="+mn-cs"/>
              </a:rPr>
              <a:t>网络引入</a:t>
            </a:r>
            <a:r>
              <a:rPr lang="en-US" sz="1512" kern="100" dirty="0" err="1">
                <a:solidFill>
                  <a:srgbClr val="000000"/>
                </a:solidFill>
                <a:latin typeface="Times New Roman" panose="02020603050405020304" pitchFamily="18" charset="0"/>
                <a:ea typeface="SimSun" panose="02010600030101010101" pitchFamily="2" charset="-122"/>
                <a:cs typeface="+mn-cs"/>
              </a:rPr>
              <a:t>ResNet</a:t>
            </a:r>
            <a:r>
              <a:rPr lang="zh-CN" altLang="en-US" sz="1512" kern="100" dirty="0">
                <a:solidFill>
                  <a:srgbClr val="000000"/>
                </a:solidFill>
                <a:latin typeface="Times New Roman" panose="02020603050405020304" pitchFamily="18" charset="0"/>
                <a:ea typeface="SimSun" panose="02010600030101010101" pitchFamily="2" charset="-122"/>
                <a:cs typeface="+mn-cs"/>
              </a:rPr>
              <a:t>和注意力机制等深度学习模型，改进</a:t>
            </a:r>
            <a:r>
              <a:rPr lang="en-US" sz="1512" kern="100" dirty="0">
                <a:solidFill>
                  <a:srgbClr val="000000"/>
                </a:solidFill>
                <a:latin typeface="Times New Roman" panose="02020603050405020304" pitchFamily="18" charset="0"/>
                <a:ea typeface="SimSun" panose="02010600030101010101" pitchFamily="2" charset="-122"/>
                <a:cs typeface="+mn-cs"/>
              </a:rPr>
              <a:t>U-Net</a:t>
            </a:r>
            <a:r>
              <a:rPr lang="zh-CN" altLang="en-US" sz="1512" kern="100" dirty="0">
                <a:solidFill>
                  <a:srgbClr val="000000"/>
                </a:solidFill>
                <a:latin typeface="Times New Roman" panose="02020603050405020304" pitchFamily="18" charset="0"/>
                <a:ea typeface="SimSun" panose="02010600030101010101" pitchFamily="2" charset="-122"/>
                <a:cs typeface="+mn-cs"/>
              </a:rPr>
              <a:t>网络，比较并分析</a:t>
            </a:r>
            <a:r>
              <a:rPr lang="en-US" sz="1512" kern="100" dirty="0" err="1">
                <a:solidFill>
                  <a:srgbClr val="000000"/>
                </a:solidFill>
                <a:latin typeface="Times New Roman" panose="02020603050405020304" pitchFamily="18" charset="0"/>
                <a:ea typeface="SimSun" panose="02010600030101010101" pitchFamily="2" charset="-122"/>
                <a:cs typeface="+mn-cs"/>
              </a:rPr>
              <a:t>ResNet</a:t>
            </a:r>
            <a:r>
              <a:rPr lang="zh-CN" altLang="en-US" sz="1512" kern="100" dirty="0">
                <a:solidFill>
                  <a:srgbClr val="000000"/>
                </a:solidFill>
                <a:latin typeface="Times New Roman" panose="02020603050405020304" pitchFamily="18" charset="0"/>
                <a:ea typeface="SimSun" panose="02010600030101010101" pitchFamily="2" charset="-122"/>
                <a:cs typeface="+mn-cs"/>
              </a:rPr>
              <a:t>和注意力机制在帮助</a:t>
            </a:r>
            <a:r>
              <a:rPr lang="en-US" sz="1512" kern="100" dirty="0">
                <a:solidFill>
                  <a:srgbClr val="000000"/>
                </a:solidFill>
                <a:latin typeface="Times New Roman" panose="02020603050405020304" pitchFamily="18" charset="0"/>
                <a:ea typeface="SimSun" panose="02010600030101010101" pitchFamily="2" charset="-122"/>
                <a:cs typeface="+mn-cs"/>
              </a:rPr>
              <a:t>U-Net</a:t>
            </a:r>
            <a:r>
              <a:rPr lang="zh-CN" altLang="en-US" sz="1512" kern="100" dirty="0">
                <a:solidFill>
                  <a:srgbClr val="000000"/>
                </a:solidFill>
                <a:latin typeface="Times New Roman" panose="02020603050405020304" pitchFamily="18" charset="0"/>
                <a:ea typeface="SimSun" panose="02010600030101010101" pitchFamily="2" charset="-122"/>
                <a:cs typeface="+mn-cs"/>
              </a:rPr>
              <a:t>网络提高分割性能的可能性。</a:t>
            </a:r>
            <a:endParaRPr lang="en-US" sz="1400" kern="1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5374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p:cNvSpPr/>
          <p:nvPr/>
        </p:nvSpPr>
        <p:spPr>
          <a:xfrm>
            <a:off x="4890496" y="3429000"/>
            <a:ext cx="6704247" cy="3429000"/>
          </a:xfrm>
          <a:prstGeom prst="rect">
            <a:avLst/>
          </a:prstGeom>
          <a:blipFill>
            <a:blip r:embed="rId2" cstate="print"/>
            <a:stretch>
              <a:fillRect/>
            </a:stretch>
          </a:blipFill>
        </p:spPr>
        <p:txBody>
          <a:bodyPr wrap="square" lIns="0" tIns="0" rIns="0" bIns="0" rtlCol="0"/>
          <a:lstStyle/>
          <a:p>
            <a:endParaRPr/>
          </a:p>
        </p:txBody>
      </p:sp>
      <p:pic>
        <p:nvPicPr>
          <p:cNvPr id="21" name="图片 20"/>
          <p:cNvPicPr>
            <a:picLocks noChangeAspect="1"/>
          </p:cNvPicPr>
          <p:nvPr/>
        </p:nvPicPr>
        <p:blipFill>
          <a:blip r:embed="rId3"/>
          <a:stretch>
            <a:fillRect/>
          </a:stretch>
        </p:blipFill>
        <p:spPr>
          <a:xfrm>
            <a:off x="5076481" y="6457315"/>
            <a:ext cx="2039038" cy="273423"/>
          </a:xfrm>
          <a:prstGeom prst="rect">
            <a:avLst/>
          </a:prstGeom>
        </p:spPr>
      </p:pic>
      <p:cxnSp>
        <p:nvCxnSpPr>
          <p:cNvPr id="5" name="直接连接符 4"/>
          <p:cNvCxnSpPr/>
          <p:nvPr/>
        </p:nvCxnSpPr>
        <p:spPr>
          <a:xfrm>
            <a:off x="0" y="771885"/>
            <a:ext cx="7305773" cy="0"/>
          </a:xfrm>
          <a:prstGeom prst="line">
            <a:avLst/>
          </a:prstGeom>
          <a:ln w="571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图形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65007" y="251437"/>
            <a:ext cx="1907588" cy="575876"/>
          </a:xfrm>
          <a:prstGeom prst="rect">
            <a:avLst/>
          </a:prstGeom>
          <a:effectLst>
            <a:outerShdw blurRad="50800" dist="38100" dir="5400000" algn="t" rotWithShape="0">
              <a:prstClr val="black">
                <a:alpha val="40000"/>
              </a:prstClr>
            </a:outerShdw>
          </a:effectLst>
        </p:spPr>
      </p:pic>
      <p:sp>
        <p:nvSpPr>
          <p:cNvPr id="8" name="灯片编号占位符 22"/>
          <p:cNvSpPr>
            <a:spLocks noGrp="1"/>
          </p:cNvSpPr>
          <p:nvPr>
            <p:ph type="sldNum" sz="quarter" idx="12"/>
          </p:nvPr>
        </p:nvSpPr>
        <p:spPr>
          <a:xfrm>
            <a:off x="9160867" y="6208889"/>
            <a:ext cx="2433876" cy="649111"/>
          </a:xfrm>
        </p:spPr>
        <p:txBody>
          <a:bodyPr/>
          <a:lstStyle/>
          <a:p>
            <a:fld id="{0BC4E813-84E9-47E6-B5AC-41D88705236B}" type="slidenum">
              <a:rPr lang="zh-CN" altLang="en-US" smtClean="0"/>
              <a:t>7</a:t>
            </a:fld>
            <a:r>
              <a:rPr lang="en-US" altLang="zh-CN" dirty="0"/>
              <a:t>/10</a:t>
            </a:r>
            <a:endParaRPr lang="zh-CN" altLang="en-US" dirty="0"/>
          </a:p>
        </p:txBody>
      </p:sp>
      <p:sp>
        <p:nvSpPr>
          <p:cNvPr id="2" name="TextBox 1">
            <a:extLst>
              <a:ext uri="{FF2B5EF4-FFF2-40B4-BE49-F238E27FC236}">
                <a16:creationId xmlns:a16="http://schemas.microsoft.com/office/drawing/2014/main" id="{256515EA-B644-336C-2EDC-A087B95C5942}"/>
              </a:ext>
            </a:extLst>
          </p:cNvPr>
          <p:cNvSpPr txBox="1"/>
          <p:nvPr/>
        </p:nvSpPr>
        <p:spPr>
          <a:xfrm>
            <a:off x="260242" y="1157506"/>
            <a:ext cx="7561692" cy="3785652"/>
          </a:xfrm>
          <a:prstGeom prst="rect">
            <a:avLst/>
          </a:prstGeom>
          <a:noFill/>
        </p:spPr>
        <p:txBody>
          <a:bodyPr wrap="square" rtlCol="0">
            <a:spAutoFit/>
          </a:bodyPr>
          <a:lstStyle/>
          <a:p>
            <a:pPr marL="76200" marR="0" algn="just">
              <a:spcBef>
                <a:spcPts val="0"/>
              </a:spcBef>
              <a:spcAft>
                <a:spcPts val="0"/>
              </a:spcAft>
            </a:pPr>
            <a:r>
              <a:rPr lang="en-US" sz="1600" kern="100" dirty="0">
                <a:solidFill>
                  <a:srgbClr val="000000"/>
                </a:solidFill>
                <a:effectLst/>
                <a:latin typeface="Times New Roman" panose="02020603050405020304" pitchFamily="18" charset="0"/>
                <a:ea typeface="SimSun" panose="02010600030101010101" pitchFamily="2" charset="-122"/>
              </a:rPr>
              <a:t>[</a:t>
            </a:r>
            <a:r>
              <a:rPr lang="en-US" altLang="zh-CN" sz="1600" kern="100" dirty="0">
                <a:solidFill>
                  <a:srgbClr val="000000"/>
                </a:solidFill>
                <a:effectLst/>
                <a:latin typeface="Times New Roman" panose="02020603050405020304" pitchFamily="18" charset="0"/>
                <a:ea typeface="SimSun" panose="02010600030101010101" pitchFamily="2" charset="-122"/>
              </a:rPr>
              <a:t>1</a:t>
            </a:r>
            <a:r>
              <a:rPr lang="en-US" sz="1600" kern="100" dirty="0">
                <a:solidFill>
                  <a:srgbClr val="000000"/>
                </a:solidFill>
                <a:effectLst/>
                <a:latin typeface="Times New Roman" panose="02020603050405020304" pitchFamily="18" charset="0"/>
                <a:ea typeface="SimSun" panose="02010600030101010101" pitchFamily="2" charset="-122"/>
              </a:rPr>
              <a:t>] Qi F, </a:t>
            </a:r>
            <a:r>
              <a:rPr lang="en-US" sz="1600" kern="100" dirty="0" err="1">
                <a:solidFill>
                  <a:srgbClr val="000000"/>
                </a:solidFill>
                <a:effectLst/>
                <a:latin typeface="Times New Roman" panose="02020603050405020304" pitchFamily="18" charset="0"/>
                <a:ea typeface="SimSun" panose="02010600030101010101" pitchFamily="2" charset="-122"/>
              </a:rPr>
              <a:t>Qiu</a:t>
            </a:r>
            <a:r>
              <a:rPr lang="en-US" sz="1600" kern="100" dirty="0">
                <a:solidFill>
                  <a:srgbClr val="000000"/>
                </a:solidFill>
                <a:effectLst/>
                <a:latin typeface="Times New Roman" panose="02020603050405020304" pitchFamily="18" charset="0"/>
                <a:ea typeface="SimSun" panose="02010600030101010101" pitchFamily="2" charset="-122"/>
              </a:rPr>
              <a:t> M, Wei G. [Review on ultrasonographic diagnosis of thyroid diseases based on deep learning]. Sheng Wu Yi </a:t>
            </a:r>
            <a:r>
              <a:rPr lang="en-US" sz="1600" kern="100" dirty="0" err="1">
                <a:solidFill>
                  <a:srgbClr val="000000"/>
                </a:solidFill>
                <a:effectLst/>
                <a:latin typeface="Times New Roman" panose="02020603050405020304" pitchFamily="18" charset="0"/>
                <a:ea typeface="SimSun" panose="02010600030101010101" pitchFamily="2" charset="-122"/>
              </a:rPr>
              <a:t>Xue</a:t>
            </a:r>
            <a:r>
              <a:rPr lang="en-US" sz="1600" kern="100" dirty="0">
                <a:solidFill>
                  <a:srgbClr val="000000"/>
                </a:solidFill>
                <a:effectLst/>
                <a:latin typeface="Times New Roman" panose="02020603050405020304" pitchFamily="18" charset="0"/>
                <a:ea typeface="SimSun" panose="02010600030101010101" pitchFamily="2" charset="-122"/>
              </a:rPr>
              <a:t> Gong Cheng </a:t>
            </a:r>
            <a:r>
              <a:rPr lang="en-US" sz="1600" kern="100" dirty="0" err="1">
                <a:solidFill>
                  <a:srgbClr val="000000"/>
                </a:solidFill>
                <a:effectLst/>
                <a:latin typeface="Times New Roman" panose="02020603050405020304" pitchFamily="18" charset="0"/>
                <a:ea typeface="SimSun" panose="02010600030101010101" pitchFamily="2" charset="-122"/>
              </a:rPr>
              <a:t>Xue</a:t>
            </a:r>
            <a:r>
              <a:rPr lang="en-US" sz="1600" kern="100" dirty="0">
                <a:solidFill>
                  <a:srgbClr val="000000"/>
                </a:solidFill>
                <a:effectLst/>
                <a:latin typeface="Times New Roman" panose="02020603050405020304" pitchFamily="18" charset="0"/>
                <a:ea typeface="SimSun" panose="02010600030101010101" pitchFamily="2" charset="-122"/>
              </a:rPr>
              <a:t> Za </a:t>
            </a:r>
            <a:r>
              <a:rPr lang="en-US" sz="1600" kern="100" dirty="0" err="1">
                <a:solidFill>
                  <a:srgbClr val="000000"/>
                </a:solidFill>
                <a:effectLst/>
                <a:latin typeface="Times New Roman" panose="02020603050405020304" pitchFamily="18" charset="0"/>
                <a:ea typeface="SimSun" panose="02010600030101010101" pitchFamily="2" charset="-122"/>
              </a:rPr>
              <a:t>Zhi</a:t>
            </a:r>
            <a:r>
              <a:rPr lang="en-US" sz="1600" kern="100" dirty="0">
                <a:solidFill>
                  <a:srgbClr val="000000"/>
                </a:solidFill>
                <a:effectLst/>
                <a:latin typeface="Times New Roman" panose="02020603050405020304" pitchFamily="18" charset="0"/>
                <a:ea typeface="SimSun" panose="02010600030101010101" pitchFamily="2" charset="-122"/>
              </a:rPr>
              <a:t>. 2023 Oct 25;40(5):1027-1032. Chinese. </a:t>
            </a:r>
            <a:r>
              <a:rPr lang="en-US" sz="1600" kern="100" dirty="0" err="1">
                <a:solidFill>
                  <a:srgbClr val="000000"/>
                </a:solidFill>
                <a:effectLst/>
                <a:latin typeface="Times New Roman" panose="02020603050405020304" pitchFamily="18" charset="0"/>
                <a:ea typeface="SimSun" panose="02010600030101010101" pitchFamily="2" charset="-122"/>
              </a:rPr>
              <a:t>doi</a:t>
            </a:r>
            <a:r>
              <a:rPr lang="en-US" sz="1600" kern="100" dirty="0">
                <a:solidFill>
                  <a:srgbClr val="000000"/>
                </a:solidFill>
                <a:effectLst/>
                <a:latin typeface="Times New Roman" panose="02020603050405020304" pitchFamily="18" charset="0"/>
                <a:ea typeface="SimSun" panose="02010600030101010101" pitchFamily="2" charset="-122"/>
              </a:rPr>
              <a:t>: 10.7507/1001-5515.202302049. PMID: 37879934; PMCID: PMC10600415.</a:t>
            </a:r>
            <a:endParaRPr lang="en-US" sz="1600" kern="100" dirty="0">
              <a:effectLst/>
              <a:latin typeface="Times New Roman" panose="02020603050405020304" pitchFamily="18" charset="0"/>
              <a:ea typeface="SimSun" panose="02010600030101010101" pitchFamily="2" charset="-122"/>
            </a:endParaRPr>
          </a:p>
          <a:p>
            <a:pPr marL="76200" marR="0" algn="just">
              <a:spcBef>
                <a:spcPts val="0"/>
              </a:spcBef>
              <a:spcAft>
                <a:spcPts val="0"/>
              </a:spcAft>
            </a:pPr>
            <a:r>
              <a:rPr lang="en-US" sz="1600" kern="100" dirty="0">
                <a:solidFill>
                  <a:srgbClr val="000000"/>
                </a:solidFill>
                <a:effectLst/>
                <a:latin typeface="Times New Roman" panose="02020603050405020304" pitchFamily="18" charset="0"/>
                <a:ea typeface="SimSun" panose="02010600030101010101" pitchFamily="2" charset="-122"/>
              </a:rPr>
              <a:t>[</a:t>
            </a:r>
            <a:r>
              <a:rPr lang="en-US" altLang="zh-CN" sz="1600" kern="100" dirty="0">
                <a:solidFill>
                  <a:srgbClr val="000000"/>
                </a:solidFill>
                <a:effectLst/>
                <a:latin typeface="Times New Roman" panose="02020603050405020304" pitchFamily="18" charset="0"/>
                <a:ea typeface="SimSun" panose="02010600030101010101" pitchFamily="2" charset="-122"/>
              </a:rPr>
              <a:t>2</a:t>
            </a:r>
            <a:r>
              <a:rPr lang="en-US" sz="1600" kern="100" dirty="0">
                <a:solidFill>
                  <a:srgbClr val="000000"/>
                </a:solidFill>
                <a:effectLst/>
                <a:latin typeface="Times New Roman" panose="02020603050405020304" pitchFamily="18" charset="0"/>
                <a:ea typeface="SimSun" panose="02010600030101010101" pitchFamily="2" charset="-122"/>
              </a:rPr>
              <a:t>] K. He, X. Zhang, S. Ren and J. Sun, "Deep Residual Learning for Image Recognition," 2016 IEEE Conference on Computer Vision and Pattern Recognition (CVPR), Las Vegas, NV, USA, 2016, pp. 770-778, </a:t>
            </a:r>
            <a:r>
              <a:rPr lang="en-US" sz="1600" kern="100" dirty="0" err="1">
                <a:solidFill>
                  <a:srgbClr val="000000"/>
                </a:solidFill>
                <a:effectLst/>
                <a:latin typeface="Times New Roman" panose="02020603050405020304" pitchFamily="18" charset="0"/>
                <a:ea typeface="SimSun" panose="02010600030101010101" pitchFamily="2" charset="-122"/>
              </a:rPr>
              <a:t>doi</a:t>
            </a:r>
            <a:r>
              <a:rPr lang="en-US" sz="1600" kern="100" dirty="0">
                <a:solidFill>
                  <a:srgbClr val="000000"/>
                </a:solidFill>
                <a:effectLst/>
                <a:latin typeface="Times New Roman" panose="02020603050405020304" pitchFamily="18" charset="0"/>
                <a:ea typeface="SimSun" panose="02010600030101010101" pitchFamily="2" charset="-122"/>
              </a:rPr>
              <a:t>: 10.1109/CVPR.2016.90.</a:t>
            </a:r>
            <a:endParaRPr lang="en-US" sz="1600" kern="100" dirty="0">
              <a:effectLst/>
              <a:latin typeface="Times New Roman" panose="02020603050405020304" pitchFamily="18" charset="0"/>
              <a:ea typeface="SimSun" panose="02010600030101010101" pitchFamily="2" charset="-122"/>
            </a:endParaRPr>
          </a:p>
          <a:p>
            <a:pPr marL="76200" marR="0" algn="just">
              <a:spcBef>
                <a:spcPts val="0"/>
              </a:spcBef>
              <a:spcAft>
                <a:spcPts val="0"/>
              </a:spcAft>
            </a:pPr>
            <a:r>
              <a:rPr lang="en-US" sz="1600" kern="100" dirty="0">
                <a:solidFill>
                  <a:srgbClr val="000000"/>
                </a:solidFill>
                <a:effectLst/>
                <a:latin typeface="Times New Roman" panose="02020603050405020304" pitchFamily="18" charset="0"/>
                <a:ea typeface="SimSun" panose="02010600030101010101" pitchFamily="2" charset="-122"/>
              </a:rPr>
              <a:t>[</a:t>
            </a:r>
            <a:r>
              <a:rPr lang="en-US" altLang="zh-CN" sz="1600" kern="100" dirty="0">
                <a:solidFill>
                  <a:srgbClr val="000000"/>
                </a:solidFill>
                <a:effectLst/>
                <a:latin typeface="Times New Roman" panose="02020603050405020304" pitchFamily="18" charset="0"/>
                <a:ea typeface="SimSun" panose="02010600030101010101" pitchFamily="2" charset="-122"/>
              </a:rPr>
              <a:t>3</a:t>
            </a:r>
            <a:r>
              <a:rPr lang="en-US" sz="1600" kern="100" dirty="0">
                <a:solidFill>
                  <a:srgbClr val="000000"/>
                </a:solidFill>
                <a:effectLst/>
                <a:latin typeface="Times New Roman" panose="02020603050405020304" pitchFamily="18" charset="0"/>
                <a:ea typeface="SimSun" panose="02010600030101010101" pitchFamily="2" charset="-122"/>
              </a:rPr>
              <a:t>] </a:t>
            </a:r>
            <a:r>
              <a:rPr lang="en-US" sz="1600" kern="100" dirty="0" err="1">
                <a:solidFill>
                  <a:srgbClr val="000000"/>
                </a:solidFill>
                <a:effectLst/>
                <a:latin typeface="Times New Roman" panose="02020603050405020304" pitchFamily="18" charset="0"/>
                <a:ea typeface="SimSun" panose="02010600030101010101" pitchFamily="2" charset="-122"/>
              </a:rPr>
              <a:t>Soydaner</a:t>
            </a:r>
            <a:r>
              <a:rPr lang="en-US" sz="1600" kern="100" dirty="0">
                <a:solidFill>
                  <a:srgbClr val="000000"/>
                </a:solidFill>
                <a:effectLst/>
                <a:latin typeface="Times New Roman" panose="02020603050405020304" pitchFamily="18" charset="0"/>
                <a:ea typeface="SimSun" panose="02010600030101010101" pitchFamily="2" charset="-122"/>
              </a:rPr>
              <a:t>, D. Attention mechanism in neural networks: where it comes and where it goes. Neural </a:t>
            </a:r>
            <a:r>
              <a:rPr lang="en-US" sz="1600" kern="100" dirty="0" err="1">
                <a:solidFill>
                  <a:srgbClr val="000000"/>
                </a:solidFill>
                <a:effectLst/>
                <a:latin typeface="Times New Roman" panose="02020603050405020304" pitchFamily="18" charset="0"/>
                <a:ea typeface="SimSun" panose="02010600030101010101" pitchFamily="2" charset="-122"/>
              </a:rPr>
              <a:t>Comput</a:t>
            </a:r>
            <a:r>
              <a:rPr lang="en-US" sz="1600" kern="100" dirty="0">
                <a:solidFill>
                  <a:srgbClr val="000000"/>
                </a:solidFill>
                <a:effectLst/>
                <a:latin typeface="Times New Roman" panose="02020603050405020304" pitchFamily="18" charset="0"/>
                <a:ea typeface="SimSun" panose="02010600030101010101" pitchFamily="2" charset="-122"/>
              </a:rPr>
              <a:t> &amp; </a:t>
            </a:r>
            <a:r>
              <a:rPr lang="en-US" sz="1600" kern="100" dirty="0" err="1">
                <a:solidFill>
                  <a:srgbClr val="000000"/>
                </a:solidFill>
                <a:effectLst/>
                <a:latin typeface="Times New Roman" panose="02020603050405020304" pitchFamily="18" charset="0"/>
                <a:ea typeface="SimSun" panose="02010600030101010101" pitchFamily="2" charset="-122"/>
              </a:rPr>
              <a:t>Applic</a:t>
            </a:r>
            <a:r>
              <a:rPr lang="en-US" sz="1600" kern="100" dirty="0">
                <a:solidFill>
                  <a:srgbClr val="000000"/>
                </a:solidFill>
                <a:effectLst/>
                <a:latin typeface="Times New Roman" panose="02020603050405020304" pitchFamily="18" charset="0"/>
                <a:ea typeface="SimSun" panose="02010600030101010101" pitchFamily="2" charset="-122"/>
              </a:rPr>
              <a:t> 34, 13371–13385 (2022). </a:t>
            </a:r>
            <a:r>
              <a:rPr lang="en-US" sz="1600" u="sng" kern="100" dirty="0">
                <a:solidFill>
                  <a:srgbClr val="0563C1"/>
                </a:solidFill>
                <a:effectLst/>
                <a:latin typeface="Times New Roman" panose="02020603050405020304" pitchFamily="18" charset="0"/>
                <a:ea typeface="SimSun" panose="02010600030101010101" pitchFamily="2" charset="-122"/>
                <a:hlinkClick r:id="rId6"/>
              </a:rPr>
              <a:t>https://doi.org/10.1007/s00521-022-07366-3</a:t>
            </a:r>
            <a:endParaRPr lang="en-US" sz="1600" kern="100" dirty="0">
              <a:effectLst/>
              <a:latin typeface="Times New Roman" panose="02020603050405020304" pitchFamily="18" charset="0"/>
              <a:ea typeface="SimSun" panose="02010600030101010101" pitchFamily="2" charset="-122"/>
            </a:endParaRPr>
          </a:p>
          <a:p>
            <a:pPr marL="76200" marR="0" algn="just">
              <a:spcBef>
                <a:spcPts val="0"/>
              </a:spcBef>
              <a:spcAft>
                <a:spcPts val="0"/>
              </a:spcAft>
            </a:pPr>
            <a:r>
              <a:rPr lang="en-US" sz="1600" kern="100" dirty="0">
                <a:solidFill>
                  <a:srgbClr val="000000"/>
                </a:solidFill>
                <a:effectLst/>
                <a:latin typeface="Times New Roman" panose="02020603050405020304" pitchFamily="18" charset="0"/>
                <a:ea typeface="SimSun" panose="02010600030101010101" pitchFamily="2" charset="-122"/>
              </a:rPr>
              <a:t>[</a:t>
            </a:r>
            <a:r>
              <a:rPr lang="en-US" altLang="zh-CN" sz="1600" kern="100" dirty="0">
                <a:solidFill>
                  <a:srgbClr val="000000"/>
                </a:solidFill>
                <a:effectLst/>
                <a:latin typeface="Times New Roman" panose="02020603050405020304" pitchFamily="18" charset="0"/>
                <a:ea typeface="SimSun" panose="02010600030101010101" pitchFamily="2" charset="-122"/>
              </a:rPr>
              <a:t>4</a:t>
            </a:r>
            <a:r>
              <a:rPr lang="en-US" sz="1600" kern="100" dirty="0">
                <a:solidFill>
                  <a:srgbClr val="000000"/>
                </a:solidFill>
                <a:effectLst/>
                <a:latin typeface="Times New Roman" panose="02020603050405020304" pitchFamily="18" charset="0"/>
                <a:ea typeface="SimSun" panose="02010600030101010101" pitchFamily="2" charset="-122"/>
              </a:rPr>
              <a:t>] </a:t>
            </a:r>
            <a:r>
              <a:rPr lang="zh-CN" sz="1600" kern="100" dirty="0">
                <a:solidFill>
                  <a:srgbClr val="000000"/>
                </a:solidFill>
                <a:effectLst/>
                <a:latin typeface="Times New Roman" panose="02020603050405020304" pitchFamily="18" charset="0"/>
                <a:ea typeface="SimSun" panose="02010600030101010101" pitchFamily="2" charset="-122"/>
              </a:rPr>
              <a:t>卢宏涛</a:t>
            </a:r>
            <a:r>
              <a:rPr lang="en-US" sz="1600" kern="100" dirty="0">
                <a:solidFill>
                  <a:srgbClr val="000000"/>
                </a:solidFill>
                <a:effectLst/>
                <a:latin typeface="Times New Roman" panose="02020603050405020304" pitchFamily="18" charset="0"/>
                <a:ea typeface="SimSun" panose="02010600030101010101" pitchFamily="2" charset="-122"/>
              </a:rPr>
              <a:t>,</a:t>
            </a:r>
            <a:r>
              <a:rPr lang="zh-CN" sz="1600" kern="100" dirty="0">
                <a:solidFill>
                  <a:srgbClr val="000000"/>
                </a:solidFill>
                <a:effectLst/>
                <a:latin typeface="Times New Roman" panose="02020603050405020304" pitchFamily="18" charset="0"/>
                <a:ea typeface="SimSun" panose="02010600030101010101" pitchFamily="2" charset="-122"/>
              </a:rPr>
              <a:t>张秦川</a:t>
            </a:r>
            <a:r>
              <a:rPr lang="en-US" sz="1600" kern="100" dirty="0">
                <a:solidFill>
                  <a:srgbClr val="000000"/>
                </a:solidFill>
                <a:effectLst/>
                <a:latin typeface="Times New Roman" panose="02020603050405020304" pitchFamily="18" charset="0"/>
                <a:ea typeface="SimSun" panose="02010600030101010101" pitchFamily="2" charset="-122"/>
              </a:rPr>
              <a:t>.</a:t>
            </a:r>
            <a:r>
              <a:rPr lang="zh-CN" sz="1600" kern="100" dirty="0">
                <a:solidFill>
                  <a:srgbClr val="000000"/>
                </a:solidFill>
                <a:effectLst/>
                <a:latin typeface="Times New Roman" panose="02020603050405020304" pitchFamily="18" charset="0"/>
                <a:ea typeface="SimSun" panose="02010600030101010101" pitchFamily="2" charset="-122"/>
              </a:rPr>
              <a:t>深度卷积神经网络在计算机视觉中的应用研究综述</a:t>
            </a:r>
            <a:r>
              <a:rPr lang="en-US" sz="1600" kern="100" dirty="0">
                <a:solidFill>
                  <a:srgbClr val="000000"/>
                </a:solidFill>
                <a:effectLst/>
                <a:latin typeface="Times New Roman" panose="02020603050405020304" pitchFamily="18" charset="0"/>
                <a:ea typeface="SimSun" panose="02010600030101010101" pitchFamily="2" charset="-122"/>
              </a:rPr>
              <a:t>[J].</a:t>
            </a:r>
            <a:r>
              <a:rPr lang="zh-CN" sz="1600" kern="100" dirty="0">
                <a:solidFill>
                  <a:srgbClr val="000000"/>
                </a:solidFill>
                <a:effectLst/>
                <a:latin typeface="Times New Roman" panose="02020603050405020304" pitchFamily="18" charset="0"/>
                <a:ea typeface="SimSun" panose="02010600030101010101" pitchFamily="2" charset="-122"/>
              </a:rPr>
              <a:t>数据采集与处理</a:t>
            </a:r>
            <a:r>
              <a:rPr lang="en-US" sz="1600" kern="100" dirty="0">
                <a:solidFill>
                  <a:srgbClr val="000000"/>
                </a:solidFill>
                <a:effectLst/>
                <a:latin typeface="Times New Roman" panose="02020603050405020304" pitchFamily="18" charset="0"/>
                <a:ea typeface="SimSun" panose="02010600030101010101" pitchFamily="2" charset="-122"/>
              </a:rPr>
              <a:t>,2016,31(01):1-17.DOI:10.16337/j.1004-9037.2016.01.001.</a:t>
            </a:r>
            <a:endParaRPr lang="en-US" sz="1600" kern="100" dirty="0">
              <a:effectLst/>
              <a:latin typeface="Times New Roman" panose="02020603050405020304" pitchFamily="18" charset="0"/>
              <a:ea typeface="SimSun" panose="02010600030101010101" pitchFamily="2" charset="-122"/>
            </a:endParaRPr>
          </a:p>
          <a:p>
            <a:pPr marL="76200" algn="just"/>
            <a:r>
              <a:rPr lang="en-US" sz="1600" kern="100" dirty="0">
                <a:solidFill>
                  <a:srgbClr val="000000"/>
                </a:solidFill>
                <a:latin typeface="Times New Roman" panose="02020603050405020304" pitchFamily="18" charset="0"/>
                <a:ea typeface="SimSun" panose="02010600030101010101" pitchFamily="2" charset="-122"/>
              </a:rPr>
              <a:t>[</a:t>
            </a:r>
            <a:r>
              <a:rPr lang="en-US" altLang="zh-CN" sz="1600" kern="100" dirty="0">
                <a:solidFill>
                  <a:srgbClr val="000000"/>
                </a:solidFill>
                <a:latin typeface="Times New Roman" panose="02020603050405020304" pitchFamily="18" charset="0"/>
                <a:ea typeface="SimSun" panose="02010600030101010101" pitchFamily="2" charset="-122"/>
              </a:rPr>
              <a:t>5</a:t>
            </a:r>
            <a:r>
              <a:rPr lang="en-US" sz="1600" kern="100" dirty="0">
                <a:solidFill>
                  <a:srgbClr val="000000"/>
                </a:solidFill>
                <a:latin typeface="Times New Roman" panose="02020603050405020304" pitchFamily="18" charset="0"/>
                <a:ea typeface="SimSun" panose="02010600030101010101" pitchFamily="2" charset="-122"/>
              </a:rPr>
              <a:t>] T. </a:t>
            </a:r>
            <a:r>
              <a:rPr lang="en-US" sz="1600" kern="100" dirty="0" err="1">
                <a:solidFill>
                  <a:srgbClr val="000000"/>
                </a:solidFill>
                <a:latin typeface="Times New Roman" panose="02020603050405020304" pitchFamily="18" charset="0"/>
                <a:ea typeface="SimSun" panose="02010600030101010101" pitchFamily="2" charset="-122"/>
              </a:rPr>
              <a:t>Wunderling</a:t>
            </a:r>
            <a:r>
              <a:rPr lang="en-US" sz="1600" kern="100" dirty="0">
                <a:solidFill>
                  <a:srgbClr val="000000"/>
                </a:solidFill>
                <a:latin typeface="Times New Roman" panose="02020603050405020304" pitchFamily="18" charset="0"/>
                <a:ea typeface="SimSun" panose="02010600030101010101" pitchFamily="2" charset="-122"/>
              </a:rPr>
              <a:t>, B. </a:t>
            </a:r>
            <a:r>
              <a:rPr lang="en-US" sz="1600" kern="100" dirty="0" err="1">
                <a:solidFill>
                  <a:srgbClr val="000000"/>
                </a:solidFill>
                <a:latin typeface="Times New Roman" panose="02020603050405020304" pitchFamily="18" charset="0"/>
                <a:ea typeface="SimSun" panose="02010600030101010101" pitchFamily="2" charset="-122"/>
              </a:rPr>
              <a:t>Golla</a:t>
            </a:r>
            <a:r>
              <a:rPr lang="en-US" sz="1600" kern="100" dirty="0">
                <a:solidFill>
                  <a:srgbClr val="000000"/>
                </a:solidFill>
                <a:latin typeface="Times New Roman" panose="02020603050405020304" pitchFamily="18" charset="0"/>
                <a:ea typeface="SimSun" panose="02010600030101010101" pitchFamily="2" charset="-122"/>
              </a:rPr>
              <a:t>, P. Poudel, C. </a:t>
            </a:r>
            <a:r>
              <a:rPr lang="en-US" sz="1600" kern="100" dirty="0" err="1">
                <a:solidFill>
                  <a:srgbClr val="000000"/>
                </a:solidFill>
                <a:latin typeface="Times New Roman" panose="02020603050405020304" pitchFamily="18" charset="0"/>
                <a:ea typeface="SimSun" panose="02010600030101010101" pitchFamily="2" charset="-122"/>
              </a:rPr>
              <a:t>Arens</a:t>
            </a:r>
            <a:r>
              <a:rPr lang="en-US" sz="1600" kern="100" dirty="0">
                <a:solidFill>
                  <a:srgbClr val="000000"/>
                </a:solidFill>
                <a:latin typeface="Times New Roman" panose="02020603050405020304" pitchFamily="18" charset="0"/>
                <a:ea typeface="SimSun" panose="02010600030101010101" pitchFamily="2" charset="-122"/>
              </a:rPr>
              <a:t>, M. </a:t>
            </a:r>
            <a:r>
              <a:rPr lang="en-US" sz="1600" kern="100" dirty="0" err="1">
                <a:solidFill>
                  <a:srgbClr val="000000"/>
                </a:solidFill>
                <a:latin typeface="Times New Roman" panose="02020603050405020304" pitchFamily="18" charset="0"/>
                <a:ea typeface="SimSun" panose="02010600030101010101" pitchFamily="2" charset="-122"/>
              </a:rPr>
              <a:t>Friebe</a:t>
            </a:r>
            <a:r>
              <a:rPr lang="en-US" sz="1600" kern="100" dirty="0">
                <a:solidFill>
                  <a:srgbClr val="000000"/>
                </a:solidFill>
                <a:latin typeface="Times New Roman" panose="02020603050405020304" pitchFamily="18" charset="0"/>
                <a:ea typeface="SimSun" panose="02010600030101010101" pitchFamily="2" charset="-122"/>
              </a:rPr>
              <a:t> and C. Hansen, Comparison of thyroid segmentation techniques for 3D ultrasound. Proceedings of SPIE Medical Imaging, Orlando, USA, 2017. </a:t>
            </a:r>
          </a:p>
        </p:txBody>
      </p:sp>
      <p:sp>
        <p:nvSpPr>
          <p:cNvPr id="3" name="TextBox 2">
            <a:extLst>
              <a:ext uri="{FF2B5EF4-FFF2-40B4-BE49-F238E27FC236}">
                <a16:creationId xmlns:a16="http://schemas.microsoft.com/office/drawing/2014/main" id="{1864DE62-281C-7C7E-0470-E6CC6CE94110}"/>
              </a:ext>
            </a:extLst>
          </p:cNvPr>
          <p:cNvSpPr txBox="1"/>
          <p:nvPr/>
        </p:nvSpPr>
        <p:spPr>
          <a:xfrm>
            <a:off x="319405" y="251437"/>
            <a:ext cx="1415772" cy="461665"/>
          </a:xfrm>
          <a:prstGeom prst="rect">
            <a:avLst/>
          </a:prstGeom>
          <a:noFill/>
        </p:spPr>
        <p:txBody>
          <a:bodyPr wrap="none" rtlCol="0">
            <a:spAutoFit/>
          </a:bodyPr>
          <a:lstStyle/>
          <a:p>
            <a:r>
              <a:rPr lang="en-US" sz="2400" dirty="0" err="1"/>
              <a:t>参考文献</a:t>
            </a:r>
            <a:endParaRPr lang="en-US" sz="2400" dirty="0"/>
          </a:p>
        </p:txBody>
      </p:sp>
    </p:spTree>
    <p:extLst>
      <p:ext uri="{BB962C8B-B14F-4D97-AF65-F5344CB8AC3E}">
        <p14:creationId xmlns:p14="http://schemas.microsoft.com/office/powerpoint/2010/main" val="4069722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p:cNvSpPr/>
          <p:nvPr/>
        </p:nvSpPr>
        <p:spPr>
          <a:xfrm>
            <a:off x="1814195" y="1798320"/>
            <a:ext cx="10058400" cy="4658995"/>
          </a:xfrm>
          <a:prstGeom prst="rect">
            <a:avLst/>
          </a:prstGeom>
          <a:blipFill>
            <a:blip r:embed="rId2" cstate="print"/>
            <a:stretch>
              <a:fillRect/>
            </a:stretch>
          </a:blipFill>
        </p:spPr>
        <p:txBody>
          <a:bodyPr wrap="square" lIns="0" tIns="0" rIns="0" bIns="0" rtlCol="0"/>
          <a:lstStyle/>
          <a:p>
            <a:endParaRPr/>
          </a:p>
        </p:txBody>
      </p:sp>
      <p:pic>
        <p:nvPicPr>
          <p:cNvPr id="21" name="图片 20"/>
          <p:cNvPicPr>
            <a:picLocks noChangeAspect="1"/>
          </p:cNvPicPr>
          <p:nvPr/>
        </p:nvPicPr>
        <p:blipFill>
          <a:blip r:embed="rId3"/>
          <a:stretch>
            <a:fillRect/>
          </a:stretch>
        </p:blipFill>
        <p:spPr>
          <a:xfrm>
            <a:off x="5076481" y="6457315"/>
            <a:ext cx="2039038" cy="273423"/>
          </a:xfrm>
          <a:prstGeom prst="rect">
            <a:avLst/>
          </a:prstGeom>
        </p:spPr>
      </p:pic>
      <p:cxnSp>
        <p:nvCxnSpPr>
          <p:cNvPr id="5" name="直接连接符 4"/>
          <p:cNvCxnSpPr/>
          <p:nvPr/>
        </p:nvCxnSpPr>
        <p:spPr>
          <a:xfrm>
            <a:off x="0" y="771885"/>
            <a:ext cx="7305773" cy="0"/>
          </a:xfrm>
          <a:prstGeom prst="line">
            <a:avLst/>
          </a:prstGeom>
          <a:ln w="571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 name="图形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65007" y="251437"/>
            <a:ext cx="1907588" cy="575876"/>
          </a:xfrm>
          <a:prstGeom prst="rect">
            <a:avLst/>
          </a:prstGeom>
          <a:effectLst>
            <a:outerShdw blurRad="50800" dist="38100" dir="5400000" algn="t" rotWithShape="0">
              <a:prstClr val="black">
                <a:alpha val="40000"/>
              </a:prstClr>
            </a:outerShdw>
          </a:effectLst>
        </p:spPr>
      </p:pic>
      <p:sp>
        <p:nvSpPr>
          <p:cNvPr id="8" name="灯片编号占位符 22"/>
          <p:cNvSpPr>
            <a:spLocks noGrp="1"/>
          </p:cNvSpPr>
          <p:nvPr>
            <p:ph type="sldNum" sz="quarter" idx="12"/>
          </p:nvPr>
        </p:nvSpPr>
        <p:spPr>
          <a:xfrm>
            <a:off x="9160867" y="6208889"/>
            <a:ext cx="2433876" cy="649111"/>
          </a:xfrm>
        </p:spPr>
        <p:txBody>
          <a:bodyPr/>
          <a:lstStyle/>
          <a:p>
            <a:fld id="{0BC4E813-84E9-47E6-B5AC-41D88705236B}" type="slidenum">
              <a:rPr lang="zh-CN" altLang="en-US" smtClean="0"/>
              <a:t>8</a:t>
            </a:fld>
            <a:r>
              <a:rPr lang="en-US" altLang="zh-CN" dirty="0"/>
              <a:t>/10</a:t>
            </a:r>
            <a:endParaRPr lang="zh-CN" altLang="en-US" dirty="0"/>
          </a:p>
        </p:txBody>
      </p:sp>
      <p:sp>
        <p:nvSpPr>
          <p:cNvPr id="2" name="文本框 7">
            <a:extLst>
              <a:ext uri="{FF2B5EF4-FFF2-40B4-BE49-F238E27FC236}">
                <a16:creationId xmlns:a16="http://schemas.microsoft.com/office/drawing/2014/main" id="{A6D0B5AE-F975-206F-C2D8-B3B8A630DCDA}"/>
              </a:ext>
            </a:extLst>
          </p:cNvPr>
          <p:cNvSpPr txBox="1"/>
          <p:nvPr/>
        </p:nvSpPr>
        <p:spPr>
          <a:xfrm>
            <a:off x="1930403" y="1992618"/>
            <a:ext cx="8331193" cy="2135200"/>
          </a:xfrm>
          <a:prstGeom prst="rect">
            <a:avLst/>
          </a:prstGeom>
          <a:noFill/>
        </p:spPr>
        <p:txBody>
          <a:bodyPr wrap="square" rtlCol="0">
            <a:spAutoFit/>
          </a:bodyPr>
          <a:lstStyle/>
          <a:p>
            <a:pPr algn="ctr">
              <a:lnSpc>
                <a:spcPct val="150000"/>
              </a:lnSpc>
            </a:pPr>
            <a:r>
              <a:rPr lang="zh-CN" altLang="en-US" sz="4800" b="1" dirty="0">
                <a:latin typeface="宋体" panose="02010600030101010101" pitchFamily="2" charset="-122"/>
                <a:ea typeface="宋体" panose="02010600030101010101" pitchFamily="2" charset="-122"/>
              </a:rPr>
              <a:t>感谢，</a:t>
            </a:r>
            <a:endParaRPr lang="en-US" altLang="zh-CN" sz="4800" b="1" dirty="0">
              <a:latin typeface="宋体" panose="02010600030101010101" pitchFamily="2" charset="-122"/>
              <a:ea typeface="宋体" panose="02010600030101010101" pitchFamily="2" charset="-122"/>
            </a:endParaRPr>
          </a:p>
          <a:p>
            <a:pPr algn="ctr">
              <a:lnSpc>
                <a:spcPct val="150000"/>
              </a:lnSpc>
            </a:pPr>
            <a:r>
              <a:rPr lang="zh-CN" altLang="en-US" sz="4800" b="1" dirty="0">
                <a:latin typeface="宋体" panose="02010600030101010101" pitchFamily="2" charset="-122"/>
                <a:ea typeface="宋体" panose="02010600030101010101" pitchFamily="2" charset="-122"/>
              </a:rPr>
              <a:t>请老师批评指正！</a:t>
            </a:r>
          </a:p>
        </p:txBody>
      </p:sp>
    </p:spTree>
    <p:extLst>
      <p:ext uri="{BB962C8B-B14F-4D97-AF65-F5344CB8AC3E}">
        <p14:creationId xmlns:p14="http://schemas.microsoft.com/office/powerpoint/2010/main" val="217807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965</Words>
  <Application>Microsoft Macintosh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仿宋</vt:lpstr>
      <vt:lpstr>宋体</vt: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Li,Jerry</dc:creator>
  <cp:lastModifiedBy>Li,Jerry</cp:lastModifiedBy>
  <cp:revision>14</cp:revision>
  <dcterms:created xsi:type="dcterms:W3CDTF">2023-12-28T04:27:54Z</dcterms:created>
  <dcterms:modified xsi:type="dcterms:W3CDTF">2023-12-28T05:43:41Z</dcterms:modified>
</cp:coreProperties>
</file>