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5"/>
  </p:notesMasterIdLst>
  <p:handoutMasterIdLst>
    <p:handoutMasterId r:id="rId66"/>
  </p:handoutMasterIdLst>
  <p:sldIdLst>
    <p:sldId id="510" r:id="rId5"/>
    <p:sldId id="511" r:id="rId6"/>
    <p:sldId id="565" r:id="rId7"/>
    <p:sldId id="521" r:id="rId8"/>
    <p:sldId id="522" r:id="rId9"/>
    <p:sldId id="523" r:id="rId10"/>
    <p:sldId id="566" r:id="rId11"/>
    <p:sldId id="568" r:id="rId12"/>
    <p:sldId id="569" r:id="rId13"/>
    <p:sldId id="577" r:id="rId14"/>
    <p:sldId id="578" r:id="rId15"/>
    <p:sldId id="581" r:id="rId16"/>
    <p:sldId id="579" r:id="rId17"/>
    <p:sldId id="605" r:id="rId18"/>
    <p:sldId id="606" r:id="rId19"/>
    <p:sldId id="608" r:id="rId20"/>
    <p:sldId id="607" r:id="rId21"/>
    <p:sldId id="582" r:id="rId22"/>
    <p:sldId id="583" r:id="rId23"/>
    <p:sldId id="570" r:id="rId24"/>
    <p:sldId id="571" r:id="rId25"/>
    <p:sldId id="572" r:id="rId26"/>
    <p:sldId id="611" r:id="rId27"/>
    <p:sldId id="573" r:id="rId28"/>
    <p:sldId id="574" r:id="rId29"/>
    <p:sldId id="585" r:id="rId30"/>
    <p:sldId id="584" r:id="rId31"/>
    <p:sldId id="576" r:id="rId32"/>
    <p:sldId id="527" r:id="rId33"/>
    <p:sldId id="528" r:id="rId34"/>
    <p:sldId id="610" r:id="rId35"/>
    <p:sldId id="609" r:id="rId36"/>
    <p:sldId id="596" r:id="rId37"/>
    <p:sldId id="597" r:id="rId38"/>
    <p:sldId id="598" r:id="rId39"/>
    <p:sldId id="599" r:id="rId40"/>
    <p:sldId id="518" r:id="rId41"/>
    <p:sldId id="538" r:id="rId42"/>
    <p:sldId id="539" r:id="rId43"/>
    <p:sldId id="586" r:id="rId44"/>
    <p:sldId id="588" r:id="rId45"/>
    <p:sldId id="589" r:id="rId46"/>
    <p:sldId id="590" r:id="rId47"/>
    <p:sldId id="591" r:id="rId48"/>
    <p:sldId id="592" r:id="rId49"/>
    <p:sldId id="593" r:id="rId50"/>
    <p:sldId id="622" r:id="rId51"/>
    <p:sldId id="623" r:id="rId52"/>
    <p:sldId id="624" r:id="rId53"/>
    <p:sldId id="625" r:id="rId54"/>
    <p:sldId id="626" r:id="rId55"/>
    <p:sldId id="627" r:id="rId56"/>
    <p:sldId id="613" r:id="rId57"/>
    <p:sldId id="614" r:id="rId58"/>
    <p:sldId id="615" r:id="rId59"/>
    <p:sldId id="612" r:id="rId60"/>
    <p:sldId id="616" r:id="rId61"/>
    <p:sldId id="594" r:id="rId62"/>
    <p:sldId id="595" r:id="rId63"/>
    <p:sldId id="386" r:id="rId64"/>
  </p:sldIdLst>
  <p:sldSz cx="9144000" cy="6858000" type="screen4x3"/>
  <p:notesSz cx="6858000" cy="9946005"/>
  <p:defaultTextStyle>
    <a:defPPr>
      <a:defRPr lang="en-US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10401"/>
    <a:srgbClr val="1966B3"/>
    <a:srgbClr val="B4C0DA"/>
    <a:srgbClr val="C4CDE2"/>
    <a:srgbClr val="BFC9DF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78"/>
    <p:restoredTop sz="94660"/>
  </p:normalViewPr>
  <p:slideViewPr>
    <p:cSldViewPr showGuides="1">
      <p:cViewPr>
        <p:scale>
          <a:sx n="100" d="100"/>
          <a:sy n="100" d="100"/>
        </p:scale>
        <p:origin x="-797" y="312"/>
      </p:cViewPr>
      <p:guideLst>
        <p:guide orient="horz" pos="215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notesMaster" Target="notesMasters/notesMaster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ADC2BF-E201-4D28-91D3-E18A65D9BC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5C7C88-0641-403D-A2A8-E6A7117A394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0" name="幻灯片图像占位符 3"/>
          <p:cNvSpPr>
            <a:spLocks noGrp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5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7213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615363-1789-44FE-8798-87C85E93DCE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615363-1789-44FE-8798-87C85E93DCE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4163" y="222250"/>
            <a:ext cx="2058987" cy="6178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2250"/>
            <a:ext cx="6024563" cy="6178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615363-1789-44FE-8798-87C85E93DCE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4D88B-A4FC-4DB4-B1C0-20594B707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4D88B-A4FC-4DB4-B1C0-20594B707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4D88B-A4FC-4DB4-B1C0-20594B707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4D88B-A4FC-4DB4-B1C0-20594B707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4D88B-A4FC-4DB4-B1C0-20594B707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4D88B-A4FC-4DB4-B1C0-20594B707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4D88B-A4FC-4DB4-B1C0-20594B707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4D88B-A4FC-4DB4-B1C0-20594B707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615363-1789-44FE-8798-87C85E93DCE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4D88B-A4FC-4DB4-B1C0-20594B707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4D88B-A4FC-4DB4-B1C0-20594B707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4D88B-A4FC-4DB4-B1C0-20594B707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5462C6-3809-4DDB-9974-9BCF7BA2581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5462C6-3809-4DDB-9974-9BCF7BA2581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5462C6-3809-4DDB-9974-9BCF7BA2581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5462C6-3809-4DDB-9974-9BCF7BA2581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5462C6-3809-4DDB-9974-9BCF7BA2581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5462C6-3809-4DDB-9974-9BCF7BA2581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5462C6-3809-4DDB-9974-9BCF7BA2581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615363-1789-44FE-8798-87C85E93DCE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5462C6-3809-4DDB-9974-9BCF7BA2581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5462C6-3809-4DDB-9974-9BCF7BA2581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5462C6-3809-4DDB-9974-9BCF7BA2581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5462C6-3809-4DDB-9974-9BCF7BA2581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615363-1789-44FE-8798-87C85E93DCE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615363-1789-44FE-8798-87C85E93DCE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615363-1789-44FE-8798-87C85E93DCE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615363-1789-44FE-8798-87C85E93DCE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615363-1789-44FE-8798-87C85E93DCE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615363-1789-44FE-8798-87C85E93DCE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7" name="AutoShape 56"/>
          <p:cNvSpPr>
            <a:spLocks noChangeArrowheads="1"/>
          </p:cNvSpPr>
          <p:nvPr/>
        </p:nvSpPr>
        <p:spPr bwMode="auto">
          <a:xfrm>
            <a:off x="165100" y="100013"/>
            <a:ext cx="8816975" cy="6642100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39750" y="222250"/>
            <a:ext cx="81534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7542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615363-1789-44FE-8798-87C85E93DCE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7542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2" name="Line 58"/>
          <p:cNvSpPr>
            <a:spLocks noChangeShapeType="1"/>
          </p:cNvSpPr>
          <p:nvPr/>
        </p:nvSpPr>
        <p:spPr bwMode="auto">
          <a:xfrm>
            <a:off x="468313" y="981075"/>
            <a:ext cx="8275638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0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89288" y="6596063"/>
            <a:ext cx="2514600" cy="223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www.themegallery.com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Picture 12" descr="一中校徽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157538" y="6216650"/>
            <a:ext cx="504825" cy="50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3635375" y="6232525"/>
            <a:ext cx="5365750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+mn-cs"/>
              </a:rPr>
              <a:t>湛江第一中学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——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panose="020B0604020202020204" pitchFamily="34" charset="0"/>
                <a:ea typeface="楷体" panose="02010609060101010101" pitchFamily="49" charset="-122"/>
                <a:cs typeface="+mn-cs"/>
              </a:rPr>
              <a:t>胸怀天下，勇争第一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panose="020B0604020202020204" pitchFamily="34" charset="0"/>
              <a:ea typeface="楷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AutoShape 32"/>
          <p:cNvSpPr>
            <a:spLocks noChangeArrowheads="1"/>
          </p:cNvSpPr>
          <p:nvPr/>
        </p:nvSpPr>
        <p:spPr bwMode="auto">
          <a:xfrm>
            <a:off x="88900" y="69850"/>
            <a:ext cx="8994775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AutoShape 33" descr="sky"/>
          <p:cNvSpPr>
            <a:spLocks noChangeArrowheads="1"/>
          </p:cNvSpPr>
          <p:nvPr/>
        </p:nvSpPr>
        <p:spPr bwMode="auto">
          <a:xfrm>
            <a:off x="250825" y="260350"/>
            <a:ext cx="8642350" cy="4748213"/>
          </a:xfrm>
          <a:prstGeom prst="roundRect">
            <a:avLst>
              <a:gd name="adj" fmla="val 3912"/>
            </a:avLst>
          </a:prstGeom>
          <a:blipFill dpi="0" rotWithShape="1">
            <a:blip r:embed="rId12" cstate="print"/>
            <a:srcRect/>
            <a:stretch>
              <a:fillRect/>
            </a:stretch>
          </a:blipFill>
          <a:ln w="9525">
            <a:noFill/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AutoShape 35"/>
          <p:cNvSpPr>
            <a:spLocks noChangeArrowheads="1"/>
          </p:cNvSpPr>
          <p:nvPr/>
        </p:nvSpPr>
        <p:spPr bwMode="auto">
          <a:xfrm>
            <a:off x="1371600" y="4752975"/>
            <a:ext cx="6477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Text Box 31"/>
          <p:cNvSpPr txBox="1">
            <a:spLocks noChangeArrowheads="1"/>
          </p:cNvSpPr>
          <p:nvPr/>
        </p:nvSpPr>
        <p:spPr bwMode="auto">
          <a:xfrm>
            <a:off x="3505200" y="5638800"/>
            <a:ext cx="2057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5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4D88B-A4FC-4DB4-B1C0-20594B707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42" name="AutoShape 32"/>
          <p:cNvSpPr>
            <a:spLocks noChangeArrowheads="1"/>
          </p:cNvSpPr>
          <p:nvPr/>
        </p:nvSpPr>
        <p:spPr bwMode="auto">
          <a:xfrm>
            <a:off x="88900" y="69850"/>
            <a:ext cx="8994775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3" name="AutoShape 33" descr="sky"/>
          <p:cNvSpPr>
            <a:spLocks noChangeArrowheads="1"/>
          </p:cNvSpPr>
          <p:nvPr/>
        </p:nvSpPr>
        <p:spPr bwMode="auto">
          <a:xfrm>
            <a:off x="250825" y="260350"/>
            <a:ext cx="8642350" cy="4748213"/>
          </a:xfrm>
          <a:prstGeom prst="roundRect">
            <a:avLst>
              <a:gd name="adj" fmla="val 3912"/>
            </a:avLst>
          </a:prstGeom>
          <a:blipFill dpi="0" rotWithShape="1">
            <a:blip r:embed="rId12" cstate="print"/>
            <a:srcRect/>
            <a:stretch>
              <a:fillRect/>
            </a:stretch>
          </a:blipFill>
          <a:ln w="9525">
            <a:noFill/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4" name="AutoShape 35"/>
          <p:cNvSpPr>
            <a:spLocks noChangeArrowheads="1"/>
          </p:cNvSpPr>
          <p:nvPr/>
        </p:nvSpPr>
        <p:spPr bwMode="auto">
          <a:xfrm>
            <a:off x="1371600" y="4752975"/>
            <a:ext cx="6477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5" name="Text Box 31"/>
          <p:cNvSpPr txBox="1">
            <a:spLocks noChangeArrowheads="1"/>
          </p:cNvSpPr>
          <p:nvPr/>
        </p:nvSpPr>
        <p:spPr bwMode="auto">
          <a:xfrm>
            <a:off x="3505200" y="5638800"/>
            <a:ext cx="2057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 Logo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9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26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5462C6-3809-4DDB-9974-9BCF7BA2581B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26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26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37325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611188" y="1123950"/>
            <a:ext cx="8229600" cy="4826000"/>
          </a:xfrm>
        </p:spPr>
        <p:txBody>
          <a:bodyPr vert="horz" wrap="square" lIns="91440" tIns="45720" rIns="91440" bIns="45720" anchor="t" anchorCtr="0"/>
          <a:p>
            <a:pPr algn="ctr">
              <a:buNone/>
            </a:pPr>
            <a:r>
              <a:rPr lang="zh-CN" altLang="en-US" sz="4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普通高中数学新课程标准下新教材的变化及其教学思考</a:t>
            </a:r>
            <a:endParaRPr lang="en-US" altLang="zh-CN" sz="4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buNone/>
            </a:pPr>
            <a:endParaRPr lang="en-US" altLang="zh-CN" sz="6000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湛江一中  黄京城</a:t>
            </a:r>
            <a:endParaRPr lang="en-US" altLang="zh-CN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buNone/>
            </a:pPr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2020.9.16.</a:t>
            </a:r>
            <a:endParaRPr lang="zh-CN" altLang="en-US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ctr"/>
            <a:r>
              <a:rPr lang="zh-CN" altLang="en-US" dirty="0">
                <a:ea typeface="宋体" panose="02010600030101010101" pitchFamily="2" charset="-122"/>
              </a:rPr>
              <a:t>数学学科素养、四基、四能、三会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zh-CN" sz="2800" b="1" dirty="0">
                <a:ea typeface="宋体" panose="02010600030101010101" pitchFamily="2" charset="-122"/>
              </a:rPr>
              <a:t>数学的</a:t>
            </a:r>
            <a:r>
              <a:rPr lang="zh-CN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六个学科素养</a:t>
            </a:r>
            <a:r>
              <a:rPr lang="zh-CN" altLang="zh-CN" sz="2800" b="1" dirty="0">
                <a:ea typeface="宋体" panose="02010600030101010101" pitchFamily="2" charset="-122"/>
              </a:rPr>
              <a:t>为：数学抽象、逻辑推理、数学建模、数学运算、直观想象、数据分析。通过落实</a:t>
            </a:r>
            <a:r>
              <a:rPr lang="en-US" altLang="zh-CN" sz="2800" b="1" dirty="0">
                <a:ea typeface="宋体" panose="02010600030101010101" pitchFamily="2" charset="-122"/>
              </a:rPr>
              <a:t>“</a:t>
            </a:r>
            <a:r>
              <a:rPr lang="zh-CN" altLang="zh-CN" sz="2800" b="1" dirty="0">
                <a:ea typeface="宋体" panose="02010600030101010101" pitchFamily="2" charset="-122"/>
              </a:rPr>
              <a:t>四基</a:t>
            </a:r>
            <a:r>
              <a:rPr lang="en-US" altLang="zh-CN" sz="2800" b="1" dirty="0">
                <a:ea typeface="宋体" panose="02010600030101010101" pitchFamily="2" charset="-122"/>
              </a:rPr>
              <a:t>”</a:t>
            </a:r>
            <a:r>
              <a:rPr lang="zh-CN" altLang="zh-CN" sz="2800" b="1" dirty="0">
                <a:ea typeface="宋体" panose="02010600030101010101" pitchFamily="2" charset="-122"/>
              </a:rPr>
              <a:t>，培养</a:t>
            </a:r>
            <a:r>
              <a:rPr lang="en-US" altLang="zh-CN" sz="2800" b="1" dirty="0">
                <a:ea typeface="宋体" panose="02010600030101010101" pitchFamily="2" charset="-122"/>
              </a:rPr>
              <a:t>“</a:t>
            </a:r>
            <a:r>
              <a:rPr lang="zh-CN" altLang="zh-CN" sz="2800" b="1" dirty="0">
                <a:ea typeface="宋体" panose="02010600030101010101" pitchFamily="2" charset="-122"/>
              </a:rPr>
              <a:t>四能</a:t>
            </a:r>
            <a:r>
              <a:rPr lang="en-US" altLang="zh-CN" sz="2800" b="1" dirty="0">
                <a:ea typeface="宋体" panose="02010600030101010101" pitchFamily="2" charset="-122"/>
              </a:rPr>
              <a:t>”</a:t>
            </a:r>
            <a:r>
              <a:rPr lang="zh-CN" altLang="zh-CN" sz="2800" b="1" dirty="0">
                <a:ea typeface="宋体" panose="02010600030101010101" pitchFamily="2" charset="-122"/>
              </a:rPr>
              <a:t>，促进学生数学核心素养的形成与发展。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“</a:t>
            </a:r>
            <a:r>
              <a:rPr lang="zh-CN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四基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”</a:t>
            </a:r>
            <a:r>
              <a:rPr lang="zh-CN" altLang="zh-CN" sz="2800" b="1" dirty="0">
                <a:ea typeface="宋体" panose="02010600030101010101" pitchFamily="2" charset="-122"/>
              </a:rPr>
              <a:t>指基础知识、基本技能、基本思想、基本活动经验。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“</a:t>
            </a:r>
            <a:r>
              <a:rPr lang="zh-CN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四能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”</a:t>
            </a:r>
            <a:r>
              <a:rPr lang="zh-CN" altLang="zh-CN" sz="2800" b="1" dirty="0">
                <a:ea typeface="宋体" panose="02010600030101010101" pitchFamily="2" charset="-122"/>
              </a:rPr>
              <a:t>指从数学角度发现和提出问题的能力、分析和解决问题的能力。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“</a:t>
            </a:r>
            <a:r>
              <a:rPr lang="zh-CN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三会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”</a:t>
            </a:r>
            <a:r>
              <a:rPr lang="zh-CN" altLang="zh-CN" sz="2800" b="1" dirty="0">
                <a:ea typeface="宋体" panose="02010600030101010101" pitchFamily="2" charset="-122"/>
              </a:rPr>
              <a:t>：会用</a:t>
            </a:r>
            <a:r>
              <a:rPr lang="zh-CN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数学的眼光</a:t>
            </a:r>
            <a:r>
              <a:rPr lang="zh-CN" altLang="zh-CN" sz="2800" b="1" dirty="0">
                <a:ea typeface="宋体" panose="02010600030101010101" pitchFamily="2" charset="-122"/>
              </a:rPr>
              <a:t>观察世界</a:t>
            </a:r>
            <a:r>
              <a:rPr lang="en-US" altLang="zh-CN" sz="2800" b="1" dirty="0">
                <a:ea typeface="宋体" panose="02010600030101010101" pitchFamily="2" charset="-122"/>
              </a:rPr>
              <a:t>;</a:t>
            </a:r>
            <a:r>
              <a:rPr lang="zh-CN" altLang="zh-CN" sz="2800" b="1" dirty="0">
                <a:ea typeface="宋体" panose="02010600030101010101" pitchFamily="2" charset="-122"/>
              </a:rPr>
              <a:t>会用</a:t>
            </a:r>
            <a:r>
              <a:rPr lang="zh-CN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数学思维</a:t>
            </a:r>
            <a:r>
              <a:rPr lang="zh-CN" altLang="zh-CN" sz="2800" b="1" dirty="0">
                <a:ea typeface="宋体" panose="02010600030101010101" pitchFamily="2" charset="-122"/>
              </a:rPr>
              <a:t>思考世界</a:t>
            </a:r>
            <a:r>
              <a:rPr lang="en-US" altLang="zh-CN" sz="2800" b="1" dirty="0">
                <a:ea typeface="宋体" panose="02010600030101010101" pitchFamily="2" charset="-122"/>
              </a:rPr>
              <a:t>;</a:t>
            </a:r>
            <a:r>
              <a:rPr lang="zh-CN" altLang="zh-CN" sz="2800" b="1" dirty="0">
                <a:ea typeface="宋体" panose="02010600030101010101" pitchFamily="2" charset="-122"/>
              </a:rPr>
              <a:t>会用</a:t>
            </a:r>
            <a:r>
              <a:rPr lang="zh-CN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数学的语言</a:t>
            </a:r>
            <a:r>
              <a:rPr lang="zh-CN" altLang="zh-CN" sz="2800" b="1" dirty="0">
                <a:ea typeface="宋体" panose="02010600030101010101" pitchFamily="2" charset="-122"/>
              </a:rPr>
              <a:t>表达世界。</a:t>
            </a:r>
            <a:endParaRPr lang="zh-CN" altLang="zh-CN" sz="2800" b="1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数学核心素养历史沿革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329238"/>
          </a:xfrm>
        </p:spPr>
        <p:txBody>
          <a:bodyPr vert="horz" wrap="square" lIns="91440" tIns="45720" rIns="91440" bIns="45720" anchor="t" anchorCtr="0"/>
          <a:p>
            <a:pPr algn="ctr"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课程：知识立意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能力立意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素养立意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三个能力：计算能力、逻辑推理、空间想象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buNone/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||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五个能力：抽象概括、逻辑推理、空间想象、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运算求解、数据处理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buNone/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||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六个核心素养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数学抽象、逻辑推理、数学建模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直观想象、数学运算 、数据分析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数学核心素养历史沿革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7715250" cy="4733925"/>
          </a:xfrm>
        </p:spPr>
        <p:txBody>
          <a:bodyPr vert="horz" wrap="square" lIns="91440" tIns="45720" rIns="91440" bIns="45720" anchor="t" anchorCtr="0"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从“三大能力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五大能力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六核心素养”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1963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年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计算能力、空间想象、逻辑推理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高中课程标准实验稿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——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抽象能力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—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伍卓群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——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数据处理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—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严士健、齐民有、史宁中 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义务教育课程标准修订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——10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个核心概念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高中课程标准修订稿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数学建模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ctr"/>
            <a:r>
              <a:rPr lang="zh-CN" altLang="en-US" dirty="0">
                <a:ea typeface="宋体" panose="02010600030101010101" pitchFamily="2" charset="-122"/>
              </a:rPr>
              <a:t>四基、四能历史沿革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从“双基”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到“四基”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——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基础知识、基本技能（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1962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——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基础知识、基本技能内涵拓展（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2003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——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基础知识、基本技能、基本思想、基本活动经验（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2011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2017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从“双能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三能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四能”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——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分析与解决问题能力（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1962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——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提出、分析、解决问题能力（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2003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——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发现、提出、分析、解决问题（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2017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buNone/>
            </a:pP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1975"/>
          </a:xfrm>
        </p:spPr>
        <p:txBody>
          <a:bodyPr vert="horz" wrap="square" lIns="91440" tIns="45720" rIns="91440" bIns="45720" anchor="ctr" anchorCtr="0"/>
          <a:p>
            <a:pPr algn="ctr"/>
            <a:r>
              <a:rPr lang="zh-CN" altLang="en-US" sz="2900" dirty="0">
                <a:ea typeface="宋体" panose="02010600030101010101" pitchFamily="2" charset="-122"/>
              </a:rPr>
              <a:t>数学核心素养</a:t>
            </a:r>
            <a:r>
              <a:rPr lang="en-US" altLang="zh-CN" sz="2900" dirty="0">
                <a:ea typeface="宋体" panose="02010600030101010101" pitchFamily="2" charset="-122"/>
              </a:rPr>
              <a:t>——</a:t>
            </a:r>
            <a:r>
              <a:rPr lang="zh-CN" altLang="en-US" sz="2900" dirty="0">
                <a:ea typeface="宋体" panose="02010600030101010101" pitchFamily="2" charset="-122"/>
              </a:rPr>
              <a:t>数学抽象</a:t>
            </a:r>
            <a:endParaRPr lang="zh-CN" altLang="en-US" sz="2900" dirty="0">
              <a:ea typeface="宋体" panose="02010600030101010101" pitchFamily="2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042988" y="1484313"/>
            <a:ext cx="7186612" cy="464185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b="1" dirty="0">
                <a:ea typeface="宋体" panose="02010600030101010101" pitchFamily="2" charset="-122"/>
              </a:rPr>
              <a:t>         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         </a:t>
            </a:r>
            <a:r>
              <a:rPr lang="zh-CN" altLang="zh-CN" sz="2400" b="1" dirty="0">
                <a:ea typeface="宋体" panose="02010600030101010101" pitchFamily="2" charset="-122"/>
              </a:rPr>
              <a:t>数学抽象是</a:t>
            </a:r>
            <a:r>
              <a:rPr lang="zh-CN" altLang="en-US" sz="2400" b="1" dirty="0">
                <a:ea typeface="宋体" panose="02010600030101010101" pitchFamily="2" charset="-122"/>
              </a:rPr>
              <a:t>对情境中的数量关系与空间形式抽象</a:t>
            </a:r>
            <a:r>
              <a:rPr lang="zh-CN" altLang="zh-CN" sz="2400" b="1" dirty="0">
                <a:ea typeface="宋体" panose="02010600030101010101" pitchFamily="2" charset="-122"/>
              </a:rPr>
              <a:t>得到数学研究对象的思维过程。主要包括：从数量与数量关系、图形与图形关系中抽象出数学概念及概念之间的关系；从事物的具体背景中抽象出一般规律和结构；用数学语言予以表征。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         </a:t>
            </a:r>
            <a:r>
              <a:rPr lang="zh-CN" altLang="zh-CN" sz="2400" b="1" dirty="0">
                <a:ea typeface="宋体" panose="02010600030101010101" pitchFamily="2" charset="-122"/>
              </a:rPr>
              <a:t>主要表现在：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zh-CN" altLang="zh-CN" sz="2000" b="1" dirty="0">
                <a:ea typeface="宋体" panose="02010600030101010101" pitchFamily="2" charset="-122"/>
              </a:rPr>
              <a:t>形成数学概念和规则；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zh-CN" altLang="zh-CN" sz="2000" b="1" dirty="0">
                <a:ea typeface="宋体" panose="02010600030101010101" pitchFamily="2" charset="-122"/>
              </a:rPr>
              <a:t>形成数学命题和模型；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zh-CN" altLang="zh-CN" sz="2000" b="1" dirty="0">
                <a:ea typeface="宋体" panose="02010600030101010101" pitchFamily="2" charset="-122"/>
              </a:rPr>
              <a:t>形成数学方法与思想；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zh-CN" altLang="zh-CN" sz="2000" b="1" dirty="0">
                <a:ea typeface="宋体" panose="02010600030101010101" pitchFamily="2" charset="-122"/>
              </a:rPr>
              <a:t>形成数学结构与体系。</a:t>
            </a:r>
            <a:endParaRPr lang="zh-CN" altLang="zh-CN" sz="2000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>
          <a:xfrm>
            <a:off x="684213" y="274638"/>
            <a:ext cx="7545387" cy="633412"/>
          </a:xfrm>
        </p:spPr>
        <p:txBody>
          <a:bodyPr vert="horz" wrap="square" lIns="91440" tIns="45720" rIns="91440" bIns="45720" anchor="ctr" anchorCtr="0"/>
          <a:p>
            <a:pPr algn="ctr"/>
            <a:r>
              <a:rPr lang="zh-CN" altLang="en-US" sz="3200" dirty="0">
                <a:ea typeface="宋体" panose="02010600030101010101" pitchFamily="2" charset="-122"/>
              </a:rPr>
              <a:t>数学核心素养</a:t>
            </a:r>
            <a:r>
              <a:rPr lang="en-US" altLang="zh-CN" sz="3200" dirty="0">
                <a:ea typeface="宋体" panose="02010600030101010101" pitchFamily="2" charset="-122"/>
              </a:rPr>
              <a:t>——</a:t>
            </a:r>
            <a:r>
              <a:rPr lang="zh-CN" altLang="en-US" sz="3200" dirty="0">
                <a:ea typeface="宋体" panose="02010600030101010101" pitchFamily="2" charset="-122"/>
              </a:rPr>
              <a:t>逻辑推理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900113" y="1341438"/>
            <a:ext cx="6753225" cy="4713287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         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        </a:t>
            </a:r>
            <a:r>
              <a:rPr lang="zh-CN" altLang="zh-CN" sz="2400" b="1" dirty="0">
                <a:ea typeface="宋体" panose="02010600030101010101" pitchFamily="2" charset="-122"/>
              </a:rPr>
              <a:t>逻辑推理是指从一些事实和命题出发，依据规则推出其他命题的思维过程。主要包括两类：一类是从特殊到一般的推理，推理形式主要有归纳、类比；一类是从一般到特殊的推理，推理形式主要有演绎。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       </a:t>
            </a:r>
            <a:r>
              <a:rPr lang="zh-CN" altLang="zh-CN" sz="2400" b="1" dirty="0">
                <a:ea typeface="宋体" panose="02010600030101010101" pitchFamily="2" charset="-122"/>
              </a:rPr>
              <a:t>主要表现在：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zh-CN" altLang="zh-CN" sz="2000" b="1" dirty="0">
                <a:ea typeface="宋体" panose="02010600030101010101" pitchFamily="2" charset="-122"/>
              </a:rPr>
              <a:t>发现和提出命题；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zh-CN" altLang="zh-CN" sz="2000" b="1" dirty="0">
                <a:ea typeface="宋体" panose="02010600030101010101" pitchFamily="2" charset="-122"/>
              </a:rPr>
              <a:t>掌握推理的基本形式和规则；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zh-CN" altLang="zh-CN" sz="2000" b="1" dirty="0">
                <a:ea typeface="宋体" panose="02010600030101010101" pitchFamily="2" charset="-122"/>
              </a:rPr>
              <a:t>探索和表述论证的过程；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zh-CN" altLang="zh-CN" sz="2000" b="1" dirty="0">
                <a:ea typeface="宋体" panose="02010600030101010101" pitchFamily="2" charset="-122"/>
              </a:rPr>
              <a:t>构建命题体系；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zh-CN" altLang="zh-CN" sz="2000" b="1" dirty="0">
                <a:ea typeface="宋体" panose="02010600030101010101" pitchFamily="2" charset="-122"/>
              </a:rPr>
              <a:t>有逻辑地表达与交流。</a:t>
            </a:r>
            <a:endParaRPr lang="zh-CN" altLang="zh-CN" sz="2000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>
          <a:xfrm>
            <a:off x="900113" y="274638"/>
            <a:ext cx="7329487" cy="633412"/>
          </a:xfrm>
        </p:spPr>
        <p:txBody>
          <a:bodyPr vert="horz" wrap="square" lIns="91440" tIns="45720" rIns="91440" bIns="45720" anchor="ctr" anchorCtr="0"/>
          <a:p>
            <a:pPr algn="ctr"/>
            <a:r>
              <a:rPr lang="zh-CN" altLang="en-US" sz="3200" dirty="0">
                <a:ea typeface="宋体" panose="02010600030101010101" pitchFamily="2" charset="-122"/>
              </a:rPr>
              <a:t>数学核心素养</a:t>
            </a:r>
            <a:r>
              <a:rPr lang="en-US" altLang="zh-CN" sz="3200" dirty="0">
                <a:ea typeface="宋体" panose="02010600030101010101" pitchFamily="2" charset="-122"/>
              </a:rPr>
              <a:t>——</a:t>
            </a:r>
            <a:r>
              <a:rPr lang="zh-CN" altLang="en-US" sz="3200" dirty="0">
                <a:ea typeface="宋体" panose="02010600030101010101" pitchFamily="2" charset="-122"/>
              </a:rPr>
              <a:t>数学建模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755650" y="1196975"/>
            <a:ext cx="7042150" cy="456882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400" b="1" dirty="0">
                <a:ea typeface="宋体" panose="02010600030101010101" pitchFamily="2" charset="-122"/>
              </a:rPr>
              <a:t>         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ea typeface="宋体" panose="02010600030101010101" pitchFamily="2" charset="-122"/>
              </a:rPr>
              <a:t>        </a:t>
            </a:r>
            <a:r>
              <a:rPr lang="zh-CN" altLang="zh-CN" sz="2400" b="1" dirty="0">
                <a:ea typeface="宋体" panose="02010600030101010101" pitchFamily="2" charset="-122"/>
              </a:rPr>
              <a:t>数学建模是对现实问题进行数学抽象，用数学语言表达问题、用数学知识与方法构建模型解决问题的过程。主要包括：在实际情境中从数学的视角发现问题、提出问题，分析问题、建立模型，求解结论，验证结果并改进模型，最终解决实际问题。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ea typeface="宋体" panose="02010600030101010101" pitchFamily="2" charset="-122"/>
              </a:rPr>
              <a:t>        </a:t>
            </a:r>
            <a:r>
              <a:rPr lang="zh-CN" altLang="zh-CN" sz="2400" b="1" dirty="0">
                <a:ea typeface="宋体" panose="02010600030101010101" pitchFamily="2" charset="-122"/>
              </a:rPr>
              <a:t>主要表现在：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zh-CN" sz="2000" b="1" dirty="0">
                <a:ea typeface="宋体" panose="02010600030101010101" pitchFamily="2" charset="-122"/>
              </a:rPr>
              <a:t>发现和提出问题；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zh-CN" sz="2000" b="1" dirty="0">
                <a:ea typeface="宋体" panose="02010600030101010101" pitchFamily="2" charset="-122"/>
              </a:rPr>
              <a:t>建立模型；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zh-CN" sz="2000" b="1" dirty="0">
                <a:ea typeface="宋体" panose="02010600030101010101" pitchFamily="2" charset="-122"/>
              </a:rPr>
              <a:t>求解模型；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zh-CN" sz="2000" b="1" dirty="0">
                <a:ea typeface="宋体" panose="02010600030101010101" pitchFamily="2" charset="-122"/>
              </a:rPr>
              <a:t>检验结果和完善模型。</a:t>
            </a:r>
            <a:endParaRPr lang="zh-CN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>
          <a:xfrm>
            <a:off x="900113" y="274638"/>
            <a:ext cx="7329487" cy="633412"/>
          </a:xfrm>
        </p:spPr>
        <p:txBody>
          <a:bodyPr vert="horz" wrap="square" lIns="91440" tIns="45720" rIns="91440" bIns="45720" anchor="ctr" anchorCtr="0"/>
          <a:p>
            <a:pPr algn="ctr"/>
            <a:r>
              <a:rPr lang="zh-CN" altLang="en-US" sz="3200" dirty="0">
                <a:ea typeface="宋体" panose="02010600030101010101" pitchFamily="2" charset="-122"/>
              </a:rPr>
              <a:t>数学核心素养</a:t>
            </a:r>
            <a:r>
              <a:rPr lang="en-US" altLang="zh-CN" sz="3200" dirty="0">
                <a:ea typeface="宋体" panose="02010600030101010101" pitchFamily="2" charset="-122"/>
              </a:rPr>
              <a:t>——</a:t>
            </a:r>
            <a:r>
              <a:rPr lang="zh-CN" altLang="en-US" sz="3200" dirty="0">
                <a:ea typeface="宋体" panose="02010600030101010101" pitchFamily="2" charset="-122"/>
              </a:rPr>
              <a:t>直观想象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1331913" y="1557338"/>
            <a:ext cx="6897687" cy="456882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         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        </a:t>
            </a:r>
            <a:r>
              <a:rPr lang="zh-CN" altLang="zh-CN" sz="2400" b="1" dirty="0">
                <a:ea typeface="宋体" panose="02010600030101010101" pitchFamily="2" charset="-122"/>
              </a:rPr>
              <a:t>直观想象是指借助几何直观和空间想象感知事物的形态与变化，利用图形理解和解决数学问题的过程。主要包括：借助空间认识事物的位置关系、形态变化与运动规律；利用图形描述、分析数学问题；建立数与形的联系，构建数学问题的直观模型，探索解决问题的思路。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        </a:t>
            </a:r>
            <a:r>
              <a:rPr lang="zh-CN" altLang="zh-CN" sz="2400" b="1" dirty="0">
                <a:ea typeface="宋体" panose="02010600030101010101" pitchFamily="2" charset="-122"/>
              </a:rPr>
              <a:t>主要表现在：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zh-CN" sz="2000" b="1" dirty="0">
                <a:ea typeface="宋体" panose="02010600030101010101" pitchFamily="2" charset="-122"/>
              </a:rPr>
              <a:t>利用图形描述数学问题；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zh-CN" sz="2000" b="1" dirty="0">
                <a:ea typeface="宋体" panose="02010600030101010101" pitchFamily="2" charset="-122"/>
              </a:rPr>
              <a:t>利用图形理解数学问题；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zh-CN" sz="2000" b="1" dirty="0">
                <a:ea typeface="宋体" panose="02010600030101010101" pitchFamily="2" charset="-122"/>
              </a:rPr>
              <a:t>利用图形探索和解决数学问题；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zh-CN" sz="2000" b="1" dirty="0">
                <a:ea typeface="宋体" panose="02010600030101010101" pitchFamily="2" charset="-122"/>
              </a:rPr>
              <a:t>构建数学问题的直观模型。</a:t>
            </a:r>
            <a:endParaRPr lang="zh-CN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1975"/>
          </a:xfrm>
        </p:spPr>
        <p:txBody>
          <a:bodyPr vert="horz" wrap="square" lIns="91440" tIns="45720" rIns="91440" bIns="45720" anchor="ctr" anchorCtr="0"/>
          <a:p>
            <a:pPr algn="ctr"/>
            <a:r>
              <a:rPr lang="zh-CN" altLang="en-US" sz="3200" dirty="0">
                <a:ea typeface="宋体" panose="02010600030101010101" pitchFamily="2" charset="-122"/>
              </a:rPr>
              <a:t>核心素养</a:t>
            </a:r>
            <a:r>
              <a:rPr lang="en-US" altLang="zh-CN" sz="3200" dirty="0">
                <a:ea typeface="宋体" panose="02010600030101010101" pitchFamily="2" charset="-122"/>
              </a:rPr>
              <a:t>——</a:t>
            </a:r>
            <a:r>
              <a:rPr lang="zh-CN" altLang="en-US" sz="3200" dirty="0">
                <a:ea typeface="宋体" panose="02010600030101010101" pitchFamily="2" charset="-122"/>
              </a:rPr>
              <a:t>数学运算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611188" y="1268413"/>
            <a:ext cx="7632700" cy="4033837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         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       </a:t>
            </a:r>
            <a:r>
              <a:rPr lang="zh-CN" altLang="zh-CN" sz="2400" b="1" dirty="0">
                <a:ea typeface="宋体" panose="02010600030101010101" pitchFamily="2" charset="-122"/>
              </a:rPr>
              <a:t>数学运算是指在明晰运算对象的基础上，依据运算法则解决数学问题的过程。主要包括：理解运算对象，掌握运算法则，探究运算方向，选择运算方法，设计运算程序，求得运算结果等。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       </a:t>
            </a:r>
            <a:r>
              <a:rPr lang="zh-CN" altLang="zh-CN" sz="2400" b="1" dirty="0">
                <a:ea typeface="宋体" panose="02010600030101010101" pitchFamily="2" charset="-122"/>
              </a:rPr>
              <a:t>主要表现在：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zh-CN" altLang="zh-CN" sz="2000" b="1" dirty="0">
                <a:ea typeface="宋体" panose="02010600030101010101" pitchFamily="2" charset="-122"/>
              </a:rPr>
              <a:t>理解运算对象；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zh-CN" altLang="zh-CN" sz="2000" b="1" dirty="0">
                <a:ea typeface="宋体" panose="02010600030101010101" pitchFamily="2" charset="-122"/>
              </a:rPr>
              <a:t>掌握运算法则；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zh-CN" altLang="zh-CN" sz="2000" b="1" dirty="0">
                <a:ea typeface="宋体" panose="02010600030101010101" pitchFamily="2" charset="-122"/>
              </a:rPr>
              <a:t>探索运算思路；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zh-CN" altLang="zh-CN" sz="2000" b="1" dirty="0">
                <a:ea typeface="宋体" panose="02010600030101010101" pitchFamily="2" charset="-122"/>
              </a:rPr>
              <a:t>设计运算程序进行运算。</a:t>
            </a:r>
            <a:endParaRPr lang="zh-CN" altLang="zh-CN" sz="2000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 idx="4294967295"/>
          </p:nvPr>
        </p:nvSpPr>
        <p:spPr>
          <a:xfrm>
            <a:off x="107950" y="260350"/>
            <a:ext cx="8229600" cy="647700"/>
          </a:xfrm>
        </p:spPr>
        <p:txBody>
          <a:bodyPr vert="horz" wrap="square" lIns="91440" tIns="45720" rIns="91440" bIns="45720" anchor="ctr" anchorCtr="0"/>
          <a:p>
            <a:pPr algn="ctr"/>
            <a:r>
              <a:rPr lang="zh-CN" altLang="en-US" sz="3200" dirty="0">
                <a:ea typeface="宋体" panose="02010600030101010101" pitchFamily="2" charset="-122"/>
              </a:rPr>
              <a:t>数学核心素养</a:t>
            </a:r>
            <a:r>
              <a:rPr lang="en-US" altLang="zh-CN" sz="3200" dirty="0">
                <a:ea typeface="宋体" panose="02010600030101010101" pitchFamily="2" charset="-122"/>
              </a:rPr>
              <a:t>——</a:t>
            </a:r>
            <a:r>
              <a:rPr lang="zh-CN" altLang="en-US" sz="3200" dirty="0">
                <a:ea typeface="宋体" panose="02010600030101010101" pitchFamily="2" charset="-122"/>
              </a:rPr>
              <a:t>数据分析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539750" y="1196975"/>
            <a:ext cx="7777163" cy="3960813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         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       </a:t>
            </a:r>
            <a:r>
              <a:rPr lang="zh-CN" altLang="zh-CN" sz="2400" b="1" dirty="0">
                <a:ea typeface="宋体" panose="02010600030101010101" pitchFamily="2" charset="-122"/>
              </a:rPr>
              <a:t>数据分析是指针对研究对象获取相关数据，运用统计方法对数据进行整理、分析和推断，形成关于研究对象知识的过程。主要包括：收集数据，整理数据，提取信息，构建模型对信息进行分析、推断，获得结论。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       </a:t>
            </a:r>
            <a:r>
              <a:rPr lang="zh-CN" altLang="zh-CN" sz="2400" b="1" dirty="0">
                <a:ea typeface="宋体" panose="02010600030101010101" pitchFamily="2" charset="-122"/>
              </a:rPr>
              <a:t>主要表现在：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zh-CN" altLang="zh-CN" sz="2000" b="1" dirty="0">
                <a:ea typeface="宋体" panose="02010600030101010101" pitchFamily="2" charset="-122"/>
              </a:rPr>
              <a:t>数据获取；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zh-CN" altLang="zh-CN" sz="2000" b="1" dirty="0">
                <a:ea typeface="宋体" panose="02010600030101010101" pitchFamily="2" charset="-122"/>
              </a:rPr>
              <a:t>数据分析；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zh-CN" altLang="zh-CN" sz="2000" b="1" dirty="0">
                <a:ea typeface="宋体" panose="02010600030101010101" pitchFamily="2" charset="-122"/>
              </a:rPr>
              <a:t>知识构建。</a:t>
            </a:r>
            <a:endParaRPr lang="zh-CN" altLang="zh-CN" sz="2000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6769100" cy="6858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一、制订高中数学新课标的背景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327650"/>
          </a:xfrm>
        </p:spPr>
        <p:txBody>
          <a:bodyPr vert="horz" wrap="square" lIns="91440" tIns="45720" rIns="91440" bIns="45720" anchor="t" anchorCtr="0"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一）落实</a:t>
            </a: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立德树人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的教育根本任务的需要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发展学生的</a:t>
            </a: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核心素养（时代要求）</a:t>
            </a:r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（二）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2004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年以来高中数学课改遇到不少问题亟待改革</a:t>
            </a: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（内部矛盾）</a:t>
            </a:r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课程与高考不衔接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内容主线不突出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必修内容过多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4.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初高中内容不衔接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5.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选修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Ⅱ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与大学内容不接轨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1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pic>
        <p:nvPicPr>
          <p:cNvPr id="2355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638" y="1196975"/>
            <a:ext cx="8202612" cy="4968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1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pic>
        <p:nvPicPr>
          <p:cNvPr id="2457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1001713"/>
            <a:ext cx="8064500" cy="50911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1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pic>
        <p:nvPicPr>
          <p:cNvPr id="2560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052513"/>
            <a:ext cx="7993063" cy="5184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611188" y="1125538"/>
            <a:ext cx="7904162" cy="5051425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构架数学学业质量标准：学业质量三个维度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              </a:t>
            </a:r>
            <a:r>
              <a:rPr lang="zh-CN" altLang="en-US" sz="1800" b="1" dirty="0">
                <a:ea typeface="宋体" panose="02010600030101010101" pitchFamily="2" charset="-122"/>
              </a:rPr>
              <a:t>数学课程内容体系：知识、技能、方法、思想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              </a:t>
            </a:r>
            <a:r>
              <a:rPr lang="zh-CN" altLang="en-US" sz="1800" b="1" dirty="0">
                <a:ea typeface="宋体" panose="02010600030101010101" pitchFamily="2" charset="-122"/>
              </a:rPr>
              <a:t>数学核心素养：内涵、价值、表现、 水平，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              </a:t>
            </a:r>
            <a:r>
              <a:rPr lang="zh-CN" altLang="en-US" sz="1800" b="1" dirty="0">
                <a:ea typeface="宋体" panose="02010600030101010101" pitchFamily="2" charset="-122"/>
              </a:rPr>
              <a:t>表现形式： 情境与问题、知识与技能、思维与表达、交流与反思，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                                 学习过程，发现与提出问题、分析与解决问题过程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                                 </a:t>
            </a:r>
            <a:r>
              <a:rPr lang="zh-CN" altLang="en-US" sz="1800" b="1" dirty="0">
                <a:ea typeface="宋体" panose="02010600030101010101" pitchFamily="2" charset="-122"/>
              </a:rPr>
              <a:t>学习能力</a:t>
            </a:r>
            <a:r>
              <a:rPr lang="en-US" altLang="zh-CN" sz="1800" b="1" dirty="0">
                <a:ea typeface="宋体" panose="02010600030101010101" pitchFamily="2" charset="-122"/>
              </a:rPr>
              <a:t>—</a:t>
            </a:r>
            <a:r>
              <a:rPr lang="zh-CN" altLang="en-US" sz="1800" b="1" dirty="0">
                <a:ea typeface="宋体" panose="02010600030101010101" pitchFamily="2" charset="-122"/>
              </a:rPr>
              <a:t>阅读理解、概括提升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1800" b="1" dirty="0">
                <a:ea typeface="宋体" panose="02010600030101010101" pitchFamily="2" charset="-122"/>
              </a:rPr>
              <a:t>这也是命题原则</a:t>
            </a:r>
            <a:endParaRPr lang="en-US" altLang="zh-CN" sz="1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6627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1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pic>
        <p:nvPicPr>
          <p:cNvPr id="2765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1125538"/>
            <a:ext cx="8296275" cy="4895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1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pic>
        <p:nvPicPr>
          <p:cNvPr id="2867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625" y="1268413"/>
            <a:ext cx="8048625" cy="4752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250825" y="908050"/>
            <a:ext cx="8435975" cy="5492750"/>
          </a:xfrm>
        </p:spPr>
        <p:txBody>
          <a:bodyPr vert="horz" wrap="square" lIns="91440" tIns="45720" rIns="91440" bIns="45720" anchor="t" anchorCtr="0"/>
          <a:p>
            <a:pPr indent="0" algn="ct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4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修订课标的主要变化</a:t>
            </a:r>
            <a:endParaRPr lang="en-US" altLang="zh-CN" sz="40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7030A0"/>
                </a:solidFill>
              </a:rPr>
              <a:t>7.</a:t>
            </a:r>
            <a:r>
              <a:rPr lang="en-US" altLang="en-US" sz="2400" b="1" dirty="0">
                <a:solidFill>
                  <a:srgbClr val="7030A0"/>
                </a:solidFill>
              </a:rPr>
              <a:t>削支强干</a:t>
            </a:r>
            <a:r>
              <a:rPr lang="en-US" altLang="zh-CN" sz="2400" b="1" dirty="0">
                <a:solidFill>
                  <a:srgbClr val="7030A0"/>
                </a:solidFill>
              </a:rPr>
              <a:t>——</a:t>
            </a:r>
            <a:r>
              <a:rPr lang="en-US" altLang="en-US" sz="2400" b="1" dirty="0">
                <a:solidFill>
                  <a:srgbClr val="7030A0"/>
                </a:solidFill>
              </a:rPr>
              <a:t>减少必修、选修一内容</a:t>
            </a:r>
            <a:endParaRPr lang="en-US" altLang="zh-CN" sz="2400" dirty="0"/>
          </a:p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1A30FE"/>
                </a:solidFill>
              </a:rPr>
              <a:t>必修课程</a:t>
            </a:r>
            <a:r>
              <a:rPr lang="en-US" altLang="en-US" sz="2400" b="1" dirty="0"/>
              <a:t>共</a:t>
            </a:r>
            <a:r>
              <a:rPr lang="en-US" altLang="zh-CN" sz="2400" b="1" dirty="0"/>
              <a:t>8</a:t>
            </a:r>
            <a:r>
              <a:rPr lang="en-US" altLang="en-US" sz="2400" b="1" dirty="0"/>
              <a:t>学分</a:t>
            </a:r>
            <a:r>
              <a:rPr lang="en-US" altLang="zh-CN" sz="2400" b="1" dirty="0"/>
              <a:t>144</a:t>
            </a:r>
            <a:r>
              <a:rPr lang="en-US" altLang="en-US" sz="2400" b="1" dirty="0"/>
              <a:t>课时，其中</a:t>
            </a:r>
            <a:r>
              <a:rPr lang="en-US" altLang="zh-CN" sz="2400" b="1" dirty="0"/>
              <a:t>4</a:t>
            </a:r>
            <a:r>
              <a:rPr lang="en-US" altLang="en-US" sz="2400" b="1" dirty="0"/>
              <a:t>个机动课时；</a:t>
            </a:r>
            <a:endParaRPr lang="en-US" altLang="en-US" sz="2400" b="1" dirty="0"/>
          </a:p>
          <a:p>
            <a:pPr indent="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1088A"/>
                </a:solidFill>
              </a:rPr>
              <a:t>——</a:t>
            </a:r>
            <a:r>
              <a:rPr lang="en-US" altLang="en-US" sz="2400" b="1" dirty="0">
                <a:solidFill>
                  <a:srgbClr val="01088A"/>
                </a:solidFill>
              </a:rPr>
              <a:t>高中毕业学业水平测试内容，也是高考内容要求；</a:t>
            </a:r>
            <a:endParaRPr lang="en-US" altLang="zh-CN" sz="2400" b="1" dirty="0">
              <a:solidFill>
                <a:srgbClr val="01088A"/>
              </a:solidFill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1A30FE"/>
                </a:solidFill>
              </a:rPr>
              <a:t>选择性必修课程</a:t>
            </a:r>
            <a:r>
              <a:rPr lang="en-US" altLang="en-US" sz="2400" b="1" dirty="0"/>
              <a:t>共</a:t>
            </a:r>
            <a:r>
              <a:rPr lang="en-US" altLang="zh-CN" sz="2400" b="1" dirty="0"/>
              <a:t>6</a:t>
            </a:r>
            <a:r>
              <a:rPr lang="en-US" altLang="en-US" sz="2400" b="1" dirty="0"/>
              <a:t>学分</a:t>
            </a:r>
            <a:r>
              <a:rPr lang="en-US" altLang="zh-CN" sz="2400" b="1" dirty="0"/>
              <a:t>108</a:t>
            </a:r>
            <a:r>
              <a:rPr lang="en-US" altLang="en-US" sz="2400" b="1" dirty="0"/>
              <a:t>课时，其中</a:t>
            </a:r>
            <a:r>
              <a:rPr lang="en-US" altLang="zh-CN" sz="2400" b="1" dirty="0"/>
              <a:t>4</a:t>
            </a:r>
            <a:r>
              <a:rPr lang="en-US" altLang="en-US" sz="2400" b="1" dirty="0"/>
              <a:t>个机动课时；</a:t>
            </a:r>
            <a:endParaRPr lang="en-US" altLang="en-US" sz="2400" b="1" dirty="0"/>
          </a:p>
          <a:p>
            <a:pPr indent="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1088A"/>
                </a:solidFill>
                <a:sym typeface="+mn-ea"/>
              </a:rPr>
              <a:t>——</a:t>
            </a:r>
            <a:r>
              <a:rPr lang="en-US" altLang="en-US" sz="2400" b="1" dirty="0">
                <a:solidFill>
                  <a:srgbClr val="01088A"/>
                </a:solidFill>
                <a:sym typeface="+mn-ea"/>
              </a:rPr>
              <a:t>是高考内容要求；</a:t>
            </a:r>
            <a:endParaRPr lang="en-US" altLang="zh-CN" sz="2400" b="1" dirty="0"/>
          </a:p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1A30FE"/>
                </a:solidFill>
              </a:rPr>
              <a:t>选修课程</a:t>
            </a:r>
            <a:r>
              <a:rPr lang="en-US" altLang="en-US" sz="2400" b="1" dirty="0">
                <a:sym typeface="+mn-ea"/>
              </a:rPr>
              <a:t>共</a:t>
            </a:r>
            <a:r>
              <a:rPr lang="en-US" altLang="zh-CN" sz="2400" b="1" dirty="0">
                <a:sym typeface="+mn-ea"/>
              </a:rPr>
              <a:t>6</a:t>
            </a:r>
            <a:r>
              <a:rPr lang="en-US" altLang="en-US" sz="2400" b="1" dirty="0">
                <a:sym typeface="+mn-ea"/>
              </a:rPr>
              <a:t>学分（自选一类，每类都是</a:t>
            </a:r>
            <a:r>
              <a:rPr lang="en-US" altLang="zh-CN" sz="2400" b="1" dirty="0">
                <a:sym typeface="+mn-ea"/>
              </a:rPr>
              <a:t>6</a:t>
            </a:r>
            <a:r>
              <a:rPr lang="en-US" altLang="en-US" sz="2400" b="1" dirty="0">
                <a:sym typeface="+mn-ea"/>
              </a:rPr>
              <a:t>学分）</a:t>
            </a:r>
            <a:endParaRPr lang="en-US" altLang="en-US" sz="2400" b="1" dirty="0">
              <a:sym typeface="+mn-ea"/>
            </a:endParaRPr>
          </a:p>
          <a:p>
            <a:pPr indent="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1088A"/>
                </a:solidFill>
              </a:rPr>
              <a:t>——</a:t>
            </a:r>
            <a:r>
              <a:rPr lang="en-US" altLang="en-US" sz="2400" b="1" dirty="0">
                <a:solidFill>
                  <a:srgbClr val="01088A"/>
                </a:solidFill>
              </a:rPr>
              <a:t>是学生依据个人志趣可以自主选择课程，分为</a:t>
            </a:r>
            <a:r>
              <a:rPr lang="en-US" altLang="zh-CN" sz="2400" b="1" dirty="0">
                <a:solidFill>
                  <a:srgbClr val="01088A"/>
                </a:solidFill>
              </a:rPr>
              <a:t>A</a:t>
            </a:r>
            <a:r>
              <a:rPr lang="en-US" altLang="en-US" sz="2400" b="1" dirty="0">
                <a:solidFill>
                  <a:srgbClr val="01088A"/>
                </a:solidFill>
              </a:rPr>
              <a:t>，</a:t>
            </a:r>
            <a:r>
              <a:rPr lang="en-US" altLang="zh-CN" sz="2400" b="1" dirty="0">
                <a:solidFill>
                  <a:srgbClr val="01088A"/>
                </a:solidFill>
              </a:rPr>
              <a:t>B</a:t>
            </a:r>
            <a:r>
              <a:rPr lang="en-US" altLang="en-US" sz="2400" b="1" dirty="0">
                <a:solidFill>
                  <a:srgbClr val="01088A"/>
                </a:solidFill>
              </a:rPr>
              <a:t>，</a:t>
            </a:r>
            <a:r>
              <a:rPr lang="en-US" altLang="zh-CN" sz="2400" b="1" dirty="0">
                <a:solidFill>
                  <a:srgbClr val="01088A"/>
                </a:solidFill>
              </a:rPr>
              <a:t>C</a:t>
            </a:r>
            <a:r>
              <a:rPr lang="en-US" altLang="en-US" sz="2400" b="1" dirty="0">
                <a:solidFill>
                  <a:srgbClr val="01088A"/>
                </a:solidFill>
              </a:rPr>
              <a:t>，</a:t>
            </a:r>
            <a:r>
              <a:rPr lang="en-US" altLang="zh-CN" sz="2400" b="1" dirty="0">
                <a:solidFill>
                  <a:srgbClr val="01088A"/>
                </a:solidFill>
              </a:rPr>
              <a:t>D</a:t>
            </a:r>
            <a:r>
              <a:rPr lang="en-US" altLang="en-US" sz="2400" b="1" dirty="0">
                <a:solidFill>
                  <a:srgbClr val="01088A"/>
                </a:solidFill>
              </a:rPr>
              <a:t>，</a:t>
            </a:r>
            <a:r>
              <a:rPr lang="en-US" altLang="zh-CN" sz="2400" b="1" dirty="0">
                <a:solidFill>
                  <a:srgbClr val="01088A"/>
                </a:solidFill>
              </a:rPr>
              <a:t>E</a:t>
            </a:r>
            <a:r>
              <a:rPr lang="en-US" altLang="en-US" sz="2400" b="1" dirty="0">
                <a:solidFill>
                  <a:srgbClr val="01088A"/>
                </a:solidFill>
              </a:rPr>
              <a:t>五类。</a:t>
            </a:r>
            <a:endParaRPr lang="en-US" altLang="en-US" sz="2400" b="1" dirty="0">
              <a:solidFill>
                <a:srgbClr val="01088A"/>
              </a:solidFill>
            </a:endParaRPr>
          </a:p>
          <a:p>
            <a:pPr indent="0">
              <a:buFont typeface="Wingdings" panose="05000000000000000000" pitchFamily="2" charset="2"/>
              <a:buChar char="v"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800" b="1" dirty="0">
                <a:ea typeface="宋体" panose="02010600030101010101" pitchFamily="2" charset="-122"/>
              </a:rPr>
              <a:t>l </a:t>
            </a:r>
            <a:r>
              <a:rPr lang="zh-CN" altLang="zh-CN" sz="2800" b="1" dirty="0">
                <a:ea typeface="宋体" panose="02010600030101010101" pitchFamily="2" charset="-122"/>
              </a:rPr>
              <a:t>原课标：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zh-CN" altLang="zh-CN" sz="2800" b="1" dirty="0">
                <a:ea typeface="宋体" panose="02010600030101010101" pitchFamily="2" charset="-122"/>
              </a:rPr>
              <a:t>必修：</a:t>
            </a:r>
            <a:r>
              <a:rPr lang="en-US" altLang="zh-CN" sz="2800" dirty="0">
                <a:ea typeface="宋体" panose="02010600030101010101" pitchFamily="2" charset="-122"/>
              </a:rPr>
              <a:t>10</a:t>
            </a:r>
            <a:r>
              <a:rPr lang="zh-CN" altLang="zh-CN" sz="2800" dirty="0">
                <a:ea typeface="宋体" panose="02010600030101010101" pitchFamily="2" charset="-122"/>
              </a:rPr>
              <a:t>学分，</a:t>
            </a:r>
            <a:r>
              <a:rPr lang="en-US" altLang="zh-CN" sz="2800" dirty="0">
                <a:ea typeface="宋体" panose="02010600030101010101" pitchFamily="2" charset="-122"/>
              </a:rPr>
              <a:t>180</a:t>
            </a:r>
            <a:r>
              <a:rPr lang="zh-CN" altLang="zh-CN" sz="2800" dirty="0">
                <a:ea typeface="宋体" panose="02010600030101010101" pitchFamily="2" charset="-122"/>
              </a:rPr>
              <a:t>学时；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zh-CN" altLang="zh-CN" sz="2800" b="1" dirty="0">
                <a:ea typeface="宋体" panose="02010600030101010101" pitchFamily="2" charset="-122"/>
              </a:rPr>
              <a:t>选修：文科</a:t>
            </a:r>
            <a:r>
              <a:rPr lang="en-US" altLang="zh-CN" sz="2800" dirty="0">
                <a:ea typeface="宋体" panose="02010600030101010101" pitchFamily="2" charset="-122"/>
              </a:rPr>
              <a:t>4</a:t>
            </a:r>
            <a:r>
              <a:rPr lang="zh-CN" altLang="zh-CN" sz="2800" dirty="0">
                <a:ea typeface="宋体" panose="02010600030101010101" pitchFamily="2" charset="-122"/>
              </a:rPr>
              <a:t>学分，</a:t>
            </a:r>
            <a:r>
              <a:rPr lang="en-US" altLang="zh-CN" sz="2800" dirty="0">
                <a:ea typeface="宋体" panose="02010600030101010101" pitchFamily="2" charset="-122"/>
              </a:rPr>
              <a:t>72</a:t>
            </a:r>
            <a:r>
              <a:rPr lang="zh-CN" altLang="zh-CN" sz="2800" dirty="0">
                <a:ea typeface="宋体" panose="02010600030101010101" pitchFamily="2" charset="-122"/>
              </a:rPr>
              <a:t>学时；</a:t>
            </a:r>
            <a:r>
              <a:rPr lang="en-US" altLang="zh-CN" sz="2800" dirty="0">
                <a:ea typeface="宋体" panose="02010600030101010101" pitchFamily="2" charset="-122"/>
              </a:rPr>
              <a:t>  </a:t>
            </a:r>
            <a:r>
              <a:rPr lang="zh-CN" altLang="zh-CN" sz="2800" dirty="0">
                <a:ea typeface="宋体" panose="02010600030101010101" pitchFamily="2" charset="-122"/>
              </a:rPr>
              <a:t>文科总共</a:t>
            </a:r>
            <a:r>
              <a:rPr lang="en-US" altLang="zh-CN" sz="2800" dirty="0">
                <a:ea typeface="宋体" panose="02010600030101010101" pitchFamily="2" charset="-122"/>
              </a:rPr>
              <a:t>14</a:t>
            </a:r>
            <a:r>
              <a:rPr lang="zh-CN" altLang="zh-CN" sz="2800" dirty="0">
                <a:ea typeface="宋体" panose="02010600030101010101" pitchFamily="2" charset="-122"/>
              </a:rPr>
              <a:t>学分，</a:t>
            </a:r>
            <a:r>
              <a:rPr lang="en-US" altLang="zh-CN" sz="2800" dirty="0">
                <a:ea typeface="宋体" panose="02010600030101010101" pitchFamily="2" charset="-122"/>
              </a:rPr>
              <a:t>252</a:t>
            </a:r>
            <a:r>
              <a:rPr lang="zh-CN" altLang="zh-CN" sz="2800" dirty="0">
                <a:ea typeface="宋体" panose="02010600030101010101" pitchFamily="2" charset="-122"/>
              </a:rPr>
              <a:t>学时；</a:t>
            </a:r>
            <a:r>
              <a:rPr lang="zh-CN" altLang="zh-CN" sz="2800" b="1" dirty="0">
                <a:ea typeface="宋体" panose="02010600030101010101" pitchFamily="2" charset="-122"/>
              </a:rPr>
              <a:t>理科</a:t>
            </a:r>
            <a:r>
              <a:rPr lang="en-US" altLang="zh-CN" sz="2800" dirty="0">
                <a:ea typeface="宋体" panose="02010600030101010101" pitchFamily="2" charset="-122"/>
              </a:rPr>
              <a:t>8</a:t>
            </a:r>
            <a:r>
              <a:rPr lang="zh-CN" altLang="zh-CN" sz="2800" dirty="0">
                <a:ea typeface="宋体" panose="02010600030101010101" pitchFamily="2" charset="-122"/>
              </a:rPr>
              <a:t>学分，</a:t>
            </a:r>
            <a:r>
              <a:rPr lang="en-US" altLang="zh-CN" sz="2800" dirty="0">
                <a:ea typeface="宋体" panose="02010600030101010101" pitchFamily="2" charset="-122"/>
              </a:rPr>
              <a:t>108</a:t>
            </a:r>
            <a:r>
              <a:rPr lang="zh-CN" altLang="zh-CN" sz="2800" dirty="0">
                <a:ea typeface="宋体" panose="02010600030101010101" pitchFamily="2" charset="-122"/>
              </a:rPr>
              <a:t>学时；理科总共</a:t>
            </a:r>
            <a:r>
              <a:rPr lang="en-US" altLang="zh-CN" sz="2800" dirty="0">
                <a:ea typeface="宋体" panose="02010600030101010101" pitchFamily="2" charset="-122"/>
              </a:rPr>
              <a:t>18</a:t>
            </a:r>
            <a:r>
              <a:rPr lang="zh-CN" altLang="zh-CN" sz="2800" dirty="0">
                <a:ea typeface="宋体" panose="02010600030101010101" pitchFamily="2" charset="-122"/>
              </a:rPr>
              <a:t>学分，</a:t>
            </a:r>
            <a:r>
              <a:rPr lang="en-US" altLang="zh-CN" sz="2800" dirty="0">
                <a:ea typeface="宋体" panose="02010600030101010101" pitchFamily="2" charset="-122"/>
              </a:rPr>
              <a:t>288</a:t>
            </a:r>
            <a:r>
              <a:rPr lang="zh-CN" altLang="zh-CN" sz="2800" dirty="0">
                <a:ea typeface="宋体" panose="02010600030101010101" pitchFamily="2" charset="-122"/>
              </a:rPr>
              <a:t>学时；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 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en-US" altLang="zh-CN" sz="2800" b="1" dirty="0">
                <a:ea typeface="宋体" panose="02010600030101010101" pitchFamily="2" charset="-122"/>
              </a:rPr>
              <a:t>l </a:t>
            </a:r>
            <a:r>
              <a:rPr lang="zh-CN" altLang="zh-CN" sz="2800" b="1" dirty="0">
                <a:ea typeface="宋体" panose="02010600030101010101" pitchFamily="2" charset="-122"/>
              </a:rPr>
              <a:t>新课标：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zh-CN" altLang="zh-CN" sz="2800" b="1" dirty="0">
                <a:ea typeface="宋体" panose="02010600030101010101" pitchFamily="2" charset="-122"/>
              </a:rPr>
              <a:t>必修：</a:t>
            </a:r>
            <a:r>
              <a:rPr lang="en-US" altLang="zh-CN" sz="2800" dirty="0">
                <a:ea typeface="宋体" panose="02010600030101010101" pitchFamily="2" charset="-122"/>
              </a:rPr>
              <a:t>8</a:t>
            </a:r>
            <a:r>
              <a:rPr lang="zh-CN" altLang="zh-CN" sz="2800" dirty="0">
                <a:ea typeface="宋体" panose="02010600030101010101" pitchFamily="2" charset="-122"/>
              </a:rPr>
              <a:t>学分，</a:t>
            </a:r>
            <a:r>
              <a:rPr lang="en-US" altLang="zh-CN" sz="2800" dirty="0">
                <a:ea typeface="宋体" panose="02010600030101010101" pitchFamily="2" charset="-122"/>
              </a:rPr>
              <a:t>144</a:t>
            </a:r>
            <a:r>
              <a:rPr lang="zh-CN" altLang="zh-CN" sz="2800" dirty="0">
                <a:ea typeface="宋体" panose="02010600030101010101" pitchFamily="2" charset="-122"/>
              </a:rPr>
              <a:t>学时；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zh-CN" altLang="zh-CN" sz="2800" b="1" dirty="0">
                <a:ea typeface="宋体" panose="02010600030101010101" pitchFamily="2" charset="-122"/>
              </a:rPr>
              <a:t>选择性必修：</a:t>
            </a:r>
            <a:r>
              <a:rPr lang="en-US" altLang="zh-CN" sz="2800" dirty="0">
                <a:ea typeface="宋体" panose="02010600030101010101" pitchFamily="2" charset="-122"/>
              </a:rPr>
              <a:t> 6</a:t>
            </a:r>
            <a:r>
              <a:rPr lang="zh-CN" altLang="zh-CN" sz="2800" dirty="0">
                <a:ea typeface="宋体" panose="02010600030101010101" pitchFamily="2" charset="-122"/>
              </a:rPr>
              <a:t>学分，</a:t>
            </a:r>
            <a:r>
              <a:rPr lang="en-US" altLang="zh-CN" sz="2800" dirty="0">
                <a:ea typeface="宋体" panose="02010600030101010101" pitchFamily="2" charset="-122"/>
              </a:rPr>
              <a:t>108</a:t>
            </a:r>
            <a:r>
              <a:rPr lang="zh-CN" altLang="zh-CN" sz="2800" dirty="0">
                <a:ea typeface="宋体" panose="02010600030101010101" pitchFamily="2" charset="-122"/>
              </a:rPr>
              <a:t>学时；总共：</a:t>
            </a:r>
            <a:r>
              <a:rPr lang="en-US" altLang="zh-CN" sz="2800" dirty="0">
                <a:ea typeface="宋体" panose="02010600030101010101" pitchFamily="2" charset="-122"/>
              </a:rPr>
              <a:t>252</a:t>
            </a:r>
            <a:r>
              <a:rPr lang="zh-CN" altLang="zh-CN" sz="2800" dirty="0">
                <a:ea typeface="宋体" panose="02010600030101010101" pitchFamily="2" charset="-122"/>
              </a:rPr>
              <a:t>学时；</a:t>
            </a:r>
            <a:endParaRPr lang="zh-CN" altLang="zh-CN" sz="2800" dirty="0">
              <a:ea typeface="宋体" panose="02010600030101010101" pitchFamily="2" charset="-122"/>
            </a:endParaRPr>
          </a:p>
          <a:p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1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pic>
        <p:nvPicPr>
          <p:cNvPr id="3174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1052513"/>
            <a:ext cx="8064500" cy="5073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/>
            <a:r>
              <a:rPr lang="zh-CN" altLang="en-US" sz="3200" dirty="0">
                <a:solidFill>
                  <a:srgbClr val="FF0000"/>
                </a:solidFill>
                <a:ea typeface="宋体" panose="02010600030101010101" pitchFamily="2" charset="-122"/>
              </a:rPr>
              <a:t>四、新教材必修课程内容</a:t>
            </a:r>
            <a:endParaRPr lang="zh-CN" altLang="en-US" sz="32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827088" y="908050"/>
            <a:ext cx="7859712" cy="5761038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主题一：预备知识（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18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课时</a:t>
            </a:r>
            <a:r>
              <a:rPr lang="zh-CN" altLang="en-US" sz="2000" b="1" dirty="0">
                <a:solidFill>
                  <a:srgbClr val="1A30FE"/>
                </a:solidFill>
                <a:ea typeface="宋体" panose="02010600030101010101" pitchFamily="2" charset="-122"/>
              </a:rPr>
              <a:t>）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集合（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课时）、常用逻辑用语（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6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课时）、相等关系与不等关系、从函数观点看一元二次方程与一元二次不等式（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课时</a:t>
            </a:r>
            <a:r>
              <a:rPr lang="zh-CN" altLang="en-US" sz="2000" b="1" dirty="0">
                <a:ea typeface="宋体" panose="02010600030101010101" pitchFamily="2" charset="-122"/>
              </a:rPr>
              <a:t>）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主题二：函数（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52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课时）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函数概念与性质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幂函数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指数函数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对数函数</a:t>
            </a:r>
            <a:endParaRPr lang="zh-CN" altLang="en-US" sz="20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24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课时，减少值域、映射，对数发展及用）；</a:t>
            </a:r>
            <a:endParaRPr lang="zh-CN" altLang="en-US" sz="20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三角函数（含三角恒等变换）（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24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课时）、函数运用（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课时）</a:t>
            </a:r>
            <a:endParaRPr lang="zh-CN" altLang="en-US" sz="20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主题三：几何与代数（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42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课时）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平面向量及运用（解三角形）（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20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课时）、复数（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6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课时）</a:t>
            </a:r>
            <a:endParaRPr lang="zh-CN" altLang="en-US" sz="20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立体几何初步（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16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课时）（减少三视图）</a:t>
            </a:r>
            <a:endParaRPr lang="zh-CN" altLang="en-US" sz="20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主题四：概率与统计（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20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课时）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统计（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12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课时）（减少相关性，分布估计内容）</a:t>
            </a:r>
            <a:endParaRPr lang="zh-CN" altLang="en-US" sz="20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概率（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课时）</a:t>
            </a:r>
            <a:endParaRPr lang="zh-CN" altLang="en-US" sz="20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主题五：数学建模与数学探究</a:t>
            </a:r>
            <a:r>
              <a:rPr lang="zh-CN" altLang="en-US" sz="2000" b="1" dirty="0">
                <a:solidFill>
                  <a:srgbClr val="1A30FE"/>
                </a:solidFill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b="1" dirty="0">
                <a:solidFill>
                  <a:srgbClr val="1A30FE"/>
                </a:solidFill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000" b="1" dirty="0">
                <a:solidFill>
                  <a:srgbClr val="1A30FE"/>
                </a:solidFill>
                <a:ea typeface="宋体" panose="02010600030101010101" pitchFamily="2" charset="-122"/>
                <a:sym typeface="+mn-ea"/>
              </a:rPr>
              <a:t>课时）</a:t>
            </a:r>
            <a:endParaRPr lang="zh-CN" altLang="en-US" sz="2000" b="1" dirty="0">
              <a:solidFill>
                <a:srgbClr val="1A30FE"/>
              </a:solidFill>
              <a:ea typeface="宋体" panose="02010600030101010101" pitchFamily="2" charset="-122"/>
              <a:sym typeface="+mn-ea"/>
            </a:endParaRPr>
          </a:p>
          <a:p>
            <a:pPr>
              <a:buNone/>
            </a:pPr>
            <a:endParaRPr lang="zh-CN" altLang="en-US" sz="1200" dirty="0">
              <a:ea typeface="宋体" panose="02010600030101010101" pitchFamily="2" charset="-122"/>
            </a:endParaRPr>
          </a:p>
          <a:p>
            <a:pPr algn="r">
              <a:buNone/>
            </a:pPr>
            <a:r>
              <a:rPr lang="zh-CN" altLang="en-US" sz="1200" dirty="0">
                <a:ea typeface="宋体" panose="02010600030101010101" pitchFamily="2" charset="-122"/>
              </a:rPr>
              <a:t>【共</a:t>
            </a:r>
            <a:r>
              <a:rPr lang="en-US" altLang="zh-CN" sz="1200" dirty="0">
                <a:ea typeface="宋体" panose="02010600030101010101" pitchFamily="2" charset="-122"/>
              </a:rPr>
              <a:t>138</a:t>
            </a:r>
            <a:r>
              <a:rPr lang="zh-CN" altLang="en-US" sz="1200" dirty="0">
                <a:ea typeface="宋体" panose="02010600030101010101" pitchFamily="2" charset="-122"/>
              </a:rPr>
              <a:t>课时，机动</a:t>
            </a:r>
            <a:r>
              <a:rPr lang="en-US" altLang="zh-CN" sz="1200" dirty="0">
                <a:ea typeface="宋体" panose="02010600030101010101" pitchFamily="2" charset="-122"/>
              </a:rPr>
              <a:t>6</a:t>
            </a:r>
            <a:r>
              <a:rPr lang="zh-CN" altLang="en-US" sz="1200" dirty="0">
                <a:ea typeface="宋体" panose="02010600030101010101" pitchFamily="2" charset="-122"/>
              </a:rPr>
              <a:t>课时】</a:t>
            </a:r>
            <a:endParaRPr lang="zh-CN" altLang="en-US" sz="1200" dirty="0">
              <a:ea typeface="宋体" panose="02010600030101010101" pitchFamily="2" charset="-122"/>
            </a:endParaRPr>
          </a:p>
          <a:p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多年来高中数学课程改革遇到的问题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8388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spcBef>
                <a:spcPts val="119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r>
              <a:rPr lang="en-US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  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课程标准与高考不衔接</a:t>
            </a:r>
            <a:endParaRPr lang="en-US" altLang="zh-CN" sz="24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ts val="1190"/>
              </a:spcBef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在这个问题的同时，充分注意到“未来数学高考文理不分科”。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 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ts val="1190"/>
              </a:spcBef>
            </a:pP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为此，课程标准设置了“学业质量标准”、提出了“考试命题建议”。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zh-CN" altLang="en-US" sz="2400" b="1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学业质量标准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是数学课程标准与数学核心素养水平的有机结合，是学生学习相关内容后应达到的质量标准，是数学教科书编写、教学与评价活动的指导性标准，也是考试命题的依据。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将替代考纲。</a:t>
            </a:r>
            <a:endParaRPr lang="en-US" altLang="zh-CN" sz="24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/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五、新教材选择性必修课程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684213" y="981075"/>
            <a:ext cx="8002587" cy="5184775"/>
          </a:xfrm>
        </p:spPr>
        <p:txBody>
          <a:bodyPr vert="horz" wrap="square" lIns="91440" tIns="45720" rIns="91440" bIns="45720" anchor="t" anchorCtr="0"/>
          <a:p>
            <a:pPr indent="0"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主题一：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函数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30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课时）</a:t>
            </a:r>
            <a:endParaRPr lang="zh-CN" altLang="en-US" sz="20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indent="0"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数列（增加数学归纳法，选学，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14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课时）、</a:t>
            </a:r>
            <a:endParaRPr lang="zh-CN" altLang="en-US" sz="20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indent="0"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一元函数导数及其运用（减少优化问题，增加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体会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极限思想，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16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课时）</a:t>
            </a:r>
            <a:r>
              <a:rPr lang="zh-CN" altLang="en-US" sz="2000" dirty="0">
                <a:ea typeface="宋体" panose="02010600030101010101" pitchFamily="2" charset="-122"/>
              </a:rPr>
              <a:t>、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indent="0"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主题二：几何与代数（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44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课时）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空间向量与立体几何（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14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课时）；</a:t>
            </a:r>
            <a:endParaRPr lang="zh-CN" altLang="en-US" sz="20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indent="0"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平面解析几何（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18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课时）</a:t>
            </a:r>
            <a:endParaRPr lang="zh-CN" altLang="en-US" sz="20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indent="0"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圆锥曲线与方程（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12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课时）</a:t>
            </a:r>
            <a:endParaRPr lang="zh-CN" altLang="en-US" sz="20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indent="0"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主题三：概率与统计（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26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课时）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  <a:p>
            <a:pPr indent="0"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计数原理（原理科要求降低）（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9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课时）</a:t>
            </a:r>
            <a:endParaRPr lang="zh-CN" altLang="en-US" sz="20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indent="0"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概率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（原理科要求）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课时）</a:t>
            </a:r>
            <a:endParaRPr lang="zh-CN" altLang="en-US" sz="20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indent="0"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统计（成对数据相关性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+2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案例）（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9</a:t>
            </a:r>
            <a:r>
              <a:rPr lang="zh-CN" altLang="en-US" sz="2000" b="1" dirty="0">
                <a:solidFill>
                  <a:schemeClr val="tx2"/>
                </a:solidFill>
                <a:ea typeface="宋体" panose="02010600030101010101" pitchFamily="2" charset="-122"/>
              </a:rPr>
              <a:t>课时）</a:t>
            </a:r>
            <a:endParaRPr lang="zh-CN" altLang="en-US" sz="20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indent="0"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主题四：数学建模与数学探究（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课时）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  <a:p>
            <a:pPr indent="0">
              <a:spcBef>
                <a:spcPct val="0"/>
              </a:spcBef>
              <a:buNone/>
            </a:pPr>
            <a:endParaRPr lang="zh-CN" altLang="en-US" sz="1600" dirty="0">
              <a:ea typeface="宋体" panose="02010600030101010101" pitchFamily="2" charset="-122"/>
            </a:endParaRPr>
          </a:p>
          <a:p>
            <a:pPr indent="0" algn="r"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2"/>
                </a:solidFill>
                <a:ea typeface="宋体" panose="02010600030101010101" pitchFamily="2" charset="-122"/>
              </a:rPr>
              <a:t>【共</a:t>
            </a:r>
            <a:r>
              <a:rPr lang="en-US" altLang="zh-CN" sz="1600" dirty="0">
                <a:solidFill>
                  <a:schemeClr val="tx2"/>
                </a:solidFill>
                <a:ea typeface="宋体" panose="02010600030101010101" pitchFamily="2" charset="-122"/>
              </a:rPr>
              <a:t>104</a:t>
            </a:r>
            <a:r>
              <a:rPr lang="zh-CN" altLang="en-US" sz="1600" dirty="0">
                <a:solidFill>
                  <a:schemeClr val="tx2"/>
                </a:solidFill>
                <a:ea typeface="宋体" panose="02010600030101010101" pitchFamily="2" charset="-122"/>
              </a:rPr>
              <a:t>课时，机动</a:t>
            </a:r>
            <a:r>
              <a:rPr lang="en-US" altLang="zh-CN" sz="1600" dirty="0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600" dirty="0">
                <a:solidFill>
                  <a:schemeClr val="tx2"/>
                </a:solidFill>
                <a:ea typeface="宋体" panose="02010600030101010101" pitchFamily="2" charset="-122"/>
              </a:rPr>
              <a:t>课时】</a:t>
            </a:r>
            <a:endParaRPr lang="zh-CN" altLang="en-US" sz="16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indent="0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/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六、新教材选修课程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8353425" cy="5040312"/>
          </a:xfrm>
        </p:spPr>
        <p:txBody>
          <a:bodyPr vert="horz" wrap="square" lIns="91440" tIns="45720" rIns="91440" bIns="45720" anchor="t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07950" y="1196975"/>
          <a:ext cx="8856984" cy="5741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13"/>
                <a:gridCol w="1198689"/>
                <a:gridCol w="1132096"/>
                <a:gridCol w="1331878"/>
                <a:gridCol w="4262008"/>
              </a:tblGrid>
              <a:tr h="7135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A</a:t>
                      </a:r>
                      <a:r>
                        <a:rPr lang="zh-CN" altLang="en-US" sz="1200" dirty="0"/>
                        <a:t>课程</a:t>
                      </a:r>
                      <a:endParaRPr lang="zh-CN" altLang="en-US" sz="1200" dirty="0"/>
                    </a:p>
                    <a:p>
                      <a:pPr algn="ctr">
                        <a:buNone/>
                      </a:pPr>
                      <a:r>
                        <a:rPr lang="zh-CN" altLang="en-US" sz="1200" dirty="0"/>
                        <a:t>【数理类】</a:t>
                      </a:r>
                      <a:endParaRPr lang="zh-CN" altLang="en-US" sz="1200" dirty="0"/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B</a:t>
                      </a:r>
                      <a:r>
                        <a:rPr lang="zh-CN" altLang="en-US" sz="1200"/>
                        <a:t>课程</a:t>
                      </a:r>
                      <a:endParaRPr lang="zh-CN" altLang="en-US" sz="1200"/>
                    </a:p>
                    <a:p>
                      <a:pPr algn="ctr">
                        <a:buNone/>
                      </a:pPr>
                      <a:r>
                        <a:rPr lang="zh-CN" altLang="en-US" sz="1200"/>
                        <a:t>【经济、社会类】</a:t>
                      </a:r>
                      <a:endParaRPr lang="zh-CN" altLang="en-US" sz="1200"/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C</a:t>
                      </a:r>
                      <a:r>
                        <a:rPr lang="zh-CN" altLang="en-US" sz="1200"/>
                        <a:t>课程</a:t>
                      </a:r>
                      <a:endParaRPr lang="zh-CN" altLang="en-US" sz="1200"/>
                    </a:p>
                    <a:p>
                      <a:pPr algn="ctr">
                        <a:buNone/>
                      </a:pPr>
                      <a:r>
                        <a:rPr lang="zh-CN" altLang="en-US" sz="1200"/>
                        <a:t>【人文类】</a:t>
                      </a:r>
                      <a:endParaRPr lang="zh-CN" altLang="en-US" sz="1200"/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D</a:t>
                      </a:r>
                      <a:r>
                        <a:rPr lang="zh-CN" altLang="en-US" sz="1200"/>
                        <a:t>课程</a:t>
                      </a:r>
                      <a:endParaRPr lang="zh-CN" altLang="en-US" sz="1200"/>
                    </a:p>
                    <a:p>
                      <a:pPr algn="ctr">
                        <a:buNone/>
                      </a:pPr>
                      <a:r>
                        <a:rPr lang="zh-CN" altLang="en-US" sz="1200"/>
                        <a:t>【体育、艺术类】</a:t>
                      </a:r>
                      <a:endParaRPr lang="zh-CN" altLang="en-US" sz="1200"/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E</a:t>
                      </a:r>
                      <a:r>
                        <a:rPr lang="zh-CN" altLang="en-US" sz="1200"/>
                        <a:t>课程</a:t>
                      </a:r>
                      <a:endParaRPr lang="zh-CN" altLang="en-US" sz="1200"/>
                    </a:p>
                    <a:p>
                      <a:pPr algn="ctr">
                        <a:buNone/>
                      </a:pPr>
                      <a:r>
                        <a:rPr lang="zh-CN" altLang="en-US" sz="1200"/>
                        <a:t>【学校自主选择开始】</a:t>
                      </a:r>
                      <a:endParaRPr lang="zh-CN" altLang="en-US" sz="1200"/>
                    </a:p>
                  </a:txBody>
                  <a:tcPr marL="91428" marR="91428" marT="45731" marB="45731"/>
                </a:tc>
              </a:tr>
              <a:tr h="4179851"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tx2"/>
                          </a:solidFill>
                        </a:rPr>
                        <a:t>微积分</a:t>
                      </a:r>
                      <a:endParaRPr lang="zh-CN" altLang="en-US" sz="1800" b="1" dirty="0">
                        <a:solidFill>
                          <a:schemeClr val="tx2"/>
                        </a:solidFill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endParaRPr lang="en-US" altLang="zh-CN" sz="18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 smtClean="0">
                          <a:solidFill>
                            <a:schemeClr val="tx2"/>
                          </a:solidFill>
                        </a:rPr>
                        <a:t>空间</a:t>
                      </a:r>
                      <a:r>
                        <a:rPr lang="zh-CN" altLang="en-US" sz="1800" b="1" dirty="0">
                          <a:solidFill>
                            <a:schemeClr val="tx2"/>
                          </a:solidFill>
                        </a:rPr>
                        <a:t>几何与代数</a:t>
                      </a:r>
                      <a:endParaRPr lang="zh-CN" altLang="en-US" sz="1800" b="1" dirty="0">
                        <a:solidFill>
                          <a:schemeClr val="tx2"/>
                        </a:solidFill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endParaRPr lang="en-US" altLang="zh-CN" sz="18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 smtClean="0">
                          <a:solidFill>
                            <a:schemeClr val="tx2"/>
                          </a:solidFill>
                        </a:rPr>
                        <a:t>统计</a:t>
                      </a:r>
                      <a:r>
                        <a:rPr lang="zh-CN" altLang="en-US" sz="1800" b="1" dirty="0">
                          <a:solidFill>
                            <a:schemeClr val="tx2"/>
                          </a:solidFill>
                        </a:rPr>
                        <a:t>与</a:t>
                      </a:r>
                      <a:r>
                        <a:rPr lang="zh-CN" altLang="en-US" sz="1800" b="1" dirty="0" smtClean="0">
                          <a:solidFill>
                            <a:schemeClr val="tx2"/>
                          </a:solidFill>
                        </a:rPr>
                        <a:t>概率</a:t>
                      </a:r>
                      <a:endParaRPr lang="zh-CN" alt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tx2"/>
                          </a:solidFill>
                          <a:sym typeface="+mn-ea"/>
                        </a:rPr>
                        <a:t>微积分</a:t>
                      </a:r>
                      <a:endParaRPr lang="zh-CN" altLang="en-US" sz="1800" b="1" dirty="0">
                        <a:solidFill>
                          <a:schemeClr val="tx2"/>
                        </a:solidFill>
                        <a:sym typeface="+mn-ea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endParaRPr lang="en-US" altLang="zh-CN" sz="1800" b="1" dirty="0" smtClean="0">
                        <a:solidFill>
                          <a:schemeClr val="tx2"/>
                        </a:solidFill>
                        <a:sym typeface="+mn-ea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 smtClean="0">
                          <a:solidFill>
                            <a:schemeClr val="tx2"/>
                          </a:solidFill>
                          <a:sym typeface="+mn-ea"/>
                        </a:rPr>
                        <a:t>空间</a:t>
                      </a:r>
                      <a:r>
                        <a:rPr lang="zh-CN" altLang="en-US" sz="1800" b="1" dirty="0">
                          <a:solidFill>
                            <a:schemeClr val="tx2"/>
                          </a:solidFill>
                          <a:sym typeface="+mn-ea"/>
                        </a:rPr>
                        <a:t>向量与代数</a:t>
                      </a:r>
                      <a:endParaRPr lang="zh-CN" altLang="en-US" sz="1800" b="1" dirty="0">
                        <a:solidFill>
                          <a:schemeClr val="tx2"/>
                        </a:solidFill>
                        <a:sym typeface="+mn-ea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endParaRPr lang="en-US" altLang="zh-CN" sz="1800" b="1" dirty="0" smtClean="0">
                        <a:solidFill>
                          <a:schemeClr val="tx2"/>
                        </a:solidFill>
                        <a:sym typeface="+mn-ea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 smtClean="0">
                          <a:solidFill>
                            <a:schemeClr val="tx2"/>
                          </a:solidFill>
                          <a:sym typeface="+mn-ea"/>
                        </a:rPr>
                        <a:t>应用</a:t>
                      </a:r>
                      <a:r>
                        <a:rPr lang="zh-CN" altLang="en-US" sz="1800" b="1" dirty="0">
                          <a:solidFill>
                            <a:schemeClr val="tx2"/>
                          </a:solidFill>
                          <a:sym typeface="+mn-ea"/>
                        </a:rPr>
                        <a:t>统计</a:t>
                      </a:r>
                      <a:endParaRPr lang="zh-CN" altLang="en-US" sz="1800" b="1" dirty="0">
                        <a:solidFill>
                          <a:schemeClr val="tx2"/>
                        </a:solidFill>
                        <a:sym typeface="+mn-ea"/>
                      </a:endParaRPr>
                    </a:p>
                    <a:p>
                      <a:pPr algn="l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 smtClean="0">
                          <a:solidFill>
                            <a:schemeClr val="tx2"/>
                          </a:solidFill>
                          <a:sym typeface="+mn-ea"/>
                        </a:rPr>
                        <a:t>模型</a:t>
                      </a:r>
                      <a:endParaRPr lang="zh-CN" altLang="en-US" sz="1800" b="1" dirty="0">
                        <a:solidFill>
                          <a:schemeClr val="tx2"/>
                        </a:solidFill>
                        <a:sym typeface="+mn-ea"/>
                      </a:endParaRPr>
                    </a:p>
                    <a:p>
                      <a:pPr algn="r" fontAlgn="auto">
                        <a:lnSpc>
                          <a:spcPct val="150000"/>
                        </a:lnSpc>
                        <a:buNone/>
                      </a:pPr>
                      <a:endParaRPr lang="zh-CN" altLang="en-US" sz="1800" b="1" dirty="0">
                        <a:solidFill>
                          <a:schemeClr val="tx2"/>
                        </a:solidFill>
                        <a:sym typeface="+mn-ea"/>
                      </a:endParaRP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tx2"/>
                          </a:solidFill>
                          <a:sym typeface="+mn-ea"/>
                        </a:rPr>
                        <a:t>逻辑推理初步</a:t>
                      </a:r>
                      <a:endParaRPr lang="zh-CN" altLang="en-US" sz="1800" b="1" dirty="0">
                        <a:solidFill>
                          <a:schemeClr val="tx2"/>
                        </a:solidFill>
                        <a:sym typeface="+mn-ea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endParaRPr lang="en-US" altLang="zh-CN" sz="1800" b="1" dirty="0" smtClean="0">
                        <a:solidFill>
                          <a:schemeClr val="tx2"/>
                        </a:solidFill>
                        <a:sym typeface="+mn-ea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 smtClean="0">
                          <a:solidFill>
                            <a:schemeClr val="tx2"/>
                          </a:solidFill>
                          <a:sym typeface="+mn-ea"/>
                        </a:rPr>
                        <a:t>社会</a:t>
                      </a:r>
                      <a:r>
                        <a:rPr lang="zh-CN" altLang="en-US" sz="1800" b="1" dirty="0">
                          <a:solidFill>
                            <a:schemeClr val="tx2"/>
                          </a:solidFill>
                          <a:sym typeface="+mn-ea"/>
                        </a:rPr>
                        <a:t>调查与</a:t>
                      </a:r>
                      <a:r>
                        <a:rPr lang="zh-CN" altLang="en-US" sz="1800" b="1" dirty="0" smtClean="0">
                          <a:solidFill>
                            <a:schemeClr val="tx2"/>
                          </a:solidFill>
                          <a:sym typeface="+mn-ea"/>
                        </a:rPr>
                        <a:t>数据分析数学模型</a:t>
                      </a:r>
                      <a:endParaRPr lang="zh-CN" altLang="en-US" sz="1800" b="1" dirty="0">
                        <a:solidFill>
                          <a:schemeClr val="tx2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tx2"/>
                          </a:solidFill>
                        </a:rPr>
                        <a:t>美与数学</a:t>
                      </a:r>
                      <a:endParaRPr lang="zh-CN" altLang="en-US" sz="1800" b="1" dirty="0">
                        <a:solidFill>
                          <a:schemeClr val="tx2"/>
                        </a:solidFill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endParaRPr lang="en-US" altLang="zh-CN" sz="18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 smtClean="0">
                          <a:solidFill>
                            <a:schemeClr val="tx2"/>
                          </a:solidFill>
                        </a:rPr>
                        <a:t>音乐</a:t>
                      </a:r>
                      <a:r>
                        <a:rPr lang="zh-CN" altLang="en-US" sz="1800" b="1" dirty="0">
                          <a:solidFill>
                            <a:schemeClr val="tx2"/>
                          </a:solidFill>
                        </a:rPr>
                        <a:t>中的数学</a:t>
                      </a:r>
                      <a:endParaRPr lang="zh-CN" altLang="en-US" sz="1800" b="1" dirty="0">
                        <a:solidFill>
                          <a:schemeClr val="tx2"/>
                        </a:solidFill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endParaRPr lang="en-US" altLang="zh-CN" sz="18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 smtClean="0">
                          <a:solidFill>
                            <a:schemeClr val="tx2"/>
                          </a:solidFill>
                        </a:rPr>
                        <a:t>美术</a:t>
                      </a:r>
                      <a:r>
                        <a:rPr lang="zh-CN" altLang="en-US" sz="1800" b="1" dirty="0">
                          <a:solidFill>
                            <a:schemeClr val="tx2"/>
                          </a:solidFill>
                        </a:rPr>
                        <a:t>中的数学</a:t>
                      </a:r>
                      <a:endParaRPr lang="zh-CN" altLang="en-US" sz="1800" b="1" dirty="0">
                        <a:solidFill>
                          <a:schemeClr val="tx2"/>
                        </a:solidFill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endParaRPr lang="en-US" altLang="zh-CN" sz="18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 smtClean="0">
                          <a:solidFill>
                            <a:schemeClr val="tx2"/>
                          </a:solidFill>
                        </a:rPr>
                        <a:t>体育运动</a:t>
                      </a:r>
                      <a:r>
                        <a:rPr lang="zh-CN" altLang="en-US" sz="1800" b="1" dirty="0">
                          <a:solidFill>
                            <a:schemeClr val="tx2"/>
                          </a:solidFill>
                        </a:rPr>
                        <a:t>中</a:t>
                      </a:r>
                      <a:r>
                        <a:rPr lang="zh-CN" altLang="en-US" sz="1800" b="1" dirty="0" smtClean="0">
                          <a:solidFill>
                            <a:schemeClr val="tx2"/>
                          </a:solidFill>
                        </a:rPr>
                        <a:t>的数学</a:t>
                      </a:r>
                      <a:endParaRPr lang="zh-CN" altLang="en-US" sz="1800" b="1" dirty="0">
                        <a:solidFill>
                          <a:schemeClr val="tx2"/>
                        </a:solidFill>
                      </a:endParaRPr>
                    </a:p>
                    <a:p>
                      <a:pPr algn="r">
                        <a:buNone/>
                      </a:pPr>
                      <a:endParaRPr lang="zh-CN" alt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tx2"/>
                          </a:solidFill>
                        </a:rPr>
                        <a:t>拓展视野类数学课程</a:t>
                      </a:r>
                      <a:endParaRPr lang="zh-CN" altLang="en-US" sz="1800" b="1" dirty="0">
                        <a:solidFill>
                          <a:schemeClr val="tx2"/>
                        </a:solidFill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tx2"/>
                          </a:solidFill>
                        </a:rPr>
                        <a:t>（机器人与数学、对称与群、球面上的几何、欧拉公式与闭曲面分类、数列与差分、初等数论初步）</a:t>
                      </a:r>
                      <a:endParaRPr lang="zh-CN" altLang="en-US" sz="1800" b="1" dirty="0">
                        <a:solidFill>
                          <a:schemeClr val="tx2"/>
                        </a:solidFill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tx2"/>
                          </a:solidFill>
                        </a:rPr>
                        <a:t>日常生活中数学课程</a:t>
                      </a:r>
                      <a:endParaRPr lang="zh-CN" altLang="en-US" sz="1800" b="1" dirty="0">
                        <a:solidFill>
                          <a:schemeClr val="tx2"/>
                        </a:solidFill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tx2"/>
                          </a:solidFill>
                        </a:rPr>
                        <a:t>（家庭理财与数学）</a:t>
                      </a:r>
                      <a:endParaRPr lang="zh-CN" altLang="en-US" sz="1800" b="1" dirty="0">
                        <a:solidFill>
                          <a:schemeClr val="tx2"/>
                        </a:solidFill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tx2"/>
                          </a:solidFill>
                        </a:rPr>
                        <a:t>地方特色的数学课程</a:t>
                      </a:r>
                      <a:endParaRPr lang="zh-CN" altLang="en-US" sz="1800" b="1" dirty="0">
                        <a:solidFill>
                          <a:schemeClr val="tx2"/>
                        </a:solidFill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tx2"/>
                          </a:solidFill>
                          <a:sym typeface="+mn-ea"/>
                        </a:rPr>
                        <a:t>（地方建筑与数学、家乡经济发展的社会调查与数据分析）</a:t>
                      </a:r>
                      <a:endParaRPr lang="zh-CN" altLang="en-US" sz="1800" b="1" dirty="0">
                        <a:solidFill>
                          <a:schemeClr val="tx2"/>
                        </a:solidFill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tx2"/>
                          </a:solidFill>
                        </a:rPr>
                        <a:t>大学数学的先修课程</a:t>
                      </a:r>
                      <a:endParaRPr lang="zh-CN" altLang="en-US" sz="1800" b="1" dirty="0">
                        <a:solidFill>
                          <a:schemeClr val="tx2"/>
                        </a:solidFill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 b="1" dirty="0">
                          <a:solidFill>
                            <a:schemeClr val="tx2"/>
                          </a:solidFill>
                          <a:sym typeface="+mn-ea"/>
                        </a:rPr>
                        <a:t>（微积分、解析几何与线性代数、概率论与数理统计）</a:t>
                      </a:r>
                      <a:endParaRPr lang="zh-CN" altLang="en-US" sz="1800" b="1" dirty="0">
                        <a:solidFill>
                          <a:schemeClr val="tx2"/>
                        </a:solidFill>
                        <a:sym typeface="+mn-ea"/>
                      </a:endParaRPr>
                    </a:p>
                  </a:txBody>
                  <a:tcPr marL="91428" marR="91428" marT="45731" marB="45731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>
              <a:buNone/>
            </a:pPr>
            <a:r>
              <a:rPr lang="zh-CN" altLang="en-US" dirty="0">
                <a:solidFill>
                  <a:srgbClr val="FF0000"/>
                </a:solidFill>
              </a:rPr>
              <a:t>七、四条主线框图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一、函数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二、代数与几何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三、概率与统计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四、数学建模与数学探究活动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844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pic>
        <p:nvPicPr>
          <p:cNvPr id="36868" name="Picture 2" descr="TIM图片2018022708531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23850" y="188913"/>
            <a:ext cx="8496300" cy="6067425"/>
          </a:xfrm>
        </p:spPr>
      </p:pic>
      <p:sp>
        <p:nvSpPr>
          <p:cNvPr id="36869" name="Title 1"/>
          <p:cNvSpPr txBox="1"/>
          <p:nvPr/>
        </p:nvSpPr>
        <p:spPr>
          <a:xfrm>
            <a:off x="250825" y="260350"/>
            <a:ext cx="1784350" cy="506413"/>
          </a:xfrm>
          <a:prstGeom prst="rect">
            <a:avLst/>
          </a:prstGeom>
          <a:noFill/>
          <a:ln w="9525">
            <a:noFill/>
          </a:ln>
        </p:spPr>
        <p:txBody>
          <a:bodyPr lIns="0" rIns="0" anchor="ctr" anchorCtr="0"/>
          <a:p>
            <a:pPr algn="l"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函数主线</a:t>
            </a:r>
            <a:endParaRPr lang="en-GB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7891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pic>
        <p:nvPicPr>
          <p:cNvPr id="37892" name="图片 8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68313" y="203200"/>
            <a:ext cx="8280400" cy="6135688"/>
          </a:xfrm>
        </p:spPr>
      </p:pic>
      <p:sp>
        <p:nvSpPr>
          <p:cNvPr id="37893" name="Title 1"/>
          <p:cNvSpPr txBox="1"/>
          <p:nvPr/>
        </p:nvSpPr>
        <p:spPr>
          <a:xfrm>
            <a:off x="179388" y="260350"/>
            <a:ext cx="720725" cy="1655763"/>
          </a:xfrm>
          <a:prstGeom prst="rect">
            <a:avLst/>
          </a:prstGeom>
          <a:noFill/>
          <a:ln w="9525">
            <a:noFill/>
          </a:ln>
        </p:spPr>
        <p:txBody>
          <a:bodyPr lIns="0" rIns="0" anchor="ctr" anchorCtr="0"/>
          <a:p>
            <a:pPr algn="l"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几何与代数主线</a:t>
            </a:r>
            <a:endParaRPr lang="en-GB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pic>
        <p:nvPicPr>
          <p:cNvPr id="38916" name="Picture 2" descr="TIM图片20180227092320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0" y="260350"/>
            <a:ext cx="9144000" cy="6140450"/>
          </a:xfrm>
        </p:spPr>
      </p:pic>
      <p:sp>
        <p:nvSpPr>
          <p:cNvPr id="38917" name="Title 1"/>
          <p:cNvSpPr txBox="1"/>
          <p:nvPr/>
        </p:nvSpPr>
        <p:spPr>
          <a:xfrm>
            <a:off x="6443663" y="1412875"/>
            <a:ext cx="2565400" cy="506413"/>
          </a:xfrm>
          <a:prstGeom prst="rect">
            <a:avLst/>
          </a:prstGeom>
          <a:noFill/>
          <a:ln w="9525">
            <a:noFill/>
          </a:ln>
        </p:spPr>
        <p:txBody>
          <a:bodyPr lIns="0" rIns="0" anchor="ctr" anchorCtr="0"/>
          <a:p>
            <a:pPr algn="l"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概率与统计主线</a:t>
            </a:r>
            <a:endParaRPr lang="en-GB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9939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pic>
        <p:nvPicPr>
          <p:cNvPr id="39940" name="图片 11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95288" y="260350"/>
            <a:ext cx="8424862" cy="6140450"/>
          </a:xfrm>
        </p:spPr>
      </p:pic>
      <p:sp>
        <p:nvSpPr>
          <p:cNvPr id="39941" name="Title 1"/>
          <p:cNvSpPr txBox="1"/>
          <p:nvPr/>
        </p:nvSpPr>
        <p:spPr>
          <a:xfrm>
            <a:off x="1144588" y="266700"/>
            <a:ext cx="5276850" cy="506413"/>
          </a:xfrm>
          <a:prstGeom prst="rect">
            <a:avLst/>
          </a:prstGeom>
          <a:noFill/>
          <a:ln w="9525">
            <a:noFill/>
          </a:ln>
        </p:spPr>
        <p:txBody>
          <a:bodyPr lIns="0" rIns="0" anchor="ctr" anchorCtr="0"/>
          <a:p>
            <a:pPr algn="l"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数学建模活动与数学探究活动主线</a:t>
            </a:r>
            <a:endParaRPr lang="en-GB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/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八、各主题基本套路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257800"/>
          </a:xfrm>
        </p:spPr>
        <p:txBody>
          <a:bodyPr vert="horz" wrap="square" lIns="91440" tIns="45720" rIns="91440" bIns="45720" anchor="t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pic>
        <p:nvPicPr>
          <p:cNvPr id="4096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196975"/>
            <a:ext cx="8143875" cy="2200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6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3284538"/>
            <a:ext cx="7962900" cy="3024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/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九、各章各节基本结构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1987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pic>
        <p:nvPicPr>
          <p:cNvPr id="41988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39750" y="1341438"/>
            <a:ext cx="8118475" cy="4535487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ctr"/>
            <a:r>
              <a:rPr lang="zh-CN" altLang="en-US" dirty="0">
                <a:ea typeface="宋体" panose="02010600030101010101" pitchFamily="2" charset="-122"/>
              </a:rPr>
              <a:t>各章各节基本结构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3011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pic>
        <p:nvPicPr>
          <p:cNvPr id="43012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23850" y="1341438"/>
            <a:ext cx="8351838" cy="46482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多年来高中数学课程改革遇到的问题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94288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spcBef>
                <a:spcPts val="119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r>
              <a:rPr lang="en-US" altLang="zh-CN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 </a:t>
            </a: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内容主线不突出</a:t>
            </a:r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ts val="1190"/>
              </a:spcBef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取消了原有“模块”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ts val="1190"/>
              </a:spcBef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突出内容主线：函数、</a:t>
            </a:r>
            <a:r>
              <a:rPr lang="zh-CN" altLang="en-US" sz="2800" b="1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几何与代数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、概率与统计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强调数学应用：数学建模、数学探究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注意数学文化：数学文化融入课程内容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/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十一、</a:t>
            </a:r>
            <a:r>
              <a:rPr lang="zh-CN" altLang="zh-CN" dirty="0">
                <a:solidFill>
                  <a:srgbClr val="FF0000"/>
                </a:solidFill>
                <a:ea typeface="宋体" panose="02010600030101010101" pitchFamily="2" charset="-122"/>
              </a:rPr>
              <a:t>高中数学新教材的变化与不变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一、</a:t>
            </a:r>
            <a:r>
              <a:rPr lang="zh-CN" altLang="zh-CN" sz="2400" b="1" dirty="0">
                <a:solidFill>
                  <a:srgbClr val="8104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在教材结构上</a:t>
            </a:r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，新教材将原先的必修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选修体系变更为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必修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选择性必修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选修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体系。</a:t>
            </a:r>
            <a:endParaRPr lang="zh-CN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必修</a:t>
            </a:r>
            <a:endParaRPr lang="zh-CN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必修课程包括五个主题，分别是预备知识、函数、几何与代数、概率与统计、数学建模活动与数学探究活动，数学文化融入课程内容。高中毕业考试内容，较简单，但也是高考中的基础内容。选择性必修</a:t>
            </a:r>
            <a:endParaRPr lang="zh-CN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选择性必修课程包括四个主题，分别是函数、几何与代数、概率与统计、数学建模活动与数学探究活动。数学文化融入课程内容。内容较难，与必修课程共同组成高考难度。</a:t>
            </a:r>
            <a:endParaRPr lang="zh-CN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选修课程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为自主招生提供参考</a:t>
            </a:r>
            <a:endParaRPr lang="zh-CN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/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十一、</a:t>
            </a:r>
            <a:r>
              <a:rPr lang="zh-CN" altLang="zh-CN" dirty="0">
                <a:solidFill>
                  <a:srgbClr val="FF0000"/>
                </a:solidFill>
                <a:ea typeface="宋体" panose="02010600030101010101" pitchFamily="2" charset="-122"/>
              </a:rPr>
              <a:t>高中数学新教材的变化与不变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419725"/>
          </a:xfrm>
        </p:spPr>
        <p:txBody>
          <a:bodyPr vert="horz" wrap="square" lIns="91440" tIns="45720" rIns="91440" bIns="45720" anchor="t" anchorCtr="0"/>
          <a:p>
            <a:r>
              <a:rPr lang="zh-CN" altLang="en-US" sz="2800" b="1" dirty="0">
                <a:solidFill>
                  <a:srgbClr val="8104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</a:t>
            </a:r>
            <a:r>
              <a:rPr lang="zh-CN" altLang="zh-CN" sz="2800" b="1" dirty="0">
                <a:solidFill>
                  <a:srgbClr val="8104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核心变化</a:t>
            </a:r>
            <a:endParaRPr lang="zh-CN" altLang="zh-CN" sz="2800" b="1" dirty="0">
              <a:solidFill>
                <a:srgbClr val="81040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b="1" dirty="0">
                <a:solidFill>
                  <a:srgbClr val="8104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zh-CN" sz="2000" b="1" dirty="0">
                <a:solidFill>
                  <a:srgbClr val="8104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必修和选修内容的调整</a:t>
            </a:r>
            <a:endParaRPr lang="zh-CN" altLang="zh-CN" sz="2000" b="1" dirty="0">
              <a:solidFill>
                <a:srgbClr val="81040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常用逻辑用语、复数由原来的选修内容调整为现在的必修内容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数列、变量的相关性、直线与方程、圆与方程由原来的必修内容调整为现在的选择性必修内容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b="1" dirty="0">
                <a:solidFill>
                  <a:srgbClr val="8104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zh-CN" sz="2000" b="1" dirty="0">
                <a:solidFill>
                  <a:srgbClr val="8104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删减</a:t>
            </a:r>
            <a:endParaRPr lang="zh-CN" altLang="zh-CN" sz="2000" b="1" dirty="0">
              <a:solidFill>
                <a:srgbClr val="81040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删去了《必修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》中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算法初步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相关内容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删去了《选修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2-2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》中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推理与证明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相关内容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删去了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框图</a:t>
            </a:r>
            <a:r>
              <a:rPr lang="en-US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相关内容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删去了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简单的线性规划问题</a:t>
            </a:r>
            <a:r>
              <a:rPr lang="en-US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”“</a:t>
            </a:r>
            <a:r>
              <a:rPr lang="zh-CN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三视图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相关内容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（坐标系与参数方程、不等式选讲等全部删除</a:t>
            </a: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b="1" dirty="0">
                <a:solidFill>
                  <a:srgbClr val="8104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lang="zh-CN" altLang="zh-CN" sz="2000" b="1" dirty="0">
                <a:solidFill>
                  <a:srgbClr val="8104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合并</a:t>
            </a:r>
            <a:endParaRPr lang="zh-CN" altLang="zh-CN" sz="2000" b="1" dirty="0">
              <a:solidFill>
                <a:srgbClr val="81040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解三角形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由原来单独的一章内容合并到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平面向量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章节里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b="1" dirty="0">
                <a:solidFill>
                  <a:srgbClr val="8104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</a:t>
            </a:r>
            <a:r>
              <a:rPr lang="zh-CN" altLang="zh-CN" sz="2000" b="1" dirty="0">
                <a:solidFill>
                  <a:srgbClr val="8104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增加</a:t>
            </a:r>
            <a:endParaRPr lang="zh-CN" altLang="zh-CN" sz="2000" b="1" dirty="0">
              <a:solidFill>
                <a:srgbClr val="81040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必修和必选修均增加了数学建模与数学探究活动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b="1" dirty="0">
              <a:ea typeface="宋体" panose="02010600030101010101" pitchFamily="2" charset="-122"/>
            </a:endParaRPr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/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十一、</a:t>
            </a:r>
            <a:r>
              <a:rPr lang="zh-CN" altLang="zh-CN" dirty="0">
                <a:solidFill>
                  <a:srgbClr val="FF0000"/>
                </a:solidFill>
                <a:ea typeface="宋体" panose="02010600030101010101" pitchFamily="2" charset="-122"/>
              </a:rPr>
              <a:t>高中数学新教材的变化与不变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sz="2800" b="1" dirty="0">
                <a:solidFill>
                  <a:srgbClr val="81040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三、各册的变化</a:t>
            </a:r>
            <a:endParaRPr lang="en-US" altLang="zh-CN" sz="2800" b="1" dirty="0">
              <a:solidFill>
                <a:srgbClr val="81040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必修</a:t>
            </a: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第一册</a:t>
            </a:r>
            <a:endParaRPr lang="zh-CN" altLang="zh-CN" sz="20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第一章 集合与常用逻辑用语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删减了命题及其关系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原命题、逆命题、否命题、逆否命题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删减了简单的逻辑连结词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或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且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非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增加了必要条件与性质定理的关系，充分条件与判定定理的关系以及充要条件与定义的关系。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第二章 一元二次函数、方程和不等式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删去了简单的线性规划问题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第三章 函数概念与性质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在函数的概念的内容中删去了映射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第四章 指数函数与对数函数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第五章 三角函数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在三角函数里删去了三角函数线（正弦线、余弦线、正切线）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endParaRPr lang="zh-CN" altLang="zh-CN" sz="2000" dirty="0">
              <a:ea typeface="宋体" panose="02010600030101010101" pitchFamily="2" charset="-122"/>
            </a:endParaRPr>
          </a:p>
          <a:p>
            <a:endParaRPr lang="zh-CN" altLang="zh-CN" sz="2000" dirty="0">
              <a:ea typeface="宋体" panose="02010600030101010101" pitchFamily="2" charset="-122"/>
            </a:endParaRPr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/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十一、</a:t>
            </a:r>
            <a:r>
              <a:rPr lang="zh-CN" altLang="zh-CN" dirty="0">
                <a:solidFill>
                  <a:srgbClr val="FF0000"/>
                </a:solidFill>
                <a:ea typeface="宋体" panose="02010600030101010101" pitchFamily="2" charset="-122"/>
              </a:rPr>
              <a:t>高中数学新教材的变化与不变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zh-CN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必修</a:t>
            </a: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第二册</a:t>
            </a:r>
            <a:endParaRPr lang="zh-CN" altLang="zh-CN" sz="20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第六章 平面向量及其应用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将原来单独的一章内容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解三角形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融入进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平面向量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这一章内；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第七章复数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增加了复数的三角表示，作为选学内容，不作为考试内容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第八章 立体几何初步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删去了三视图相关内容。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 九 章 统 计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新增了用样本估计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百分位数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相关内容。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删去了系统抽样和变量的相关性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变量的相关性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移到了选择性必修中。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第十章概率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新增了用样本估计“百分位数”相关内容。</a:t>
            </a:r>
            <a:r>
              <a:rPr lang="zh-CN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增加了随机事件的独立性</a:t>
            </a:r>
            <a:endParaRPr lang="zh-CN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/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十一、</a:t>
            </a:r>
            <a:r>
              <a:rPr lang="zh-CN" altLang="zh-CN" dirty="0">
                <a:solidFill>
                  <a:srgbClr val="FF0000"/>
                </a:solidFill>
                <a:ea typeface="宋体" panose="02010600030101010101" pitchFamily="2" charset="-122"/>
              </a:rPr>
              <a:t>高中数学新教材的变化与不变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lang="zh-CN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选择性必修第一册</a:t>
            </a:r>
            <a:endParaRPr lang="zh-CN" altLang="zh-CN" sz="24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第一章 空间向量与立 体 几 何</a:t>
            </a:r>
            <a:endParaRPr lang="zh-CN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空间直角坐标系以前是安排在必修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圆与方程里面，现在将此内容放到了空间向量与立体几何这一章内</a:t>
            </a:r>
            <a:endParaRPr lang="zh-CN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第二章 直线和圆的方程</a:t>
            </a:r>
            <a:endParaRPr lang="zh-CN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去掉了直线与圆锥曲线的位置关系的表述。</a:t>
            </a:r>
            <a:endParaRPr lang="zh-CN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第三章 圆锥曲线的方程</a:t>
            </a:r>
            <a:endParaRPr lang="zh-CN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降低了对抛物线知识的考查难度</a:t>
            </a:r>
            <a:endParaRPr lang="zh-CN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48132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/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十一、</a:t>
            </a:r>
            <a:r>
              <a:rPr lang="zh-CN" altLang="zh-CN" dirty="0">
                <a:solidFill>
                  <a:srgbClr val="FF0000"/>
                </a:solidFill>
                <a:ea typeface="宋体" panose="02010600030101010101" pitchFamily="2" charset="-122"/>
              </a:rPr>
              <a:t>高中数学新教材的变化与不变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</a:t>
            </a:r>
            <a:r>
              <a:rPr lang="zh-CN" altLang="zh-CN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选择性必修第二册</a:t>
            </a:r>
            <a:endParaRPr lang="zh-CN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第四章 数列</a:t>
            </a:r>
            <a:endParaRPr lang="zh-CN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数学归纳法原来在推理与证明里，现在放在数列里，并且变为选学内容，不作为考试要求</a:t>
            </a:r>
            <a:endParaRPr lang="zh-CN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第五章 一元函数的导数及其应用</a:t>
            </a:r>
            <a:endParaRPr lang="zh-CN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在一元函数导数及其应用里，删去了生活中的优化问题和定积分问题（定积分的概念、微积分基本定理、定积分的简单应用）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/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十一、</a:t>
            </a:r>
            <a:r>
              <a:rPr lang="zh-CN" altLang="zh-CN" dirty="0">
                <a:solidFill>
                  <a:srgbClr val="FF0000"/>
                </a:solidFill>
                <a:ea typeface="宋体" panose="02010600030101010101" pitchFamily="2" charset="-122"/>
              </a:rPr>
              <a:t>高中数学新教材的变化与不变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5.</a:t>
            </a:r>
            <a:r>
              <a:rPr lang="zh-CN" altLang="zh-CN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选择性必修第三册</a:t>
            </a:r>
            <a:endParaRPr lang="zh-CN" altLang="zh-CN" sz="24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第六章 计数原理</a:t>
            </a:r>
            <a:endParaRPr lang="zh-CN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第七章 随机变量及其分布</a:t>
            </a:r>
            <a:endParaRPr lang="zh-CN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概率中的超几何分布由原来的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理解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变为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了解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增加超几何分布的均值。</a:t>
            </a:r>
            <a:endParaRPr lang="zh-CN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增加了全概率公式，提高了要求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了解贝叶斯公式（选学）</a:t>
            </a:r>
            <a:endParaRPr lang="zh-CN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第八章 成对数据的统计分析</a:t>
            </a:r>
            <a:endParaRPr lang="zh-CN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统计中相关系数提高了要求，增加了样本相关系数与标准化数据向量夹角的关系内容</a:t>
            </a:r>
            <a:endParaRPr lang="zh-CN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将必修中的变量的相关性移到此，但删去了统计案例</a:t>
            </a:r>
            <a:endParaRPr lang="zh-CN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0180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>
              <a:buNone/>
            </a:pPr>
            <a:r>
              <a:rPr lang="zh-CN" altLang="en-US" dirty="0">
                <a:solidFill>
                  <a:srgbClr val="FF0000"/>
                </a:solidFill>
              </a:rPr>
              <a:t>十二、四条主线内容分布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39750" y="1484313"/>
          <a:ext cx="8147250" cy="3471863"/>
        </p:xfrm>
        <a:graphic>
          <a:graphicData uri="http://schemas.openxmlformats.org/drawingml/2006/table">
            <a:tbl>
              <a:tblPr/>
              <a:tblGrid>
                <a:gridCol w="1322964"/>
                <a:gridCol w="1629365"/>
                <a:gridCol w="1440160"/>
                <a:gridCol w="1512168"/>
                <a:gridCol w="1062951"/>
                <a:gridCol w="1179642"/>
              </a:tblGrid>
              <a:tr h="5520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 smtClean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主线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必修</a:t>
                      </a:r>
                      <a:endParaRPr lang="zh-CN" altLang="en-US" sz="1500" b="1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选择性必修</a:t>
                      </a:r>
                      <a:endParaRPr lang="zh-CN" altLang="en-US" sz="1500" b="1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552037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第一册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第二册</a:t>
                      </a:r>
                      <a:endParaRPr lang="zh-CN" altLang="en-US" sz="15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第一册</a:t>
                      </a:r>
                      <a:endParaRPr lang="zh-CN" altLang="en-US" sz="15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第二册</a:t>
                      </a:r>
                      <a:endParaRPr lang="zh-CN" altLang="en-US" sz="15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第三册</a:t>
                      </a:r>
                      <a:endParaRPr lang="zh-CN" altLang="en-US" sz="15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58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预备知识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第一章 集合与常用逻辑用语（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课时）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5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5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0967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第二章 一元二次函数、方程 和 不 等 式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(8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课时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)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5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235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>
              <a:buNone/>
            </a:pPr>
            <a:r>
              <a:rPr lang="zh-CN" altLang="en-US" dirty="0">
                <a:solidFill>
                  <a:srgbClr val="FF0000"/>
                </a:solidFill>
              </a:rPr>
              <a:t>十二、四条主线内容分布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68313" y="1628775"/>
          <a:ext cx="8229601" cy="3084513"/>
        </p:xfrm>
        <a:graphic>
          <a:graphicData uri="http://schemas.openxmlformats.org/drawingml/2006/table">
            <a:tbl>
              <a:tblPr/>
              <a:tblGrid>
                <a:gridCol w="1336336"/>
                <a:gridCol w="1615992"/>
                <a:gridCol w="1012135"/>
                <a:gridCol w="1220113"/>
                <a:gridCol w="1853459"/>
                <a:gridCol w="1191566"/>
              </a:tblGrid>
              <a:tr h="4149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 smtClean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主线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必修</a:t>
                      </a:r>
                      <a:endParaRPr lang="zh-CN" altLang="en-US" sz="15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选择性必修</a:t>
                      </a:r>
                      <a:endParaRPr lang="zh-CN" altLang="en-US" sz="15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414988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第一册</a:t>
                      </a:r>
                      <a:endParaRPr lang="zh-CN" altLang="en-US" sz="15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第二册</a:t>
                      </a:r>
                      <a:endParaRPr lang="zh-CN" altLang="en-US" sz="15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第一册</a:t>
                      </a:r>
                      <a:endParaRPr lang="zh-CN" altLang="en-US" sz="15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第二册</a:t>
                      </a:r>
                      <a:endParaRPr lang="zh-CN" altLang="en-US" sz="15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第三册</a:t>
                      </a:r>
                      <a:endParaRPr lang="zh-CN" altLang="en-US" sz="15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63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函数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第三章  函数概念与性质（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课时）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第四章   数 列（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14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课时）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638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第四章 指数函数与对数函数（</a:t>
                      </a:r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16</a:t>
                      </a:r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课时）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第五章   一元函数的导数及其应用（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16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课时）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077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第五章三角函数（</a:t>
                      </a:r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23</a:t>
                      </a:r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课时）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265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>
              <a:buNone/>
            </a:pPr>
            <a:r>
              <a:rPr lang="zh-CN" altLang="en-US" dirty="0">
                <a:solidFill>
                  <a:srgbClr val="FF0000"/>
                </a:solidFill>
              </a:rPr>
              <a:t>十二、四条主线内容分布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125538"/>
          <a:ext cx="8229601" cy="4616450"/>
        </p:xfrm>
        <a:graphic>
          <a:graphicData uri="http://schemas.openxmlformats.org/drawingml/2006/table">
            <a:tbl>
              <a:tblPr/>
              <a:tblGrid>
                <a:gridCol w="1336336"/>
                <a:gridCol w="978264"/>
                <a:gridCol w="2016224"/>
                <a:gridCol w="1872208"/>
                <a:gridCol w="1080120"/>
                <a:gridCol w="946449"/>
              </a:tblGrid>
              <a:tr h="4430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主线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必修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选择性必修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443094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第一册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第二册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第一册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第二册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第三册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35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代数与几何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第六章 平面向量及应用（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18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课时）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380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第七章复数（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课时）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357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第八章 立体几何初步（</a:t>
                      </a:r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19</a:t>
                      </a:r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课时）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第一章   空间向量与立体几何（</a:t>
                      </a: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15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课时）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357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第二章   直线和圆的方程（</a:t>
                      </a:r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16</a:t>
                      </a:r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课时）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380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第三章圆锥曲线的方程（</a:t>
                      </a:r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</a:t>
                      </a:r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课时）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301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多年来高中数学课程改革遇到的问题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spcBef>
                <a:spcPts val="119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r>
              <a:rPr lang="en-US" altLang="zh-CN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  </a:t>
            </a: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必修内容过多</a:t>
            </a:r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ts val="1190"/>
              </a:spcBef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修订后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必修内容是高中毕业要求，是学业水平考试内容。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ts val="1190"/>
              </a:spcBef>
            </a:pPr>
            <a:r>
              <a:rPr lang="en-US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            10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学分 → </a:t>
            </a:r>
            <a:r>
              <a:rPr lang="en-US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8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学分（减少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36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学时）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ts val="1190"/>
              </a:spcBef>
            </a:pP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ts val="119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r>
              <a:rPr lang="en-US" altLang="zh-CN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  </a:t>
            </a: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初高中内容不衔接</a:t>
            </a:r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ts val="1190"/>
              </a:spcBef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    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设置了“预备知识”：集合、常用逻辑用语、相等关系与不等关系、一元二次函数与方程（一共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18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学时）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>
              <a:buNone/>
            </a:pPr>
            <a:r>
              <a:rPr lang="zh-CN" altLang="en-US" dirty="0">
                <a:solidFill>
                  <a:srgbClr val="FF0000"/>
                </a:solidFill>
              </a:rPr>
              <a:t>十二、四条主线内容分布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557338"/>
          <a:ext cx="8229601" cy="3557588"/>
        </p:xfrm>
        <a:graphic>
          <a:graphicData uri="http://schemas.openxmlformats.org/drawingml/2006/table">
            <a:tbl>
              <a:tblPr/>
              <a:tblGrid>
                <a:gridCol w="1336336"/>
                <a:gridCol w="1050272"/>
                <a:gridCol w="1577855"/>
                <a:gridCol w="1158449"/>
                <a:gridCol w="1008112"/>
                <a:gridCol w="2098577"/>
              </a:tblGrid>
              <a:tr h="4996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主线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必修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选择性必修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499636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第一册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第二册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第一册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第二册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第三册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46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概率与统计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 九 章 统 计（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13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课时）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第六章  计数原理（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课时）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919404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第十章 概率（</a:t>
                      </a:r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</a:t>
                      </a:r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课时）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第七章  随机变量及其分布（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课时）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919404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第八章  成对数据的统计分析（</a:t>
                      </a:r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课时）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4313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>
              <a:buNone/>
            </a:pPr>
            <a:r>
              <a:rPr lang="zh-CN" altLang="en-US" dirty="0">
                <a:solidFill>
                  <a:srgbClr val="FF0000"/>
                </a:solidFill>
              </a:rPr>
              <a:t>十二、四条主线内容分布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989138"/>
          <a:ext cx="8229601" cy="2506060"/>
        </p:xfrm>
        <a:graphic>
          <a:graphicData uri="http://schemas.openxmlformats.org/drawingml/2006/table">
            <a:tbl>
              <a:tblPr/>
              <a:tblGrid>
                <a:gridCol w="1336336"/>
                <a:gridCol w="1336336"/>
                <a:gridCol w="1291791"/>
                <a:gridCol w="1536786"/>
                <a:gridCol w="1536786"/>
                <a:gridCol w="1191566"/>
              </a:tblGrid>
              <a:tr h="6525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主线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必修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选择性必修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652595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第一册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第二册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第一册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第二册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第三册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87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数学建模活动与数学探究活动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建立函数模型解决实际问题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用向量法研究三角形性质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　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杨辉三角的性质与应用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7105" marR="7105" marT="71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5325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>
              <a:buNone/>
            </a:pPr>
            <a:r>
              <a:rPr lang="zh-CN" altLang="en-US" dirty="0">
                <a:solidFill>
                  <a:srgbClr val="FF0000"/>
                </a:solidFill>
              </a:rPr>
              <a:t>十三、基本课时合计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6323" name="内容占位符 56322"/>
          <p:cNvGraphicFramePr/>
          <p:nvPr>
            <p:ph idx="1"/>
          </p:nvPr>
        </p:nvGraphicFramePr>
        <p:xfrm>
          <a:off x="250825" y="1052513"/>
          <a:ext cx="8642350" cy="5113338"/>
        </p:xfrm>
        <a:graphic>
          <a:graphicData uri="http://schemas.openxmlformats.org/drawingml/2006/table">
            <a:tbl>
              <a:tblPr/>
              <a:tblGrid>
                <a:gridCol w="1577975"/>
                <a:gridCol w="1214438"/>
                <a:gridCol w="1212850"/>
                <a:gridCol w="1214437"/>
                <a:gridCol w="1214438"/>
                <a:gridCol w="1214437"/>
                <a:gridCol w="993775"/>
              </a:tblGrid>
              <a:tr h="522288">
                <a:tc rowSpan="2"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主线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必修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选择性必修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课时合计</a:t>
                      </a:r>
                      <a:r>
                        <a:rPr lang="zh-CN" altLang="en-US" sz="1500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　</a:t>
                      </a:r>
                      <a:endParaRPr lang="zh-CN" altLang="en-US" sz="1500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第一册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第二册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第一册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第二册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第三册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34963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预备知识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</a:t>
                      </a:r>
                      <a:endParaRPr lang="en-US" altLang="zh-CN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18</a:t>
                      </a:r>
                      <a:endParaRPr lang="en-US" altLang="zh-CN" sz="1500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2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函数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51</a:t>
                      </a:r>
                      <a:endParaRPr lang="en-US" altLang="zh-CN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</a:t>
                      </a:r>
                      <a:endParaRPr lang="en-US" altLang="zh-CN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81</a:t>
                      </a:r>
                      <a:endParaRPr lang="en-US" altLang="zh-CN" sz="1500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rowSpan="5"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代数与几何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</a:t>
                      </a:r>
                      <a:endParaRPr lang="en-US" altLang="zh-CN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88</a:t>
                      </a:r>
                      <a:endParaRPr lang="zh-CN" altLang="en-US" sz="1500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zh-CN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34962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</a:t>
                      </a:r>
                      <a:endParaRPr lang="en-US" altLang="zh-CN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</a:t>
                      </a:r>
                      <a:endParaRPr lang="en-US" altLang="zh-CN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34963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zh-CN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34962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zh-CN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34963">
                <a:tc rowSpan="3"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概率与统计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</a:t>
                      </a:r>
                      <a:endParaRPr lang="en-US" altLang="zh-CN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</a:t>
                      </a:r>
                      <a:endParaRPr lang="en-US" altLang="zh-CN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52</a:t>
                      </a:r>
                      <a:endParaRPr lang="zh-CN" altLang="en-US" sz="1500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zh-CN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zh-CN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334962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　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zh-CN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84188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数学建模活动与数学探究活动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zh-CN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zh-CN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10</a:t>
                      </a:r>
                      <a:endParaRPr lang="en-US" altLang="zh-CN" sz="1500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课时</a:t>
                      </a:r>
                      <a:endParaRPr lang="zh-CN" altLang="en-US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74</a:t>
                      </a:r>
                      <a:endParaRPr lang="en-US" altLang="zh-CN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70</a:t>
                      </a:r>
                      <a:endParaRPr lang="en-US" altLang="zh-CN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45</a:t>
                      </a:r>
                      <a:endParaRPr lang="en-US" altLang="zh-CN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</a:t>
                      </a:r>
                      <a:endParaRPr lang="en-US" altLang="zh-CN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37</a:t>
                      </a:r>
                      <a:endParaRPr lang="en-US" altLang="zh-CN" sz="15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255</a:t>
                      </a:r>
                      <a:endParaRPr lang="en-US" altLang="zh-CN" sz="1500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7323" marR="7323" marT="7323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428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>
              <a:buNone/>
            </a:pPr>
            <a:r>
              <a:rPr lang="zh-CN" altLang="en-US" dirty="0">
                <a:solidFill>
                  <a:srgbClr val="FF0000"/>
                </a:solidFill>
              </a:rPr>
              <a:t>十四、新高考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卷的启示（山东考卷）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348287"/>
          </a:xfrm>
        </p:spPr>
        <p:txBody>
          <a:bodyPr vert="horz" wrap="square" lIns="91440" tIns="45720" rIns="91440" bIns="45720" anchor="t" anchorCtr="0"/>
          <a:p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一、试卷分析</a:t>
            </a:r>
            <a:endParaRPr lang="zh-CN" altLang="en-US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graphicFrame>
        <p:nvGraphicFramePr>
          <p:cNvPr id="57349" name="表格 57348"/>
          <p:cNvGraphicFramePr/>
          <p:nvPr/>
        </p:nvGraphicFramePr>
        <p:xfrm>
          <a:off x="395288" y="1700213"/>
          <a:ext cx="8280400" cy="4392613"/>
        </p:xfrm>
        <a:graphic>
          <a:graphicData uri="http://schemas.openxmlformats.org/drawingml/2006/table">
            <a:tbl>
              <a:tblPr/>
              <a:tblGrid>
                <a:gridCol w="576263"/>
                <a:gridCol w="3455987"/>
                <a:gridCol w="2405063"/>
                <a:gridCol w="1273175"/>
                <a:gridCol w="569912"/>
              </a:tblGrid>
              <a:tr h="598488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题号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考查的知识点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考查的数学核心素养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题型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分值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1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集合的运算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数学运算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单项选择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2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2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复数的四则运算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数学运算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单项选择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3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计数原理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数学运算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单项选择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2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4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数学文化、立体几何空间角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数学运算、直观想象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单项选择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生活中的实际问题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数学运算、逻辑推理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单项选择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2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6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数学知识在实际问题中的应用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数学运算、数学建模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单项选择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7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平面向量数量积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数学运算、直观想象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单项选择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8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函数的性质（单调性）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数学运算、逻辑推理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单项选择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5255" marR="5255" marT="52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>
              <a:buNone/>
            </a:pPr>
            <a:r>
              <a:rPr lang="zh-CN" altLang="en-US" dirty="0">
                <a:solidFill>
                  <a:srgbClr val="FF0000"/>
                </a:solidFill>
              </a:rPr>
              <a:t>十四、新高考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卷的启示（山东考卷）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8371" name="内容占位符 58370"/>
          <p:cNvGraphicFramePr/>
          <p:nvPr>
            <p:ph idx="1"/>
          </p:nvPr>
        </p:nvGraphicFramePr>
        <p:xfrm>
          <a:off x="250825" y="908050"/>
          <a:ext cx="8435975" cy="5364163"/>
        </p:xfrm>
        <a:graphic>
          <a:graphicData uri="http://schemas.openxmlformats.org/drawingml/2006/table">
            <a:tbl>
              <a:tblPr/>
              <a:tblGrid>
                <a:gridCol w="576263"/>
                <a:gridCol w="3198812"/>
                <a:gridCol w="2819400"/>
                <a:gridCol w="1271588"/>
                <a:gridCol w="569912"/>
              </a:tblGrid>
              <a:tr h="433388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题号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考查的知识点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考查的数学核心素养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题型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分值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7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9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曲线方程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数学运算、直观想象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华文中宋" panose="02010600040101010101" pitchFamily="2" charset="-122"/>
                        </a:rPr>
                        <a:t>多项选择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10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三角函数图象与性质、诱导公式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数学运算、直观想象、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逻辑推理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华文中宋" panose="02010600040101010101" pitchFamily="2" charset="-122"/>
                        </a:rPr>
                        <a:t>多项选择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11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不等式及基本不等式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数学运算、逻辑推理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华文中宋" panose="02010600040101010101" pitchFamily="2" charset="-122"/>
                        </a:rPr>
                        <a:t>多项选择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7725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12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以信息熵为背景，考查概率统计知识，新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定义题型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数学运算、逻辑推理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华文中宋" panose="02010600040101010101" pitchFamily="2" charset="-122"/>
                        </a:rPr>
                        <a:t>多项选择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13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直线与圆锥曲线位置关系，弦长公式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数学运算、直观想象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填空题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7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14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等差数列通项公式、前</a:t>
                      </a: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n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项和公式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数学运算、逻辑推理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填空题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075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15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扇形、圆、三角形面积等，分析问题与</a:t>
                      </a: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解决实际问题的能力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数学运算、数学建模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填空题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16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直四棱柱、球面与平面交线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数学运算、直观想象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填空题</a:t>
                      </a:r>
                      <a:endParaRPr lang="zh-CN" altLang="en-US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</a:rPr>
                        <a:t>5</a:t>
                      </a:r>
                      <a:endParaRPr lang="en-US" altLang="zh-CN" sz="2000" b="1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</a:endParaRPr>
                    </a:p>
                  </a:txBody>
                  <a:tcPr marL="6955" marR="6955" marT="6955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33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十二、新高考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卷的启示（山东考卷）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395288" y="1125538"/>
          <a:ext cx="8363270" cy="4760913"/>
        </p:xfrm>
        <a:graphic>
          <a:graphicData uri="http://schemas.openxmlformats.org/drawingml/2006/table">
            <a:tbl>
              <a:tblPr/>
              <a:tblGrid>
                <a:gridCol w="576063"/>
                <a:gridCol w="3168352"/>
                <a:gridCol w="2793071"/>
                <a:gridCol w="1260380"/>
                <a:gridCol w="565404"/>
              </a:tblGrid>
              <a:tr h="5172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题号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考查的知识点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考查的数学核心素养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题型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分值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2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17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正余弦定理，开放性题型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数学运算、逻辑推理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解答题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2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18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等比数列通项公式，求和公式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数学运算、逻辑推理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解答题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2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19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概率与独立性检验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数学运算、数据分析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解答题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20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空间线面位置关系的证明与线面角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数学运算、直观想象</a:t>
                      </a:r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、</a:t>
                      </a:r>
                      <a:endParaRPr lang="en-US" altLang="zh-CN" sz="2000" b="1" i="0" u="none" strike="noStrike" dirty="0" smtClean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algn="ctr" fontAlgn="ctr"/>
                      <a:r>
                        <a:rPr lang="zh-CN" altLang="en-US" sz="2000" b="1" i="0" u="none" strike="noStrike" dirty="0" smtClean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逻辑推理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解答题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21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导数的几何意义、切线方程求法，利用导数研究函数单独性、最值等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数学运算、逻辑推理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解答题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22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椭圆方程，直线与椭圆位置关系，圆锥曲线中的定点、定值问题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数学运算、逻辑推理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解答题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955" marR="6955" marT="6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445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>
              <a:buNone/>
            </a:pPr>
            <a:r>
              <a:rPr lang="zh-CN" altLang="en-US" dirty="0">
                <a:solidFill>
                  <a:srgbClr val="FF0000"/>
                </a:solidFill>
              </a:rPr>
              <a:t>十四、新高考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卷的启示（山东考卷）</a:t>
            </a:r>
            <a:endParaRPr lang="zh-CN" altLang="en-US" dirty="0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323850" y="1052513"/>
            <a:ext cx="8496300" cy="5348287"/>
          </a:xfrm>
        </p:spPr>
        <p:txBody>
          <a:bodyPr vert="horz" wrap="square" lIns="91440" tIns="45720" rIns="91440" bIns="45720" anchor="t" anchorCtr="0"/>
          <a:p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二、基本特点</a:t>
            </a:r>
            <a:endParaRPr lang="en-US" altLang="zh-CN" sz="24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增加多选题。题型：</a:t>
            </a:r>
            <a:r>
              <a:rPr lang="en-US" altLang="zh-CN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单选</a:t>
            </a:r>
            <a:r>
              <a:rPr lang="en-US" altLang="zh-CN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+4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多选</a:t>
            </a:r>
            <a:r>
              <a:rPr lang="en-US" altLang="zh-CN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+4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填空</a:t>
            </a:r>
            <a:r>
              <a:rPr lang="en-US" altLang="zh-CN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+6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解答。不设选做题。解答题仍然以三角函数、数列、概率与统计、立体几何、解析几何、函数与导数为核心。</a:t>
            </a:r>
            <a:endParaRPr lang="en-US" altLang="zh-CN" sz="20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注重应用性。重视与实际的联系和数学文化的渗透。，凸显六大核心素养。第</a:t>
            </a:r>
            <a:r>
              <a:rPr lang="en-US" altLang="zh-CN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题、第</a:t>
            </a:r>
            <a:r>
              <a:rPr lang="en-US" altLang="zh-CN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题分别以日晷、新冠肺炎为背景，第</a:t>
            </a:r>
            <a:r>
              <a:rPr lang="en-US" altLang="zh-CN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15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题以加工制作零件为素材，第</a:t>
            </a:r>
            <a:r>
              <a:rPr lang="en-US" altLang="zh-CN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19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题为环境保护入手，考查概率与统计知识，要求考生对数据进行分析、运算，合理作出判读，体现了数据分析、数学运算素养。</a:t>
            </a:r>
            <a:endParaRPr lang="en-US" altLang="zh-CN" sz="20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15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19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，需要抽象出数学模型，建立数学关系，应用数学知识解决实际问题，突出直观想象、数据分析、数学运算、建立数学模型核心素养。</a:t>
            </a:r>
            <a:endParaRPr lang="en-US" altLang="zh-CN" sz="20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题型素材新颖。第</a:t>
            </a:r>
            <a:r>
              <a:rPr lang="en-US" altLang="zh-CN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6.12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15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19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题。第</a:t>
            </a:r>
            <a:r>
              <a:rPr lang="en-US" altLang="zh-CN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19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题是开放性解答题。</a:t>
            </a:r>
            <a:endParaRPr lang="en-US" altLang="zh-CN" sz="20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5.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各题较好地体现了对数学核心素养的考查。</a:t>
            </a:r>
            <a:endParaRPr lang="zh-CN" altLang="en-US" sz="2000" dirty="0"/>
          </a:p>
        </p:txBody>
      </p:sp>
      <p:sp>
        <p:nvSpPr>
          <p:cNvPr id="60420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/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十五、新教材、新高考教学思考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184775"/>
          </a:xfrm>
        </p:spPr>
        <p:txBody>
          <a:bodyPr vert="horz" wrap="square" lIns="91440" tIns="45720" rIns="91440" bIns="45720" anchor="t" anchorCtr="0"/>
          <a:p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一、如何发展学生数学核心素养？</a:t>
            </a:r>
            <a:endParaRPr lang="en-US" altLang="zh-CN" sz="20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特别是</a:t>
            </a: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数学运算、数学建模与数据处理</a:t>
            </a:r>
            <a:endParaRPr lang="en-US" altLang="zh-CN" sz="20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（解析几何、函数与导数、概率统计）</a:t>
            </a:r>
            <a:endParaRPr lang="en-US" altLang="zh-CN" sz="20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二、新课教学中如何设置</a:t>
            </a: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问题与情景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（情景，问题，设计意图）、</a:t>
            </a: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知识与技能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（活动体验，知识建构，设计意图）、</a:t>
            </a: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思维与表达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（例题、习题的选用，选用意图）、</a:t>
            </a: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交流与反思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（如何有效小结）？</a:t>
            </a:r>
            <a:endParaRPr lang="en-US" altLang="zh-CN" sz="20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三、教材例题习题的处理（练习、习题</a:t>
            </a: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（复习巩固、综合运用、拓广探索）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20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四、加强</a:t>
            </a: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实际应用问题与数学文化背景题型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的训练</a:t>
            </a:r>
            <a:endParaRPr lang="en-US" altLang="zh-CN" sz="20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五、从高考角度</a:t>
            </a: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适当调整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章节授课顺序（跳过学考，直接从高考角度安排主线板块）</a:t>
            </a:r>
            <a:endParaRPr lang="en-US" altLang="zh-CN" sz="20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六、关于</a:t>
            </a: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数学阅读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endParaRPr lang="en-US" altLang="zh-CN" sz="20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七、关于</a:t>
            </a: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上课进度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endParaRPr lang="en-US" altLang="zh-CN" sz="20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八、关于新课教学</a:t>
            </a:r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兼顾高考备考</a:t>
            </a:r>
            <a:r>
              <a:rPr lang="zh-CN" altLang="en-US" sz="20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问题（题型全面，训练难度，测试强度）</a:t>
            </a:r>
            <a:endParaRPr lang="zh-CN" altLang="en-US" sz="2000" b="1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1444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2" descr="C:\Users\Bao\Desktop\timg.jpg"/>
          <p:cNvPicPr>
            <a:picLocks noChangeAspect="1" noChangeArrowheads="1"/>
          </p:cNvPicPr>
          <p:nvPr/>
        </p:nvPicPr>
        <p:blipFill>
          <a:blip r:embed="rId1" cstate="print">
            <a:lum bright="70000" contrast="-40000"/>
          </a:blip>
          <a:srcRect/>
          <a:stretch>
            <a:fillRect/>
          </a:stretch>
        </p:blipFill>
        <p:spPr bwMode="auto">
          <a:xfrm>
            <a:off x="1125141" y="2285992"/>
            <a:ext cx="4572008" cy="4572008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2" name="灯片编号占位符 1"/>
          <p:cNvSpPr txBox="1">
            <a:spLocks noGrp="1"/>
          </p:cNvSpPr>
          <p:nvPr>
            <p:ph type="sldNum" sz="quarter" idx="11"/>
          </p:nvPr>
        </p:nvSpPr>
        <p:spPr bwMode="auto">
          <a:xfrm>
            <a:off x="3189288" y="6596063"/>
            <a:ext cx="2514600" cy="223838"/>
          </a:xfrm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eaLnBrk="1" hangingPunct="1">
              <a:lnSpc>
                <a:spcPct val="80000"/>
              </a:lnSpc>
              <a:buNone/>
            </a:pPr>
            <a:fld id="{9A0DB2DC-4C9A-4742-B13C-FB6460FD3503}" type="slidenum">
              <a:rPr lang="zh-CN" altLang="en-US" sz="1000" b="1" dirty="0">
                <a:ea typeface="宋体" panose="02010600030101010101" pitchFamily="2" charset="-122"/>
              </a:rPr>
            </a:fld>
            <a:endParaRPr lang="zh-CN" altLang="en-US" sz="1000" b="1" dirty="0">
              <a:ea typeface="宋体" panose="02010600030101010101" pitchFamily="2" charset="-122"/>
            </a:endParaRPr>
          </a:p>
        </p:txBody>
      </p:sp>
      <p:sp>
        <p:nvSpPr>
          <p:cNvPr id="62468" name="TextBox 2"/>
          <p:cNvSpPr txBox="1"/>
          <p:nvPr/>
        </p:nvSpPr>
        <p:spPr>
          <a:xfrm>
            <a:off x="250825" y="863600"/>
            <a:ext cx="5400675" cy="4554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5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华为与数学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有位国企的老板问任正非，华为为什么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多年就能成长为国际化企业？是不是靠的低价战略？任正非说你错了，我们是高价。对方又问，那你凭什么打进了欧洲？回答是靠技术领先和产品领先，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重要因素之一就是数学研究在产品研发中起到的重要作用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华为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——2008.7.24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土耳其数学家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Erdal Arikan—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发表了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Polar code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的论文，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日邀请他访问华为，商谈合作，奠定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5G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的理论基础。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246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538" y="1230313"/>
            <a:ext cx="3240087" cy="382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 1"/>
          <p:cNvSpPr txBox="1"/>
          <p:nvPr/>
        </p:nvSpPr>
        <p:spPr>
          <a:xfrm>
            <a:off x="539750" y="222250"/>
            <a:ext cx="8153400" cy="685800"/>
          </a:xfrm>
          <a:prstGeom prst="rect">
            <a:avLst/>
          </a:prstGeom>
        </p:spPr>
        <p:txBody>
          <a:bodyPr/>
          <a:lstStyle/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3600" b="1" kern="0" cap="none" spc="0" normalizeH="0" baseline="0" noProof="0" dirty="0" smtClean="0">
                <a:solidFill>
                  <a:srgbClr val="FF0000"/>
                </a:solidFill>
                <a:latin typeface="+mj-lt"/>
                <a:ea typeface="宋体" panose="02010600030101010101" pitchFamily="2" charset="-122"/>
                <a:cs typeface="+mj-cs"/>
              </a:rPr>
              <a:t>共   勉</a:t>
            </a:r>
            <a:r>
              <a:rPr kumimoji="0" lang="en-US" altLang="zh-CN" sz="3600" b="1" kern="0" cap="none" spc="0" normalizeH="0" baseline="0" noProof="0" dirty="0" smtClean="0">
                <a:solidFill>
                  <a:srgbClr val="FF0000"/>
                </a:solidFill>
                <a:latin typeface="+mj-lt"/>
                <a:ea typeface="宋体" panose="02010600030101010101" pitchFamily="2" charset="-122"/>
                <a:cs typeface="+mj-cs"/>
              </a:rPr>
              <a:t>——</a:t>
            </a:r>
            <a:r>
              <a:rPr kumimoji="0" lang="zh-CN" altLang="en-US" sz="3600" b="1" kern="0" cap="none" spc="0" normalizeH="0" baseline="0" noProof="0" dirty="0" smtClean="0">
                <a:solidFill>
                  <a:srgbClr val="FF0000"/>
                </a:solidFill>
                <a:latin typeface="+mj-lt"/>
                <a:ea typeface="宋体" panose="02010600030101010101" pitchFamily="2" charset="-122"/>
                <a:cs typeface="+mj-cs"/>
              </a:rPr>
              <a:t>深刻认识数学的重要性</a:t>
            </a:r>
            <a:endParaRPr kumimoji="0" lang="zh-CN" altLang="en-US" sz="3600" b="1" kern="0" cap="none" spc="0" normalizeH="0" baseline="0" noProof="0" dirty="0" smtClean="0">
              <a:solidFill>
                <a:srgbClr val="FF0000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1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63491" name="矩形 2"/>
          <p:cNvSpPr/>
          <p:nvPr/>
        </p:nvSpPr>
        <p:spPr>
          <a:xfrm>
            <a:off x="395288" y="1341438"/>
            <a:ext cx="3529012" cy="409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2020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日，中共中央总书记、国家主席、中央军委主席习近平在京主持召开科学家座谈会并发表重要讲话。他指出，要加强创新人才教育培养，把教育摆在更加重要位置，全面提高教育质量，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加强数学、物理、化学、生物等基础学科建设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，鼓励具备条件的高校积极设置基础研究、交叉学科相关学科专业，加强基础学科本科生培养，注重培养学生创新意识和创新能力。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3492" name="Picture 2" descr="http://www.gov.cn/xinwen/2020-09/11/5542851/images/c26686e4fad74f24a3585e43e2a216b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0" y="1557338"/>
            <a:ext cx="4291013" cy="3062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971550" y="333375"/>
            <a:ext cx="698500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共 勉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深刻认识数学的重要性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多年来高中数学课程改革遇到的问题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spcBef>
                <a:spcPts val="119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5.  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选修</a:t>
            </a:r>
            <a:r>
              <a:rPr lang="en-US" altLang="zh-CN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Ⅱ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与大学内容不接轨</a:t>
            </a:r>
            <a:endParaRPr lang="en-US" altLang="zh-CN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现在选修课程分 </a:t>
            </a:r>
            <a:r>
              <a:rPr lang="en-US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E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五类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为学生确定发展方向提供引导；为学生展示数学才能提供平台；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为学生发展数学兴趣提供选择；为大学自主招生提供参考。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64515" name="Text Box 6"/>
          <p:cNvSpPr txBox="1"/>
          <p:nvPr/>
        </p:nvSpPr>
        <p:spPr>
          <a:xfrm>
            <a:off x="2771775" y="5661025"/>
            <a:ext cx="3671888" cy="3667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6" name="WordArt 7"/>
          <p:cNvSpPr>
            <a:spLocks noChangeArrowheads="1" noChangeShapeType="1" noTextEdit="1"/>
          </p:cNvSpPr>
          <p:nvPr/>
        </p:nvSpPr>
        <p:spPr bwMode="auto">
          <a:xfrm>
            <a:off x="1475656" y="1124744"/>
            <a:ext cx="6408712" cy="1727448"/>
          </a:xfrm>
          <a:prstGeom prst="rect">
            <a:avLst/>
          </a:prstGeom>
        </p:spPr>
        <p:txBody>
          <a:bodyPr wrap="none" numCol="1" fromWordArt="1">
            <a:prstTxWarp prst="textDeflate">
              <a:avLst>
                <a:gd name="adj" fmla="val 1875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0" cap="none" spc="0" normalizeH="0" baseline="0" noProof="0" dirty="0" smtClean="0">
                <a:ln w="25400">
                  <a:solidFill>
                    <a:srgbClr val="FEFEFE"/>
                  </a:solidFill>
                  <a:round/>
                </a:ln>
                <a:gradFill rotWithShape="1">
                  <a:gsLst>
                    <a:gs pos="0">
                      <a:srgbClr val="273400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56796" dir="3806097" algn="ctr" rotWithShape="0">
                    <a:srgbClr val="080808"/>
                  </a:outerShdw>
                </a:effectLst>
                <a:uLnTx/>
                <a:uFillTx/>
                <a:latin typeface="Arial" panose="020B0604020202020204"/>
                <a:ea typeface="楷体" panose="02010609060101010101" pitchFamily="49" charset="-122"/>
                <a:cs typeface="Arial" panose="020B0604020202020204"/>
              </a:rPr>
              <a:t>谢谢聆听</a:t>
            </a:r>
            <a:r>
              <a:rPr kumimoji="0" lang="en-US" altLang="zh-CN" sz="3600" b="1" i="0" u="none" strike="noStrike" kern="10" cap="none" spc="0" normalizeH="0" baseline="0" noProof="0" dirty="0" smtClean="0">
                <a:ln w="25400">
                  <a:solidFill>
                    <a:srgbClr val="FEFEFE"/>
                  </a:solidFill>
                  <a:round/>
                </a:ln>
                <a:gradFill rotWithShape="1">
                  <a:gsLst>
                    <a:gs pos="0">
                      <a:srgbClr val="273400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56796" dir="3806097" algn="ctr" rotWithShape="0">
                    <a:srgbClr val="080808"/>
                  </a:outerShdw>
                </a:effectLst>
                <a:uLnTx/>
                <a:uFillTx/>
                <a:latin typeface="Arial" panose="020B0604020202020204"/>
                <a:ea typeface="楷体" panose="02010609060101010101" pitchFamily="49" charset="-122"/>
                <a:cs typeface="Arial" panose="020B0604020202020204"/>
              </a:rPr>
              <a:t> !</a:t>
            </a:r>
            <a:endParaRPr kumimoji="0" lang="zh-CN" altLang="en-US" sz="3600" b="1" i="0" u="none" strike="noStrike" kern="10" cap="none" spc="0" normalizeH="0" baseline="0" noProof="0" dirty="0" smtClean="0">
              <a:ln w="25400">
                <a:solidFill>
                  <a:srgbClr val="FEFEFE"/>
                </a:solidFill>
                <a:round/>
              </a:ln>
              <a:gradFill rotWithShape="1">
                <a:gsLst>
                  <a:gs pos="0">
                    <a:srgbClr val="273400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56796" dir="3806097" algn="ctr" rotWithShape="0">
                  <a:srgbClr val="080808"/>
                </a:outerShdw>
              </a:effectLst>
              <a:uLnTx/>
              <a:uFillTx/>
              <a:latin typeface="Arial" panose="020B0604020202020204"/>
              <a:ea typeface="楷体" panose="02010609060101010101" pitchFamily="49" charset="-122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250825" y="222250"/>
            <a:ext cx="8642350" cy="685800"/>
          </a:xfrm>
        </p:spPr>
        <p:txBody>
          <a:bodyPr vert="horz" wrap="square" lIns="91440" tIns="45720" rIns="91440" bIns="45720" anchor="ctr" anchorCtr="0"/>
          <a:p>
            <a:pPr algn="l"/>
            <a:r>
              <a:rPr lang="zh-CN" altLang="en-US" sz="3200" dirty="0">
                <a:solidFill>
                  <a:srgbClr val="FF0000"/>
                </a:solidFill>
                <a:ea typeface="宋体" panose="02010600030101010101" pitchFamily="2" charset="-122"/>
              </a:rPr>
              <a:t>二、普通高中数学教材编写及高考命题依据</a:t>
            </a:r>
            <a:endParaRPr lang="zh-CN" altLang="en-US" sz="32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《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普通高中</a:t>
            </a: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课程方案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》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（教育部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2017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制定）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《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普通高中</a:t>
            </a: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数学课程标准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》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2017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年版，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2017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年版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2020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年修订）（教育部制定）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《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中国</a:t>
            </a: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高考评价体系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》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《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中国高考评价体系说明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》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（教育部考试中心制定）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《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基于高考评价体系的</a:t>
            </a: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数学科考试内容改革实施路径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》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（任子朝等）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教材：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人版高中数学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版、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版，北师大版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不再编写</a:t>
            </a:r>
            <a:r>
              <a:rPr lang="en-US" altLang="zh-CN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《</a:t>
            </a: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考试大纲</a:t>
            </a:r>
            <a:r>
              <a:rPr lang="en-US" altLang="zh-CN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》</a:t>
            </a: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《</a:t>
            </a: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考试大纲的说明</a:t>
            </a:r>
            <a:r>
              <a:rPr lang="en-US" altLang="zh-CN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》</a:t>
            </a: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等</a:t>
            </a:r>
            <a:endParaRPr lang="zh-CN" altLang="en-US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1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pic>
        <p:nvPicPr>
          <p:cNvPr id="1126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613" y="981075"/>
            <a:ext cx="8220075" cy="5184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8" name="矩形 3"/>
          <p:cNvSpPr/>
          <p:nvPr/>
        </p:nvSpPr>
        <p:spPr>
          <a:xfrm>
            <a:off x="323850" y="333375"/>
            <a:ext cx="85693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三、普通高中数学新课程标准的主要变化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1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pic>
        <p:nvPicPr>
          <p:cNvPr id="1229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1052513"/>
            <a:ext cx="8137525" cy="5113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050TGp">
  <a:themeElements>
    <a:clrScheme name="F050TGp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F050TG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lnDef>
  </a:objectDefaults>
  <a:extraClrSchemeLst>
    <a:extraClrScheme>
      <a:clrScheme name="F050TGp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50TGp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050TGp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F050TGp">
  <a:themeElements>
    <a:clrScheme name="1_F050TGp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1_F050TG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lnDef>
  </a:objectDefaults>
  <a:extraClrSchemeLst>
    <a:extraClrScheme>
      <a:clrScheme name="1_F050TGp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050TGp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050TGp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F050TGp">
  <a:themeElements>
    <a:clrScheme name="2_F050TGp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2_F050TGp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" panose="02010609060101010101" pitchFamily="49" charset="-122"/>
          </a:defRPr>
        </a:defPPr>
      </a:lstStyle>
    </a:lnDef>
  </a:objectDefaults>
  <a:extraClrSchemeLst>
    <a:extraClrScheme>
      <a:clrScheme name="2_F050TGp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050TGp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F050TGp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F050TGp</Template>
  <TotalTime>0</TotalTime>
  <Words>8379</Words>
  <Application>WPS 演示</Application>
  <PresentationFormat>全屏显示(4:3)</PresentationFormat>
  <Paragraphs>1305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60</vt:i4>
      </vt:variant>
    </vt:vector>
  </HeadingPairs>
  <TitlesOfParts>
    <vt:vector size="74" baseType="lpstr">
      <vt:lpstr>Arial</vt:lpstr>
      <vt:lpstr>宋体</vt:lpstr>
      <vt:lpstr>Wingdings</vt:lpstr>
      <vt:lpstr>楷体</vt:lpstr>
      <vt:lpstr>Calibri</vt:lpstr>
      <vt:lpstr>华文新魏</vt:lpstr>
      <vt:lpstr>黑体</vt:lpstr>
      <vt:lpstr>华文中宋</vt:lpstr>
      <vt:lpstr>微软雅黑</vt:lpstr>
      <vt:lpstr>Arial Unicode MS</vt:lpstr>
      <vt:lpstr>Arial</vt:lpstr>
      <vt:lpstr>F050TGp</vt:lpstr>
      <vt:lpstr>1_F050TGp</vt:lpstr>
      <vt:lpstr>2_F050TGp</vt:lpstr>
      <vt:lpstr>PowerPoint 演示文稿</vt:lpstr>
      <vt:lpstr>一、制订高中数学新课标的背景</vt:lpstr>
      <vt:lpstr>10多年来高中数学课程改革遇到的问题</vt:lpstr>
      <vt:lpstr>10多年来高中数学课程改革遇到的问题</vt:lpstr>
      <vt:lpstr>10多年来高中数学课程改革遇到的问题</vt:lpstr>
      <vt:lpstr>10多年来高中数学课程改革遇到的问题</vt:lpstr>
      <vt:lpstr>二、普通高中数学教材编写及高考命题依据</vt:lpstr>
      <vt:lpstr>PowerPoint 演示文稿</vt:lpstr>
      <vt:lpstr>PowerPoint 演示文稿</vt:lpstr>
      <vt:lpstr>数学学科素养、四基、四能、三会</vt:lpstr>
      <vt:lpstr>数学核心素养历史沿革</vt:lpstr>
      <vt:lpstr>数学核心素养历史沿革</vt:lpstr>
      <vt:lpstr>四基、四能历史沿革</vt:lpstr>
      <vt:lpstr>数学核心素养——数学抽象</vt:lpstr>
      <vt:lpstr>数学核心素养——逻辑推理</vt:lpstr>
      <vt:lpstr>数学核心素养——数学建模</vt:lpstr>
      <vt:lpstr>数学核心素养——直观想象</vt:lpstr>
      <vt:lpstr>核心素养——数学运算</vt:lpstr>
      <vt:lpstr>数学核心素养——数据分析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四、新教材必修课程内容</vt:lpstr>
      <vt:lpstr>五、新教材选择性必修课程</vt:lpstr>
      <vt:lpstr>六、新教材选修课程</vt:lpstr>
      <vt:lpstr>七、四条主线框图</vt:lpstr>
      <vt:lpstr>PowerPoint 演示文稿</vt:lpstr>
      <vt:lpstr>PowerPoint 演示文稿</vt:lpstr>
      <vt:lpstr>PowerPoint 演示文稿</vt:lpstr>
      <vt:lpstr>PowerPoint 演示文稿</vt:lpstr>
      <vt:lpstr>八、各主题基本套路</vt:lpstr>
      <vt:lpstr>九、各章各节基本结构</vt:lpstr>
      <vt:lpstr>各章各节基本结构</vt:lpstr>
      <vt:lpstr>十一、高中数学新教材的变化与不变</vt:lpstr>
      <vt:lpstr>十一、高中数学新教材的变化与不变</vt:lpstr>
      <vt:lpstr>十一、高中数学新教材的变化与不变</vt:lpstr>
      <vt:lpstr>十一、高中数学新教材的变化与不变</vt:lpstr>
      <vt:lpstr>十一、高中数学新教材的变化与不变</vt:lpstr>
      <vt:lpstr>十一、高中数学新教材的变化与不变</vt:lpstr>
      <vt:lpstr>十一、高中数学新教材的变化与不变</vt:lpstr>
      <vt:lpstr>十二、四条主线内容分布</vt:lpstr>
      <vt:lpstr>十二、四条主线内容分布</vt:lpstr>
      <vt:lpstr>十二、四条主线内容分布</vt:lpstr>
      <vt:lpstr>十二、四条主线内容分布</vt:lpstr>
      <vt:lpstr>十二、四条主线内容分布</vt:lpstr>
      <vt:lpstr>十三、基本课时合计</vt:lpstr>
      <vt:lpstr>十四、新高考I卷的启示（山东考卷）</vt:lpstr>
      <vt:lpstr>十四、新高考I卷的启示（山东考卷）</vt:lpstr>
      <vt:lpstr>十二、新高考I卷的启示（山东考卷）</vt:lpstr>
      <vt:lpstr>十四、新高考I卷的启示（山东考卷）</vt:lpstr>
      <vt:lpstr>十五、新教材、新高考教学思考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“最初的梦想”主题班会</dc:title>
  <dc:creator>陈田养</dc:creator>
  <cp:lastModifiedBy>seewo</cp:lastModifiedBy>
  <cp:revision>750</cp:revision>
  <dcterms:created xsi:type="dcterms:W3CDTF">2008-05-21T04:54:00Z</dcterms:created>
  <dcterms:modified xsi:type="dcterms:W3CDTF">2022-03-11T10:39:27Z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2052-11.1.0.11566</vt:lpwstr>
  </property>
  <property fmtid="{D5CDD505-2E9C-101B-9397-08002B2CF9AE}" pid="3" name="ICV">
    <vt:lpwstr>E3FDF3D47C724F948C36FF06C3B81F44</vt:lpwstr>
  </property>
</Properties>
</file>