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41" r:id="rId3"/>
    <p:sldId id="1142" r:id="rId5"/>
    <p:sldId id="1143" r:id="rId6"/>
    <p:sldId id="1046" r:id="rId7"/>
    <p:sldId id="1098" r:id="rId8"/>
    <p:sldId id="996" r:id="rId9"/>
    <p:sldId id="1147" r:id="rId10"/>
    <p:sldId id="1148" r:id="rId11"/>
    <p:sldId id="1149" r:id="rId12"/>
    <p:sldId id="1150" r:id="rId13"/>
    <p:sldId id="1152" r:id="rId14"/>
    <p:sldId id="1014" r:id="rId15"/>
    <p:sldId id="1157" r:id="rId16"/>
    <p:sldId id="1158" r:id="rId17"/>
    <p:sldId id="1159" r:id="rId18"/>
    <p:sldId id="1160" r:id="rId19"/>
    <p:sldId id="1161" r:id="rId20"/>
    <p:sldId id="1162" r:id="rId21"/>
    <p:sldId id="1163" r:id="rId22"/>
    <p:sldId id="1222" r:id="rId23"/>
    <p:sldId id="1164" r:id="rId24"/>
    <p:sldId id="1165" r:id="rId25"/>
    <p:sldId id="1223" r:id="rId26"/>
    <p:sldId id="1016" r:id="rId27"/>
    <p:sldId id="1166" r:id="rId28"/>
    <p:sldId id="1168" r:id="rId29"/>
    <p:sldId id="1224" r:id="rId30"/>
    <p:sldId id="1171" r:id="rId31"/>
    <p:sldId id="1172" r:id="rId32"/>
    <p:sldId id="1225" r:id="rId33"/>
    <p:sldId id="1174" r:id="rId34"/>
    <p:sldId id="1130" r:id="rId35"/>
    <p:sldId id="1226" r:id="rId36"/>
    <p:sldId id="1252" r:id="rId37"/>
    <p:sldId id="1057" r:id="rId38"/>
    <p:sldId id="1133" r:id="rId39"/>
    <p:sldId id="1178" r:id="rId40"/>
    <p:sldId id="1177" r:id="rId41"/>
    <p:sldId id="1114" r:id="rId42"/>
    <p:sldId id="1253" r:id="rId43"/>
    <p:sldId id="1179" r:id="rId44"/>
    <p:sldId id="1180" r:id="rId45"/>
    <p:sldId id="1254" r:id="rId46"/>
    <p:sldId id="1181" r:id="rId47"/>
    <p:sldId id="1134" r:id="rId48"/>
    <p:sldId id="1182" r:id="rId49"/>
    <p:sldId id="1184" r:id="rId50"/>
    <p:sldId id="1183" r:id="rId51"/>
    <p:sldId id="1188" r:id="rId52"/>
    <p:sldId id="1189" r:id="rId53"/>
    <p:sldId id="1190" r:id="rId54"/>
  </p:sldIdLst>
  <p:sldSz cx="12190095" cy="685927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1CE2"/>
    <a:srgbClr val="0000FF"/>
    <a:srgbClr val="00CCFF"/>
    <a:srgbClr val="0510EB"/>
    <a:srgbClr val="E46C0A"/>
    <a:srgbClr val="339966"/>
    <a:srgbClr val="3114AC"/>
    <a:srgbClr val="111CF3"/>
    <a:srgbClr val="CCFF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7" autoAdjust="0"/>
    <p:restoredTop sz="98709" autoAdjust="0"/>
  </p:normalViewPr>
  <p:slideViewPr>
    <p:cSldViewPr>
      <p:cViewPr>
        <p:scale>
          <a:sx n="75" d="100"/>
          <a:sy n="75" d="100"/>
        </p:scale>
        <p:origin x="-10" y="-22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4124-CDD9-49F2-BF2B-46328A7A5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04987-94A8-4214-B387-FD5AF34F49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314153"/>
            <a:ext cx="12190413" cy="24601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185" y="0"/>
            <a:ext cx="11647805" cy="527812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C0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乌有先生历险记</a:t>
            </a:r>
            <a:endParaRPr lang="zh-CN" altLang="zh-CN" sz="26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乌有先生者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，中山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布衣也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。年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且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七十，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艺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桑麻五谷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以为生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，不欲与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俗人齿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毁誉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存乎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心，人以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达士目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之。</a:t>
            </a:r>
            <a:endParaRPr lang="zh-CN" altLang="zh-CN" sz="2600" b="1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indent="720725" algn="just"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1)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乌有先生：虚拟人名，乌有，即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没有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。本文中的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乌有先生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亡是公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和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子虚长者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都是虚拟人名，取其虚构之义。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布衣：平民，普通百姓。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者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，判断句的标志，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者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表示提示性停顿，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表示判断，二者均为助词。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且：副词，将近，将要。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艺：种植。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以：连词，表目的，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来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为：谋求。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生：生计。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俗人：庸俗的人。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齿：动词，并列。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(11)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毁誉：毁谤和称赞。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(12)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存：放，在。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(13)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乎：介词，相当于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于</a:t>
            </a:r>
            <a:r>
              <a:rPr lang="en-US" altLang="zh-CN" sz="2600" kern="100" spc="-6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(14)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达士：通达事理的人。</a:t>
            </a:r>
            <a:r>
              <a:rPr lang="en-US" altLang="zh-CN" sz="2600" kern="100" spc="-6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(15)</a:t>
            </a:r>
            <a:r>
              <a:rPr lang="zh-CN" altLang="zh-CN" sz="2600" kern="100" spc="-6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目：名词用作动词，看待。</a:t>
            </a:r>
            <a:endParaRPr lang="zh-CN" altLang="zh-CN" sz="2600" kern="100" spc="-6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8755" y="5278120"/>
            <a:ext cx="117932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rgbClr val="4A1CE2"/>
                </a:solidFill>
                <a:ea typeface="宋体" panose="02010600030101010101" pitchFamily="2" charset="-122"/>
              </a:rPr>
              <a:t>         </a:t>
            </a:r>
            <a:r>
              <a:rPr lang="zh-CN" sz="2800" b="1">
                <a:solidFill>
                  <a:srgbClr val="4A1CE2"/>
                </a:solidFill>
                <a:ea typeface="宋体" panose="02010600030101010101" pitchFamily="2" charset="-122"/>
              </a:rPr>
              <a:t>乌有先生是中山一个普通百姓。他年龄将近七十岁，以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种植</a:t>
            </a:r>
            <a:r>
              <a:rPr lang="zh-CN" sz="2800" b="1">
                <a:solidFill>
                  <a:srgbClr val="4A1CE2"/>
                </a:solidFill>
                <a:ea typeface="宋体" panose="02010600030101010101" pitchFamily="2" charset="-122"/>
              </a:rPr>
              <a:t>桑麻五谷来维持生活，不愿和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庸俗的人</a:t>
            </a:r>
            <a:r>
              <a:rPr lang="zh-CN" sz="2800" b="1">
                <a:solidFill>
                  <a:srgbClr val="4A1CE2"/>
                </a:solidFill>
                <a:ea typeface="宋体" panose="02010600030101010101" pitchFamily="2" charset="-122"/>
              </a:rPr>
              <a:t>为伍，别人对他的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毁谤与赞美</a:t>
            </a:r>
            <a:r>
              <a:rPr lang="zh-CN" sz="2800" b="1">
                <a:solidFill>
                  <a:srgbClr val="4A1CE2"/>
                </a:solidFill>
                <a:ea typeface="宋体" panose="02010600030101010101" pitchFamily="2" charset="-122"/>
              </a:rPr>
              <a:t>全都不放在心上，人们都把他看作通达事理的人。</a:t>
            </a:r>
            <a:endParaRPr lang="zh-CN" altLang="en-US" sz="2800" b="1">
              <a:solidFill>
                <a:srgbClr val="4A1CE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361" y="270709"/>
            <a:ext cx="11499437" cy="47720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老妻曰：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虽然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终当有以活之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妾谓坐视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故人死，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是倍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义尔，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窃为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君不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取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虽然：固定结构，</a:t>
            </a:r>
            <a:r>
              <a:rPr lang="zh-CN" altLang="zh-CN" sz="2800" kern="100" dirty="0">
                <a:latin typeface="宋体" panose="02010600030101010101" pitchFamily="2" charset="-122"/>
                <a:ea typeface="Times New Roman" panose="02020603050405020304"/>
                <a:cs typeface="Courier New" panose="02070309020205020404"/>
              </a:rPr>
              <a:t> 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即使这样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终：终究。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当：一定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有以活之：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有以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，固定结构，可译为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有用来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的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办法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)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活之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，使之活，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活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是动词的使动用法。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妾：妇女自称。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谓：认为。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坐视：坐着看，表示不采取办法而等待观望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是：指示代词，指代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坐视故人死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这件事。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倍：通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，违背。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窃：谦辞，可译为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个人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或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私下里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为：认为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12)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取：采取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这种做法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8960" y="5153025"/>
            <a:ext cx="11275060" cy="1568450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妻子说：“即使这样，我们终究一定有法救活他。我认为，坐视老朋友死（而不想办法），这是违背道义的行为，我个人认为您不应该采取这种做法。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8407" y="1021736"/>
            <a:ext cx="11493599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夫败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义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以负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友，君子之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所耻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孰若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冒死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救之？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夫：句首语气词。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败：损害。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以：连词，表并列。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负：辜负，对不起。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所耻：感到耻辱的事。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加动词组成名词性短语，意为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的事情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孰若：哪里比得上，怎么比得上。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以：连词，表目的，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来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48615" y="4890135"/>
            <a:ext cx="11275060" cy="1076325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既损害道义又对不起朋友，这是君子感到耻辱的事。哪里比得上拼死去救他好呢？”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488" y="105480"/>
            <a:ext cx="11499437" cy="421386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之，曰：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卿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言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甚副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吾意，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苟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能活之，何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爱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此身？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纵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有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祸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固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当不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辞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也。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然：意动用法，认为对。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卿：尊称，可译为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您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甚：极，很。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副：相称，符合。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苟：如果。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爱：吝惜。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纵：即使。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祸：祸患，灾祸。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固：本来。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辞：推辞。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属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老妻护公，而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躬自策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驴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夜驰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之山中。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(1)属：通“嘱”，吩咐。(2)躬自：亲自。(3)策：名词用作动词，用鞭子抽打。(4)夜：名词作状语，在夜里，连夜。(5)驰：动词，前往，赶往。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45440" y="4319270"/>
            <a:ext cx="11499215" cy="1568450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乌有先生觉得妻子的话很正确，（他对妻子）说：“您的话很符合我的想法，如果能救活他，我为什么吝惜自己这把老骨头?即使有什么灾祸，那本来就是我义不容辞的。”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5440" y="6010910"/>
            <a:ext cx="11499215" cy="583565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于是吩咐老伴看护亡是公，自己亲自策驴连夜飞快地赶往山中。 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0" grpId="1" animBg="1"/>
      <p:bldP spid="2" grpId="0" bldLvl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020" y="-92710"/>
            <a:ext cx="11869420" cy="473075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六月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晦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信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而指弗见，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跬步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难行，至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中夜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，道未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及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半。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indent="720725"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时：当时，正值。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晦：农历每月最后一天。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信：通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伸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跬步：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跬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，古时的半步，现在的一步；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步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，古时的一步，现在的两步。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中夜：古时又称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夜分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子时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半夜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及：到。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未几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，密云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蔽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空，雷电交加。先生欲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投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村落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辟焉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叩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门而人皆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弗之内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方踌躇间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，雨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暴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至。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未几：不久，没过多久。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蔽：遮蔽。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投：前往。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辟：通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避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，躲避。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焉：代词，指雨。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叩：敲。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弗之内：否定句中代词宾语前置，相当于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弗内之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内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纳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方：正在。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踌躇：犹豫，徘徊。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间：时。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暴：突然。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71780" y="4753610"/>
            <a:ext cx="11645900" cy="1060450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b="1">
                <a:solidFill>
                  <a:schemeClr val="bg1"/>
                </a:solidFill>
                <a:ea typeface="宋体" panose="02010600030101010101" pitchFamily="2" charset="-122"/>
              </a:rPr>
              <a:t>        </a:t>
            </a:r>
            <a:r>
              <a:rPr lang="zh-CN" sz="3100" b="1">
                <a:solidFill>
                  <a:schemeClr val="bg1"/>
                </a:solidFill>
                <a:uFillTx/>
                <a:ea typeface="宋体" panose="02010600030101010101" pitchFamily="2" charset="-122"/>
              </a:rPr>
              <a:t>当时正值六月末，伸手不见指头，每前行一步两步都很困难。到了半夜，还没有走到一半的路程。</a:t>
            </a:r>
            <a:endParaRPr lang="zh-CN" altLang="en-US" sz="3100" b="1">
              <a:solidFill>
                <a:schemeClr val="bg1"/>
              </a:solidFill>
              <a:uFillTx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415" y="5814060"/>
            <a:ext cx="11645900" cy="1045210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100" b="1">
                <a:solidFill>
                  <a:schemeClr val="bg1"/>
                </a:solidFill>
                <a:uFillTx/>
                <a:ea typeface="宋体" panose="02010600030101010101" pitchFamily="2" charset="-122"/>
              </a:rPr>
              <a:t>没过多久，乌云蔽空，雷电交加。先生想到村庄投宿避雨，敲门时别人都不让他进去。（正在他）犹豫徘徊时，突然下起雨来了。</a:t>
            </a:r>
            <a:endParaRPr lang="zh-CN" altLang="en-US" sz="3100" b="1">
              <a:solidFill>
                <a:schemeClr val="bg1"/>
              </a:solidFill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488" y="798616"/>
            <a:ext cx="11499437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旋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忆及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曩昔尝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过此，村外有一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兰若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遂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借电光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觅得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旋：马上。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曩昔：以前，先前。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尝：曾经。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兰若：梵语音译词，指寺庙。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遂：连词，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于是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觅得：找到。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45440" y="3562985"/>
            <a:ext cx="11142980" cy="1198880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1">
                <a:solidFill>
                  <a:schemeClr val="bg1"/>
                </a:solidFill>
                <a:ea typeface="宋体" panose="02010600030101010101" pitchFamily="2" charset="-122"/>
              </a:rPr>
              <a:t>先生即刻想到先前曾经来过这里，村外有一座寺庙，于是借着闪电光找到了那座寺庙。</a:t>
            </a:r>
            <a:endParaRPr lang="zh-CN" altLang="en-US" sz="3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440" y="0"/>
            <a:ext cx="11668760" cy="47301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入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门，登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其陛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，见殿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扉虚掩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，有小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隙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，将入。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倏然迅雷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大作，电光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烨烨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洞烛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殿堂，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则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见一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缢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妇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县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梁柱间，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被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发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诎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颈，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状甚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惨。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其：指示代词，那；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登其陛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中的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其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与此同。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陛：台阶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en-US" altLang="zh-CN" sz="2800" kern="100" dirty="0" smtClean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扉：门扇。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虚掩：半开。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隙：缝隙。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倏然：突然。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迅雷：与闪电相隔时间极短的雷声。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烨烨：形容闪电闪耀的样子，读</a:t>
            </a:r>
            <a:r>
              <a:rPr lang="en-US" altLang="zh-CN" sz="2800" kern="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yè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en-US" altLang="zh-CN" sz="2800" kern="100" dirty="0" smtClean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洞烛：清清楚楚地照着。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洞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，清楚，透彻；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，名词用作动词，照。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则：顺承连词，就。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缢：上吊。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县：通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悬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，挂。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被：通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披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，披散着。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诎：通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屈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，弯曲。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状：样子。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甚：很，非常。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45440" y="4798060"/>
            <a:ext cx="11668760" cy="1938020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000" b="1">
                <a:solidFill>
                  <a:schemeClr val="bg1"/>
                </a:solidFill>
                <a:uFillTx/>
                <a:ea typeface="宋体" panose="02010600030101010101" pitchFamily="2" charset="-122"/>
              </a:rPr>
              <a:t>先生进了门，登上台阶，看见殿门虚掩着，有一小小的缝隙，正准备进去。突然迅雷大作，电光闪闪，清清楚楚地照着殿堂，（先生这）才看见一个上吊的妇女悬挂在房梁和柱头上，披头散发，屈着头颈，情形很惨。</a:t>
            </a:r>
            <a:endParaRPr lang="zh-CN" altLang="en-US" sz="3000" b="1">
              <a:solidFill>
                <a:schemeClr val="bg1"/>
              </a:solidFill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488" y="351171"/>
            <a:ext cx="11499437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卒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惊，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还走宇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下，心犹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悸焉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卒：通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猝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，猛然。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还：通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旋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，转身。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走：古今异义词，指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跑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宇：屋檐。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悸：心惊。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焉：助词，不译。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俄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见寺门大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辟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，一女鬼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跃掷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而入，惊雷破壁，电闪不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绝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俄：一会儿。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辟：开。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跃掷：纵身而跳。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绝：断。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45440" y="4104640"/>
            <a:ext cx="11159490" cy="583565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先生猛然一惊，转身跑到屋檐下，心还在怦怦直跳。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5440" y="4846955"/>
            <a:ext cx="11159490" cy="1076325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不一会儿，看见庙门大开，一个女鬼纵身跳了进来，令人惊骇的雷声好像要打破墙壁，闪电接连不断地闪着。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2" grpId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500" y="317500"/>
            <a:ext cx="11654155" cy="46450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自念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：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得无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缢妇为之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与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？于电光下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孰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视之，则女鬼满面血污，抱一死婴，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且顾且号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有奇冤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而无所诉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者。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自念：暗自忖思。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得无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与：表推断揣测的固定结构，可译为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恐怕是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莫非是、该不是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)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吧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孰：通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熟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，仔细。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且顾且号：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且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且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，可译为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一边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一边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顾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，回头看；有声无泪称为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号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若：像。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而：却。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无所：固定结构，可译为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没有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的地方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或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没有地方可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诉：控诉，申述。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52425" y="4962525"/>
            <a:ext cx="11492230" cy="1568450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先生暗自忖思道：莫非是那个吊死的妇人（的魂）变成的鬼吧?在闪电光下仔细看她，只（见）那女鬼满面血污，抱着一个死去的婴儿，一边回头看，一边号哭着，像有奇冤无处申诉似的。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488" y="127204"/>
            <a:ext cx="11499437" cy="46012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冯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驴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伏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屏息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不敢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少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动。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已而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，驴惊鸣，女鬼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之，怒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目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先生，欲进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复却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者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冯：通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凭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，凭靠。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伏：趴下。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屏：压抑，控制。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息：呼吸。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少：稍微。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已而：不久，一会儿。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觉：察觉，发觉。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目：名词用作动词，看着。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复：又。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却：后退。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三：通常是虚指多，而非实数。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先生胆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素壮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，自思：人言遇鬼则死，死亦不过为鬼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耳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惧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？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(1)素：向来。(2)壮：大。(3)耳：“而已”或“罢了”。(4) “何(以)……为”，表反问的固定结构，可译为“……什么呢？”或“哪里用得着……呢？”</a:t>
            </a:r>
            <a:endParaRPr lang="en-US" altLang="zh-CN" sz="2800" kern="100" dirty="0">
              <a:latin typeface="Times New Roman" panose="02020603050405020304"/>
              <a:ea typeface="华文细黑" panose="02010600040101010101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7490" y="4599305"/>
            <a:ext cx="11870690" cy="1076325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乌有先生凭靠着驴子趴下，屏住呼吸，不敢稍微动一下。不一会儿，驴子惊叫起来，女鬼察觉了，怒视着先生，好多次欲进又退。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5675630"/>
            <a:ext cx="11809095" cy="1076325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先</a:t>
            </a:r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生胆子一向很大，心想：人们都说一旦遇到鬼就必死无疑，死也就不过变成鬼罢了，哪用害怕（她）呢?</a:t>
            </a:r>
            <a:endParaRPr lang="zh-CN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0" grpId="1" animBg="1"/>
      <p:bldP spid="2" grpId="0" bldLvl="0" animBg="1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4145" y="16510"/>
            <a:ext cx="11908790" cy="45675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执策厉声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女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鬼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邪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抑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人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邪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？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女鬼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凄然长啸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森然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欲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搏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执：持，拿。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策：鞭子。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厉声：高声。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 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女：通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汝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，你。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邪：通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耶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，疑问语气助词。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邪，抑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邪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，选择问句的常见句式，译为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是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呢，还是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呢？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凄然：形容绝望而凄惨。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长啸：长声吼叫。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森然：阴森恐怖的样子。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搏：击打。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endParaRPr lang="zh-CN" altLang="zh-CN" sz="900" b="1" kern="100" dirty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先生毛发上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指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，急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击之以策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中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鬼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首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仆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乃引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驴奔寺外，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疾驰而去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指：竖起。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击之以策：介宾短语后置，相当于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以策击之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中：击中。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首：头。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仆：读</a:t>
            </a:r>
            <a:r>
              <a:rPr lang="en-US" altLang="zh-CN" sz="2800" kern="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pū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，向前倒下。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乃：于是。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引：拉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en-US" altLang="zh-CN" sz="2800" kern="100" dirty="0" smtClean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疾：快。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驰：本义为骑马飞奔，这里指骑驴飞奔。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而：连词，表修饰关系，不译。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去：离去，跑开。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4145" y="4490720"/>
            <a:ext cx="11908155" cy="1076325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solidFill>
                  <a:schemeClr val="bg1"/>
                </a:solidFill>
                <a:ea typeface="宋体" panose="02010600030101010101" pitchFamily="2" charset="-122"/>
              </a:rPr>
              <a:t>于是手握鞭子，高声问道：“你是鬼呢，还是人呢？”女鬼绝望而凄惨地长声吼叫，阴森恐怖地想要击打先生。</a:t>
            </a:r>
            <a:endParaRPr lang="zh-CN" altLang="en-US" sz="32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145" y="5567045"/>
            <a:ext cx="11908155" cy="1383665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1">
                <a:solidFill>
                  <a:schemeClr val="bg1"/>
                </a:solidFill>
                <a:ea typeface="宋体" panose="02010600030101010101" pitchFamily="2" charset="-122"/>
              </a:rPr>
              <a:t>先生吓得头发向上直竖，急忙用鞭子去击打她，（正好）击中了鬼的头部，（女鬼）立即倒在地上。（先生）于是牵着驴子奔出庙，飞身骑上驴子逃走了。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416" y="665179"/>
            <a:ext cx="11385581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海阳亡是公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高士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也，年七十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三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矣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惟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读书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是务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海阳：山南水北称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阳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，山北水南称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阴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，这里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海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是水，所以是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北面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的意思。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亡是公：虚拟人名，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亡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是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，代词，这个。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高士：品德高尚的人。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有：通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又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，用在整数与零数之间，可不译。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矣：助词，表已然，可译为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了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惟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是务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：将宾语前置以强调宾语，相当于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惟务读书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务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，动词，致力于。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4835" y="5369560"/>
            <a:ext cx="1058735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1">
                <a:solidFill>
                  <a:srgbClr val="4A1CE2"/>
                </a:solidFill>
                <a:ea typeface="宋体" panose="02010600030101010101" pitchFamily="2" charset="-122"/>
              </a:rPr>
              <a:t>海阳亡是公，是一个道德高尚的人，年纪已经七十三岁了，致力于读书做学问。</a:t>
            </a:r>
            <a:endParaRPr lang="zh-CN" altLang="en-US" sz="2800" b="1">
              <a:solidFill>
                <a:srgbClr val="4A1CE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488" y="405458"/>
            <a:ext cx="11499437" cy="27057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质明始霁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罢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甚，然念及亡是公存亡莫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，欲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蚤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至山中，不敢息。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质明：天刚亮。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始：才。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霁：雨停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或雨雪后天晴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罢：通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疲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卜：知道。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蚤：通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早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3880" y="3222625"/>
            <a:ext cx="1114234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ea typeface="宋体" panose="02010600030101010101" pitchFamily="2" charset="-122"/>
              </a:rPr>
              <a:t>直到天亮后，天气才开始放晴。（先生）疲倦极了，但考虑到亡是公生死不明，想尽早地赶到山中，不敢停下来休息一下。</a:t>
            </a:r>
            <a:endParaRPr lang="zh-CN" altLang="en-US" sz="3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488" y="275283"/>
            <a:ext cx="11499437" cy="399859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逾午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始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入山，山口有茅店，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询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之，知长者居山之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阴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，而连山纵横，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略无阙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处，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遂以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驴寄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逆旅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主人家而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徒焉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逾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午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：过了午时。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始：才。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询：询问，打听。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阴：山北水南称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阴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，这里是山，指北面。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略无：毫无，全无。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阙：通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遂：于是。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以：介词，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把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逆旅：旅店。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徒焉：徒步行走。焉，句末语气助词，可不译。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3525" y="4274185"/>
            <a:ext cx="11581130" cy="230695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solidFill>
                  <a:schemeClr val="bg1"/>
                </a:solidFill>
                <a:ea typeface="宋体" panose="02010600030101010101" pitchFamily="2" charset="-122"/>
              </a:rPr>
              <a:t>过了午时，才开始进山，山口有一家茅店，（先生上前）打听子虚长者的住处，知道长者住在山的北面，可是，群山连绵，纵横在前，几乎没有空缺的地方，于是把驴子寄放在店主家里，徒步而往前走。</a:t>
            </a:r>
            <a:endParaRPr lang="zh-CN" altLang="en-US" sz="36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488" y="379860"/>
            <a:ext cx="11499437" cy="46450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山行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十里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许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，忽闻丛林中一声呼哨，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斯须而强人列陈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阻于前，为首者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庞然修伟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，黑面多须。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山行：沿着山路走。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许：用在数量词后表约数，可译为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左右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斯须：很快，即刻。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而：顺承连词，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就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强人：强盗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en-US" altLang="zh-CN" sz="2800" kern="100" dirty="0" smtClean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列陈：摆开阵势。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陈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通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阵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庞然：形容高大的样子。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修伟：高大健壮；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修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，长。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45440" y="4392295"/>
            <a:ext cx="11499215" cy="175323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solidFill>
                  <a:schemeClr val="bg1"/>
                </a:solidFill>
                <a:ea typeface="宋体" panose="02010600030101010101" pitchFamily="2" charset="-122"/>
              </a:rPr>
              <a:t>沿着山路走了十里左右，忽然听到丛林中传来一声呼哨，很快就看见一伙强盗摆开阵势阻挡在他前面，领头的人又高又大，面色黝黑胡须浓密。</a:t>
            </a:r>
            <a:endParaRPr lang="zh-CN" altLang="en-US" sz="36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488" y="379860"/>
            <a:ext cx="11499437" cy="205930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从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者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无虑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数十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骑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，而步卒百余继其后，皆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被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甲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执兵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从：跟随。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无虑：表估计，译为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大约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总共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骑：一人一马，读</a:t>
            </a:r>
            <a:r>
              <a:rPr lang="en-US" altLang="zh-CN" sz="2800" kern="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jì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被：通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披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，穿着。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执兵：拿着武器。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61670" y="3222625"/>
            <a:ext cx="10930890" cy="119888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solidFill>
                  <a:schemeClr val="bg1"/>
                </a:solidFill>
                <a:ea typeface="宋体" panose="02010600030101010101" pitchFamily="2" charset="-122"/>
              </a:rPr>
              <a:t>跟随在后面的大约有几十个骑兵，一百多个步行的士兵紧随他们身后。（他们）全都穿着铠甲，手拿武器。</a:t>
            </a:r>
            <a:endParaRPr lang="zh-CN" altLang="en-US" sz="36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885" y="0"/>
            <a:ext cx="11744960" cy="550672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一吼曰：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大王在，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胡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不跪！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趣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避不及，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遂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就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禽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其：其中。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胡：何，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为什么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趣：通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趋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遂：副词，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最终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禽：通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擒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，抓获。</a:t>
            </a:r>
            <a:endParaRPr lang="zh-CN" altLang="zh-CN" sz="2800" kern="100" dirty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b="1" kern="100" dirty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为首者下马坐巨石上，两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展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其足，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案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剑目，声如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乳虎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汝来前！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孤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，山主也。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(1)展：伸直。(2)案：通“按”。(3)乳虎：小老虎，一说育子的母虎。(4)孤：帝王自称，这里是山大王自称。</a:t>
            </a:r>
            <a:endParaRPr lang="en-US" altLang="zh-CN" sz="2800" kern="100" dirty="0">
              <a:latin typeface="Times New Roman" panose="02020603050405020304"/>
              <a:ea typeface="华文细黑" panose="02010600040101010101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2885" y="1661795"/>
            <a:ext cx="11744960" cy="119888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solidFill>
                  <a:schemeClr val="bg1"/>
                </a:solidFill>
                <a:ea typeface="宋体" panose="02010600030101010101" pitchFamily="2" charset="-122"/>
              </a:rPr>
              <a:t>其中一人大声吼道：“我们大王在此，为什么不下跪!”乌有先生想快步躲避已经来不及了，最终束手就擒。</a:t>
            </a:r>
            <a:endParaRPr lang="zh-CN" altLang="en-US" sz="36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55" y="5506720"/>
            <a:ext cx="11870690" cy="107632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solidFill>
                  <a:schemeClr val="bg1"/>
                </a:solidFill>
                <a:ea typeface="宋体" panose="02010600030101010101" pitchFamily="2" charset="-122"/>
              </a:rPr>
              <a:t>领头的人跳下马来，坐在大石上面，直伸两脚，手握剑柄，直瞪着他，声音像小老虎一样吼道：“你给我过来!我是这山寨的主人，</a:t>
            </a:r>
            <a:endParaRPr lang="zh-CN" altLang="en-US" sz="32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7991" y="264612"/>
            <a:ext cx="11614431" cy="46450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据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山称雄，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尔来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十余载矣，官军不敢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犯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孤境。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尔何物狂夫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，擅入吾寨，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欲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血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孤刀乎！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据：占据。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尔来：从那以来；尔，</a:t>
            </a:r>
            <a:r>
              <a:rPr lang="zh-CN" altLang="zh-CN" sz="2800" kern="100" dirty="0">
                <a:latin typeface="宋体" panose="02010600030101010101" pitchFamily="2" charset="-122"/>
                <a:ea typeface="Times New Roman" panose="02020603050405020304"/>
                <a:cs typeface="Courier New" panose="02070309020205020404"/>
              </a:rPr>
              <a:t> 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这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或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那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犯：侵犯。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尔：第二人称代词，你。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何物狂夫：相当于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何狂物夫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，大致译为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你是哪来的狂妄之徒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物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与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夫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同义，都是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人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的意思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待人接物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恃才傲物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中的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物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即此义。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其：表反问，难道。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血：名词的使动用法，使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染上血。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88290" y="4977765"/>
            <a:ext cx="11613515" cy="15684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从我占山称雄以来已经十多年了，连官军都不敢侵犯我的地盘，你是哪来的狂妄之徒，竟然胆敢擅自闯进我的山寨，难道想让我的刀染上鲜血吗</a:t>
            </a:r>
            <a:r>
              <a:rPr 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!”</a:t>
            </a:r>
            <a:endParaRPr lang="en-US" altLang="en-US" sz="32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2730" y="185366"/>
            <a:ext cx="11272852" cy="399859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蛇行匍匐以进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跽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而泣曰：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请诉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愿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大王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垂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听。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蛇行匍匐以进：像蛇一样在地上爬着前进。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蛇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，名词作状语，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像蛇一样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跽：双膝着地，上身挺直。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请：敬辞，译为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请让我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请允许我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诉：申诉，说明。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愿：希望。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垂：表敬意的副词。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3875" y="3742690"/>
            <a:ext cx="10850245" cy="119888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1">
                <a:solidFill>
                  <a:schemeClr val="bg1"/>
                </a:solidFill>
                <a:ea typeface="宋体" panose="02010600030101010101" pitchFamily="2" charset="-122"/>
              </a:rPr>
              <a:t>先生像蛇一样在地上爬着前进，然后长跪着哭诉道：请允许我说明事情的原委，希望大王垂听。</a:t>
            </a:r>
            <a:endParaRPr lang="zh-CN" altLang="en-US" sz="3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665" y="153035"/>
            <a:ext cx="11734800" cy="507492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小人中山布衣也，友人病危，吾不忍坐视其死，入山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诣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子虚长者，以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友人之命，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仓皇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不能择路，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是以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误入大寨，罪当死。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身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死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固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不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足惜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特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以不得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医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活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友为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恨耳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惟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大王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哀之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。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诣：拜访。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延：延续，延长。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仓皇：慌忙。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是以：因此。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身：自己。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固：副词，原本。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足惜：值得吝惜。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(4)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特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……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耳：固定结构，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只是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……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罢了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延：邀请。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活：动词的使动用法，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使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活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恨：古今异义词，遗憾。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惟：句首语气助词，</a:t>
            </a:r>
            <a:r>
              <a:rPr lang="zh-CN" altLang="zh-CN" sz="2800" kern="100" dirty="0">
                <a:latin typeface="宋体" panose="02010600030101010101" pitchFamily="2" charset="-122"/>
                <a:ea typeface="Times New Roman" panose="02020603050405020304"/>
                <a:cs typeface="Courier New" panose="02070309020205020404"/>
                <a:sym typeface="+mn-ea"/>
              </a:rPr>
              <a:t> 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希望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哀之：可怜我，怜悯我；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之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”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，活用为第一人称代词，译为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“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我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0665" y="4587875"/>
            <a:ext cx="11734800" cy="193802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000" b="0">
                <a:solidFill>
                  <a:schemeClr val="bg1"/>
                </a:solidFill>
                <a:uFillTx/>
                <a:ea typeface="宋体" panose="02010600030101010101" pitchFamily="2" charset="-122"/>
              </a:rPr>
              <a:t>小人是中山一个普通百姓，友人生病，危在旦夕，我不忍心眼睁睁看着他死去，所以才进山去请子虚长者，以便延续朋友的生命，慌忙中走错了路，因此误入贵寨，罪该万死。我自己死去原本不值得吝惜，只不过以不能请医生去救活我的朋友为遗憾罢了，希望大王可怜我。”</a:t>
            </a:r>
            <a:endParaRPr lang="zh-CN" sz="3000" b="0">
              <a:solidFill>
                <a:schemeClr val="bg1"/>
              </a:solidFill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0515" y="182880"/>
            <a:ext cx="11568430" cy="205930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言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已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涕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如雨下。为首者曰：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然则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，君义士也。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顾谓徒属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杀义士，不祥莫大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释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之，以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成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其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志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且劝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好义者！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已：止，完。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涕：眼泪。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然则：既然如此，那么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880" y="2306955"/>
            <a:ext cx="1156906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(4)顾：回头。(5)谓：对……说。(6)徒属：古代无表示复数的词，常用“属”“类”“辈”“侪”“伦”“流”“曹”“等”等词来表示，大致相当于“们，类，辈”，准确地讲应该是“这些人”。(7)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焉：兼词， “于此”，译作“比这”。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(8)释：放。(9)成：成全，使完成。(10)志：心愿。(11)且：并且。(12)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劝：勉励，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  <a:sym typeface="+mn-ea"/>
              </a:rPr>
              <a:t>激励。</a:t>
            </a:r>
            <a:endParaRPr lang="en-US" altLang="zh-CN" sz="2800" kern="100" dirty="0">
              <a:latin typeface="Times New Roman" panose="02020603050405020304"/>
              <a:ea typeface="华文细黑" panose="02010600040101010101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10515" y="4552315"/>
            <a:ext cx="11568430" cy="206121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solidFill>
                  <a:schemeClr val="bg1"/>
                </a:solidFill>
                <a:ea typeface="宋体" panose="02010600030101010101" pitchFamily="2" charset="-122"/>
              </a:rPr>
              <a:t>话刚说完，泪如雨下。领头人说道：“照这么说来，您倒是一个讲义气的人。”（然后）回头对他的部下说：“杀死一个侠义之士，没有什么比这更不吉祥了。放了他，以便让他实现自己的心愿，并且，这样也可勉励所有爱好正义的人!”</a:t>
            </a:r>
            <a:endParaRPr lang="zh-CN" altLang="en-US" sz="32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2416" y="117426"/>
            <a:ext cx="11385581" cy="399859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又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谓先生曰：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吾等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虽啸聚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山林，非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草寇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比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，君勿惧。子虚长者，仁人也，居山之阴，君须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跻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山之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颠而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北下，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始得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至其家。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虽：虽然。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啸聚：召集，聚集。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草寇：一般强盗。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比：同类。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跻：登，读</a:t>
            </a:r>
            <a:r>
              <a:rPr lang="en-US" altLang="zh-CN" sz="2800" kern="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jī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颠：通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巅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，山顶。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而：连词，表顺承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始：才。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得：能够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en-US" altLang="zh-CN" sz="2800" kern="100" dirty="0" smtClean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71145" y="3872865"/>
            <a:ext cx="11516995" cy="15684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接着又对乌有先生说：“我们这些人虽然啸聚山林，但决不是普通强盗一类的，您不要怕。子虚长者，是一个宅心仁厚的人，住在山北，您必须登上山顶然后从北坡往下走，才能够到他家。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488" y="-49"/>
            <a:ext cx="11499437" cy="68351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20000"/>
              </a:lnSpc>
              <a:spcAft>
                <a:spcPts val="0"/>
              </a:spcAft>
            </a:pP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朝廷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数授以官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，不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拜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，曰：</a:t>
            </a:r>
            <a:r>
              <a:rPr lang="en-US" altLang="zh-CN" sz="26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边鄙野人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，不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足以充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小吏。</a:t>
            </a:r>
            <a:r>
              <a:rPr lang="en-US" altLang="zh-CN" sz="26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公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素善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先生，而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相违期年未之见矣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因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亲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赴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中山访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焉</a:t>
            </a:r>
            <a:r>
              <a:rPr lang="zh-CN" altLang="zh-CN" sz="26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6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</a:pPr>
            <a:endParaRPr lang="en-US" altLang="zh-CN" sz="2600" kern="100" spc="-100" dirty="0">
              <a:latin typeface="Times New Roman" panose="02020603050405020304"/>
              <a:ea typeface="华文细黑" panose="02010600040101010101" charset="-122"/>
              <a:cs typeface="Courier New" panose="02070309020205020404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</a:pPr>
            <a:endParaRPr lang="en-US" altLang="zh-CN" sz="2600" kern="100" spc="-100" dirty="0">
              <a:latin typeface="Times New Roman" panose="02020603050405020304"/>
              <a:ea typeface="华文细黑" panose="02010600040101010101" charset="-122"/>
              <a:cs typeface="Courier New" panose="02070309020205020404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</a:pPr>
            <a:endParaRPr lang="en-US" altLang="zh-CN" sz="2600" kern="100" spc="-100" dirty="0">
              <a:latin typeface="Times New Roman" panose="02020603050405020304"/>
              <a:ea typeface="华文细黑" panose="02010600040101010101" charset="-122"/>
              <a:cs typeface="Courier New" panose="02070309020205020404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数：副词，表频率，译为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屡次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多次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授以官：介宾短语后置和省略宾语句，相当于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以官授之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拜：官职任免升迁常用实词，通常指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授予</a:t>
            </a: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官职</a:t>
            </a: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)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，这里是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上任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的意思。</a:t>
            </a: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边鄙：边远小邑镇。</a:t>
            </a: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野人：与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朝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字相对。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在朝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指在朝廷为官；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野人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，乡间平民，这里是谦称自己。</a:t>
            </a: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足以：够得上，有能力。</a:t>
            </a: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充：担任。</a:t>
            </a: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素：副词，一向，向来。</a:t>
            </a: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善：形容词用作动词，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与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友善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交好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相违：互相分别。</a:t>
            </a: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(11)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期年：满一年，整整一年，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期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读</a:t>
            </a:r>
            <a:r>
              <a:rPr lang="en-US" altLang="zh-CN" sz="2600" kern="100" spc="-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jī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6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(12)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未之见矣：否定句中代词作宾语时前置，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未之见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即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未见之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矣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，表已然的助词，可译为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了</a:t>
            </a:r>
            <a:r>
              <a:rPr lang="en-US" altLang="zh-CN" sz="26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6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(13)</a:t>
            </a:r>
            <a:r>
              <a:rPr lang="zh-CN" altLang="zh-CN" sz="26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因：连词，表因果，可译为</a:t>
            </a:r>
            <a:r>
              <a:rPr lang="en-US" altLang="zh-CN" sz="26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6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因而</a:t>
            </a:r>
            <a:r>
              <a:rPr lang="en-US" altLang="zh-CN" sz="26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6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6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(14)</a:t>
            </a:r>
            <a:r>
              <a:rPr lang="zh-CN" altLang="zh-CN" sz="26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赴：前往，赶到。</a:t>
            </a:r>
            <a:r>
              <a:rPr lang="en-US" altLang="zh-CN" sz="26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(15)</a:t>
            </a:r>
            <a:r>
              <a:rPr lang="zh-CN" altLang="zh-CN" sz="26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焉：代词，之，代乌有先生。</a:t>
            </a:r>
            <a:endParaRPr lang="zh-CN" altLang="zh-CN" sz="26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490" y="1083310"/>
            <a:ext cx="11953240" cy="1383665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1">
                <a:solidFill>
                  <a:schemeClr val="bg1"/>
                </a:solidFill>
                <a:ea typeface="宋体" panose="02010600030101010101" pitchFamily="2" charset="-122"/>
              </a:rPr>
              <a:t>朝廷多次拿官职授予他</a:t>
            </a:r>
            <a:r>
              <a:rPr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chemeClr val="bg1"/>
                </a:solidFill>
                <a:ea typeface="宋体" panose="02010600030101010101" pitchFamily="2" charset="-122"/>
              </a:rPr>
              <a:t>他都不上任</a:t>
            </a:r>
            <a:r>
              <a:rPr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chemeClr val="bg1"/>
                </a:solidFill>
                <a:ea typeface="宋体" panose="02010600030101010101" pitchFamily="2" charset="-122"/>
              </a:rPr>
              <a:t>他说：“我只是边远小邑镇一个乡村平民，不能够胜任一个跑腿的小吏</a:t>
            </a:r>
            <a:r>
              <a:rPr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chemeClr val="bg1"/>
                </a:solidFill>
                <a:ea typeface="宋体" panose="02010600030101010101" pitchFamily="2" charset="-122"/>
              </a:rPr>
              <a:t>（还能做什么官呢？）亡是公向来与先生友善，却互相分别整整一年没有见到他了，因而亲自赶到中山来拜访他。</a:t>
            </a:r>
            <a:r>
              <a:rPr 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en-US" altLang="en-US" sz="28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2416" y="117426"/>
            <a:ext cx="11385581" cy="33521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速诣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之，以救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乃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友；然长者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每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采药于千山万壑间，吾辈亦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遇之，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虞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君不得见耳。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再拜致谢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而后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去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速：赶快。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诣：拜访。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乃：你的。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每：常常。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鲜：少，读</a:t>
            </a:r>
            <a:r>
              <a:rPr lang="en-US" altLang="zh-CN" sz="2800" kern="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xiǎn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虞：担心。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再拜：拜两拜，古人的一种礼节。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致谢：表示谢意。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去：离开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01955" y="3726180"/>
            <a:ext cx="11386185" cy="15684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赶快去找他以便救你的朋友；可是子虚长者常常到千山万壑间去采药，连我们这些人都很少遇见他，可能您也不能见到他哦。”乌有先生拜了两拜表示谢意，然后便离开了。 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925" y="123825"/>
            <a:ext cx="11612880" cy="46450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进，山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益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深，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失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路。先生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缘鸟道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披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荆棘，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援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藤葛，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流石，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溪涧，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越绝壁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，登之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高，行之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远，力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竭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而未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克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上。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益：越发，更加。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失：迷失。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缘鸟道：顺着高峻无路处往上爬。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缘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，沿；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鸟道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，喻指高山无人行走只有鸟能飞过之处。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披：分开，拨开。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援：攀。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履：名词用作动词，踩。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涉：趟水过河。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越：翻越。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绝壁：陡峭的山壁。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弥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愈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)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弥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愈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)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，固定结构，译为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越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越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竭：用尽。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克：能够。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7000" y="4798060"/>
            <a:ext cx="11938000" cy="206121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b="1">
                <a:solidFill>
                  <a:schemeClr val="bg1"/>
                </a:solidFill>
                <a:ea typeface="宋体" panose="02010600030101010101" pitchFamily="2" charset="-122"/>
              </a:rPr>
              <a:t>      </a:t>
            </a:r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（乌有先生继续）往前走，山越来越深，最后迷了路。先生顺着高峻无路处往上爬，拔开荆棘，攀着藤葛，踩着流石，趟过溪涧；翻过峭壁，越登越高，越走越远，人已精疲力竭却仍然没能登上山顶。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8780" y="98376"/>
            <a:ext cx="11292852" cy="53327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1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忽见虎迹，大如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升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少顷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闻巨啸，四山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响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震，林泉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战栗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升：古代容量单位，十斗为一升。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少顷：一会儿。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响：古今异义词，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回声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战栗：颤抖。</a:t>
            </a:r>
            <a:endParaRPr lang="zh-CN" altLang="zh-CN" sz="2800" kern="100" dirty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endParaRPr lang="zh-CN" altLang="zh-CN" sz="2800" kern="100" dirty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endParaRPr lang="zh-CN" altLang="zh-CN" sz="2800" kern="100" dirty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声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裁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止，而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馁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虎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见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于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林莽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间，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眈眈相向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裁：通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才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馁：饥饿。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见：通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现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，出现。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林莽：树林和草丛。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眈眈：贪婪而凶狠地看着的样子。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相向：对着他。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相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本是副词，这里偏指一方，可译为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他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，代乌有先生。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48945" y="1744980"/>
            <a:ext cx="11533505" cy="107632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忽然看见了老虎的脚印，像升子那么大；不一会儿，只听见一声巨大的虎啸声，四面山谷回声震荡，树林山泉都战栗起来。</a:t>
            </a:r>
            <a:endParaRPr lang="zh-CN" altLang="en-US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945" y="4993640"/>
            <a:ext cx="11532870" cy="107632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声音刚刚停止，一只饿虎出现在树林草丛间，贪婪凶狠地瞪着他。</a:t>
            </a:r>
            <a:endParaRPr lang="zh-CN" sz="3200" b="1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0" grpId="1"/>
      <p:bldP spid="2" grpId="0" animBg="1"/>
      <p:bldP spid="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8145" y="601931"/>
            <a:ext cx="11292852" cy="17437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10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先生自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分</a:t>
            </a:r>
            <a:r>
              <a:rPr lang="zh-CN" altLang="zh-CN" sz="32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必死，叹曰：</a:t>
            </a:r>
            <a:r>
              <a:rPr lang="en-US" altLang="zh-CN" sz="32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32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意</a:t>
            </a:r>
            <a:r>
              <a:rPr lang="zh-CN" altLang="zh-CN" sz="32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今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乃捐躯</a:t>
            </a:r>
            <a:r>
              <a:rPr lang="zh-CN" altLang="zh-CN" sz="32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此兽之口！</a:t>
            </a:r>
            <a:r>
              <a:rPr lang="en-US" altLang="zh-CN" sz="32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endParaRPr lang="zh-CN" altLang="zh-CN" sz="32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32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分：料想。</a:t>
            </a:r>
            <a:r>
              <a:rPr lang="en-US" altLang="zh-CN" sz="32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32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意：料想。</a:t>
            </a:r>
            <a:r>
              <a:rPr lang="en-US" altLang="zh-CN" sz="32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32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乃：竟然，却。</a:t>
            </a:r>
            <a:r>
              <a:rPr lang="en-US" altLang="zh-CN" sz="32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32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捐：弃，丢弃。</a:t>
            </a:r>
            <a:r>
              <a:rPr lang="en-US" altLang="zh-CN" sz="32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32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躯：躯壳，身体。</a:t>
            </a:r>
            <a:endParaRPr lang="zh-CN" altLang="zh-CN" sz="32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13410" y="3303270"/>
            <a:ext cx="10832465" cy="119888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1">
                <a:solidFill>
                  <a:schemeClr val="bg1"/>
                </a:solidFill>
                <a:ea typeface="宋体" panose="02010600030101010101" pitchFamily="2" charset="-122"/>
              </a:rPr>
              <a:t>先生暗想这次必死无疑了，（于是）长叹道：“没想到今天竟然死在这野兽的嘴里!” </a:t>
            </a:r>
            <a:endParaRPr lang="zh-CN" altLang="en-US" sz="3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416" y="512325"/>
            <a:ext cx="11385581" cy="27057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方瞑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目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俟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死，闻虎惨叫，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怪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而视之，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盖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一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矢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已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贯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其喉矣。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方：正。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瞑：闭。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俟：等。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怪：形容词的意动用法，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以</a:t>
            </a:r>
            <a:r>
              <a:rPr lang="en-US" altLang="zh-CN" sz="28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为怪</a:t>
            </a:r>
            <a:r>
              <a:rPr lang="en-US" altLang="zh-CN" sz="28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b="1" kern="100" spc="-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盖：句首语气助词，因为</a:t>
            </a:r>
            <a:r>
              <a:rPr lang="zh-CN" altLang="zh-CN" sz="28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矢：箭。</a:t>
            </a:r>
            <a:r>
              <a:rPr lang="en-US" altLang="zh-CN" sz="28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贯：射穿。</a:t>
            </a:r>
            <a:endParaRPr lang="zh-CN" altLang="zh-CN" sz="2800" kern="100" spc="-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spc="-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89635" y="3222625"/>
            <a:ext cx="107353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先生正闭着眼睛等死，（却）听到老虎惨叫，他对此感到非常奇怪，便睁开眼睛看，原来，一只箭已经射穿了老虎的喉咙了。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416" y="512325"/>
            <a:ext cx="11385581" cy="33521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寻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见一长者挟弓立崖上，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衣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短褐，著草履，不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冠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，须眉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白，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颜色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丹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俨然类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仙人。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寻：不久。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衣：名词用作动词，穿。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冠：名词用作动词，戴帽子。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袜：名词用作动词，穿袜子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悉：全，都。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颜色：古今异</a:t>
            </a:r>
            <a:r>
              <a:rPr lang="zh-CN" altLang="zh-CN" sz="28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义词，脸色。</a:t>
            </a:r>
            <a:r>
              <a:rPr lang="en-US" altLang="zh-CN" sz="28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丹：名词，朱砂。</a:t>
            </a:r>
            <a:r>
              <a:rPr lang="en-US" altLang="zh-CN" sz="28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b="1" kern="100" spc="-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俨然：很像的样子</a:t>
            </a:r>
            <a:r>
              <a:rPr lang="zh-CN" altLang="zh-CN" sz="28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类：类似，像。</a:t>
            </a:r>
            <a:endParaRPr lang="zh-CN" altLang="zh-CN" sz="2800" kern="100" spc="-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7480" y="4457700"/>
            <a:ext cx="118903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ea typeface="宋体" panose="02010600030101010101" pitchFamily="2" charset="-122"/>
              </a:rPr>
              <a:t>不一会儿，看见一个老人手拿箭弓站在崖上，上穿短衣，下著草鞋，没戴帽子，没穿袜子，胡须眉毛全都白了，脸色像朱砂一样红润，很像一个仙人。</a:t>
            </a:r>
            <a:endParaRPr lang="zh-CN" altLang="en-US" sz="3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416" y="424167"/>
            <a:ext cx="11385581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趣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前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拜谒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长者，不敢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慢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。长者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诘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若何为者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奚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自？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何所之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？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趣：通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趋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，小跑。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前：名词用作动词，上前。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拜谒：参见。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慢：怠慢。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诘：问。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若：你。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何为者：干什么的；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为何者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的倒装，问句中代词作宾语需要倒装。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奚：何。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何所之：宾语前置，相当于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之何所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到哪里去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，动词，到。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7075" y="4717415"/>
            <a:ext cx="108496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ea typeface="宋体" panose="02010600030101010101" pitchFamily="2" charset="-122"/>
              </a:rPr>
              <a:t>先生急忙跑上前去，拜见老人，不敢怠慢。老者问道：“你是干什么的?来自何处?将去哪里?”</a:t>
            </a:r>
            <a:endParaRPr lang="zh-CN" altLang="en-US" sz="3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416" y="663438"/>
            <a:ext cx="11385581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具白所以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及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所从来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。长者笑曰：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子虚者，吾之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氏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也。寒舍在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迩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，不可不入。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具：详细地。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白：告诉。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所以：固定结构，译为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的原因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所从来：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字结构，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所＋介词＋动词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氏：本义为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姓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，这里指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名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迩：本义是形容词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近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，这里作名词，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近处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02590" y="4679950"/>
            <a:ext cx="1109408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ea typeface="宋体" panose="02010600030101010101" pitchFamily="2" charset="-122"/>
              </a:rPr>
              <a:t>先生把事情的原委和自己是从哪里来等情况一一告诉了长者。老人笑着说：“我就是子虚长者。寒舍就在附近，你一定要到寒舍坐坐。”</a:t>
            </a:r>
            <a:endParaRPr lang="zh-CN" altLang="en-US" sz="3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0980" y="223"/>
            <a:ext cx="11272852" cy="46450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遂</a:t>
            </a: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引</a:t>
            </a:r>
            <a:r>
              <a:rPr lang="zh-CN" altLang="zh-CN" sz="2800" b="1" kern="10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至其家，杀鸡为黍以</a:t>
            </a: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食</a:t>
            </a:r>
            <a:r>
              <a:rPr lang="zh-CN" altLang="zh-CN" sz="2800" b="1" kern="10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之。先生</a:t>
            </a: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请</a:t>
            </a:r>
            <a:r>
              <a:rPr lang="zh-CN" altLang="zh-CN" sz="2800" b="1" kern="10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迫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矣！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乞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长者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速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往，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冀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有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万一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望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者，时不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逮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矣。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长者询曰：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病者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孰与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君少长？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”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  <a:sym typeface="+mn-ea"/>
              </a:rPr>
              <a:t>长仆四岁。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  <a:sym typeface="+mn-ea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引：带领。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食：名词用作动词，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给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吃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，读</a:t>
            </a:r>
            <a:r>
              <a:rPr lang="en-US" altLang="zh-CN" sz="2800" kern="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sì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请：请求。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迫：紧迫，急迫。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乞：求。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速：赶快。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冀：希望。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万一：万分之一。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望：希望。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否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逮：及。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(12)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孰与：固定结构，译为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与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相比，哪个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80670" y="4645025"/>
            <a:ext cx="1172718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于是便带领先生到他家中去，杀鸡煮饭来给他吃。先生请求道：“事情太紧迫了!求长者赶快前去，希望有那么一点点（救我朋友）的可能。如果不快去，时间就来不及了。”长者问道：“病人与你相比，哪个更大?”先生答道：“（他）比我大四岁。”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5488" y="120145"/>
            <a:ext cx="11499437" cy="33521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又问病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毋庸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忧！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旦日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，吾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当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与君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具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往。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先生言路险，恐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迟滞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时日。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状：状况。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毋庸：不用。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旦日：明天。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当：一定。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具：通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俱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，一起。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迟滞：耽误。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16255" y="3222625"/>
            <a:ext cx="1112583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ea typeface="宋体" panose="02010600030101010101" pitchFamily="2" charset="-122"/>
              </a:rPr>
              <a:t>长者又问了病情，然后说：“不用担忧!明天一早我一定与您一同前往。”先生说道路艰险，怕因留宿延误了时机。</a:t>
            </a:r>
            <a:endParaRPr lang="zh-CN" altLang="en-US" sz="3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71014" y="-181406"/>
            <a:ext cx="11449272" cy="705866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9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7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二</a:t>
            </a:r>
            <a:r>
              <a:rPr lang="zh-CN" altLang="zh-CN" sz="27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叟</a:t>
            </a:r>
            <a:r>
              <a:rPr lang="zh-CN" altLang="zh-CN" sz="27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相见大</a:t>
            </a:r>
            <a:r>
              <a:rPr lang="zh-CN" altLang="zh-CN" sz="27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说</a:t>
            </a:r>
            <a:r>
              <a:rPr lang="zh-CN" altLang="zh-CN" sz="27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。先生曰：</a:t>
            </a:r>
            <a:r>
              <a:rPr lang="en-US" altLang="zh-CN" sz="27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7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公自</a:t>
            </a:r>
            <a:r>
              <a:rPr lang="zh-CN" altLang="zh-CN" sz="27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遐</a:t>
            </a:r>
            <a:r>
              <a:rPr lang="zh-CN" altLang="zh-CN" sz="27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方来，</a:t>
            </a:r>
            <a:r>
              <a:rPr lang="zh-CN" altLang="zh-CN" sz="27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仆无以为敬</a:t>
            </a:r>
            <a:r>
              <a:rPr lang="zh-CN" altLang="zh-CN" sz="27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7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然敝庐颇蓄薄酿</a:t>
            </a:r>
            <a:r>
              <a:rPr lang="zh-CN" altLang="zh-CN" sz="27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7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每朔望辄自酌</a:t>
            </a:r>
            <a:r>
              <a:rPr lang="zh-CN" altLang="zh-CN" sz="27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，今</a:t>
            </a:r>
            <a:r>
              <a:rPr lang="zh-CN" altLang="zh-CN" sz="27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者故人</a:t>
            </a:r>
            <a:r>
              <a:rPr lang="zh-CN" altLang="zh-CN" sz="27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来，</a:t>
            </a:r>
            <a:r>
              <a:rPr lang="zh-CN" altLang="zh-CN" sz="27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盍</a:t>
            </a:r>
            <a:r>
              <a:rPr lang="zh-CN" altLang="zh-CN" sz="27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共饮</a:t>
            </a:r>
            <a:r>
              <a:rPr lang="zh-CN" altLang="zh-CN" sz="27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诸</a:t>
            </a:r>
            <a:r>
              <a:rPr lang="zh-CN" altLang="zh-CN" sz="27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？</a:t>
            </a:r>
            <a:r>
              <a:rPr lang="en-US" altLang="zh-CN" sz="27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endParaRPr lang="en-US" altLang="zh-CN" sz="2700" b="1" kern="100" dirty="0">
              <a:latin typeface="宋体" panose="02010600030101010101" pitchFamily="2" charset="-122"/>
              <a:ea typeface="华文细黑" panose="02010600040101010101" charset="-122"/>
              <a:cs typeface="Times New Roman" panose="02020603050405020304"/>
            </a:endParaRPr>
          </a:p>
          <a:p>
            <a:pPr indent="720090" algn="just">
              <a:lnSpc>
                <a:spcPct val="150000"/>
              </a:lnSpc>
              <a:spcAft>
                <a:spcPts val="0"/>
              </a:spcAft>
            </a:pPr>
            <a:endParaRPr lang="en-US" altLang="zh-CN" sz="2700" b="1" kern="100" dirty="0">
              <a:latin typeface="宋体" panose="02010600030101010101" pitchFamily="2" charset="-122"/>
              <a:ea typeface="华文细黑" panose="02010600040101010101" charset="-122"/>
              <a:cs typeface="Times New Roman" panose="02020603050405020304"/>
            </a:endParaRPr>
          </a:p>
          <a:p>
            <a:pPr indent="720090" algn="just">
              <a:lnSpc>
                <a:spcPct val="150000"/>
              </a:lnSpc>
              <a:spcAft>
                <a:spcPts val="0"/>
              </a:spcAft>
            </a:pPr>
            <a:endParaRPr lang="zh-CN" altLang="zh-CN" sz="27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indent="720090" algn="just">
              <a:lnSpc>
                <a:spcPct val="150000"/>
              </a:lnSpc>
              <a:spcAft>
                <a:spcPts val="0"/>
              </a:spcAft>
            </a:pPr>
            <a:endParaRPr lang="zh-CN" altLang="zh-CN" sz="27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indent="0" algn="just" fontAlgn="auto">
              <a:lnSpc>
                <a:spcPct val="11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叟：老头，这是对老年人的称呼。</a:t>
            </a:r>
            <a:r>
              <a:rPr lang="en-US" altLang="zh-CN" sz="27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说：通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悦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，高兴</a:t>
            </a:r>
            <a:r>
              <a:rPr lang="zh-CN" altLang="zh-CN" sz="27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7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7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3)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遐：远。</a:t>
            </a:r>
            <a:r>
              <a:rPr lang="en-US" altLang="zh-CN" sz="27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仆：谦称自己，可译为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我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7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无以为敬：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无以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，固定结构，可译为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没有用来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的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为敬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，表达敬意。</a:t>
            </a:r>
            <a:r>
              <a:rPr lang="en-US" altLang="zh-CN" sz="27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然：表转折</a:t>
            </a:r>
            <a:r>
              <a:rPr lang="zh-CN" altLang="zh-CN" sz="27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的连词，可是，但是，然而。</a:t>
            </a:r>
            <a:r>
              <a:rPr lang="en-US" altLang="zh-CN" sz="27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7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敝庐：我家。</a:t>
            </a:r>
            <a:r>
              <a:rPr lang="en-US" altLang="zh-CN" sz="27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7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敝</a:t>
            </a:r>
            <a:r>
              <a:rPr lang="en-US" altLang="zh-CN" sz="27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7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，表谦虚；</a:t>
            </a:r>
            <a:r>
              <a:rPr lang="en-US" altLang="zh-CN" sz="27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7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敝庐</a:t>
            </a:r>
            <a:r>
              <a:rPr lang="en-US" altLang="zh-CN" sz="27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7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相当于</a:t>
            </a:r>
            <a:r>
              <a:rPr lang="en-US" altLang="zh-CN" sz="27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7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寒舍</a:t>
            </a:r>
            <a:r>
              <a:rPr lang="en-US" altLang="zh-CN" sz="2700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7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7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7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颇：程度副词，略微。</a:t>
            </a:r>
            <a:r>
              <a:rPr lang="en-US" altLang="zh-CN" sz="27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7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蓄：储备</a:t>
            </a:r>
            <a:r>
              <a:rPr lang="zh-CN" altLang="zh-CN" sz="2700" kern="100" spc="-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700" kern="100" spc="-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7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10)</a:t>
            </a:r>
            <a:r>
              <a:rPr lang="zh-CN" altLang="zh-CN" sz="27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薄酿：薄酒，淡酒，谦虚说法。</a:t>
            </a:r>
            <a:r>
              <a:rPr lang="en-US" altLang="zh-CN" sz="27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(11)</a:t>
            </a:r>
            <a:r>
              <a:rPr lang="zh-CN" altLang="zh-CN" sz="27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每：每当，常。</a:t>
            </a:r>
            <a:r>
              <a:rPr lang="en-US" altLang="zh-CN" sz="2700" kern="100" spc="-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(12)</a:t>
            </a:r>
            <a:r>
              <a:rPr lang="zh-CN" altLang="zh-CN" sz="2700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朔望：农历的初一和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十五。</a:t>
            </a:r>
            <a:r>
              <a:rPr lang="en-US" altLang="zh-CN" sz="27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(13)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辄：就。</a:t>
            </a:r>
            <a:r>
              <a:rPr lang="en-US" altLang="zh-CN" sz="27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(14)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自酌：独自饮酒。</a:t>
            </a:r>
            <a:r>
              <a:rPr lang="en-US" altLang="zh-CN" sz="27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(15)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者：助词，放在时间词后，不译。</a:t>
            </a:r>
            <a:r>
              <a:rPr lang="en-US" altLang="zh-CN" sz="27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(16)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故人：老朋友</a:t>
            </a:r>
            <a:r>
              <a:rPr lang="zh-CN" altLang="zh-CN" sz="27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en-US" altLang="zh-CN" sz="2700" kern="100" dirty="0" smtClean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indent="0" algn="just" fontAlgn="auto">
              <a:lnSpc>
                <a:spcPct val="115000"/>
              </a:lnSpc>
              <a:spcAft>
                <a:spcPts val="0"/>
              </a:spcAft>
            </a:pPr>
            <a:r>
              <a:rPr lang="en-US" altLang="zh-CN" sz="27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7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17)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盍：兼词，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何不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7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(18)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诸：兼词，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之乎</a:t>
            </a:r>
            <a:r>
              <a:rPr lang="en-US" altLang="zh-CN" sz="27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7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7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70840" y="1223010"/>
            <a:ext cx="11638915" cy="1814830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        </a:t>
            </a:r>
            <a:r>
              <a:rPr lang="zh-CN" sz="2800" b="1">
                <a:solidFill>
                  <a:schemeClr val="bg1"/>
                </a:solidFill>
                <a:ea typeface="宋体" panose="02010600030101010101" pitchFamily="2" charset="-122"/>
              </a:rPr>
              <a:t>两个老头相见后非常高兴。乌有先生说：“你打老远的地方来（看我），我没有什么可用来表达敬意的，可是寒舍略微储备了些薄酒，每当初一十五（我）总是独自一人喝，现在老朋友光临，为什么不把它拿出来一起喝呢?”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5488" y="120145"/>
            <a:ext cx="11499437" cy="33521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长者曰：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后山有坦途，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抵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中山，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第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半日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耳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侵晨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，遂携药囊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乘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健驴与先生同行。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抵：到达。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第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耳：固定结构，译为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只不过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罢了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第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，副词，在文言中与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徒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但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仅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直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惟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同义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en-US" altLang="zh-CN" sz="2800" kern="100" dirty="0" smtClean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侵晨：凌晨。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乘：骑，读</a:t>
            </a:r>
            <a:r>
              <a:rPr lang="en-US" altLang="zh-CN" sz="2800" kern="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chén</a:t>
            </a:r>
            <a:r>
              <a:rPr lang="zh-CN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宋体" panose="02010600030101010101" pitchFamily="2" charset="-122"/>
              </a:rPr>
              <a:t>ɡ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45440" y="3472180"/>
            <a:ext cx="114014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长者说：“后山有一条平坦的路，到达中山，只不过半天时间而已。”第二天凌晨，长者便带着装药的口袋骑着健壮的驴子，与先生一起出发。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6366" y="122025"/>
            <a:ext cx="11385581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无何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，至山口，先生取己驴与长者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驱而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循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大道。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无何：不久。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并：一齐。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循：沿着。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涂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经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乡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所入兰若，先生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因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述遇鬼事，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指示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此寺，吾之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所遇鬼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也。予当死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矣。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涂：通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途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乡：通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向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，先前，从前。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因：于是。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指示：古今异义词，指着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寺庙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给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他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看。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之：这，此。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6080" y="4236085"/>
            <a:ext cx="1149985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不久，他们便来到了山口，先生取出自己寄放的驴子，与长者一齐沿着大路策驴飞奔，途中经过先前进过的寺庙，先生于是说到自己遇鬼的事情，指着寺庙给长者看，向他说：“此座寺庙，就是我遇见鬼的地方。我当时还（认为）一定会死在这里哩。”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5488" y="451098"/>
            <a:ext cx="11499437" cy="41243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长者笑曰：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嘻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！先生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不亦惑乎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！鬼神者，心之幻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景耳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能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受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人祸！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足下知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者，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曷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为信此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？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嘻：叹词，表示惊奇。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不亦惑乎：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不亦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乎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，固定结构，译为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不也太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吗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惑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，糊涂。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景：通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影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耳：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而已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或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罢了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安：怎么。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受：通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授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，给，施加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足下：尊称，您。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知：通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曷：何，为什么。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哉：表疑问，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呢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1025" y="4701540"/>
            <a:ext cx="1126363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长者笑着说：“咦!先生不也是太糊涂了吗!鬼神只不过是心中（妄想变现出来）的虚幻的影子罢了，怎么可能加祸于人呢!你是一个有智慧的人，为什么相信这种无稽之谈呢?”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566" y="307852"/>
            <a:ext cx="11499437" cy="33521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适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寺旁有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田父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五六人，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辍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耕坐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陇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上。长者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偕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就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而问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焉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，并述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向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之所见。</a:t>
            </a:r>
            <a:endParaRPr lang="zh-CN" altLang="zh-CN" sz="2800" kern="100" spc="-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适：恰好。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田父：农夫；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父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读</a:t>
            </a:r>
            <a:r>
              <a:rPr lang="en-US" altLang="zh-CN" sz="2800" kern="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fǔ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，古时对老年男子的称呼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en-US" altLang="zh-CN" sz="2800" kern="100" dirty="0" smtClean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辍：停止。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陇：通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垄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，田埂。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偕：陪同。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就：靠近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en-US" altLang="zh-CN" sz="2800" kern="100" dirty="0" smtClean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焉：代词，之，代农夫。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向：先前。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99745" y="3514725"/>
            <a:ext cx="1093025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恰好遇到寺庙旁边有五六个农夫，他们停下耕种，坐在田埂上休息。长者陪同先生走上前去向他们打听这件事，并讲述了前天晚上看到的事情。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566" y="307852"/>
            <a:ext cx="11499437" cy="33521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田父掩口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胡卢而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笑，曰：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君误矣！彼缢妇者，吾村王氏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妾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也，不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为恶姑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、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嫡妇所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容而自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经焉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胡卢：形容笑声。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而：连词，表修饰。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妾：小妾，侧室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4)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</a:t>
            </a:r>
            <a:endParaRPr lang="en-US" altLang="zh-CN" sz="2800" kern="100" dirty="0" smtClean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所：表被动。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恶姑：婆婆。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嫡妇：正妻，与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庶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相对。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经：动词，上吊。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焉：兼词，译为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在那里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0980" y="4021455"/>
            <a:ext cx="114998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农夫掩着嘴，呵呵地笑，说：“你搞错了!那个吊死的妇人，是我们村上王某人的小妾，不能被凶恶的婆婆和丈夫的正妻所容，因而在庙里上吊自杀了。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1781" y="299"/>
            <a:ext cx="11385581" cy="35674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子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所见女鬼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者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，吾村李氏妇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。家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素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贫，今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岁饥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赋敛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又重，衣食不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给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，夫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新丧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，其子昨又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夭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矣。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子：尊称，您。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者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：判断句的标志。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素：向来。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岁饥：荒年歉收。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赋敛：赋税。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给：足够，丰足，读</a:t>
            </a:r>
            <a:r>
              <a:rPr lang="en-US" altLang="zh-CN" sz="2800" kern="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jǐ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新：新近，刚刚。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丧：死。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夭：夭折，短命而死。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妇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抢呼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欲绝，悲极而入邪魔，夜半病作，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发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其子之坟取尸以归。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抢呼：头撞地口呼天，形容悲痛欲绝的样子。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抢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读</a:t>
            </a:r>
            <a:r>
              <a:rPr lang="en-US" altLang="zh-CN" sz="2800" kern="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qiān</a:t>
            </a:r>
            <a:r>
              <a:rPr lang="zh-CN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宋体" panose="02010600030101010101" pitchFamily="2" charset="-122"/>
              </a:rPr>
              <a:t>ɡ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发：打开，挖开。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5270" y="3793490"/>
            <a:ext cx="1182370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ea typeface="宋体" panose="02010600030101010101" pitchFamily="2" charset="-122"/>
              </a:rPr>
              <a:t>您看见的那个“女鬼”，是我村李某的妻子。家一向贫困，今年又歉收，赋税又重，没吃没穿的，丈夫刚刚死了，她儿子昨天又短命死了。她呼天抢地，悲痛欲绝，由于悲伤过度，着了邪魔，半夜三更狂病发作，挖开她儿子的坟把儿子的尸体抱回家。</a:t>
            </a:r>
            <a:endParaRPr lang="zh-CN" altLang="en-US" sz="32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2416" y="879462"/>
            <a:ext cx="11385581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自言其首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寺鬼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伤。君无问，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何由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知其乃先生为也？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言已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，皆大笑。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所：表被动。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何由：介词宾语前置，相当于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由何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从哪里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凭什么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怎么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言已：说完。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0980" y="3549650"/>
            <a:ext cx="1149985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她自己说自己的头被庙里的鬼打伤了。您如果不来问这件事，怎么会知道事情原来是先生干的。”说完，大家都大笑不止。 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2416" y="947218"/>
            <a:ext cx="11385581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及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反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，亡是公犹未醒。长者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诊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之，曰：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是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非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疾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也，困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于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酒耳。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反：通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返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诊：为动用法，译为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诊断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是：指示代词，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这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疾：文言中指小病。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病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在文言中表示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重病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于：被。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1670" y="4067810"/>
            <a:ext cx="1099629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b="0">
                <a:ea typeface="宋体" panose="02010600030101010101" pitchFamily="2" charset="-122"/>
              </a:rPr>
              <a:t>        </a:t>
            </a:r>
            <a:r>
              <a:rPr lang="zh-CN" sz="3200" b="0">
                <a:ea typeface="宋体" panose="02010600030101010101" pitchFamily="2" charset="-122"/>
              </a:rPr>
              <a:t>等到（乌有先生）返回中山，亡是公还没有醒转来。子虚长者为他诊断后说：“这不是病，只是被酒醉倒了。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1781" y="189147"/>
            <a:ext cx="11385581" cy="399859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酒出中山，一醉千日。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若习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饮之，故无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异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；此翁，他乡客，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安能胜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此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杯杓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也？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取针刺血数处，又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然艾灸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若：你。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习：习惯，经常。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异：异常。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安能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：表反问，译为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怎么能够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呢？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胜：禁得起。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杯杓：酒杯和杓子，借指饮酒。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然：通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燃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艾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，一种草药，通常于端午节时采摘来插在门上，等它枯干后团成米团状等用。治病时将它点燃，呈阴火状态，靠近病者相关穴位炙烤以刺激相关神经，从而达到治病的目的，这种方法叫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灸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01955" y="4344035"/>
            <a:ext cx="11386185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（这种）酒产于中山，喝醉一回千日不醒。你经常喝这种酒，所以没有什么异常反应；这个老头是外地人，怎么能够受得了这种酒呢？”于是，取出针来，这几个地方刺血治疗，又点燃艾草炙烤穴位。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2416" y="981522"/>
            <a:ext cx="11385581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须臾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，公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，谢曰：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蒙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长者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生我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再造之功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也，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能报？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须臾：片刻。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觉：醒。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蒙：承蒙。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生我：即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使我生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救活我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生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，使动用法。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再造之功：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再造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，即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再生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功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，功德，恩德。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恶：疑问副词，怎么，读</a:t>
            </a:r>
            <a:r>
              <a:rPr lang="en-US" altLang="zh-CN" sz="2800" kern="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wū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7075" y="4002405"/>
            <a:ext cx="1063815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片刻之间，亡是公苏醒过来，他感谢道：“承蒙长者救活我，您给了我第二次生命，这大恩大德，我怎么能够报答得了?”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7772" y="256992"/>
            <a:ext cx="1149359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于是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相与酣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饮，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夜阑而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兴未尽也。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翌日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复要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公饮，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把酒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论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古今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治乱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事，意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快甚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，不觉以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酩酊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醉矣。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相与：一同，一起。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酣：畅快。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夜阑：天快亮了。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阑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，将尽。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而：转折连词，可是。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翌日：第二天。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翌年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则指第二年，相当于文言中的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明年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复：再次。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要：通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邀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，邀请。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把酒：端着酒杯。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论：评说。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治乱：太平与混乱。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快甚：痛快极了。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酩酊：大醉貌。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45135" y="4904740"/>
            <a:ext cx="113957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于是一起畅快地喝起来，夜色将尽还没有尽兴。第二天，乌有先生再次邀请无是公喝酒，端着酒杯，评说从古至今天下太平与混乱的事情，心里痛快极了，不知不觉已经酩酊大醉了。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1781" y="287090"/>
            <a:ext cx="11385581" cy="399859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长者曰：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公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本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无疾，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老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朽何功之有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？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先生以金帛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长者，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辞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不受，曰：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吾家世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业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医，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止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济世活人耳，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何以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金帛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余岂好货贾哉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？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本：本来。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老朽：老年人谦称自己。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何功之有：宾语前置句，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有何功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的倒装；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，助词，宾语前置的标志，不译。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奉：送。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辞：推辞，拒绝。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业：名词的意动用法，译为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以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为职业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止：只。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何以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为：固定结构，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要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做什么呢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或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哪里用得着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呢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余：第一人称代词，我。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岂：表反问，难道。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好货：爱财，贪财。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贾：商人，读</a:t>
            </a:r>
            <a:r>
              <a:rPr lang="zh-CN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宋体" panose="02010600030101010101" pitchFamily="2" charset="-122"/>
              </a:rPr>
              <a:t>ɡ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ǔ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哉：吗。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67360" y="4408805"/>
            <a:ext cx="11255375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长者说：“您老本来没病，老朽有什么功德可言?”乌有先生拿钱奉送长者，（长者）一再推辞，不肯接受，他曰：“我家辈辈代代以医病为职业，只不过想济世救人而已，还要金钱做什么呢?我难道是一个贪爱钱财的商人吗?”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2416" y="506240"/>
            <a:ext cx="11385581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遗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药数剂，不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索直而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去。亡是公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复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留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兼旬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而后别，惟不敢纵饮矣。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遗：留下，读</a:t>
            </a:r>
            <a:r>
              <a:rPr lang="en-US" altLang="zh-CN" sz="2800" kern="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yí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；也可译为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赠送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，读</a:t>
            </a:r>
            <a:r>
              <a:rPr lang="en-US" altLang="zh-CN" sz="2800" kern="100" dirty="0" err="1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wèi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索：要，索取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en-US" altLang="zh-CN" sz="2800" kern="100" dirty="0" smtClean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直：通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值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，这里指药钱。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而：表顺承关系，译为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就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en-US" altLang="zh-CN" sz="2800" kern="100" dirty="0" smtClean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复：副词，又，再。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兼旬：一旬即十天，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兼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即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倍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endParaRPr lang="en-US" altLang="zh-CN" sz="2800" kern="100" dirty="0" smtClean="0">
              <a:latin typeface="Times New Roman" panose="02020603050405020304"/>
              <a:ea typeface="华文细黑" panose="02010600040101010101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兼旬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指二十天。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02590" y="4149090"/>
            <a:ext cx="1124013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ea typeface="宋体" panose="02010600030101010101" pitchFamily="2" charset="-122"/>
              </a:rPr>
              <a:t>最后送了几付药给他们，没要药钱就离开了。亡是公又留宿了二十来天，然后才与乌有先生辞别而去，只是从此后再也不敢不加节制地喝酒了。</a:t>
            </a:r>
            <a:r>
              <a:rPr lang="en-US" sz="3600" b="0">
                <a:latin typeface="宋体" panose="02010600030101010101" pitchFamily="2" charset="-122"/>
              </a:rPr>
              <a:t> 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5521" y="343352"/>
            <a:ext cx="1116124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薄莫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，先生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酒释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公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犹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僵卧，气息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惙然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，呼之不醒，大惊，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延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邻医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脉之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薄莫：傍晚。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薄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，动词，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迫近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之意；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莫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暮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，晚上。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酒释：酒意消除。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而：可是。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犹：还。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宋体" panose="02010600030101010101" pitchFamily="2" charset="-122"/>
              </a:rPr>
              <a:t>惙</a:t>
            </a:r>
            <a:r>
              <a:rPr lang="zh-CN" altLang="zh-CN" sz="2800" kern="100" dirty="0">
                <a:latin typeface="楷体_GB2312" panose="02010609030101010101" charset="-122"/>
                <a:ea typeface="华文细黑" panose="02010600040101010101" charset="-122"/>
                <a:cs typeface="楷体_GB2312" panose="02010609030101010101" charset="-122"/>
              </a:rPr>
              <a:t>然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：气息微弱的样子。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延：延请。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脉之：为他把脉诊断。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脉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，名词用作动词，把脉；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脉之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，这是名词的为动用法。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38480" y="4629785"/>
            <a:ext cx="114681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傍晚，乌先生酒意已消，可是亡是公还倒卧在地，气息微弱，叫他他都不醒，（乌有先生）非常惊慌，请来邻近的医生为他把脉诊断。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8780" y="876951"/>
            <a:ext cx="11272852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医曰：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殆矣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！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微司命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，孰能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生之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？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愚无所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用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其技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矣。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殆矣：危险啦！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殆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，危险。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微：如果没有。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司命：古人称冥间掌管人生死大权的神。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生之：使之生，即救活他。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生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，动词的使动用法。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愚：谦称，可译为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我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无所：固定结构，可译为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没有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的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地方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)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其：代词，代医生自己。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技：医术。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15315" y="4494530"/>
            <a:ext cx="111156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医生说：“危险啦！如果没有司命之神，谁能救活他?我已无处施展自己的医术了。”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7810" y="275590"/>
            <a:ext cx="11659235" cy="64528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先生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靡计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施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迄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无效，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益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恐，与老妻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计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曰：</a:t>
            </a:r>
            <a:r>
              <a:rPr lang="en-US" altLang="zh-CN" sz="2800" b="1" kern="100" spc="-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故人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过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我而死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焉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无乃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不可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乎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！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雅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闻百里外山中有子虚长者，世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操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医术，人</a:t>
            </a:r>
            <a:r>
              <a:rPr lang="zh-CN" altLang="zh-CN" sz="2800" b="1" kern="100" spc="-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咸</a:t>
            </a:r>
            <a:r>
              <a:rPr lang="zh-CN" altLang="zh-CN" sz="2800" b="1" kern="100" spc="-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以今之仓、鹊称之。</a:t>
            </a:r>
            <a:endParaRPr lang="zh-CN" altLang="zh-CN" sz="2800" kern="100" spc="-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>
              <a:latin typeface="Times New Roman" panose="02020603050405020304"/>
              <a:ea typeface="华文细黑" panose="02010600040101010101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>
              <a:latin typeface="Times New Roman" panose="02020603050405020304"/>
              <a:ea typeface="华文细黑" panose="02010600040101010101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>
              <a:latin typeface="Times New Roman" panose="02020603050405020304"/>
              <a:ea typeface="华文细黑" panose="02010600040101010101" charset="-122"/>
              <a:cs typeface="Courier New" panose="02070309020205020404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</a:pPr>
            <a:endParaRPr lang="en-US" altLang="zh-CN" sz="2800" kern="100" dirty="0">
              <a:latin typeface="Times New Roman" panose="02020603050405020304"/>
              <a:ea typeface="华文细黑" panose="02010600040101010101" charset="-122"/>
              <a:cs typeface="Courier New" panose="02070309020205020404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靡：没有什么。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计：办法。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施：用。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迄：最终</a:t>
            </a:r>
            <a:r>
              <a:rPr lang="zh-CN" altLang="zh-CN" sz="2800" kern="100" dirty="0" smtClean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 smtClean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益：越发，更加。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计：商议。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过：拜访。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焉：兼词，</a:t>
            </a:r>
            <a:r>
              <a:rPr lang="zh-CN" altLang="zh-CN" sz="2800" kern="100" dirty="0">
                <a:latin typeface="宋体" panose="02010600030101010101" pitchFamily="2" charset="-122"/>
                <a:ea typeface="Times New Roman" panose="02020603050405020304"/>
                <a:cs typeface="Courier New" panose="02070309020205020404"/>
              </a:rPr>
              <a:t> 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于此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在这里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(9)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无乃不可乎：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无乃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乎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邪、耶、与、欤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)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，固定结构，表推测，可译为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恐怕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莫非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)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吧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(10)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雅：平日，向来。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操：从事。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咸：都。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7810" y="1776730"/>
            <a:ext cx="11659235" cy="1999615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100" b="1">
                <a:solidFill>
                  <a:schemeClr val="bg1"/>
                </a:solidFill>
                <a:uFillTx/>
                <a:ea typeface="宋体" panose="02010600030101010101" pitchFamily="2" charset="-122"/>
              </a:rPr>
              <a:t>乌有先生没有什么办法不用，最终还是没有任何效果，（先生因此）越发害怕，与老伴商议道：“老朋友前来拜访我而死在这里，恐怕不行吧？（我）常常听说百里外的山中有（一位）子虚长者，辈辈代代从事医生这一职业，人们都拿“现在的太仓公和扁鹊”称赞他。</a:t>
            </a:r>
            <a:endParaRPr lang="zh-CN" altLang="en-US" sz="3100" b="1">
              <a:solidFill>
                <a:schemeClr val="bg1"/>
              </a:solidFill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4586" y="809195"/>
            <a:ext cx="11161240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诚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能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速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之来，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则庶几白骨可肉矣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惟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路险，家无可遣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者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奈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之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</a:t>
            </a:r>
            <a:r>
              <a:rPr lang="zh-CN" altLang="zh-CN" sz="2800" b="1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！</a:t>
            </a:r>
            <a:r>
              <a:rPr lang="en-US" altLang="zh-CN" sz="2800" b="1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(1)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诚：如果。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(2)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速：请。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(3)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则：连词，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那么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(4)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庶几：表推测，也许，差不多。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(5)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白骨可肉矣：起死回生的形象说法。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肉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，名词用作动词，长肉。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(6)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惟：副词，只是。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(7)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者：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的人。</a:t>
            </a:r>
            <a:r>
              <a:rPr lang="en-US" altLang="zh-CN" sz="2800" kern="100" dirty="0">
                <a:latin typeface="Times New Roman" panose="02020603050405020304"/>
                <a:ea typeface="华文细黑" panose="02010600040101010101" charset="-122"/>
                <a:cs typeface="Courier New" panose="02070309020205020404"/>
              </a:rPr>
              <a:t>(8)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奈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……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何：固定结构，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“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怎么办</a:t>
            </a:r>
            <a:r>
              <a:rPr lang="en-US" altLang="zh-CN" sz="2800" kern="100" dirty="0">
                <a:latin typeface="宋体" panose="02010600030101010101" pitchFamily="2" charset="-122"/>
                <a:ea typeface="华文细黑" panose="02010600040101010101" charset="-122"/>
                <a:cs typeface="Times New Roman" panose="02020603050405020304"/>
              </a:rPr>
              <a:t>”</a:t>
            </a:r>
            <a:r>
              <a:rPr lang="zh-CN" altLang="zh-CN" sz="2800" kern="100" dirty="0">
                <a:latin typeface="Times New Roman" panose="02020603050405020304"/>
                <a:ea typeface="华文细黑" panose="02010600040101010101" charset="-122"/>
                <a:cs typeface="Times New Roman" panose="02020603050405020304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0555" y="4398010"/>
            <a:ext cx="11045190" cy="1076325"/>
          </a:xfrm>
          <a:prstGeom prst="rect">
            <a:avLst/>
          </a:prstGeom>
          <a:solidFill>
            <a:schemeClr val="tx1">
              <a:alpha val="92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1">
                <a:solidFill>
                  <a:schemeClr val="bg1"/>
                </a:solidFill>
                <a:ea typeface="宋体" panose="02010600030101010101" pitchFamily="2" charset="-122"/>
              </a:rPr>
              <a:t>如果真能请他来治，那就一定能起死回生了。只是道路艰险，家中又没有可以派遣的人，拿这件事怎么办呢？</a:t>
            </a:r>
            <a:r>
              <a:rPr 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”</a:t>
            </a:r>
            <a:endParaRPr lang="en-US" altLang="en-US" sz="32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13344</Words>
  <Application>WPS 演示</Application>
  <PresentationFormat>自定义</PresentationFormat>
  <Paragraphs>328</Paragraphs>
  <Slides>51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Times New Roman</vt:lpstr>
      <vt:lpstr>Times New Roman</vt:lpstr>
      <vt:lpstr>华文细黑</vt:lpstr>
      <vt:lpstr>Courier New</vt:lpstr>
      <vt:lpstr>楷体_GB2312</vt:lpstr>
      <vt:lpstr>新宋体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seewo</cp:lastModifiedBy>
  <cp:revision>1520</cp:revision>
  <dcterms:created xsi:type="dcterms:W3CDTF">2020-08-13T12:10:00Z</dcterms:created>
  <dcterms:modified xsi:type="dcterms:W3CDTF">2023-04-30T09:01:54Z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