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 autoAdjust="0"/>
  </p:normalViewPr>
  <p:slideViewPr>
    <p:cSldViewPr>
      <p:cViewPr varScale="1">
        <p:scale>
          <a:sx n="110" d="100"/>
          <a:sy n="110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3A6E5-E38C-4434-845E-5984384AD4A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06851-40BA-4C7B-986F-51086659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06851-40BA-4C7B-986F-51086659AB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8C32-FC6B-4178-BC8E-7104C2421F96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455778" y="771970"/>
            <a:ext cx="3657600" cy="502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Host2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3925" y="771970"/>
            <a:ext cx="4686425" cy="502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Host1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" y="2571782"/>
            <a:ext cx="778501" cy="39401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14304" y="1311423"/>
            <a:ext cx="4443496" cy="428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Process 1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smtClean="0">
                <a:latin typeface="Courier" pitchFamily="49" charset="0"/>
              </a:rPr>
              <a:t>main</a:t>
            </a:r>
            <a:endParaRPr lang="en-US" dirty="0">
              <a:latin typeface="Courier" pitchFamily="49" charset="0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67448" y="2029626"/>
            <a:ext cx="3124200" cy="340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Process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>
              <a:latin typeface="Courier" pitchFamily="49" charset="0"/>
            </a:endParaRPr>
          </a:p>
          <a:p>
            <a:pPr algn="ctr"/>
            <a:r>
              <a:rPr lang="en-US" dirty="0" smtClean="0">
                <a:latin typeface="Courier" pitchFamily="49" charset="0"/>
              </a:rPr>
              <a:t>foo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1523999" y="2068252"/>
            <a:ext cx="2947973" cy="8323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00"/>
                </a:solidFill>
              </a:rPr>
              <a:t>Agent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6293098" y="2563948"/>
            <a:ext cx="2165102" cy="6379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990000"/>
                </a:solidFill>
              </a:rPr>
              <a:t>Agent</a:t>
            </a:r>
          </a:p>
          <a:p>
            <a:pPr lvl="0" algn="ctr"/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6" name="Straight Arrow Connector 35" title="1"/>
          <p:cNvCxnSpPr>
            <a:endCxn id="10" idx="1"/>
          </p:cNvCxnSpPr>
          <p:nvPr/>
        </p:nvCxnSpPr>
        <p:spPr>
          <a:xfrm flipV="1">
            <a:off x="982766" y="2484422"/>
            <a:ext cx="541233" cy="114410"/>
          </a:xfrm>
          <a:prstGeom prst="straightConnector1">
            <a:avLst/>
          </a:prstGeom>
          <a:ln cap="sq">
            <a:solidFill>
              <a:srgbClr val="99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41293" y="2484422"/>
            <a:ext cx="1002853" cy="40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900" dirty="0">
                <a:solidFill>
                  <a:prstClr val="black"/>
                </a:solidFill>
              </a:rPr>
              <a:t>Instrumentation </a:t>
            </a:r>
            <a:r>
              <a:rPr lang="en-US" sz="900" dirty="0" smtClean="0">
                <a:solidFill>
                  <a:prstClr val="black"/>
                </a:solidFill>
              </a:rPr>
              <a:t>engine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2898" y="3921452"/>
            <a:ext cx="870174" cy="13909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-------</a:t>
            </a:r>
          </a:p>
          <a:p>
            <a:r>
              <a:rPr lang="en-US" sz="1200" dirty="0" smtClean="0"/>
              <a:t>-------</a:t>
            </a:r>
          </a:p>
          <a:p>
            <a:r>
              <a:rPr lang="en-US" sz="1200" dirty="0" smtClean="0"/>
              <a:t>-------</a:t>
            </a:r>
          </a:p>
          <a:p>
            <a:r>
              <a:rPr lang="en-US" sz="900" dirty="0" smtClean="0">
                <a:solidFill>
                  <a:srgbClr val="990000"/>
                </a:solidFill>
              </a:rPr>
              <a:t>instrument()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onnect()</a:t>
            </a:r>
          </a:p>
          <a:p>
            <a:r>
              <a:rPr lang="en-US" sz="1200" dirty="0" smtClean="0"/>
              <a:t>-------</a:t>
            </a:r>
          </a:p>
          <a:p>
            <a:pPr algn="ctr"/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444146" y="2491541"/>
            <a:ext cx="1024931" cy="396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Payload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6949695" y="3717420"/>
            <a:ext cx="851907" cy="1415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prstClr val="black"/>
              </a:solidFill>
            </a:endParaRPr>
          </a:p>
          <a:p>
            <a:pPr lvl="0"/>
            <a:endParaRPr lang="en-US" sz="1200" dirty="0" smtClean="0">
              <a:solidFill>
                <a:prstClr val="black"/>
              </a:solidFill>
            </a:endParaRPr>
          </a:p>
          <a:p>
            <a:pPr lvl="0"/>
            <a:endParaRPr lang="en-US" sz="1200" dirty="0" smtClean="0">
              <a:solidFill>
                <a:prstClr val="black"/>
              </a:solidFill>
            </a:endParaRPr>
          </a:p>
          <a:p>
            <a:pPr lvl="0"/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 smtClean="0">
                <a:solidFill>
                  <a:prstClr val="black"/>
                </a:solidFill>
              </a:rPr>
              <a:t>-------</a:t>
            </a:r>
          </a:p>
          <a:p>
            <a:pPr lvl="0"/>
            <a:r>
              <a:rPr lang="en-US" sz="1200" dirty="0" smtClean="0">
                <a:solidFill>
                  <a:prstClr val="black"/>
                </a:solidFill>
              </a:rPr>
              <a:t>-------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900" dirty="0" smtClean="0">
                <a:solidFill>
                  <a:srgbClr val="990000"/>
                </a:solidFill>
              </a:rPr>
              <a:t>instrument()</a:t>
            </a:r>
            <a:endParaRPr lang="en-US" sz="900" dirty="0">
              <a:solidFill>
                <a:srgbClr val="990000"/>
              </a:solidFill>
            </a:endParaRPr>
          </a:p>
          <a:p>
            <a:pPr lvl="0"/>
            <a:r>
              <a:rPr lang="en-US" sz="1200" dirty="0" smtClean="0">
                <a:solidFill>
                  <a:prstClr val="black"/>
                </a:solidFill>
              </a:rPr>
              <a:t>accept()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900" dirty="0" smtClean="0">
                <a:solidFill>
                  <a:srgbClr val="990000"/>
                </a:solidFill>
              </a:rPr>
              <a:t>instrument()</a:t>
            </a:r>
            <a:endParaRPr lang="en-US" sz="900" dirty="0">
              <a:solidFill>
                <a:srgbClr val="990000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l</a:t>
            </a:r>
            <a:r>
              <a:rPr lang="en-US" sz="1200" dirty="0" smtClean="0">
                <a:solidFill>
                  <a:prstClr val="black"/>
                </a:solidFill>
              </a:rPr>
              <a:t>isten()</a:t>
            </a:r>
          </a:p>
          <a:p>
            <a:pPr lvl="0"/>
            <a:r>
              <a:rPr lang="en-US" sz="1200" dirty="0" smtClean="0">
                <a:solidFill>
                  <a:prstClr val="black"/>
                </a:solidFill>
              </a:rPr>
              <a:t>-------</a:t>
            </a:r>
          </a:p>
          <a:p>
            <a:pPr lvl="0"/>
            <a:endParaRPr lang="en-US" sz="1200" dirty="0" smtClean="0">
              <a:solidFill>
                <a:prstClr val="black"/>
              </a:solidFill>
            </a:endParaRPr>
          </a:p>
          <a:p>
            <a:endParaRPr lang="en-US" sz="1200" dirty="0"/>
          </a:p>
          <a:p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70" name="Oval 69"/>
          <p:cNvSpPr/>
          <p:nvPr/>
        </p:nvSpPr>
        <p:spPr>
          <a:xfrm>
            <a:off x="5535254" y="990600"/>
            <a:ext cx="1337772" cy="64164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00"/>
                </a:solidFill>
              </a:rPr>
              <a:t>SPI Daemon</a:t>
            </a:r>
            <a:endParaRPr lang="en-US" sz="1600" dirty="0">
              <a:solidFill>
                <a:srgbClr val="99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99" y="1778078"/>
            <a:ext cx="787264" cy="398448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6617008" y="1609032"/>
            <a:ext cx="256018" cy="957585"/>
          </a:xfrm>
          <a:prstGeom prst="straightConnector1">
            <a:avLst/>
          </a:prstGeom>
          <a:ln>
            <a:solidFill>
              <a:srgbClr val="99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290516" y="2920845"/>
            <a:ext cx="734126" cy="283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750" dirty="0" smtClean="0">
                <a:solidFill>
                  <a:prstClr val="black"/>
                </a:solidFill>
              </a:rPr>
              <a:t>Initialization</a:t>
            </a:r>
            <a:endParaRPr lang="en-US" sz="75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28527" y="2912491"/>
            <a:ext cx="854490" cy="2894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750" dirty="0">
                <a:solidFill>
                  <a:prstClr val="black"/>
                </a:solidFill>
              </a:rPr>
              <a:t>Instrumentation </a:t>
            </a:r>
            <a:r>
              <a:rPr lang="en-US" sz="750" dirty="0" smtClean="0">
                <a:solidFill>
                  <a:prstClr val="black"/>
                </a:solidFill>
              </a:rPr>
              <a:t>engine</a:t>
            </a:r>
            <a:endParaRPr lang="en-US" sz="75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3999" y="2494288"/>
            <a:ext cx="920190" cy="39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900" dirty="0" smtClean="0">
                <a:solidFill>
                  <a:prstClr val="black"/>
                </a:solidFill>
              </a:rPr>
              <a:t>Initialization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152076" y="2920270"/>
            <a:ext cx="514923" cy="1669733"/>
          </a:xfrm>
          <a:custGeom>
            <a:avLst/>
            <a:gdLst>
              <a:gd name="connsiteX0" fmla="*/ 379769 w 584868"/>
              <a:gd name="connsiteY0" fmla="*/ 0 h 1598064"/>
              <a:gd name="connsiteX1" fmla="*/ 3754 w 584868"/>
              <a:gd name="connsiteY1" fmla="*/ 717847 h 1598064"/>
              <a:gd name="connsiteX2" fmla="*/ 584868 w 584868"/>
              <a:gd name="connsiteY2" fmla="*/ 1598064 h 159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868" h="1598064">
                <a:moveTo>
                  <a:pt x="379769" y="0"/>
                </a:moveTo>
                <a:cubicBezTo>
                  <a:pt x="174670" y="225751"/>
                  <a:pt x="-30429" y="451503"/>
                  <a:pt x="3754" y="717847"/>
                </a:cubicBezTo>
                <a:cubicBezTo>
                  <a:pt x="37937" y="984191"/>
                  <a:pt x="492289" y="1486969"/>
                  <a:pt x="584868" y="1598064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flipV="1">
            <a:off x="3281776" y="2356198"/>
            <a:ext cx="324740" cy="138090"/>
          </a:xfrm>
          <a:custGeom>
            <a:avLst/>
            <a:gdLst>
              <a:gd name="connsiteX0" fmla="*/ 0 w 324740"/>
              <a:gd name="connsiteY0" fmla="*/ 0 h 145346"/>
              <a:gd name="connsiteX1" fmla="*/ 128187 w 324740"/>
              <a:gd name="connsiteY1" fmla="*/ 145278 h 145346"/>
              <a:gd name="connsiteX2" fmla="*/ 324740 w 324740"/>
              <a:gd name="connsiteY2" fmla="*/ 17091 h 14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740" h="145346">
                <a:moveTo>
                  <a:pt x="0" y="0"/>
                </a:moveTo>
                <a:cubicBezTo>
                  <a:pt x="37032" y="71215"/>
                  <a:pt x="74064" y="142430"/>
                  <a:pt x="128187" y="145278"/>
                </a:cubicBezTo>
                <a:cubicBezTo>
                  <a:pt x="182310" y="148127"/>
                  <a:pt x="272041" y="61244"/>
                  <a:pt x="324740" y="17091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215472" y="2882946"/>
            <a:ext cx="162370" cy="1707057"/>
          </a:xfrm>
          <a:custGeom>
            <a:avLst/>
            <a:gdLst>
              <a:gd name="connsiteX0" fmla="*/ 0 w 384972"/>
              <a:gd name="connsiteY0" fmla="*/ 1546789 h 1546789"/>
              <a:gd name="connsiteX1" fmla="*/ 384561 w 384972"/>
              <a:gd name="connsiteY1" fmla="*/ 658026 h 1546789"/>
              <a:gd name="connsiteX2" fmla="*/ 76912 w 384972"/>
              <a:gd name="connsiteY2" fmla="*/ 0 h 154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972" h="1546789">
                <a:moveTo>
                  <a:pt x="0" y="1546789"/>
                </a:moveTo>
                <a:cubicBezTo>
                  <a:pt x="185871" y="1231306"/>
                  <a:pt x="371742" y="915824"/>
                  <a:pt x="384561" y="658026"/>
                </a:cubicBezTo>
                <a:cubicBezTo>
                  <a:pt x="397380" y="400228"/>
                  <a:pt x="106822" y="111095"/>
                  <a:pt x="76912" y="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4304" y="862414"/>
            <a:ext cx="1337772" cy="64164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00"/>
                </a:solidFill>
              </a:rPr>
              <a:t>SPI Daemon</a:t>
            </a:r>
            <a:endParaRPr lang="en-US" sz="1600" dirty="0">
              <a:solidFill>
                <a:srgbClr val="99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79132" y="2920270"/>
            <a:ext cx="579068" cy="281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750" dirty="0" smtClean="0">
                <a:solidFill>
                  <a:prstClr val="black"/>
                </a:solidFill>
              </a:rPr>
              <a:t>Payload</a:t>
            </a:r>
            <a:endParaRPr lang="en-US" sz="750" dirty="0">
              <a:solidFill>
                <a:prstClr val="black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719561" y="3170490"/>
            <a:ext cx="305082" cy="1093861"/>
          </a:xfrm>
          <a:custGeom>
            <a:avLst/>
            <a:gdLst>
              <a:gd name="connsiteX0" fmla="*/ 134166 w 305082"/>
              <a:gd name="connsiteY0" fmla="*/ 0 h 1093861"/>
              <a:gd name="connsiteX1" fmla="*/ 5979 w 305082"/>
              <a:gd name="connsiteY1" fmla="*/ 854579 h 1093861"/>
              <a:gd name="connsiteX2" fmla="*/ 305082 w 305082"/>
              <a:gd name="connsiteY2" fmla="*/ 1093861 h 109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082" h="1093861">
                <a:moveTo>
                  <a:pt x="134166" y="0"/>
                </a:moveTo>
                <a:cubicBezTo>
                  <a:pt x="55829" y="336134"/>
                  <a:pt x="-22507" y="672269"/>
                  <a:pt x="5979" y="854579"/>
                </a:cubicBezTo>
                <a:cubicBezTo>
                  <a:pt x="34465" y="1036889"/>
                  <a:pt x="240989" y="1063951"/>
                  <a:pt x="305082" y="1093861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>
            <a:endCxn id="9" idx="1"/>
          </p:cNvCxnSpPr>
          <p:nvPr/>
        </p:nvCxnSpPr>
        <p:spPr>
          <a:xfrm flipV="1">
            <a:off x="3285687" y="4425406"/>
            <a:ext cx="3664008" cy="3549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Callout 3 29"/>
          <p:cNvSpPr/>
          <p:nvPr/>
        </p:nvSpPr>
        <p:spPr>
          <a:xfrm flipH="1">
            <a:off x="336362" y="1806902"/>
            <a:ext cx="884973" cy="406615"/>
          </a:xfrm>
          <a:prstGeom prst="borderCallout3">
            <a:avLst>
              <a:gd name="adj1" fmla="val 100990"/>
              <a:gd name="adj2" fmla="val 17815"/>
              <a:gd name="adj3" fmla="val 178478"/>
              <a:gd name="adj4" fmla="val -13770"/>
              <a:gd name="adj5" fmla="val 176114"/>
              <a:gd name="adj6" fmla="val -15711"/>
              <a:gd name="adj7" fmla="val 174689"/>
              <a:gd name="adj8" fmla="val -131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900" dirty="0" smtClean="0">
                <a:solidFill>
                  <a:srgbClr val="990000"/>
                </a:solidFill>
              </a:rPr>
              <a:t>1. Inject agent(manual)</a:t>
            </a:r>
            <a:endParaRPr lang="en-US" sz="900" dirty="0">
              <a:solidFill>
                <a:srgbClr val="990000"/>
              </a:solidFill>
            </a:endParaRPr>
          </a:p>
        </p:txBody>
      </p:sp>
      <p:sp>
        <p:nvSpPr>
          <p:cNvPr id="31" name="Line Callout 3 30"/>
          <p:cNvSpPr/>
          <p:nvPr/>
        </p:nvSpPr>
        <p:spPr>
          <a:xfrm flipH="1">
            <a:off x="1196223" y="4282364"/>
            <a:ext cx="946594" cy="455896"/>
          </a:xfrm>
          <a:prstGeom prst="borderCallout3">
            <a:avLst>
              <a:gd name="adj1" fmla="val 18750"/>
              <a:gd name="adj2" fmla="val -934"/>
              <a:gd name="adj3" fmla="val 19883"/>
              <a:gd name="adj4" fmla="val -2199"/>
              <a:gd name="adj5" fmla="val -1223"/>
              <a:gd name="adj6" fmla="val -26598"/>
              <a:gd name="adj7" fmla="val 2186"/>
              <a:gd name="adj8" fmla="val -248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900" dirty="0">
                <a:solidFill>
                  <a:srgbClr val="990000"/>
                </a:solidFill>
              </a:rPr>
              <a:t>2. Initial</a:t>
            </a:r>
          </a:p>
          <a:p>
            <a:pPr lvl="0"/>
            <a:r>
              <a:rPr lang="en-US" sz="900" dirty="0" smtClean="0">
                <a:solidFill>
                  <a:srgbClr val="990000"/>
                </a:solidFill>
              </a:rPr>
              <a:t>Instrumentation                                                                                                                                                                                                       </a:t>
            </a:r>
            <a:endParaRPr lang="en-US" sz="900" dirty="0">
              <a:solidFill>
                <a:srgbClr val="990000"/>
              </a:solidFill>
            </a:endParaRPr>
          </a:p>
        </p:txBody>
      </p:sp>
      <p:sp>
        <p:nvSpPr>
          <p:cNvPr id="32" name="Line Callout 2 31"/>
          <p:cNvSpPr/>
          <p:nvPr/>
        </p:nvSpPr>
        <p:spPr>
          <a:xfrm flipH="1">
            <a:off x="1016469" y="3048467"/>
            <a:ext cx="1015059" cy="531439"/>
          </a:xfrm>
          <a:prstGeom prst="borderCallout2">
            <a:avLst>
              <a:gd name="adj1" fmla="val 20558"/>
              <a:gd name="adj2" fmla="val 1271"/>
              <a:gd name="adj3" fmla="val 20747"/>
              <a:gd name="adj4" fmla="val -2135"/>
              <a:gd name="adj5" fmla="val 34961"/>
              <a:gd name="adj6" fmla="val -1252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dirty="0">
                <a:solidFill>
                  <a:srgbClr val="990000"/>
                </a:solidFill>
              </a:rPr>
              <a:t>3.  </a:t>
            </a:r>
            <a:r>
              <a:rPr lang="en-US" sz="900" dirty="0" smtClean="0">
                <a:solidFill>
                  <a:srgbClr val="990000"/>
                </a:solidFill>
              </a:rPr>
              <a:t>Tell </a:t>
            </a:r>
            <a:r>
              <a:rPr lang="en-US" sz="900" dirty="0" smtClean="0">
                <a:solidFill>
                  <a:srgbClr val="990000"/>
                </a:solidFill>
              </a:rPr>
              <a:t>Agent  about </a:t>
            </a:r>
            <a:r>
              <a:rPr lang="en-US" sz="900" dirty="0" smtClean="0">
                <a:solidFill>
                  <a:srgbClr val="990000"/>
                </a:solidFill>
              </a:rPr>
              <a:t>the remote network connection</a:t>
            </a:r>
            <a:endParaRPr lang="en-US" sz="900" dirty="0">
              <a:solidFill>
                <a:srgbClr val="990000"/>
              </a:solidFill>
            </a:endParaRPr>
          </a:p>
        </p:txBody>
      </p:sp>
      <p:sp>
        <p:nvSpPr>
          <p:cNvPr id="33" name="Line Callout 3 32"/>
          <p:cNvSpPr/>
          <p:nvPr/>
        </p:nvSpPr>
        <p:spPr>
          <a:xfrm>
            <a:off x="4746150" y="4876800"/>
            <a:ext cx="709628" cy="612648"/>
          </a:xfrm>
          <a:prstGeom prst="borderCallout3">
            <a:avLst>
              <a:gd name="adj1" fmla="val 21540"/>
              <a:gd name="adj2" fmla="val -856"/>
              <a:gd name="adj3" fmla="val 20145"/>
              <a:gd name="adj4" fmla="val -3582"/>
              <a:gd name="adj5" fmla="val 20490"/>
              <a:gd name="adj6" fmla="val -2648"/>
              <a:gd name="adj7" fmla="val -22341"/>
              <a:gd name="adj8" fmla="val -401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dirty="0" smtClean="0">
                <a:solidFill>
                  <a:prstClr val="black"/>
                </a:solidFill>
              </a:rPr>
              <a:t>8. Make network connection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35" name="Line Callout 2 34"/>
          <p:cNvSpPr/>
          <p:nvPr/>
        </p:nvSpPr>
        <p:spPr>
          <a:xfrm flipH="1">
            <a:off x="3606516" y="3539172"/>
            <a:ext cx="954349" cy="713333"/>
          </a:xfrm>
          <a:prstGeom prst="borderCallout2">
            <a:avLst>
              <a:gd name="adj1" fmla="val -2360"/>
              <a:gd name="adj2" fmla="val 46290"/>
              <a:gd name="adj3" fmla="val -32706"/>
              <a:gd name="adj4" fmla="val 43329"/>
              <a:gd name="adj5" fmla="val -31389"/>
              <a:gd name="adj6" fmla="val 433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900" dirty="0">
                <a:solidFill>
                  <a:srgbClr val="990000"/>
                </a:solidFill>
              </a:rPr>
              <a:t>4. </a:t>
            </a:r>
            <a:r>
              <a:rPr lang="en-US" sz="900" dirty="0" smtClean="0">
                <a:solidFill>
                  <a:srgbClr val="990000"/>
                </a:solidFill>
              </a:rPr>
              <a:t>Tell remote SPI daemon to instrument destination of </a:t>
            </a:r>
            <a:r>
              <a:rPr lang="en-US" sz="900" dirty="0" smtClean="0">
                <a:solidFill>
                  <a:srgbClr val="990000"/>
                </a:solidFill>
                <a:latin typeface="Courier" pitchFamily="49" charset="0"/>
              </a:rPr>
              <a:t>connect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37" name="Line Callout 2 36"/>
          <p:cNvSpPr/>
          <p:nvPr/>
        </p:nvSpPr>
        <p:spPr>
          <a:xfrm>
            <a:off x="3708368" y="1636502"/>
            <a:ext cx="668743" cy="340800"/>
          </a:xfrm>
          <a:prstGeom prst="borderCallout2">
            <a:avLst>
              <a:gd name="adj1" fmla="val 36303"/>
              <a:gd name="adj2" fmla="val -666"/>
              <a:gd name="adj3" fmla="val 46333"/>
              <a:gd name="adj4" fmla="val -5166"/>
              <a:gd name="adj5" fmla="val 215311"/>
              <a:gd name="adj6" fmla="val -453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900" dirty="0">
                <a:solidFill>
                  <a:srgbClr val="990000"/>
                </a:solidFill>
              </a:rPr>
              <a:t>7. Execute </a:t>
            </a:r>
            <a:r>
              <a:rPr lang="en-US" sz="900" dirty="0" smtClean="0">
                <a:solidFill>
                  <a:srgbClr val="990000"/>
                </a:solidFill>
                <a:latin typeface="Courier" pitchFamily="49" charset="0"/>
              </a:rPr>
              <a:t>payload</a:t>
            </a:r>
            <a:endParaRPr lang="en-US" sz="900" dirty="0">
              <a:solidFill>
                <a:srgbClr val="990000"/>
              </a:solidFill>
              <a:latin typeface="Courier" pitchFamily="49" charset="0"/>
            </a:endParaRPr>
          </a:p>
        </p:txBody>
      </p:sp>
      <p:sp>
        <p:nvSpPr>
          <p:cNvPr id="40" name="Line Callout 3 39"/>
          <p:cNvSpPr/>
          <p:nvPr/>
        </p:nvSpPr>
        <p:spPr>
          <a:xfrm>
            <a:off x="7186406" y="1492266"/>
            <a:ext cx="776422" cy="424281"/>
          </a:xfrm>
          <a:prstGeom prst="borderCallout3">
            <a:avLst>
              <a:gd name="adj1" fmla="val 18750"/>
              <a:gd name="adj2" fmla="val 1573"/>
              <a:gd name="adj3" fmla="val 107919"/>
              <a:gd name="adj4" fmla="val -50788"/>
              <a:gd name="adj5" fmla="val 114464"/>
              <a:gd name="adj6" fmla="val -55190"/>
              <a:gd name="adj7" fmla="val 121114"/>
              <a:gd name="adj8" fmla="val -570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dirty="0">
                <a:solidFill>
                  <a:srgbClr val="990000"/>
                </a:solidFill>
              </a:rPr>
              <a:t>5. </a:t>
            </a:r>
            <a:r>
              <a:rPr lang="en-US" sz="900" dirty="0" smtClean="0">
                <a:solidFill>
                  <a:srgbClr val="990000"/>
                </a:solidFill>
              </a:rPr>
              <a:t>Inject </a:t>
            </a:r>
            <a:r>
              <a:rPr lang="en-US" sz="900" dirty="0">
                <a:solidFill>
                  <a:srgbClr val="990000"/>
                </a:solidFill>
              </a:rPr>
              <a:t>agent</a:t>
            </a:r>
          </a:p>
          <a:p>
            <a:pPr lvl="0"/>
            <a:r>
              <a:rPr lang="en-US" sz="900" dirty="0">
                <a:solidFill>
                  <a:srgbClr val="990000"/>
                </a:solidFill>
              </a:rPr>
              <a:t>(automatic</a:t>
            </a:r>
            <a:r>
              <a:rPr lang="en-US" sz="900" dirty="0" smtClean="0">
                <a:solidFill>
                  <a:srgbClr val="990000"/>
                </a:solidFill>
              </a:rPr>
              <a:t>)</a:t>
            </a:r>
            <a:endParaRPr lang="en-US" dirty="0"/>
          </a:p>
        </p:txBody>
      </p:sp>
      <p:sp>
        <p:nvSpPr>
          <p:cNvPr id="41" name="Line Callout 2 40"/>
          <p:cNvSpPr/>
          <p:nvPr/>
        </p:nvSpPr>
        <p:spPr>
          <a:xfrm flipH="1">
            <a:off x="5704662" y="3641905"/>
            <a:ext cx="867958" cy="279547"/>
          </a:xfrm>
          <a:prstGeom prst="borderCallout2">
            <a:avLst>
              <a:gd name="adj1" fmla="val 29057"/>
              <a:gd name="adj2" fmla="val -280"/>
              <a:gd name="adj3" fmla="val 25728"/>
              <a:gd name="adj4" fmla="val 118"/>
              <a:gd name="adj5" fmla="val -29970"/>
              <a:gd name="adj6" fmla="val -231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900" dirty="0" smtClean="0">
                <a:solidFill>
                  <a:srgbClr val="990000"/>
                </a:solidFill>
              </a:rPr>
              <a:t>6. Instrument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4246" y="5956418"/>
            <a:ext cx="2557864" cy="8382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/>
              <a:t>Steps in Self- propelled instrumentation </a:t>
            </a:r>
          </a:p>
          <a:p>
            <a:pPr algn="r"/>
            <a:endParaRPr lang="en-US" sz="1000" dirty="0"/>
          </a:p>
          <a:p>
            <a:pPr algn="ctr"/>
            <a:r>
              <a:rPr lang="en-US" sz="1000" dirty="0" smtClean="0"/>
              <a:t>   Normal control flow of the program </a:t>
            </a:r>
          </a:p>
          <a:p>
            <a:pPr algn="ctr"/>
            <a:endParaRPr lang="en-US" sz="10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04140" y="6172200"/>
            <a:ext cx="255946" cy="0"/>
          </a:xfrm>
          <a:prstGeom prst="straightConnector1">
            <a:avLst/>
          </a:prstGeom>
          <a:ln w="12700">
            <a:solidFill>
              <a:srgbClr val="99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202609" y="6477000"/>
            <a:ext cx="25594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405125" y="1504060"/>
            <a:ext cx="2233675" cy="1783934"/>
          </a:xfrm>
          <a:custGeom>
            <a:avLst/>
            <a:gdLst>
              <a:gd name="connsiteX0" fmla="*/ 0 w 2127903"/>
              <a:gd name="connsiteY0" fmla="*/ 1572426 h 1960724"/>
              <a:gd name="connsiteX1" fmla="*/ 914400 w 2127903"/>
              <a:gd name="connsiteY1" fmla="*/ 1854437 h 1960724"/>
              <a:gd name="connsiteX2" fmla="*/ 2127903 w 2127903"/>
              <a:gd name="connsiteY2" fmla="*/ 0 h 196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903" h="1960724">
                <a:moveTo>
                  <a:pt x="0" y="1572426"/>
                </a:moveTo>
                <a:cubicBezTo>
                  <a:pt x="279874" y="1844467"/>
                  <a:pt x="559749" y="2116508"/>
                  <a:pt x="914400" y="1854437"/>
                </a:cubicBezTo>
                <a:cubicBezTo>
                  <a:pt x="1269051" y="1592366"/>
                  <a:pt x="1861559" y="371742"/>
                  <a:pt x="2127903" y="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-41617" y="2965795"/>
            <a:ext cx="95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Injector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935728" y="5969236"/>
            <a:ext cx="2978063" cy="8382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/>
              <a:t>Self propelled instrumentation user written code   </a:t>
            </a:r>
          </a:p>
          <a:p>
            <a:pPr algn="r"/>
            <a:endParaRPr lang="en-US" sz="1000" dirty="0"/>
          </a:p>
          <a:p>
            <a:r>
              <a:rPr lang="en-US" sz="1000" dirty="0" smtClean="0"/>
              <a:t>         Self propelled instrumentation library  code</a:t>
            </a:r>
          </a:p>
          <a:p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3027055" y="6108940"/>
            <a:ext cx="201391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 smtClean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29167" y="6400800"/>
            <a:ext cx="201391" cy="15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7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900" dirty="0">
            <a:solidFill>
              <a:prstClr val="black"/>
            </a:solidFill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114</Words>
  <Application>Microsoft Office PowerPoint</Application>
  <PresentationFormat>On-screen Show (4:3)</PresentationFormat>
  <Paragraphs>98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Admin</dc:creator>
  <cp:lastModifiedBy>Windows Admin</cp:lastModifiedBy>
  <cp:revision>56</cp:revision>
  <dcterms:created xsi:type="dcterms:W3CDTF">2012-10-22T16:10:43Z</dcterms:created>
  <dcterms:modified xsi:type="dcterms:W3CDTF">2012-10-25T16:07:24Z</dcterms:modified>
</cp:coreProperties>
</file>