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notesMasterIdLst>
    <p:notesMasterId r:id="rId36"/>
  </p:notesMasterIdLst>
  <p:handoutMasterIdLst>
    <p:handoutMasterId r:id="rId37"/>
  </p:handoutMasterIdLst>
  <p:sldIdLst>
    <p:sldId id="1015" r:id="rId2"/>
    <p:sldId id="1016" r:id="rId3"/>
    <p:sldId id="1055" r:id="rId4"/>
    <p:sldId id="1056" r:id="rId5"/>
    <p:sldId id="1025" r:id="rId6"/>
    <p:sldId id="1026" r:id="rId7"/>
    <p:sldId id="1027" r:id="rId8"/>
    <p:sldId id="1028" r:id="rId9"/>
    <p:sldId id="1034" r:id="rId10"/>
    <p:sldId id="1030" r:id="rId11"/>
    <p:sldId id="1029" r:id="rId12"/>
    <p:sldId id="1031" r:id="rId13"/>
    <p:sldId id="1033" r:id="rId14"/>
    <p:sldId id="1032" r:id="rId15"/>
    <p:sldId id="1035" r:id="rId16"/>
    <p:sldId id="1036" r:id="rId17"/>
    <p:sldId id="1037" r:id="rId18"/>
    <p:sldId id="1040" r:id="rId19"/>
    <p:sldId id="1041" r:id="rId20"/>
    <p:sldId id="1042" r:id="rId21"/>
    <p:sldId id="1043" r:id="rId22"/>
    <p:sldId id="1044" r:id="rId23"/>
    <p:sldId id="1038" r:id="rId24"/>
    <p:sldId id="1039" r:id="rId25"/>
    <p:sldId id="1045" r:id="rId26"/>
    <p:sldId id="1047" r:id="rId27"/>
    <p:sldId id="1048" r:id="rId28"/>
    <p:sldId id="1049" r:id="rId29"/>
    <p:sldId id="1050" r:id="rId30"/>
    <p:sldId id="1052" r:id="rId31"/>
    <p:sldId id="1053" r:id="rId32"/>
    <p:sldId id="1054" r:id="rId33"/>
    <p:sldId id="1057" r:id="rId34"/>
    <p:sldId id="1058" r:id="rId3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88C"/>
    <a:srgbClr val="000000"/>
    <a:srgbClr val="FFFF00"/>
    <a:srgbClr val="FD8383"/>
    <a:srgbClr val="7F7F7F"/>
    <a:srgbClr val="0072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5" autoAdjust="0"/>
    <p:restoredTop sz="87300" autoAdjust="0"/>
  </p:normalViewPr>
  <p:slideViewPr>
    <p:cSldViewPr>
      <p:cViewPr varScale="1">
        <p:scale>
          <a:sx n="81" d="100"/>
          <a:sy n="81" d="100"/>
        </p:scale>
        <p:origin x="1260" y="4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70" d="100"/>
          <a:sy n="70" d="100"/>
        </p:scale>
        <p:origin x="-2804"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D083A-D33B-4200-9EAF-8CAC2D867BD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CN" altLang="en-US"/>
        </a:p>
      </dgm:t>
    </dgm:pt>
    <dgm:pt modelId="{1DFE6DBA-EA91-4BAB-B344-E676262D0D0A}">
      <dgm:prSet phldrT="[文本]"/>
      <dgm:spPr/>
      <dgm:t>
        <a:bodyPr/>
        <a:lstStyle/>
        <a:p>
          <a:r>
            <a:rPr lang="zh-CN" altLang="en-US" dirty="0"/>
            <a:t>数据爬取</a:t>
          </a:r>
          <a:r>
            <a:rPr lang="en-US" altLang="zh-CN" dirty="0"/>
            <a:t>—Scrapy</a:t>
          </a:r>
          <a:endParaRPr lang="zh-CN" altLang="en-US" dirty="0"/>
        </a:p>
      </dgm:t>
    </dgm:pt>
    <dgm:pt modelId="{A2B96E3A-1EE0-43D9-8E1B-23E0B8ACE020}" type="parTrans" cxnId="{202F2196-2A74-48A2-9494-ECC228C44BAA}">
      <dgm:prSet/>
      <dgm:spPr/>
      <dgm:t>
        <a:bodyPr/>
        <a:lstStyle/>
        <a:p>
          <a:endParaRPr lang="zh-CN" altLang="en-US"/>
        </a:p>
      </dgm:t>
    </dgm:pt>
    <dgm:pt modelId="{E6B4B19D-B810-4364-9E84-2F2C71632C50}" type="sibTrans" cxnId="{202F2196-2A74-48A2-9494-ECC228C44BAA}">
      <dgm:prSet/>
      <dgm:spPr/>
      <dgm:t>
        <a:bodyPr/>
        <a:lstStyle/>
        <a:p>
          <a:endParaRPr lang="zh-CN" altLang="en-US"/>
        </a:p>
      </dgm:t>
    </dgm:pt>
    <dgm:pt modelId="{FC3CF294-D995-4868-BB0D-5655D2336E65}">
      <dgm:prSet/>
      <dgm:spPr/>
      <dgm:t>
        <a:bodyPr/>
        <a:lstStyle/>
        <a:p>
          <a:r>
            <a:rPr lang="zh-CN" altLang="en-US" dirty="0"/>
            <a:t>自然语言处理：分词、命名实体抽取等</a:t>
          </a:r>
          <a:endParaRPr lang="en-US" altLang="zh-CN" dirty="0"/>
        </a:p>
      </dgm:t>
    </dgm:pt>
    <dgm:pt modelId="{B86862F7-5AFC-482F-8C10-2E9681F7F0C9}" type="parTrans" cxnId="{28A431AD-7766-4F75-B69D-BAFBA71FAB40}">
      <dgm:prSet/>
      <dgm:spPr/>
      <dgm:t>
        <a:bodyPr/>
        <a:lstStyle/>
        <a:p>
          <a:endParaRPr lang="zh-CN" altLang="en-US"/>
        </a:p>
      </dgm:t>
    </dgm:pt>
    <dgm:pt modelId="{29745AEC-AB2D-4E15-8915-9A5B389A9D92}" type="sibTrans" cxnId="{28A431AD-7766-4F75-B69D-BAFBA71FAB40}">
      <dgm:prSet/>
      <dgm:spPr/>
      <dgm:t>
        <a:bodyPr/>
        <a:lstStyle/>
        <a:p>
          <a:endParaRPr lang="zh-CN" altLang="en-US"/>
        </a:p>
      </dgm:t>
    </dgm:pt>
    <dgm:pt modelId="{48DC29D5-FD0C-4EC6-AE90-3FEA9FCE45C5}">
      <dgm:prSet/>
      <dgm:spPr/>
      <dgm:t>
        <a:bodyPr/>
        <a:lstStyle/>
        <a:p>
          <a:r>
            <a:rPr lang="zh-CN" altLang="en-US" dirty="0"/>
            <a:t>可视化</a:t>
          </a:r>
          <a:endParaRPr lang="en-US" altLang="zh-CN" dirty="0"/>
        </a:p>
      </dgm:t>
    </dgm:pt>
    <dgm:pt modelId="{5EF28C5E-618F-4097-9225-15F1765A3294}" type="parTrans" cxnId="{93BAA341-5CE2-45B8-B7F0-4B36F7571E4B}">
      <dgm:prSet/>
      <dgm:spPr/>
      <dgm:t>
        <a:bodyPr/>
        <a:lstStyle/>
        <a:p>
          <a:endParaRPr lang="zh-CN" altLang="en-US"/>
        </a:p>
      </dgm:t>
    </dgm:pt>
    <dgm:pt modelId="{EA16A1C0-A5E5-4ADD-B1C2-C7984A52A357}" type="sibTrans" cxnId="{93BAA341-5CE2-45B8-B7F0-4B36F7571E4B}">
      <dgm:prSet/>
      <dgm:spPr/>
      <dgm:t>
        <a:bodyPr/>
        <a:lstStyle/>
        <a:p>
          <a:endParaRPr lang="zh-CN" altLang="en-US"/>
        </a:p>
      </dgm:t>
    </dgm:pt>
    <dgm:pt modelId="{C50A0B49-AFDB-4B54-B3AC-C418D36622D1}">
      <dgm:prSet/>
      <dgm:spPr/>
      <dgm:t>
        <a:bodyPr/>
        <a:lstStyle/>
        <a:p>
          <a:r>
            <a:rPr lang="zh-CN" altLang="en-US" dirty="0"/>
            <a:t>文本分类、聚类</a:t>
          </a:r>
          <a:endParaRPr lang="en-US" altLang="zh-CN" dirty="0"/>
        </a:p>
      </dgm:t>
    </dgm:pt>
    <dgm:pt modelId="{F3B7D01E-5324-4EBA-8E81-AF2E30E80048}" type="parTrans" cxnId="{5FF40867-DBBB-47AD-9BBF-F56870CC0F3C}">
      <dgm:prSet/>
      <dgm:spPr/>
      <dgm:t>
        <a:bodyPr/>
        <a:lstStyle/>
        <a:p>
          <a:endParaRPr lang="zh-CN" altLang="en-US"/>
        </a:p>
      </dgm:t>
    </dgm:pt>
    <dgm:pt modelId="{30DEED1A-FE23-4D26-8C08-B865C2B2FD62}" type="sibTrans" cxnId="{5FF40867-DBBB-47AD-9BBF-F56870CC0F3C}">
      <dgm:prSet/>
      <dgm:spPr/>
      <dgm:t>
        <a:bodyPr/>
        <a:lstStyle/>
        <a:p>
          <a:endParaRPr lang="zh-CN" altLang="en-US"/>
        </a:p>
      </dgm:t>
    </dgm:pt>
    <dgm:pt modelId="{0DE03FC8-9615-4870-B835-B6559BA95D55}" type="pres">
      <dgm:prSet presAssocID="{408D083A-D33B-4200-9EAF-8CAC2D867BDD}" presName="diagram" presStyleCnt="0">
        <dgm:presLayoutVars>
          <dgm:dir/>
          <dgm:resizeHandles val="exact"/>
        </dgm:presLayoutVars>
      </dgm:prSet>
      <dgm:spPr/>
    </dgm:pt>
    <dgm:pt modelId="{17A219DC-303F-4039-B509-04A9DFB52BFC}" type="pres">
      <dgm:prSet presAssocID="{1DFE6DBA-EA91-4BAB-B344-E676262D0D0A}" presName="node" presStyleLbl="node1" presStyleIdx="0" presStyleCnt="4">
        <dgm:presLayoutVars>
          <dgm:bulletEnabled val="1"/>
        </dgm:presLayoutVars>
      </dgm:prSet>
      <dgm:spPr/>
    </dgm:pt>
    <dgm:pt modelId="{C5493188-DF2E-4CAA-AAEB-FAA5B457091E}" type="pres">
      <dgm:prSet presAssocID="{E6B4B19D-B810-4364-9E84-2F2C71632C50}" presName="sibTrans" presStyleCnt="0"/>
      <dgm:spPr/>
    </dgm:pt>
    <dgm:pt modelId="{93EBD5A7-04D7-41A3-8670-56BB96517EBF}" type="pres">
      <dgm:prSet presAssocID="{FC3CF294-D995-4868-BB0D-5655D2336E65}" presName="node" presStyleLbl="node1" presStyleIdx="1" presStyleCnt="4">
        <dgm:presLayoutVars>
          <dgm:bulletEnabled val="1"/>
        </dgm:presLayoutVars>
      </dgm:prSet>
      <dgm:spPr/>
    </dgm:pt>
    <dgm:pt modelId="{113F0726-2CFC-41F4-B1BC-D3531AB5459B}" type="pres">
      <dgm:prSet presAssocID="{29745AEC-AB2D-4E15-8915-9A5B389A9D92}" presName="sibTrans" presStyleCnt="0"/>
      <dgm:spPr/>
    </dgm:pt>
    <dgm:pt modelId="{40888FB0-6424-46CE-91CD-800CF5E25750}" type="pres">
      <dgm:prSet presAssocID="{C50A0B49-AFDB-4B54-B3AC-C418D36622D1}" presName="node" presStyleLbl="node1" presStyleIdx="2" presStyleCnt="4">
        <dgm:presLayoutVars>
          <dgm:bulletEnabled val="1"/>
        </dgm:presLayoutVars>
      </dgm:prSet>
      <dgm:spPr/>
    </dgm:pt>
    <dgm:pt modelId="{597A07C4-F79A-435C-B201-086E0326FB79}" type="pres">
      <dgm:prSet presAssocID="{30DEED1A-FE23-4D26-8C08-B865C2B2FD62}" presName="sibTrans" presStyleCnt="0"/>
      <dgm:spPr/>
    </dgm:pt>
    <dgm:pt modelId="{ACBBDAC8-A497-4DC4-A6DE-E098E6F853A7}" type="pres">
      <dgm:prSet presAssocID="{48DC29D5-FD0C-4EC6-AE90-3FEA9FCE45C5}" presName="node" presStyleLbl="node1" presStyleIdx="3" presStyleCnt="4">
        <dgm:presLayoutVars>
          <dgm:bulletEnabled val="1"/>
        </dgm:presLayoutVars>
      </dgm:prSet>
      <dgm:spPr/>
    </dgm:pt>
  </dgm:ptLst>
  <dgm:cxnLst>
    <dgm:cxn modelId="{E8BAAD0F-8E23-4CED-ACA9-FE19B28EB9B8}" type="presOf" srcId="{408D083A-D33B-4200-9EAF-8CAC2D867BDD}" destId="{0DE03FC8-9615-4870-B835-B6559BA95D55}" srcOrd="0" destOrd="0" presId="urn:microsoft.com/office/officeart/2005/8/layout/default"/>
    <dgm:cxn modelId="{58219C23-6645-4E6D-ACEB-9333923C431F}" type="presOf" srcId="{48DC29D5-FD0C-4EC6-AE90-3FEA9FCE45C5}" destId="{ACBBDAC8-A497-4DC4-A6DE-E098E6F853A7}" srcOrd="0" destOrd="0" presId="urn:microsoft.com/office/officeart/2005/8/layout/default"/>
    <dgm:cxn modelId="{E7FBDA31-F45C-46D2-AAC4-327B3CEA3BE9}" type="presOf" srcId="{C50A0B49-AFDB-4B54-B3AC-C418D36622D1}" destId="{40888FB0-6424-46CE-91CD-800CF5E25750}" srcOrd="0" destOrd="0" presId="urn:microsoft.com/office/officeart/2005/8/layout/default"/>
    <dgm:cxn modelId="{93BAA341-5CE2-45B8-B7F0-4B36F7571E4B}" srcId="{408D083A-D33B-4200-9EAF-8CAC2D867BDD}" destId="{48DC29D5-FD0C-4EC6-AE90-3FEA9FCE45C5}" srcOrd="3" destOrd="0" parTransId="{5EF28C5E-618F-4097-9225-15F1765A3294}" sibTransId="{EA16A1C0-A5E5-4ADD-B1C2-C7984A52A357}"/>
    <dgm:cxn modelId="{5FF40867-DBBB-47AD-9BBF-F56870CC0F3C}" srcId="{408D083A-D33B-4200-9EAF-8CAC2D867BDD}" destId="{C50A0B49-AFDB-4B54-B3AC-C418D36622D1}" srcOrd="2" destOrd="0" parTransId="{F3B7D01E-5324-4EBA-8E81-AF2E30E80048}" sibTransId="{30DEED1A-FE23-4D26-8C08-B865C2B2FD62}"/>
    <dgm:cxn modelId="{6A823A71-A4F3-4160-A7F8-5AB0876B1C58}" type="presOf" srcId="{1DFE6DBA-EA91-4BAB-B344-E676262D0D0A}" destId="{17A219DC-303F-4039-B509-04A9DFB52BFC}" srcOrd="0" destOrd="0" presId="urn:microsoft.com/office/officeart/2005/8/layout/default"/>
    <dgm:cxn modelId="{202F2196-2A74-48A2-9494-ECC228C44BAA}" srcId="{408D083A-D33B-4200-9EAF-8CAC2D867BDD}" destId="{1DFE6DBA-EA91-4BAB-B344-E676262D0D0A}" srcOrd="0" destOrd="0" parTransId="{A2B96E3A-1EE0-43D9-8E1B-23E0B8ACE020}" sibTransId="{E6B4B19D-B810-4364-9E84-2F2C71632C50}"/>
    <dgm:cxn modelId="{28A431AD-7766-4F75-B69D-BAFBA71FAB40}" srcId="{408D083A-D33B-4200-9EAF-8CAC2D867BDD}" destId="{FC3CF294-D995-4868-BB0D-5655D2336E65}" srcOrd="1" destOrd="0" parTransId="{B86862F7-5AFC-482F-8C10-2E9681F7F0C9}" sibTransId="{29745AEC-AB2D-4E15-8915-9A5B389A9D92}"/>
    <dgm:cxn modelId="{46E3D8B1-F0BD-40B1-8993-7D5A6B5BDAB8}" type="presOf" srcId="{FC3CF294-D995-4868-BB0D-5655D2336E65}" destId="{93EBD5A7-04D7-41A3-8670-56BB96517EBF}" srcOrd="0" destOrd="0" presId="urn:microsoft.com/office/officeart/2005/8/layout/default"/>
    <dgm:cxn modelId="{9BD994E4-F5A4-4B34-ADFC-B7B39B334911}" type="presParOf" srcId="{0DE03FC8-9615-4870-B835-B6559BA95D55}" destId="{17A219DC-303F-4039-B509-04A9DFB52BFC}" srcOrd="0" destOrd="0" presId="urn:microsoft.com/office/officeart/2005/8/layout/default"/>
    <dgm:cxn modelId="{7AEE1E14-BEC5-42C6-A62E-918B7CFD3B19}" type="presParOf" srcId="{0DE03FC8-9615-4870-B835-B6559BA95D55}" destId="{C5493188-DF2E-4CAA-AAEB-FAA5B457091E}" srcOrd="1" destOrd="0" presId="urn:microsoft.com/office/officeart/2005/8/layout/default"/>
    <dgm:cxn modelId="{CB3C14DB-31DD-485E-A954-177F19303B89}" type="presParOf" srcId="{0DE03FC8-9615-4870-B835-B6559BA95D55}" destId="{93EBD5A7-04D7-41A3-8670-56BB96517EBF}" srcOrd="2" destOrd="0" presId="urn:microsoft.com/office/officeart/2005/8/layout/default"/>
    <dgm:cxn modelId="{D19DC7A8-0F4D-42A4-B85A-4F3C1E01D541}" type="presParOf" srcId="{0DE03FC8-9615-4870-B835-B6559BA95D55}" destId="{113F0726-2CFC-41F4-B1BC-D3531AB5459B}" srcOrd="3" destOrd="0" presId="urn:microsoft.com/office/officeart/2005/8/layout/default"/>
    <dgm:cxn modelId="{85889CA4-DEEA-4008-B92A-284F94508A9D}" type="presParOf" srcId="{0DE03FC8-9615-4870-B835-B6559BA95D55}" destId="{40888FB0-6424-46CE-91CD-800CF5E25750}" srcOrd="4" destOrd="0" presId="urn:microsoft.com/office/officeart/2005/8/layout/default"/>
    <dgm:cxn modelId="{E21D75BE-3556-4481-AA08-281257FC6107}" type="presParOf" srcId="{0DE03FC8-9615-4870-B835-B6559BA95D55}" destId="{597A07C4-F79A-435C-B201-086E0326FB79}" srcOrd="5" destOrd="0" presId="urn:microsoft.com/office/officeart/2005/8/layout/default"/>
    <dgm:cxn modelId="{6B251BDB-629A-442C-BF3F-9C0B6E3CFAE2}" type="presParOf" srcId="{0DE03FC8-9615-4870-B835-B6559BA95D55}" destId="{ACBBDAC8-A497-4DC4-A6DE-E098E6F853A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219DC-303F-4039-B509-04A9DFB52BFC}">
      <dsp:nvSpPr>
        <dsp:cNvPr id="0" name=""/>
        <dsp:cNvSpPr/>
      </dsp:nvSpPr>
      <dsp:spPr>
        <a:xfrm>
          <a:off x="936" y="58417"/>
          <a:ext cx="3650836" cy="219050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数据爬取</a:t>
          </a:r>
          <a:r>
            <a:rPr lang="en-US" altLang="zh-CN" sz="4100" kern="1200" dirty="0"/>
            <a:t>—Scrapy</a:t>
          </a:r>
          <a:endParaRPr lang="zh-CN" altLang="en-US" sz="4100" kern="1200" dirty="0"/>
        </a:p>
      </dsp:txBody>
      <dsp:txXfrm>
        <a:off x="936" y="58417"/>
        <a:ext cx="3650836" cy="2190501"/>
      </dsp:txXfrm>
    </dsp:sp>
    <dsp:sp modelId="{93EBD5A7-04D7-41A3-8670-56BB96517EBF}">
      <dsp:nvSpPr>
        <dsp:cNvPr id="0" name=""/>
        <dsp:cNvSpPr/>
      </dsp:nvSpPr>
      <dsp:spPr>
        <a:xfrm>
          <a:off x="4016856" y="58417"/>
          <a:ext cx="3650836" cy="219050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自然语言处理：分词、命名实体抽取等</a:t>
          </a:r>
          <a:endParaRPr lang="en-US" altLang="zh-CN" sz="4100" kern="1200" dirty="0"/>
        </a:p>
      </dsp:txBody>
      <dsp:txXfrm>
        <a:off x="4016856" y="58417"/>
        <a:ext cx="3650836" cy="2190501"/>
      </dsp:txXfrm>
    </dsp:sp>
    <dsp:sp modelId="{40888FB0-6424-46CE-91CD-800CF5E25750}">
      <dsp:nvSpPr>
        <dsp:cNvPr id="0" name=""/>
        <dsp:cNvSpPr/>
      </dsp:nvSpPr>
      <dsp:spPr>
        <a:xfrm>
          <a:off x="936" y="2614002"/>
          <a:ext cx="3650836" cy="219050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文本分类、聚类</a:t>
          </a:r>
          <a:endParaRPr lang="en-US" altLang="zh-CN" sz="4100" kern="1200" dirty="0"/>
        </a:p>
      </dsp:txBody>
      <dsp:txXfrm>
        <a:off x="936" y="2614002"/>
        <a:ext cx="3650836" cy="2190501"/>
      </dsp:txXfrm>
    </dsp:sp>
    <dsp:sp modelId="{ACBBDAC8-A497-4DC4-A6DE-E098E6F853A7}">
      <dsp:nvSpPr>
        <dsp:cNvPr id="0" name=""/>
        <dsp:cNvSpPr/>
      </dsp:nvSpPr>
      <dsp:spPr>
        <a:xfrm>
          <a:off x="4016856" y="2614002"/>
          <a:ext cx="3650836" cy="219050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可视化</a:t>
          </a:r>
          <a:endParaRPr lang="en-US" altLang="zh-CN" sz="4100" kern="1200" dirty="0"/>
        </a:p>
      </dsp:txBody>
      <dsp:txXfrm>
        <a:off x="4016856" y="2614002"/>
        <a:ext cx="3650836" cy="21905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FB1A7041-0368-4BE6-8025-65F9BCE668D3}" type="datetimeFigureOut">
              <a:rPr lang="zh-CN" altLang="en-US" smtClean="0"/>
              <a:t>2022-11-03</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CBF92915-C0A3-41EC-9BEB-5276D2F5CAE0}" type="slidenum">
              <a:rPr lang="zh-CN" altLang="en-US" smtClean="0"/>
              <a:t>‹#›</a:t>
            </a:fld>
            <a:endParaRPr lang="zh-CN" altLang="en-US"/>
          </a:p>
        </p:txBody>
      </p:sp>
    </p:spTree>
    <p:extLst>
      <p:ext uri="{BB962C8B-B14F-4D97-AF65-F5344CB8AC3E}">
        <p14:creationId xmlns:p14="http://schemas.microsoft.com/office/powerpoint/2010/main" val="154227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7F2D9F5-3963-4139-A1C8-CC647AD98E88}" type="datetimeFigureOut">
              <a:rPr lang="zh-CN" altLang="en-US" smtClean="0"/>
              <a:pPr/>
              <a:t>2022-11-03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5E457FFE-B815-466D-B361-3D7E857FE32B}" type="slidenum">
              <a:rPr lang="zh-CN" altLang="en-US" smtClean="0"/>
              <a:pPr/>
              <a:t>‹#›</a:t>
            </a:fld>
            <a:endParaRPr lang="zh-CN" altLang="en-US"/>
          </a:p>
        </p:txBody>
      </p:sp>
    </p:spTree>
    <p:extLst>
      <p:ext uri="{BB962C8B-B14F-4D97-AF65-F5344CB8AC3E}">
        <p14:creationId xmlns:p14="http://schemas.microsoft.com/office/powerpoint/2010/main" val="216616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2" y="2130428"/>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2" y="3886203"/>
            <a:ext cx="6400800" cy="1752600"/>
          </a:xfrm>
        </p:spPr>
        <p:txBody>
          <a:bodyPr/>
          <a:lstStyle>
            <a:lvl1pPr marL="0" indent="0" algn="ctr">
              <a:buNone/>
              <a:defRPr>
                <a:solidFill>
                  <a:schemeClr val="tx1">
                    <a:tint val="75000"/>
                  </a:schemeClr>
                </a:solidFill>
              </a:defRPr>
            </a:lvl1pPr>
            <a:lvl2pPr marL="457239" indent="0" algn="ctr">
              <a:buNone/>
              <a:defRPr>
                <a:solidFill>
                  <a:schemeClr val="tx1">
                    <a:tint val="75000"/>
                  </a:schemeClr>
                </a:solidFill>
              </a:defRPr>
            </a:lvl2pPr>
            <a:lvl3pPr marL="914478" indent="0" algn="ctr">
              <a:buNone/>
              <a:defRPr>
                <a:solidFill>
                  <a:schemeClr val="tx1">
                    <a:tint val="75000"/>
                  </a:schemeClr>
                </a:solidFill>
              </a:defRPr>
            </a:lvl3pPr>
            <a:lvl4pPr marL="1371716" indent="0" algn="ctr">
              <a:buNone/>
              <a:defRPr>
                <a:solidFill>
                  <a:schemeClr val="tx1">
                    <a:tint val="75000"/>
                  </a:schemeClr>
                </a:solidFill>
              </a:defRPr>
            </a:lvl4pPr>
            <a:lvl5pPr marL="1828955" indent="0" algn="ctr">
              <a:buNone/>
              <a:defRPr>
                <a:solidFill>
                  <a:schemeClr val="tx1">
                    <a:tint val="75000"/>
                  </a:schemeClr>
                </a:solidFill>
              </a:defRPr>
            </a:lvl5pPr>
            <a:lvl6pPr marL="2286194" indent="0" algn="ctr">
              <a:buNone/>
              <a:defRPr>
                <a:solidFill>
                  <a:schemeClr val="tx1">
                    <a:tint val="75000"/>
                  </a:schemeClr>
                </a:solidFill>
              </a:defRPr>
            </a:lvl6pPr>
            <a:lvl7pPr marL="2743433" indent="0" algn="ctr">
              <a:buNone/>
              <a:defRPr>
                <a:solidFill>
                  <a:schemeClr val="tx1">
                    <a:tint val="75000"/>
                  </a:schemeClr>
                </a:solidFill>
              </a:defRPr>
            </a:lvl7pPr>
            <a:lvl8pPr marL="3200671" indent="0" algn="ctr">
              <a:buNone/>
              <a:defRPr>
                <a:solidFill>
                  <a:schemeClr val="tx1">
                    <a:tint val="75000"/>
                  </a:schemeClr>
                </a:solidFill>
              </a:defRPr>
            </a:lvl8pPr>
            <a:lvl9pPr marL="365791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a:xfrm>
            <a:off x="3124200" y="6356356"/>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0120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4387" y="43550"/>
            <a:ext cx="8003273" cy="870420"/>
          </a:xfrm>
        </p:spPr>
        <p:txBody>
          <a:bodyPr>
            <a:normAutofit/>
          </a:bodyPr>
          <a:lstStyle>
            <a:lvl1pPr algn="l">
              <a:defRPr sz="2406" b="1">
                <a:latin typeface="+mj-ea"/>
                <a:ea typeface="+mj-ea"/>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57202" y="1263246"/>
            <a:ext cx="8229600" cy="4862923"/>
          </a:xfrm>
        </p:spPr>
        <p:txBody>
          <a:bodyPr>
            <a:normAutofit/>
          </a:bodyPr>
          <a:lstStyle>
            <a:lvl1pPr>
              <a:defRPr sz="2106">
                <a:latin typeface="+mn-ea"/>
                <a:ea typeface="+mn-ea"/>
              </a:defRPr>
            </a:lvl1pPr>
            <a:lvl2pPr>
              <a:defRPr sz="1805">
                <a:latin typeface="+mn-ea"/>
                <a:ea typeface="+mn-ea"/>
              </a:defRPr>
            </a:lvl2pPr>
            <a:lvl3pPr>
              <a:defRPr sz="1354">
                <a:latin typeface="+mn-ea"/>
                <a:ea typeface="+mn-ea"/>
              </a:defRPr>
            </a:lvl3pPr>
            <a:lvl4pPr>
              <a:defRPr sz="1203">
                <a:latin typeface="+mn-ea"/>
                <a:ea typeface="+mn-ea"/>
              </a:defRPr>
            </a:lvl4pPr>
            <a:lvl5pPr>
              <a:defRPr sz="1203">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灯片编号占位符 5"/>
          <p:cNvSpPr>
            <a:spLocks noGrp="1"/>
          </p:cNvSpPr>
          <p:nvPr>
            <p:ph type="sldNum" sz="quarter" idx="12"/>
          </p:nvPr>
        </p:nvSpPr>
        <p:spPr>
          <a:xfrm>
            <a:off x="6904999" y="6449804"/>
            <a:ext cx="2133600" cy="365125"/>
          </a:xfrm>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9" name="矩形 8"/>
          <p:cNvSpPr/>
          <p:nvPr/>
        </p:nvSpPr>
        <p:spPr>
          <a:xfrm>
            <a:off x="-7718" y="902287"/>
            <a:ext cx="9151718" cy="62182"/>
          </a:xfrm>
          <a:prstGeom prst="rect">
            <a:avLst/>
          </a:prstGeom>
          <a:solidFill>
            <a:srgbClr val="E60012"/>
          </a:solidFill>
          <a:ln>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descr="part素材.png">
            <a:extLst>
              <a:ext uri="{FF2B5EF4-FFF2-40B4-BE49-F238E27FC236}">
                <a16:creationId xmlns:a16="http://schemas.microsoft.com/office/drawing/2014/main" id="{182D99FC-06F6-4D7A-A480-8BD6CF26AC11}"/>
              </a:ext>
            </a:extLst>
          </p:cNvPr>
          <p:cNvPicPr>
            <a:picLocks noChangeAspect="1"/>
          </p:cNvPicPr>
          <p:nvPr/>
        </p:nvPicPr>
        <p:blipFill>
          <a:blip r:embed="rId2" cstate="screen"/>
          <a:stretch>
            <a:fillRect/>
          </a:stretch>
        </p:blipFill>
        <p:spPr>
          <a:xfrm>
            <a:off x="29161" y="11773"/>
            <a:ext cx="186092" cy="870420"/>
          </a:xfrm>
          <a:prstGeom prst="rect">
            <a:avLst/>
          </a:prstGeom>
        </p:spPr>
      </p:pic>
    </p:spTree>
    <p:extLst>
      <p:ext uri="{BB962C8B-B14F-4D97-AF65-F5344CB8AC3E}">
        <p14:creationId xmlns:p14="http://schemas.microsoft.com/office/powerpoint/2010/main" val="2956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65115-0C66-C635-A960-73B3D9C35609}"/>
              </a:ext>
            </a:extLst>
          </p:cNvPr>
          <p:cNvSpPr>
            <a:spLocks noGrp="1"/>
          </p:cNvSpPr>
          <p:nvPr>
            <p:ph type="title"/>
          </p:nvPr>
        </p:nvSpPr>
        <p:spPr>
          <a:xfrm>
            <a:off x="402681" y="168645"/>
            <a:ext cx="7885805" cy="682204"/>
          </a:xfrm>
        </p:spPr>
        <p:txBody>
          <a:bodyPr vert="horz" lIns="91440" tIns="45720" rIns="91440" bIns="45720" rtlCol="0" anchor="ctr">
            <a:normAutofit/>
          </a:bodyPr>
          <a:lstStyle>
            <a:lvl1pPr>
              <a:defRPr lang="zh-CN" altLang="en-US" sz="2406" b="1">
                <a:latin typeface="+mj-ea"/>
                <a:ea typeface="+mj-ea"/>
              </a:defRPr>
            </a:lvl1pPr>
          </a:lstStyle>
          <a:p>
            <a:pPr lvl="0" algn="l"/>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CF0BE810-A7B9-30E8-5EF8-CDB24163862C}"/>
              </a:ext>
            </a:extLst>
          </p:cNvPr>
          <p:cNvSpPr>
            <a:spLocks noGrp="1"/>
          </p:cNvSpPr>
          <p:nvPr>
            <p:ph type="body" idx="1"/>
          </p:nvPr>
        </p:nvSpPr>
        <p:spPr>
          <a:xfrm>
            <a:off x="610794" y="1191054"/>
            <a:ext cx="3867697" cy="824424"/>
          </a:xfrm>
        </p:spPr>
        <p:txBody>
          <a:bodyPr anchor="b"/>
          <a:lstStyle>
            <a:lvl1pPr marL="0" indent="0">
              <a:buNone/>
              <a:defRPr sz="1805" b="1"/>
            </a:lvl1pPr>
            <a:lvl2pPr marL="343814" indent="0">
              <a:buNone/>
              <a:defRPr sz="1504" b="1"/>
            </a:lvl2pPr>
            <a:lvl3pPr marL="687629" indent="0">
              <a:buNone/>
              <a:defRPr sz="1354" b="1"/>
            </a:lvl3pPr>
            <a:lvl4pPr marL="1031443" indent="0">
              <a:buNone/>
              <a:defRPr sz="1203" b="1"/>
            </a:lvl4pPr>
            <a:lvl5pPr marL="1375258" indent="0">
              <a:buNone/>
              <a:defRPr sz="1203" b="1"/>
            </a:lvl5pPr>
            <a:lvl6pPr marL="1719072" indent="0">
              <a:buNone/>
              <a:defRPr sz="1203" b="1"/>
            </a:lvl6pPr>
            <a:lvl7pPr marL="2062886" indent="0">
              <a:buNone/>
              <a:defRPr sz="1203" b="1"/>
            </a:lvl7pPr>
            <a:lvl8pPr marL="2406701" indent="0">
              <a:buNone/>
              <a:defRPr sz="1203" b="1"/>
            </a:lvl8pPr>
            <a:lvl9pPr marL="2750515" indent="0">
              <a:buNone/>
              <a:defRPr sz="1203"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FB8F63-8E5D-34DE-DCF7-D68D6D3CB534}"/>
              </a:ext>
            </a:extLst>
          </p:cNvPr>
          <p:cNvSpPr>
            <a:spLocks noGrp="1"/>
          </p:cNvSpPr>
          <p:nvPr>
            <p:ph sz="half" idx="2"/>
          </p:nvPr>
        </p:nvSpPr>
        <p:spPr>
          <a:xfrm>
            <a:off x="610794" y="2015478"/>
            <a:ext cx="3867697" cy="4340878"/>
          </a:xfrm>
        </p:spPr>
        <p:txBody>
          <a:bodyPr>
            <a:normAutofit/>
          </a:bodyPr>
          <a:lstStyle>
            <a:lvl1pPr>
              <a:defRPr sz="2106"/>
            </a:lvl1pPr>
            <a:lvl2pPr>
              <a:defRPr sz="1805"/>
            </a:lvl2pPr>
            <a:lvl3pPr>
              <a:defRPr sz="1354"/>
            </a:lvl3pPr>
            <a:lvl4pPr>
              <a:defRPr sz="1203"/>
            </a:lvl4pPr>
            <a:lvl5pPr>
              <a:defRPr sz="1203"/>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0D71C2A-56C3-701C-B6C9-AE4B6B6389CD}"/>
              </a:ext>
            </a:extLst>
          </p:cNvPr>
          <p:cNvSpPr>
            <a:spLocks noGrp="1"/>
          </p:cNvSpPr>
          <p:nvPr>
            <p:ph type="body" sz="quarter" idx="3"/>
          </p:nvPr>
        </p:nvSpPr>
        <p:spPr>
          <a:xfrm>
            <a:off x="4609802" y="1191054"/>
            <a:ext cx="3886797" cy="824424"/>
          </a:xfrm>
        </p:spPr>
        <p:txBody>
          <a:bodyPr anchor="b"/>
          <a:lstStyle>
            <a:lvl1pPr marL="0" indent="0">
              <a:buNone/>
              <a:defRPr sz="1805" b="1"/>
            </a:lvl1pPr>
            <a:lvl2pPr marL="343814" indent="0">
              <a:buNone/>
              <a:defRPr sz="1504" b="1"/>
            </a:lvl2pPr>
            <a:lvl3pPr marL="687629" indent="0">
              <a:buNone/>
              <a:defRPr sz="1354" b="1"/>
            </a:lvl3pPr>
            <a:lvl4pPr marL="1031443" indent="0">
              <a:buNone/>
              <a:defRPr sz="1203" b="1"/>
            </a:lvl4pPr>
            <a:lvl5pPr marL="1375258" indent="0">
              <a:buNone/>
              <a:defRPr sz="1203" b="1"/>
            </a:lvl5pPr>
            <a:lvl6pPr marL="1719072" indent="0">
              <a:buNone/>
              <a:defRPr sz="1203" b="1"/>
            </a:lvl6pPr>
            <a:lvl7pPr marL="2062886" indent="0">
              <a:buNone/>
              <a:defRPr sz="1203" b="1"/>
            </a:lvl7pPr>
            <a:lvl8pPr marL="2406701" indent="0">
              <a:buNone/>
              <a:defRPr sz="1203" b="1"/>
            </a:lvl8pPr>
            <a:lvl9pPr marL="2750515" indent="0">
              <a:buNone/>
              <a:defRPr sz="1203"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0643FB-0039-C26A-AA8A-8DBC86904FB5}"/>
              </a:ext>
            </a:extLst>
          </p:cNvPr>
          <p:cNvSpPr>
            <a:spLocks noGrp="1"/>
          </p:cNvSpPr>
          <p:nvPr>
            <p:ph sz="quarter" idx="4"/>
          </p:nvPr>
        </p:nvSpPr>
        <p:spPr>
          <a:xfrm>
            <a:off x="4609802" y="2015478"/>
            <a:ext cx="3886797" cy="4340878"/>
          </a:xfrm>
        </p:spPr>
        <p:txBody>
          <a:bodyPr>
            <a:normAutofit/>
          </a:bodyPr>
          <a:lstStyle>
            <a:lvl1pPr>
              <a:defRPr sz="2106"/>
            </a:lvl1pPr>
            <a:lvl2pPr>
              <a:defRPr sz="1805"/>
            </a:lvl2pPr>
            <a:lvl3pPr>
              <a:defRPr sz="1354"/>
            </a:lvl3pPr>
            <a:lvl4pPr>
              <a:defRPr sz="1203"/>
            </a:lvl4pPr>
            <a:lvl5pPr>
              <a:defRPr sz="1203"/>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7" name="日期占位符 6">
            <a:extLst>
              <a:ext uri="{FF2B5EF4-FFF2-40B4-BE49-F238E27FC236}">
                <a16:creationId xmlns:a16="http://schemas.microsoft.com/office/drawing/2014/main" id="{53CF9A33-7E91-F417-BE0E-335649BD478B}"/>
              </a:ext>
            </a:extLst>
          </p:cNvPr>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11/3/2022</a:t>
            </a:fld>
            <a:endParaRPr lang="en-US" sz="1100" dirty="0">
              <a:solidFill>
                <a:schemeClr val="tx2"/>
              </a:solidFill>
            </a:endParaRPr>
          </a:p>
        </p:txBody>
      </p:sp>
      <p:sp>
        <p:nvSpPr>
          <p:cNvPr id="8" name="页脚占位符 7">
            <a:extLst>
              <a:ext uri="{FF2B5EF4-FFF2-40B4-BE49-F238E27FC236}">
                <a16:creationId xmlns:a16="http://schemas.microsoft.com/office/drawing/2014/main" id="{D0A1A4D4-5C5C-6E82-4D94-AA50E65B57BF}"/>
              </a:ext>
            </a:extLst>
          </p:cNvPr>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9" name="灯片编号占位符 8">
            <a:extLst>
              <a:ext uri="{FF2B5EF4-FFF2-40B4-BE49-F238E27FC236}">
                <a16:creationId xmlns:a16="http://schemas.microsoft.com/office/drawing/2014/main" id="{7295C5C4-1BEE-2CBA-DBD5-D791B9ED5CC4}"/>
              </a:ext>
            </a:extLst>
          </p:cNvPr>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1" name="矩形 10">
            <a:extLst>
              <a:ext uri="{FF2B5EF4-FFF2-40B4-BE49-F238E27FC236}">
                <a16:creationId xmlns:a16="http://schemas.microsoft.com/office/drawing/2014/main" id="{BD3EA3F1-9153-1698-A2C8-4A8BB5D6ACAC}"/>
              </a:ext>
            </a:extLst>
          </p:cNvPr>
          <p:cNvSpPr/>
          <p:nvPr/>
        </p:nvSpPr>
        <p:spPr>
          <a:xfrm>
            <a:off x="-7718" y="902287"/>
            <a:ext cx="9151718" cy="62182"/>
          </a:xfrm>
          <a:prstGeom prst="rect">
            <a:avLst/>
          </a:prstGeom>
          <a:solidFill>
            <a:srgbClr val="E60012"/>
          </a:solidFill>
          <a:ln>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05220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49F4F27-64A0-7D94-4327-FB0AE9F8A106}"/>
              </a:ext>
            </a:extLst>
          </p:cNvPr>
          <p:cNvSpPr>
            <a:spLocks noGrp="1"/>
          </p:cNvSpPr>
          <p:nvPr>
            <p:ph sz="half" idx="1"/>
          </p:nvPr>
        </p:nvSpPr>
        <p:spPr>
          <a:xfrm>
            <a:off x="629098" y="1263246"/>
            <a:ext cx="3885603" cy="4913570"/>
          </a:xfrm>
        </p:spPr>
        <p:txBody>
          <a:bodyPr>
            <a:normAutofit/>
          </a:bodyPr>
          <a:lstStyle>
            <a:lvl1pPr>
              <a:defRPr sz="2106">
                <a:latin typeface="+mn-ea"/>
                <a:ea typeface="+mn-ea"/>
              </a:defRPr>
            </a:lvl1pPr>
            <a:lvl2pPr>
              <a:defRPr sz="1805">
                <a:latin typeface="+mn-ea"/>
                <a:ea typeface="+mn-ea"/>
              </a:defRPr>
            </a:lvl2pPr>
            <a:lvl3pPr>
              <a:defRPr sz="1354">
                <a:latin typeface="+mn-ea"/>
                <a:ea typeface="+mn-ea"/>
              </a:defRPr>
            </a:lvl3pPr>
            <a:lvl4pPr>
              <a:defRPr sz="1203">
                <a:latin typeface="+mn-ea"/>
                <a:ea typeface="+mn-ea"/>
              </a:defRPr>
            </a:lvl4pPr>
            <a:lvl5pPr>
              <a:defRPr sz="1203">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D3D06A-92DA-9134-529A-44223BFC222E}"/>
              </a:ext>
            </a:extLst>
          </p:cNvPr>
          <p:cNvSpPr>
            <a:spLocks noGrp="1"/>
          </p:cNvSpPr>
          <p:nvPr>
            <p:ph sz="half" idx="2"/>
          </p:nvPr>
        </p:nvSpPr>
        <p:spPr>
          <a:xfrm>
            <a:off x="4629299" y="1263246"/>
            <a:ext cx="3885604" cy="4913570"/>
          </a:xfrm>
        </p:spPr>
        <p:txBody>
          <a:bodyPr>
            <a:normAutofit/>
          </a:bodyPr>
          <a:lstStyle>
            <a:lvl1pPr>
              <a:defRPr sz="2106">
                <a:latin typeface="+mn-ea"/>
                <a:ea typeface="+mn-ea"/>
              </a:defRPr>
            </a:lvl1pPr>
            <a:lvl2pPr>
              <a:defRPr sz="1805">
                <a:latin typeface="+mn-ea"/>
                <a:ea typeface="+mn-ea"/>
              </a:defRPr>
            </a:lvl2pPr>
            <a:lvl3pPr>
              <a:defRPr sz="1354">
                <a:latin typeface="+mn-ea"/>
                <a:ea typeface="+mn-ea"/>
              </a:defRPr>
            </a:lvl3pPr>
            <a:lvl4pPr>
              <a:defRPr sz="1203">
                <a:latin typeface="+mn-ea"/>
                <a:ea typeface="+mn-ea"/>
              </a:defRPr>
            </a:lvl4pPr>
            <a:lvl5pPr>
              <a:defRPr sz="1203">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704B3A8-0A53-BA54-8525-9808060E9214}"/>
              </a:ext>
            </a:extLst>
          </p:cNvPr>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11/3/2022</a:t>
            </a:fld>
            <a:endParaRPr lang="en-US" sz="1100" dirty="0">
              <a:solidFill>
                <a:schemeClr val="tx2"/>
              </a:solidFill>
            </a:endParaRPr>
          </a:p>
        </p:txBody>
      </p:sp>
      <p:sp>
        <p:nvSpPr>
          <p:cNvPr id="6" name="页脚占位符 5">
            <a:extLst>
              <a:ext uri="{FF2B5EF4-FFF2-40B4-BE49-F238E27FC236}">
                <a16:creationId xmlns:a16="http://schemas.microsoft.com/office/drawing/2014/main" id="{08A5B195-334D-837D-6171-9BA3A6D0D615}"/>
              </a:ext>
            </a:extLst>
          </p:cNvPr>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灯片编号占位符 6">
            <a:extLst>
              <a:ext uri="{FF2B5EF4-FFF2-40B4-BE49-F238E27FC236}">
                <a16:creationId xmlns:a16="http://schemas.microsoft.com/office/drawing/2014/main" id="{60474979-FDED-5595-12C4-E4C46326509A}"/>
              </a:ext>
            </a:extLst>
          </p:cNvPr>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9" name="矩形 8">
            <a:extLst>
              <a:ext uri="{FF2B5EF4-FFF2-40B4-BE49-F238E27FC236}">
                <a16:creationId xmlns:a16="http://schemas.microsoft.com/office/drawing/2014/main" id="{16E9F3D4-0943-A8C9-275E-363489DA8571}"/>
              </a:ext>
            </a:extLst>
          </p:cNvPr>
          <p:cNvSpPr/>
          <p:nvPr/>
        </p:nvSpPr>
        <p:spPr>
          <a:xfrm>
            <a:off x="-7718" y="902287"/>
            <a:ext cx="9151718" cy="62182"/>
          </a:xfrm>
          <a:prstGeom prst="rect">
            <a:avLst/>
          </a:prstGeom>
          <a:solidFill>
            <a:srgbClr val="E60012"/>
          </a:solidFill>
          <a:ln>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标题 10">
            <a:extLst>
              <a:ext uri="{FF2B5EF4-FFF2-40B4-BE49-F238E27FC236}">
                <a16:creationId xmlns:a16="http://schemas.microsoft.com/office/drawing/2014/main" id="{474EDBD0-3610-3A7D-22C2-032E2C73013C}"/>
              </a:ext>
            </a:extLst>
          </p:cNvPr>
          <p:cNvSpPr>
            <a:spLocks noGrp="1"/>
          </p:cNvSpPr>
          <p:nvPr>
            <p:ph type="title"/>
          </p:nvPr>
        </p:nvSpPr>
        <p:spPr>
          <a:xfrm>
            <a:off x="457202" y="136520"/>
            <a:ext cx="8229600" cy="703584"/>
          </a:xfrm>
        </p:spPr>
        <p:txBody>
          <a:bodyPr vert="horz" lIns="91440" tIns="45720" rIns="91440" bIns="45720" rtlCol="0" anchor="ctr">
            <a:normAutofit/>
          </a:bodyPr>
          <a:lstStyle>
            <a:lvl1pPr algn="l">
              <a:defRPr lang="zh-CN" altLang="en-US" sz="2406" b="1">
                <a:latin typeface="+mj-ea"/>
                <a:ea typeface="+mj-ea"/>
              </a:defRPr>
            </a:lvl1pPr>
          </a:lstStyle>
          <a:p>
            <a:pPr lvl="0" algn="l"/>
            <a:r>
              <a:rPr lang="zh-CN" altLang="en-US"/>
              <a:t>单击此处编辑母版标题样式</a:t>
            </a:r>
          </a:p>
        </p:txBody>
      </p:sp>
    </p:spTree>
    <p:extLst>
      <p:ext uri="{BB962C8B-B14F-4D97-AF65-F5344CB8AC3E}">
        <p14:creationId xmlns:p14="http://schemas.microsoft.com/office/powerpoint/2010/main" val="402420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6"/>
            <a:ext cx="7772400" cy="1362075"/>
          </a:xfrm>
        </p:spPr>
        <p:txBody>
          <a:bodyPr anchor="t">
            <a:normAutofit/>
          </a:bodyPr>
          <a:lstStyle>
            <a:lvl1pPr algn="l">
              <a:defRPr sz="3610" b="1" cap="all">
                <a:latin typeface="楷体" panose="02010609060101010101" pitchFamily="49" charset="-122"/>
                <a:ea typeface="楷体" panose="02010609060101010101" pitchFamily="49"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4" y="2906716"/>
            <a:ext cx="7772400" cy="1500187"/>
          </a:xfrm>
        </p:spPr>
        <p:txBody>
          <a:bodyPr anchor="b"/>
          <a:lstStyle>
            <a:lvl1pPr marL="0" indent="0">
              <a:buNone/>
              <a:defRPr sz="2000">
                <a:solidFill>
                  <a:schemeClr val="tx1">
                    <a:tint val="75000"/>
                  </a:schemeClr>
                </a:solidFill>
              </a:defRPr>
            </a:lvl1pPr>
            <a:lvl2pPr marL="457239" indent="0">
              <a:buNone/>
              <a:defRPr sz="1800">
                <a:solidFill>
                  <a:schemeClr val="tx1">
                    <a:tint val="75000"/>
                  </a:schemeClr>
                </a:solidFill>
              </a:defRPr>
            </a:lvl2pPr>
            <a:lvl3pPr marL="914478" indent="0">
              <a:buNone/>
              <a:defRPr sz="1600">
                <a:solidFill>
                  <a:schemeClr val="tx1">
                    <a:tint val="75000"/>
                  </a:schemeClr>
                </a:solidFill>
              </a:defRPr>
            </a:lvl3pPr>
            <a:lvl4pPr marL="1371716" indent="0">
              <a:buNone/>
              <a:defRPr sz="1400">
                <a:solidFill>
                  <a:schemeClr val="tx1">
                    <a:tint val="75000"/>
                  </a:schemeClr>
                </a:solidFill>
              </a:defRPr>
            </a:lvl4pPr>
            <a:lvl5pPr marL="1828955" indent="0">
              <a:buNone/>
              <a:defRPr sz="1400">
                <a:solidFill>
                  <a:schemeClr val="tx1">
                    <a:tint val="75000"/>
                  </a:schemeClr>
                </a:solidFill>
              </a:defRPr>
            </a:lvl5pPr>
            <a:lvl6pPr marL="2286194" indent="0">
              <a:buNone/>
              <a:defRPr sz="1400">
                <a:solidFill>
                  <a:schemeClr val="tx1">
                    <a:tint val="75000"/>
                  </a:schemeClr>
                </a:solidFill>
              </a:defRPr>
            </a:lvl6pPr>
            <a:lvl7pPr marL="2743433" indent="0">
              <a:buNone/>
              <a:defRPr sz="1400">
                <a:solidFill>
                  <a:schemeClr val="tx1">
                    <a:tint val="75000"/>
                  </a:schemeClr>
                </a:solidFill>
              </a:defRPr>
            </a:lvl7pPr>
            <a:lvl8pPr marL="3200671" indent="0">
              <a:buNone/>
              <a:defRPr sz="1400">
                <a:solidFill>
                  <a:schemeClr val="tx1">
                    <a:tint val="75000"/>
                  </a:schemeClr>
                </a:solidFill>
              </a:defRPr>
            </a:lvl8pPr>
            <a:lvl9pPr marL="3657910" indent="0">
              <a:buNone/>
              <a:defRPr sz="14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a:xfrm>
            <a:off x="3124200" y="6356356"/>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a:extLst>
              <a:ext uri="{FF2B5EF4-FFF2-40B4-BE49-F238E27FC236}">
                <a16:creationId xmlns:a16="http://schemas.microsoft.com/office/drawing/2014/main" id="{B47992E5-6E98-40A7-ACB8-0B876E359DE1}"/>
              </a:ext>
            </a:extLst>
          </p:cNvPr>
          <p:cNvSpPr/>
          <p:nvPr/>
        </p:nvSpPr>
        <p:spPr>
          <a:xfrm>
            <a:off x="-30496" y="5233796"/>
            <a:ext cx="9151718" cy="62182"/>
          </a:xfrm>
          <a:prstGeom prst="rect">
            <a:avLst/>
          </a:prstGeom>
          <a:solidFill>
            <a:srgbClr val="E60012"/>
          </a:solidFill>
          <a:ln>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70218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3124200" y="6356356"/>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0661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1510">
            <a:extLst>
              <a:ext uri="{FF2B5EF4-FFF2-40B4-BE49-F238E27FC236}">
                <a16:creationId xmlns:a16="http://schemas.microsoft.com/office/drawing/2014/main" id="{86FFC0AE-BD7A-4E3C-8153-D44543F8383B}"/>
              </a:ext>
            </a:extLst>
          </p:cNvPr>
          <p:cNvPicPr>
            <a:picLocks noChangeArrowheads="1"/>
          </p:cNvPicPr>
          <p:nvPr/>
        </p:nvPicPr>
        <p:blipFill>
          <a:blip r:embed="rId8"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16200000" flipH="1">
            <a:off x="5662942" y="-292878"/>
            <a:ext cx="3703224" cy="3855282"/>
          </a:xfrm>
          <a:prstGeom prst="rect">
            <a:avLst/>
          </a:prstGeom>
          <a:noFill/>
          <a:ln w="9525">
            <a:noFill/>
            <a:miter lim="800000"/>
            <a:headEnd/>
            <a:tailEnd/>
          </a:ln>
        </p:spPr>
      </p:pic>
      <p:sp>
        <p:nvSpPr>
          <p:cNvPr id="2" name="标题占位符 1"/>
          <p:cNvSpPr>
            <a:spLocks noGrp="1"/>
          </p:cNvSpPr>
          <p:nvPr>
            <p:ph type="title"/>
          </p:nvPr>
        </p:nvSpPr>
        <p:spPr>
          <a:xfrm>
            <a:off x="457202" y="171821"/>
            <a:ext cx="8229600" cy="616256"/>
          </a:xfrm>
          <a:prstGeom prst="rect">
            <a:avLst/>
          </a:prstGeom>
        </p:spPr>
        <p:txBody>
          <a:bodyPr vert="horz" lIns="91440" tIns="45720" rIns="91440" bIns="45720" rtlCol="0" anchor="ctr">
            <a:normAutofit/>
          </a:bodyPr>
          <a:lstStyle/>
          <a:p>
            <a:pPr lvl="0"/>
            <a:r>
              <a:rPr lang="zh-CN" altLang="en-US"/>
              <a:t>单击此处编辑母版标题样式</a:t>
            </a:r>
          </a:p>
        </p:txBody>
      </p:sp>
      <p:sp>
        <p:nvSpPr>
          <p:cNvPr id="3" name="文本占位符 2"/>
          <p:cNvSpPr>
            <a:spLocks noGrp="1"/>
          </p:cNvSpPr>
          <p:nvPr>
            <p:ph type="body" idx="1"/>
          </p:nvPr>
        </p:nvSpPr>
        <p:spPr>
          <a:xfrm>
            <a:off x="457202" y="1263246"/>
            <a:ext cx="8229600" cy="486292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pic>
        <p:nvPicPr>
          <p:cNvPr id="7" name="Picture 1510">
            <a:extLst>
              <a:ext uri="{FF2B5EF4-FFF2-40B4-BE49-F238E27FC236}">
                <a16:creationId xmlns:a16="http://schemas.microsoft.com/office/drawing/2014/main" id="{EA3533D8-52F2-4466-A82F-1467921938B4}"/>
              </a:ext>
            </a:extLst>
          </p:cNvPr>
          <p:cNvPicPr>
            <a:picLocks noChangeArrowheads="1"/>
          </p:cNvPicPr>
          <p:nvPr/>
        </p:nvPicPr>
        <p:blipFill>
          <a:blip r:embed="rId9" cstate="screen">
            <a:clrChange>
              <a:clrFrom>
                <a:srgbClr val="000000">
                  <a:alpha val="0"/>
                </a:srgbClr>
              </a:clrFrom>
              <a:clrTo>
                <a:srgbClr val="000000">
                  <a:alpha val="0"/>
                </a:srgbClr>
              </a:clrTo>
            </a:clrChange>
            <a:duotone>
              <a:schemeClr val="accent2">
                <a:shade val="45000"/>
                <a:satMod val="135000"/>
              </a:schemeClr>
              <a:prstClr val="white"/>
            </a:duotone>
          </a:blip>
          <a:srcRect/>
          <a:stretch>
            <a:fillRect/>
          </a:stretch>
        </p:blipFill>
        <p:spPr bwMode="auto">
          <a:xfrm rot="4320000" flipH="1">
            <a:off x="-275903" y="3685169"/>
            <a:ext cx="3055781" cy="3662852"/>
          </a:xfrm>
          <a:prstGeom prst="rect">
            <a:avLst/>
          </a:prstGeom>
          <a:noFill/>
          <a:ln w="9525">
            <a:noFill/>
            <a:miter lim="800000"/>
            <a:headEnd/>
            <a:tailEnd/>
          </a:ln>
        </p:spPr>
      </p:pic>
      <p:pic>
        <p:nvPicPr>
          <p:cNvPr id="9" name="图片 8">
            <a:extLst>
              <a:ext uri="{FF2B5EF4-FFF2-40B4-BE49-F238E27FC236}">
                <a16:creationId xmlns:a16="http://schemas.microsoft.com/office/drawing/2014/main" id="{EBA55791-1E56-4488-A71E-4F0E2F289C69}"/>
              </a:ext>
            </a:extLst>
          </p:cNvPr>
          <p:cNvPicPr>
            <a:picLocks noChangeAspect="1"/>
          </p:cNvPicPr>
          <p:nvPr/>
        </p:nvPicPr>
        <p:blipFill>
          <a:blip r:embed="rId10"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732240" y="305805"/>
            <a:ext cx="2163136" cy="376859"/>
          </a:xfrm>
          <a:prstGeom prst="rect">
            <a:avLst/>
          </a:prstGeom>
        </p:spPr>
      </p:pic>
    </p:spTree>
    <p:extLst>
      <p:ext uri="{BB962C8B-B14F-4D97-AF65-F5344CB8AC3E}">
        <p14:creationId xmlns:p14="http://schemas.microsoft.com/office/powerpoint/2010/main" val="184924389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Lst>
  <p:txStyles>
    <p:titleStyle>
      <a:lvl1pPr algn="l" defTabSz="914478" rtl="0" eaLnBrk="1" latinLnBrk="0" hangingPunct="1">
        <a:spcBef>
          <a:spcPct val="0"/>
        </a:spcBef>
        <a:buNone/>
        <a:defRPr lang="zh-CN" altLang="en-US" sz="2406" b="1" kern="1200">
          <a:solidFill>
            <a:schemeClr val="tx1"/>
          </a:solidFill>
          <a:latin typeface="+mj-ea"/>
          <a:ea typeface="+mj-ea"/>
          <a:cs typeface="+mj-cs"/>
        </a:defRPr>
      </a:lvl1pPr>
    </p:titleStyle>
    <p:bodyStyle>
      <a:lvl1pPr marL="342929" indent="-342929" algn="l" defTabSz="914478" rtl="0" eaLnBrk="1" latinLnBrk="0" hangingPunct="1">
        <a:spcBef>
          <a:spcPct val="20000"/>
        </a:spcBef>
        <a:buFont typeface="Arial" pitchFamily="34" charset="0"/>
        <a:buChar char="•"/>
        <a:defRPr lang="zh-CN" altLang="en-US" sz="2106" kern="1200">
          <a:solidFill>
            <a:schemeClr val="tx1"/>
          </a:solidFill>
          <a:latin typeface="+mn-ea"/>
          <a:ea typeface="+mn-ea"/>
          <a:cs typeface="+mn-cs"/>
        </a:defRPr>
      </a:lvl1pPr>
      <a:lvl2pPr marL="743013" indent="-285774" algn="l" defTabSz="914478" rtl="0" eaLnBrk="1" latinLnBrk="0" hangingPunct="1">
        <a:spcBef>
          <a:spcPct val="20000"/>
        </a:spcBef>
        <a:buFont typeface="Arial" pitchFamily="34" charset="0"/>
        <a:buChar char="–"/>
        <a:defRPr lang="zh-CN" altLang="en-US" sz="1805" kern="1200">
          <a:solidFill>
            <a:schemeClr val="tx1"/>
          </a:solidFill>
          <a:latin typeface="+mn-ea"/>
          <a:ea typeface="+mn-ea"/>
          <a:cs typeface="+mn-cs"/>
        </a:defRPr>
      </a:lvl2pPr>
      <a:lvl3pPr marL="1143097" indent="-228619" algn="l" defTabSz="914478" rtl="0" eaLnBrk="1" latinLnBrk="0" hangingPunct="1">
        <a:spcBef>
          <a:spcPct val="20000"/>
        </a:spcBef>
        <a:buFont typeface="Arial" pitchFamily="34" charset="0"/>
        <a:buChar char="•"/>
        <a:defRPr lang="zh-CN" altLang="en-US" sz="1354" kern="1200">
          <a:solidFill>
            <a:schemeClr val="tx1"/>
          </a:solidFill>
          <a:latin typeface="+mn-ea"/>
          <a:ea typeface="+mn-ea"/>
          <a:cs typeface="+mn-cs"/>
        </a:defRPr>
      </a:lvl3pPr>
      <a:lvl4pPr marL="1600336" indent="-228619" algn="l" defTabSz="914478" rtl="0" eaLnBrk="1" latinLnBrk="0" hangingPunct="1">
        <a:spcBef>
          <a:spcPct val="20000"/>
        </a:spcBef>
        <a:buFont typeface="Arial" pitchFamily="34" charset="0"/>
        <a:buChar char="–"/>
        <a:defRPr lang="zh-CN" altLang="en-US" sz="1203" kern="1200">
          <a:solidFill>
            <a:schemeClr val="tx1"/>
          </a:solidFill>
          <a:latin typeface="+mn-ea"/>
          <a:ea typeface="+mn-ea"/>
          <a:cs typeface="+mn-cs"/>
        </a:defRPr>
      </a:lvl4pPr>
      <a:lvl5pPr marL="2057574" indent="-228619" algn="l" defTabSz="914478" rtl="0" eaLnBrk="1" latinLnBrk="0" hangingPunct="1">
        <a:spcBef>
          <a:spcPct val="20000"/>
        </a:spcBef>
        <a:buFont typeface="Arial" pitchFamily="34" charset="0"/>
        <a:buChar char="»"/>
        <a:defRPr lang="zh-CN" altLang="en-US" sz="1203" kern="1200">
          <a:solidFill>
            <a:schemeClr val="tx1"/>
          </a:solidFill>
          <a:latin typeface="+mn-ea"/>
          <a:ea typeface="+mn-ea"/>
          <a:cs typeface="+mn-cs"/>
        </a:defRPr>
      </a:lvl5pPr>
      <a:lvl6pPr marL="2514814" indent="-228619" algn="l" defTabSz="9144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52" indent="-228619" algn="l" defTabSz="9144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291" indent="-228619" algn="l" defTabSz="9144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29" indent="-228619" algn="l" defTabSz="9144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78" rtl="0" eaLnBrk="1" latinLnBrk="0" hangingPunct="1">
        <a:defRPr sz="1800" kern="1200">
          <a:solidFill>
            <a:schemeClr val="tx1"/>
          </a:solidFill>
          <a:latin typeface="+mn-lt"/>
          <a:ea typeface="+mn-ea"/>
          <a:cs typeface="+mn-cs"/>
        </a:defRPr>
      </a:lvl1pPr>
      <a:lvl2pPr marL="457239"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6" algn="l" defTabSz="914478" rtl="0" eaLnBrk="1" latinLnBrk="0" hangingPunct="1">
        <a:defRPr sz="1800" kern="1200">
          <a:solidFill>
            <a:schemeClr val="tx1"/>
          </a:solidFill>
          <a:latin typeface="+mn-lt"/>
          <a:ea typeface="+mn-ea"/>
          <a:cs typeface="+mn-cs"/>
        </a:defRPr>
      </a:lvl4pPr>
      <a:lvl5pPr marL="1828955" algn="l" defTabSz="914478" rtl="0" eaLnBrk="1" latinLnBrk="0" hangingPunct="1">
        <a:defRPr sz="1800" kern="1200">
          <a:solidFill>
            <a:schemeClr val="tx1"/>
          </a:solidFill>
          <a:latin typeface="+mn-lt"/>
          <a:ea typeface="+mn-ea"/>
          <a:cs typeface="+mn-cs"/>
        </a:defRPr>
      </a:lvl5pPr>
      <a:lvl6pPr marL="2286194" algn="l" defTabSz="914478" rtl="0" eaLnBrk="1" latinLnBrk="0" hangingPunct="1">
        <a:defRPr sz="1800" kern="1200">
          <a:solidFill>
            <a:schemeClr val="tx1"/>
          </a:solidFill>
          <a:latin typeface="+mn-lt"/>
          <a:ea typeface="+mn-ea"/>
          <a:cs typeface="+mn-cs"/>
        </a:defRPr>
      </a:lvl6pPr>
      <a:lvl7pPr marL="2743433" algn="l" defTabSz="914478" rtl="0" eaLnBrk="1" latinLnBrk="0" hangingPunct="1">
        <a:defRPr sz="1800" kern="1200">
          <a:solidFill>
            <a:schemeClr val="tx1"/>
          </a:solidFill>
          <a:latin typeface="+mn-lt"/>
          <a:ea typeface="+mn-ea"/>
          <a:cs typeface="+mn-cs"/>
        </a:defRPr>
      </a:lvl7pPr>
      <a:lvl8pPr marL="3200671" algn="l" defTabSz="914478" rtl="0" eaLnBrk="1" latinLnBrk="0" hangingPunct="1">
        <a:defRPr sz="1800" kern="1200">
          <a:solidFill>
            <a:schemeClr val="tx1"/>
          </a:solidFill>
          <a:latin typeface="+mn-lt"/>
          <a:ea typeface="+mn-ea"/>
          <a:cs typeface="+mn-cs"/>
        </a:defRPr>
      </a:lvl8pPr>
      <a:lvl9pPr marL="3657910" algn="l" defTabSz="9144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fxsjy/jieba/blob/master/test/extract_tags_idfpath.py" TargetMode="External"/><Relationship Id="rId2" Type="http://schemas.openxmlformats.org/officeDocument/2006/relationships/hyperlink" Target="https://github.com/fxsjy/jieba/blob/master/extra_dict/idf.txt.bi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xsjy/jieb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4000" dirty="0">
                <a:solidFill>
                  <a:srgbClr val="C00000"/>
                </a:solidFill>
              </a:rPr>
              <a:t>互联网文本分析初步</a:t>
            </a:r>
          </a:p>
        </p:txBody>
      </p:sp>
      <p:sp>
        <p:nvSpPr>
          <p:cNvPr id="3" name="副标题 2"/>
          <p:cNvSpPr>
            <a:spLocks noGrp="1"/>
          </p:cNvSpPr>
          <p:nvPr>
            <p:ph type="subTitle" idx="1"/>
          </p:nvPr>
        </p:nvSpPr>
        <p:spPr/>
        <p:txBody>
          <a:bodyPr/>
          <a:lstStyle/>
          <a:p>
            <a:r>
              <a:rPr lang="zh-CN" altLang="en-US" dirty="0"/>
              <a:t>窦志成</a:t>
            </a:r>
          </a:p>
        </p:txBody>
      </p:sp>
    </p:spTree>
    <p:extLst>
      <p:ext uri="{BB962C8B-B14F-4D97-AF65-F5344CB8AC3E}">
        <p14:creationId xmlns:p14="http://schemas.microsoft.com/office/powerpoint/2010/main" val="200010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p>
        </p:txBody>
      </p:sp>
      <p:sp>
        <p:nvSpPr>
          <p:cNvPr id="3" name="内容占位符 2"/>
          <p:cNvSpPr>
            <a:spLocks noGrp="1"/>
          </p:cNvSpPr>
          <p:nvPr>
            <p:ph idx="1"/>
          </p:nvPr>
        </p:nvSpPr>
        <p:spPr/>
        <p:txBody>
          <a:bodyPr>
            <a:normAutofit/>
          </a:bodyPr>
          <a:lstStyle/>
          <a:p>
            <a:r>
              <a:rPr lang="en-US" altLang="zh-CN" sz="2000" dirty="0"/>
              <a:t># encoding=utf-8</a:t>
            </a:r>
          </a:p>
          <a:p>
            <a:r>
              <a:rPr lang="en-US" altLang="zh-CN" sz="2000" dirty="0"/>
              <a:t>import </a:t>
            </a:r>
            <a:r>
              <a:rPr lang="en-US" altLang="zh-CN" sz="2000" dirty="0" err="1"/>
              <a:t>jieba</a:t>
            </a:r>
            <a:endParaRPr lang="en-US" altLang="zh-CN" sz="2000" dirty="0"/>
          </a:p>
          <a:p>
            <a:endParaRPr lang="en-US" altLang="zh-CN" sz="2000" dirty="0"/>
          </a:p>
          <a:p>
            <a:r>
              <a:rPr lang="en-US" altLang="zh-CN" sz="2000" dirty="0" err="1"/>
              <a:t>seg_list</a:t>
            </a:r>
            <a:r>
              <a:rPr lang="en-US" altLang="zh-CN" sz="2000" dirty="0"/>
              <a:t> = </a:t>
            </a:r>
            <a:r>
              <a:rPr lang="en-US" altLang="zh-CN" sz="2000" dirty="0" err="1"/>
              <a:t>jieba.cut</a:t>
            </a:r>
            <a:r>
              <a:rPr lang="en-US" altLang="zh-CN" sz="2000" dirty="0"/>
              <a:t>("</a:t>
            </a:r>
            <a:r>
              <a:rPr lang="zh-CN" altLang="en-US" sz="2000" dirty="0"/>
              <a:t>我来到中国人民大学</a:t>
            </a:r>
            <a:r>
              <a:rPr lang="en-US" altLang="zh-CN" sz="2000" dirty="0"/>
              <a:t>", </a:t>
            </a:r>
            <a:r>
              <a:rPr lang="en-US" altLang="zh-CN" sz="2000" dirty="0" err="1"/>
              <a:t>cut_all</a:t>
            </a:r>
            <a:r>
              <a:rPr lang="en-US" altLang="zh-CN" sz="2000" dirty="0"/>
              <a:t>=True)</a:t>
            </a:r>
          </a:p>
          <a:p>
            <a:r>
              <a:rPr lang="en-US" altLang="zh-CN" sz="2000" dirty="0"/>
              <a:t>print("Full Mode: " + "/ ".join(</a:t>
            </a:r>
            <a:r>
              <a:rPr lang="en-US" altLang="zh-CN" sz="2000" dirty="0" err="1"/>
              <a:t>seg_list</a:t>
            </a:r>
            <a:r>
              <a:rPr lang="en-US" altLang="zh-CN" sz="2000" dirty="0"/>
              <a:t>)) # </a:t>
            </a:r>
            <a:r>
              <a:rPr lang="zh-CN" altLang="en-US" sz="2000" dirty="0"/>
              <a:t>精确模式</a:t>
            </a:r>
          </a:p>
          <a:p>
            <a:endParaRPr lang="en-US" altLang="zh-CN" sz="2000" dirty="0"/>
          </a:p>
          <a:p>
            <a:r>
              <a:rPr lang="en-US" altLang="zh-CN" sz="2000" dirty="0" err="1"/>
              <a:t>seg_list</a:t>
            </a:r>
            <a:r>
              <a:rPr lang="en-US" altLang="zh-CN" sz="2000" dirty="0"/>
              <a:t> = </a:t>
            </a:r>
            <a:r>
              <a:rPr lang="en-US" altLang="zh-CN" sz="2000" dirty="0" err="1"/>
              <a:t>jieba.cut</a:t>
            </a:r>
            <a:r>
              <a:rPr lang="en-US" altLang="zh-CN" sz="2000" dirty="0"/>
              <a:t>("</a:t>
            </a:r>
            <a:r>
              <a:rPr lang="zh-CN" altLang="en-US" sz="2000" dirty="0"/>
              <a:t>我来到中国人民大学</a:t>
            </a:r>
            <a:r>
              <a:rPr lang="en-US" altLang="zh-CN" sz="2000" dirty="0"/>
              <a:t>", </a:t>
            </a:r>
            <a:r>
              <a:rPr lang="en-US" altLang="zh-CN" sz="2000" dirty="0" err="1"/>
              <a:t>cut_all</a:t>
            </a:r>
            <a:r>
              <a:rPr lang="en-US" altLang="zh-CN" sz="2000" dirty="0"/>
              <a:t>=False)</a:t>
            </a:r>
          </a:p>
          <a:p>
            <a:r>
              <a:rPr lang="en-US" altLang="zh-CN" sz="2000" dirty="0"/>
              <a:t>print</a:t>
            </a:r>
            <a:r>
              <a:rPr lang="en-US" altLang="zh-CN" sz="2000"/>
              <a:t>(“Default </a:t>
            </a:r>
            <a:r>
              <a:rPr lang="en-US" altLang="zh-CN" sz="2000" dirty="0"/>
              <a:t>Mode: " + "/ ".join(</a:t>
            </a:r>
            <a:r>
              <a:rPr lang="en-US" altLang="zh-CN" sz="2000" dirty="0" err="1"/>
              <a:t>seg_list</a:t>
            </a:r>
            <a:r>
              <a:rPr lang="en-US" altLang="zh-CN" sz="2000" dirty="0"/>
              <a:t>)) # </a:t>
            </a:r>
            <a:r>
              <a:rPr lang="zh-CN" altLang="en-US" sz="2000" dirty="0"/>
              <a:t>精确模式</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35325"/>
            <a:ext cx="7950702" cy="242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816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p:txBody>
          <a:bodyPr>
            <a:normAutofit/>
          </a:bodyPr>
          <a:lstStyle/>
          <a:p>
            <a:r>
              <a:rPr lang="en-US" altLang="zh-CN" sz="2000" dirty="0"/>
              <a:t># encoding=utf-8</a:t>
            </a:r>
          </a:p>
          <a:p>
            <a:r>
              <a:rPr lang="en-US" altLang="zh-CN" sz="2000" dirty="0"/>
              <a:t>import </a:t>
            </a:r>
            <a:r>
              <a:rPr lang="en-US" altLang="zh-CN" sz="2000" dirty="0" err="1"/>
              <a:t>jieba</a:t>
            </a:r>
            <a:endParaRPr lang="en-US" altLang="zh-CN" sz="2000" dirty="0"/>
          </a:p>
          <a:p>
            <a:endParaRPr lang="en-US" altLang="zh-CN" sz="2000" dirty="0"/>
          </a:p>
          <a:p>
            <a:r>
              <a:rPr lang="en-US" altLang="zh-CN" sz="2000" dirty="0" err="1"/>
              <a:t>seg_list</a:t>
            </a:r>
            <a:r>
              <a:rPr lang="en-US" altLang="zh-CN" sz="2000" dirty="0"/>
              <a:t> = </a:t>
            </a:r>
            <a:r>
              <a:rPr lang="en-US" altLang="zh-CN" sz="2000" dirty="0" err="1"/>
              <a:t>jieba.cut</a:t>
            </a:r>
            <a:r>
              <a:rPr lang="en-US" altLang="zh-CN" sz="2000" dirty="0"/>
              <a:t>(“</a:t>
            </a:r>
            <a:r>
              <a:rPr lang="zh-CN" altLang="en-US" sz="2000" dirty="0"/>
              <a:t>我来到中国人民大学</a:t>
            </a:r>
            <a:r>
              <a:rPr lang="en-US" altLang="zh-CN" sz="2000" dirty="0"/>
              <a:t>", </a:t>
            </a:r>
            <a:r>
              <a:rPr lang="en-US" altLang="zh-CN" sz="2000" dirty="0" err="1"/>
              <a:t>cut_all</a:t>
            </a:r>
            <a:r>
              <a:rPr lang="en-US" altLang="zh-CN" sz="2000" dirty="0"/>
              <a:t>=True)</a:t>
            </a:r>
          </a:p>
          <a:p>
            <a:r>
              <a:rPr lang="en-US" altLang="zh-CN" sz="2000" dirty="0"/>
              <a:t>print("Full Mode: " + "/ ".join(</a:t>
            </a:r>
            <a:r>
              <a:rPr lang="en-US" altLang="zh-CN" sz="2000" dirty="0" err="1"/>
              <a:t>seg_list</a:t>
            </a:r>
            <a:r>
              <a:rPr lang="en-US" altLang="zh-CN" sz="2000" dirty="0"/>
              <a:t>))  # </a:t>
            </a:r>
            <a:r>
              <a:rPr lang="zh-CN" altLang="en-US" sz="2000" dirty="0"/>
              <a:t>全模式</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429000"/>
            <a:ext cx="832576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37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653136"/>
            <a:ext cx="8096478"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79" y="2132856"/>
            <a:ext cx="873442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搜索引擎模式</a:t>
            </a:r>
          </a:p>
        </p:txBody>
      </p:sp>
      <p:sp>
        <p:nvSpPr>
          <p:cNvPr id="3" name="内容占位符 2"/>
          <p:cNvSpPr>
            <a:spLocks noGrp="1"/>
          </p:cNvSpPr>
          <p:nvPr>
            <p:ph idx="1"/>
          </p:nvPr>
        </p:nvSpPr>
        <p:spPr/>
        <p:txBody>
          <a:bodyPr/>
          <a:lstStyle/>
          <a:p>
            <a:r>
              <a:rPr lang="en-US" altLang="zh-CN" dirty="0" err="1"/>
              <a:t>Cut_for_search</a:t>
            </a:r>
            <a:r>
              <a:rPr lang="en-US" altLang="zh-CN" dirty="0"/>
              <a:t> </a:t>
            </a:r>
            <a:r>
              <a:rPr lang="zh-CN" altLang="en-US" dirty="0"/>
              <a:t>方法接受两个参数：</a:t>
            </a:r>
            <a:endParaRPr lang="en-US" altLang="zh-CN" dirty="0"/>
          </a:p>
          <a:p>
            <a:pPr lvl="1"/>
            <a:r>
              <a:rPr lang="zh-CN" altLang="en-US" dirty="0"/>
              <a:t>需要分词的字符串；</a:t>
            </a:r>
            <a:endParaRPr lang="en-US" altLang="zh-CN" dirty="0"/>
          </a:p>
          <a:p>
            <a:pPr lvl="1"/>
            <a:r>
              <a:rPr lang="zh-CN" altLang="en-US" dirty="0"/>
              <a:t>是否使用 </a:t>
            </a:r>
            <a:r>
              <a:rPr lang="en-US" altLang="zh-CN" dirty="0"/>
              <a:t>HMM </a:t>
            </a:r>
            <a:r>
              <a:rPr lang="zh-CN" altLang="en-US" dirty="0"/>
              <a:t>模型。</a:t>
            </a:r>
            <a:endParaRPr lang="en-US" altLang="zh-CN" dirty="0"/>
          </a:p>
          <a:p>
            <a:r>
              <a:rPr lang="zh-CN" altLang="en-US" dirty="0"/>
              <a:t>该方法适合用于搜索引擎构建倒排索引的分词，粒度比较细</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4293096"/>
            <a:ext cx="8102600" cy="176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629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p>
        </p:txBody>
      </p:sp>
      <p:sp>
        <p:nvSpPr>
          <p:cNvPr id="3" name="内容占位符 2"/>
          <p:cNvSpPr>
            <a:spLocks noGrp="1"/>
          </p:cNvSpPr>
          <p:nvPr>
            <p:ph idx="1"/>
          </p:nvPr>
        </p:nvSpPr>
        <p:spPr/>
        <p:txBody>
          <a:bodyPr/>
          <a:lstStyle/>
          <a:p>
            <a:r>
              <a:rPr lang="en-US" altLang="zh-CN" dirty="0" err="1"/>
              <a:t>jieba.lcut</a:t>
            </a:r>
            <a:r>
              <a:rPr lang="en-US" altLang="zh-CN" dirty="0"/>
              <a:t> </a:t>
            </a:r>
            <a:r>
              <a:rPr lang="zh-CN" altLang="en-US" dirty="0"/>
              <a:t>以及 </a:t>
            </a:r>
            <a:r>
              <a:rPr lang="en-US" altLang="zh-CN" dirty="0" err="1"/>
              <a:t>jieba.lcut_for_search</a:t>
            </a:r>
            <a:r>
              <a:rPr lang="en-US" altLang="zh-CN" dirty="0"/>
              <a:t> </a:t>
            </a:r>
            <a:r>
              <a:rPr lang="zh-CN" altLang="en-US" dirty="0"/>
              <a:t>直接返回 </a:t>
            </a:r>
            <a:r>
              <a:rPr lang="en-US" altLang="zh-CN" dirty="0"/>
              <a:t>list</a:t>
            </a:r>
          </a:p>
          <a:p>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73016"/>
            <a:ext cx="8105577"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8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p>
        </p:txBody>
      </p:sp>
      <p:sp>
        <p:nvSpPr>
          <p:cNvPr id="3" name="内容占位符 2"/>
          <p:cNvSpPr>
            <a:spLocks noGrp="1"/>
          </p:cNvSpPr>
          <p:nvPr>
            <p:ph idx="1"/>
          </p:nvPr>
        </p:nvSpPr>
        <p:spPr/>
        <p:txBody>
          <a:bodyPr/>
          <a:lstStyle/>
          <a:p>
            <a:r>
              <a:rPr lang="zh-CN" altLang="en-US" dirty="0"/>
              <a:t>不要期望计算机技术能够像人一样完成高质量的工作</a:t>
            </a:r>
            <a:endParaRPr lang="en-US" altLang="zh-CN" dirty="0"/>
          </a:p>
          <a:p>
            <a:r>
              <a:rPr lang="zh-CN" altLang="en-US" dirty="0"/>
              <a:t>快速，但不一定高质量</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33056"/>
            <a:ext cx="8964488" cy="1838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495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添加自定义词典</a:t>
            </a:r>
          </a:p>
        </p:txBody>
      </p:sp>
      <p:sp>
        <p:nvSpPr>
          <p:cNvPr id="3" name="内容占位符 2"/>
          <p:cNvSpPr>
            <a:spLocks noGrp="1"/>
          </p:cNvSpPr>
          <p:nvPr>
            <p:ph idx="1"/>
          </p:nvPr>
        </p:nvSpPr>
        <p:spPr/>
        <p:txBody>
          <a:bodyPr>
            <a:normAutofit/>
          </a:bodyPr>
          <a:lstStyle/>
          <a:p>
            <a:r>
              <a:rPr lang="zh-CN" altLang="en-US" dirty="0"/>
              <a:t>开发者可以指定自己自定义的词典，以便包含 </a:t>
            </a:r>
            <a:r>
              <a:rPr lang="en-US" altLang="zh-CN" dirty="0" err="1"/>
              <a:t>jieba</a:t>
            </a:r>
            <a:r>
              <a:rPr lang="en-US" altLang="zh-CN" dirty="0"/>
              <a:t> </a:t>
            </a:r>
            <a:r>
              <a:rPr lang="zh-CN" altLang="en-US" dirty="0"/>
              <a:t>词库里没有的词。</a:t>
            </a:r>
            <a:endParaRPr lang="en-US" altLang="zh-CN" dirty="0"/>
          </a:p>
          <a:p>
            <a:r>
              <a:rPr lang="zh-CN" altLang="en-US" dirty="0"/>
              <a:t>虽然 </a:t>
            </a:r>
            <a:r>
              <a:rPr lang="en-US" altLang="zh-CN" dirty="0" err="1"/>
              <a:t>jieba</a:t>
            </a:r>
            <a:r>
              <a:rPr lang="en-US" altLang="zh-CN" dirty="0"/>
              <a:t> </a:t>
            </a:r>
            <a:r>
              <a:rPr lang="zh-CN" altLang="en-US" dirty="0"/>
              <a:t>有新词识别能力，但是自行添加新词可以保证更高的正确率</a:t>
            </a:r>
            <a:endParaRPr lang="en-US" altLang="zh-CN" dirty="0"/>
          </a:p>
          <a:p>
            <a:r>
              <a:rPr lang="zh-CN" altLang="en-US" dirty="0"/>
              <a:t>用法： </a:t>
            </a:r>
            <a:r>
              <a:rPr lang="en-US" altLang="zh-CN" dirty="0" err="1"/>
              <a:t>jieba.load_userdict</a:t>
            </a:r>
            <a:r>
              <a:rPr lang="en-US" altLang="zh-CN" dirty="0"/>
              <a:t>(</a:t>
            </a:r>
            <a:r>
              <a:rPr lang="en-US" altLang="zh-CN" dirty="0" err="1"/>
              <a:t>file_name</a:t>
            </a:r>
            <a:r>
              <a:rPr lang="en-US" altLang="zh-CN" dirty="0"/>
              <a:t>) # </a:t>
            </a:r>
            <a:r>
              <a:rPr lang="en-US" altLang="zh-CN" dirty="0" err="1"/>
              <a:t>file_name</a:t>
            </a:r>
            <a:r>
              <a:rPr lang="en-US" altLang="zh-CN" dirty="0"/>
              <a:t> </a:t>
            </a:r>
            <a:r>
              <a:rPr lang="zh-CN" altLang="en-US" dirty="0"/>
              <a:t>为文件类对象或自定义词典的路径</a:t>
            </a:r>
          </a:p>
          <a:p>
            <a:r>
              <a:rPr lang="zh-CN" altLang="en-US" dirty="0"/>
              <a:t>词典格式和 </a:t>
            </a:r>
            <a:r>
              <a:rPr lang="en-US" altLang="zh-CN" dirty="0"/>
              <a:t>dict.txt </a:t>
            </a:r>
            <a:r>
              <a:rPr lang="zh-CN" altLang="en-US" dirty="0"/>
              <a:t>一样，一个词占一行；每一行分三部分：词语、词频（可省略）、词性（可省略），用空格隔开，顺序不可颠倒。</a:t>
            </a:r>
            <a:r>
              <a:rPr lang="en-US" altLang="zh-CN" dirty="0" err="1"/>
              <a:t>file_name</a:t>
            </a:r>
            <a:r>
              <a:rPr lang="en-US" altLang="zh-CN" dirty="0"/>
              <a:t> </a:t>
            </a:r>
            <a:r>
              <a:rPr lang="zh-CN" altLang="en-US" dirty="0"/>
              <a:t>若为路径或二进制方式打开的文件，则文件必须为 </a:t>
            </a:r>
            <a:r>
              <a:rPr lang="en-US" altLang="zh-CN" dirty="0"/>
              <a:t>UTF-8 </a:t>
            </a:r>
            <a:r>
              <a:rPr lang="zh-CN" altLang="en-US" dirty="0"/>
              <a:t>编码。</a:t>
            </a:r>
          </a:p>
          <a:p>
            <a:r>
              <a:rPr lang="zh-CN" altLang="en-US" dirty="0"/>
              <a:t>词频省略时使用自动计算的能保证分出该词的词频。</a:t>
            </a:r>
          </a:p>
          <a:p>
            <a:endParaRPr lang="zh-CN" altLang="en-US" dirty="0"/>
          </a:p>
        </p:txBody>
      </p:sp>
    </p:spTree>
    <p:extLst>
      <p:ext uri="{BB962C8B-B14F-4D97-AF65-F5344CB8AC3E}">
        <p14:creationId xmlns:p14="http://schemas.microsoft.com/office/powerpoint/2010/main" val="2338903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词典示例</a:t>
            </a:r>
          </a:p>
        </p:txBody>
      </p:sp>
      <p:sp>
        <p:nvSpPr>
          <p:cNvPr id="3" name="内容占位符 2"/>
          <p:cNvSpPr>
            <a:spLocks noGrp="1"/>
          </p:cNvSpPr>
          <p:nvPr>
            <p:ph idx="1"/>
          </p:nvPr>
        </p:nvSpPr>
        <p:spPr/>
        <p:txBody>
          <a:bodyPr/>
          <a:lstStyle/>
          <a:p>
            <a:r>
              <a:rPr lang="zh-CN" altLang="en-US" dirty="0"/>
              <a:t>增加</a:t>
            </a:r>
            <a:r>
              <a:rPr lang="en-US" altLang="zh-CN" dirty="0"/>
              <a:t>ruc_dict.txt</a:t>
            </a:r>
          </a:p>
          <a:p>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1128"/>
            <a:ext cx="9404350" cy="1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620688"/>
            <a:ext cx="509587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941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词典</a:t>
            </a:r>
          </a:p>
        </p:txBody>
      </p:sp>
      <p:sp>
        <p:nvSpPr>
          <p:cNvPr id="3" name="内容占位符 2"/>
          <p:cNvSpPr>
            <a:spLocks noGrp="1"/>
          </p:cNvSpPr>
          <p:nvPr>
            <p:ph idx="1"/>
          </p:nvPr>
        </p:nvSpPr>
        <p:spPr/>
        <p:txBody>
          <a:bodyPr/>
          <a:lstStyle/>
          <a:p>
            <a:endParaRPr lang="zh-CN"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62536"/>
            <a:ext cx="8834828"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074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词典</a:t>
            </a:r>
          </a:p>
        </p:txBody>
      </p:sp>
      <p:sp>
        <p:nvSpPr>
          <p:cNvPr id="3" name="内容占位符 2"/>
          <p:cNvSpPr>
            <a:spLocks noGrp="1"/>
          </p:cNvSpPr>
          <p:nvPr>
            <p:ph idx="1"/>
          </p:nvPr>
        </p:nvSpPr>
        <p:spPr/>
        <p:txBody>
          <a:bodyPr/>
          <a:lstStyle/>
          <a:p>
            <a:r>
              <a:rPr lang="zh-CN" altLang="en-US" dirty="0"/>
              <a:t>哈哈！</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6600"/>
            <a:ext cx="9429750" cy="28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56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rgbClr val="C00000"/>
                </a:solidFill>
              </a:rPr>
              <a:t>互联网文本分析初步</a:t>
            </a:r>
            <a:endParaRPr lang="zh-CN" altLang="en-US" dirty="0"/>
          </a:p>
        </p:txBody>
      </p:sp>
      <p:sp>
        <p:nvSpPr>
          <p:cNvPr id="3" name="内容占位符 2"/>
          <p:cNvSpPr>
            <a:spLocks noGrp="1"/>
          </p:cNvSpPr>
          <p:nvPr>
            <p:ph idx="1"/>
          </p:nvPr>
        </p:nvSpPr>
        <p:spPr>
          <a:xfrm>
            <a:off x="395536" y="1196752"/>
            <a:ext cx="8229600" cy="4862923"/>
          </a:xfrm>
        </p:spPr>
        <p:txBody>
          <a:bodyPr/>
          <a:lstStyle/>
          <a:p>
            <a:endParaRPr lang="zh-CN" altLang="en-US" dirty="0"/>
          </a:p>
        </p:txBody>
      </p:sp>
      <p:graphicFrame>
        <p:nvGraphicFramePr>
          <p:cNvPr id="4" name="图示 3">
            <a:extLst>
              <a:ext uri="{FF2B5EF4-FFF2-40B4-BE49-F238E27FC236}">
                <a16:creationId xmlns:a16="http://schemas.microsoft.com/office/drawing/2014/main" id="{076464CF-C0A1-9F90-A1AF-0FB64EA76079}"/>
              </a:ext>
            </a:extLst>
          </p:cNvPr>
          <p:cNvGraphicFramePr/>
          <p:nvPr>
            <p:extLst>
              <p:ext uri="{D42A27DB-BD31-4B8C-83A1-F6EECF244321}">
                <p14:modId xmlns:p14="http://schemas.microsoft.com/office/powerpoint/2010/main" val="1010079293"/>
              </p:ext>
            </p:extLst>
          </p:nvPr>
        </p:nvGraphicFramePr>
        <p:xfrm>
          <a:off x="676021" y="1412776"/>
          <a:ext cx="7668629" cy="4862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7765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936625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996952"/>
            <a:ext cx="444817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939" y="3378335"/>
            <a:ext cx="6048672" cy="2992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997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动态增加单词</a:t>
            </a:r>
          </a:p>
        </p:txBody>
      </p:sp>
      <p:sp>
        <p:nvSpPr>
          <p:cNvPr id="3" name="内容占位符 2"/>
          <p:cNvSpPr>
            <a:spLocks noGrp="1"/>
          </p:cNvSpPr>
          <p:nvPr>
            <p:ph idx="1"/>
          </p:nvPr>
        </p:nvSpPr>
        <p:spPr/>
        <p:txBody>
          <a:bodyPr/>
          <a:lstStyle/>
          <a:p>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5800"/>
            <a:ext cx="9340850" cy="294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5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关键词抽取</a:t>
            </a:r>
          </a:p>
        </p:txBody>
      </p:sp>
      <p:sp>
        <p:nvSpPr>
          <p:cNvPr id="3" name="内容占位符 2"/>
          <p:cNvSpPr>
            <a:spLocks noGrp="1"/>
          </p:cNvSpPr>
          <p:nvPr>
            <p:ph idx="1"/>
          </p:nvPr>
        </p:nvSpPr>
        <p:spPr/>
        <p:txBody>
          <a:bodyPr>
            <a:normAutofit/>
          </a:bodyPr>
          <a:lstStyle/>
          <a:p>
            <a:r>
              <a:rPr lang="en-US" altLang="zh-CN" dirty="0"/>
              <a:t>import </a:t>
            </a:r>
            <a:r>
              <a:rPr lang="en-US" altLang="zh-CN" dirty="0" err="1"/>
              <a:t>jieba.analyse</a:t>
            </a:r>
            <a:endParaRPr lang="en-US" altLang="zh-CN" dirty="0"/>
          </a:p>
          <a:p>
            <a:endParaRPr lang="en-US" altLang="zh-CN" dirty="0"/>
          </a:p>
          <a:p>
            <a:r>
              <a:rPr lang="en-US" altLang="zh-CN" dirty="0" err="1"/>
              <a:t>jieba.analyse.extract_tags</a:t>
            </a:r>
            <a:r>
              <a:rPr lang="en-US" altLang="zh-CN" dirty="0"/>
              <a:t>(sentence, </a:t>
            </a:r>
            <a:r>
              <a:rPr lang="en-US" altLang="zh-CN" dirty="0" err="1"/>
              <a:t>topK</a:t>
            </a:r>
            <a:r>
              <a:rPr lang="en-US" altLang="zh-CN" dirty="0"/>
              <a:t>=20, </a:t>
            </a:r>
            <a:r>
              <a:rPr lang="en-US" altLang="zh-CN" dirty="0" err="1"/>
              <a:t>withWeight</a:t>
            </a:r>
            <a:r>
              <a:rPr lang="en-US" altLang="zh-CN" dirty="0"/>
              <a:t>=False, </a:t>
            </a:r>
            <a:r>
              <a:rPr lang="en-US" altLang="zh-CN" dirty="0" err="1"/>
              <a:t>allowPOS</a:t>
            </a:r>
            <a:r>
              <a:rPr lang="en-US" altLang="zh-CN" dirty="0"/>
              <a:t>=())</a:t>
            </a:r>
          </a:p>
          <a:p>
            <a:pPr lvl="1"/>
            <a:r>
              <a:rPr lang="en-US" altLang="zh-CN" dirty="0"/>
              <a:t>sentence </a:t>
            </a:r>
            <a:r>
              <a:rPr lang="zh-CN" altLang="en-US" dirty="0"/>
              <a:t>为待提取的文本</a:t>
            </a:r>
          </a:p>
          <a:p>
            <a:pPr lvl="1"/>
            <a:r>
              <a:rPr lang="en-US" altLang="zh-CN" dirty="0" err="1"/>
              <a:t>topK</a:t>
            </a:r>
            <a:r>
              <a:rPr lang="en-US" altLang="zh-CN" dirty="0"/>
              <a:t> </a:t>
            </a:r>
            <a:r>
              <a:rPr lang="zh-CN" altLang="en-US" dirty="0"/>
              <a:t>为返回几个 </a:t>
            </a:r>
            <a:r>
              <a:rPr lang="en-US" altLang="zh-CN" dirty="0"/>
              <a:t>TF/IDF </a:t>
            </a:r>
            <a:r>
              <a:rPr lang="zh-CN" altLang="en-US" dirty="0"/>
              <a:t>权重最大的关键词，默认值为 </a:t>
            </a:r>
            <a:r>
              <a:rPr lang="en-US" altLang="zh-CN" dirty="0"/>
              <a:t>20</a:t>
            </a:r>
          </a:p>
          <a:p>
            <a:pPr lvl="1"/>
            <a:r>
              <a:rPr lang="en-US" altLang="zh-CN" dirty="0" err="1"/>
              <a:t>withWeight</a:t>
            </a:r>
            <a:r>
              <a:rPr lang="en-US" altLang="zh-CN" dirty="0"/>
              <a:t> </a:t>
            </a:r>
            <a:r>
              <a:rPr lang="zh-CN" altLang="en-US" dirty="0"/>
              <a:t>为是否一并返回关键词权重值，默认值为 </a:t>
            </a:r>
            <a:r>
              <a:rPr lang="en-US" altLang="zh-CN" dirty="0"/>
              <a:t>False</a:t>
            </a:r>
          </a:p>
          <a:p>
            <a:pPr lvl="1"/>
            <a:r>
              <a:rPr lang="en-US" altLang="zh-CN" dirty="0" err="1"/>
              <a:t>allowPOS</a:t>
            </a:r>
            <a:r>
              <a:rPr lang="en-US" altLang="zh-CN" dirty="0"/>
              <a:t> </a:t>
            </a:r>
            <a:r>
              <a:rPr lang="zh-CN" altLang="en-US" dirty="0"/>
              <a:t>仅包括指定词性的词，默认值为空，即不筛选</a:t>
            </a:r>
          </a:p>
          <a:p>
            <a:endParaRPr lang="zh-CN" altLang="en-US" dirty="0"/>
          </a:p>
        </p:txBody>
      </p:sp>
    </p:spTree>
    <p:extLst>
      <p:ext uri="{BB962C8B-B14F-4D97-AF65-F5344CB8AC3E}">
        <p14:creationId xmlns:p14="http://schemas.microsoft.com/office/powerpoint/2010/main" val="1154033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74" y="30919"/>
            <a:ext cx="8190750" cy="3417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16" y="3310990"/>
            <a:ext cx="8244408" cy="356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823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1650"/>
            <a:ext cx="925252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408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IDF</a:t>
            </a:r>
            <a:r>
              <a:rPr lang="zh-CN" altLang="en-US" dirty="0"/>
              <a:t>表</a:t>
            </a:r>
          </a:p>
        </p:txBody>
      </p:sp>
      <p:sp>
        <p:nvSpPr>
          <p:cNvPr id="3" name="内容占位符 2"/>
          <p:cNvSpPr>
            <a:spLocks noGrp="1"/>
          </p:cNvSpPr>
          <p:nvPr>
            <p:ph idx="1"/>
          </p:nvPr>
        </p:nvSpPr>
        <p:spPr/>
        <p:txBody>
          <a:bodyPr>
            <a:normAutofit/>
          </a:bodyPr>
          <a:lstStyle/>
          <a:p>
            <a:r>
              <a:rPr lang="zh-CN" altLang="en-US" dirty="0"/>
              <a:t>关键词提取所使用逆向文件频率（</a:t>
            </a:r>
            <a:r>
              <a:rPr lang="en-US" altLang="zh-CN" dirty="0"/>
              <a:t>IDF</a:t>
            </a:r>
            <a:r>
              <a:rPr lang="zh-CN" altLang="en-US" dirty="0"/>
              <a:t>）文本语料库可以切换成自定义语料库的路径</a:t>
            </a:r>
          </a:p>
          <a:p>
            <a:r>
              <a:rPr lang="zh-CN" altLang="en-US" dirty="0"/>
              <a:t>用法： </a:t>
            </a:r>
            <a:r>
              <a:rPr lang="en-US" altLang="zh-CN" dirty="0" err="1"/>
              <a:t>jieba.analyse.set_idf_path</a:t>
            </a:r>
            <a:r>
              <a:rPr lang="en-US" altLang="zh-CN" dirty="0"/>
              <a:t>(</a:t>
            </a:r>
            <a:r>
              <a:rPr lang="en-US" altLang="zh-CN" dirty="0" err="1"/>
              <a:t>file_name</a:t>
            </a:r>
            <a:r>
              <a:rPr lang="en-US" altLang="zh-CN" dirty="0"/>
              <a:t>) # </a:t>
            </a:r>
            <a:r>
              <a:rPr lang="en-US" altLang="zh-CN" dirty="0" err="1"/>
              <a:t>file_name</a:t>
            </a:r>
            <a:r>
              <a:rPr lang="zh-CN" altLang="en-US" dirty="0"/>
              <a:t>为自定义语料库的路径</a:t>
            </a:r>
            <a:endParaRPr lang="en-US" altLang="zh-CN" dirty="0"/>
          </a:p>
          <a:p>
            <a:r>
              <a:rPr lang="zh-CN" altLang="en-US" dirty="0"/>
              <a:t>关键词提取所使用停止词（</a:t>
            </a:r>
            <a:r>
              <a:rPr lang="en-US" altLang="zh-CN" dirty="0"/>
              <a:t>Stop Words</a:t>
            </a:r>
            <a:r>
              <a:rPr lang="zh-CN" altLang="en-US" dirty="0"/>
              <a:t>）文本语料库可以切换成自定义语料库的路径</a:t>
            </a:r>
          </a:p>
          <a:p>
            <a:r>
              <a:rPr lang="zh-CN" altLang="en-US" dirty="0"/>
              <a:t>自定义语料库示例：</a:t>
            </a:r>
            <a:r>
              <a:rPr lang="en-US" altLang="zh-CN" dirty="0">
                <a:hlinkClick r:id="rId2"/>
              </a:rPr>
              <a:t>https://github.com/fxsjy/jieba/blob/master/extra_dict/idf.txt.big</a:t>
            </a:r>
            <a:endParaRPr lang="en-US" altLang="zh-CN" dirty="0"/>
          </a:p>
          <a:p>
            <a:r>
              <a:rPr lang="zh-CN" altLang="en-US" dirty="0"/>
              <a:t>用法示例：</a:t>
            </a:r>
            <a:r>
              <a:rPr lang="en-US" altLang="zh-CN" dirty="0">
                <a:hlinkClick r:id="rId3"/>
              </a:rPr>
              <a:t>https://github.com/fxsjy/jieba/blob/master/test/extract_tags_idfpath.py</a:t>
            </a:r>
            <a:endParaRPr lang="en-US" altLang="zh-CN" dirty="0"/>
          </a:p>
          <a:p>
            <a:endParaRPr lang="zh-CN" altLang="en-US" dirty="0"/>
          </a:p>
        </p:txBody>
      </p:sp>
    </p:spTree>
    <p:extLst>
      <p:ext uri="{BB962C8B-B14F-4D97-AF65-F5344CB8AC3E}">
        <p14:creationId xmlns:p14="http://schemas.microsoft.com/office/powerpoint/2010/main" val="13690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a:t>基于 </a:t>
            </a:r>
            <a:r>
              <a:rPr lang="en-US" altLang="zh-CN" b="1" dirty="0" err="1"/>
              <a:t>TextRank</a:t>
            </a:r>
            <a:r>
              <a:rPr lang="en-US" altLang="zh-CN" b="1" dirty="0"/>
              <a:t> </a:t>
            </a:r>
            <a:r>
              <a:rPr lang="zh-CN" altLang="en-US" b="1" dirty="0"/>
              <a:t>算法的关键词抽取</a:t>
            </a:r>
          </a:p>
          <a:p>
            <a:r>
              <a:rPr lang="en-US" altLang="zh-CN" dirty="0" err="1"/>
              <a:t>jieba.analyse.textrank</a:t>
            </a:r>
            <a:r>
              <a:rPr lang="en-US" altLang="zh-CN" dirty="0"/>
              <a:t>(sentence, </a:t>
            </a:r>
            <a:r>
              <a:rPr lang="en-US" altLang="zh-CN" dirty="0" err="1"/>
              <a:t>topK</a:t>
            </a:r>
            <a:r>
              <a:rPr lang="en-US" altLang="zh-CN" dirty="0"/>
              <a:t>=20, </a:t>
            </a:r>
            <a:r>
              <a:rPr lang="en-US" altLang="zh-CN" dirty="0" err="1"/>
              <a:t>withWeight</a:t>
            </a:r>
            <a:r>
              <a:rPr lang="en-US" altLang="zh-CN" dirty="0"/>
              <a:t>=False, </a:t>
            </a:r>
            <a:r>
              <a:rPr lang="en-US" altLang="zh-CN" dirty="0" err="1"/>
              <a:t>allowPOS</a:t>
            </a:r>
            <a:r>
              <a:rPr lang="en-US" altLang="zh-CN" dirty="0"/>
              <a:t>=('ns', 'n', '</a:t>
            </a:r>
            <a:r>
              <a:rPr lang="en-US" altLang="zh-CN" dirty="0" err="1"/>
              <a:t>vn</a:t>
            </a:r>
            <a:r>
              <a:rPr lang="en-US" altLang="zh-CN" dirty="0"/>
              <a:t>', 'v')) </a:t>
            </a:r>
            <a:r>
              <a:rPr lang="zh-CN" altLang="en-US" dirty="0"/>
              <a:t>直接使用，接口相同，注意默认过滤词性。</a:t>
            </a:r>
            <a:endParaRPr lang="en-US" altLang="zh-CN" dirty="0"/>
          </a:p>
          <a:p>
            <a:r>
              <a:rPr lang="zh-CN" altLang="en-US" b="1" dirty="0"/>
              <a:t>基本思想</a:t>
            </a:r>
            <a:r>
              <a:rPr lang="en-US" altLang="zh-CN" b="1" dirty="0"/>
              <a:t>:</a:t>
            </a:r>
          </a:p>
          <a:p>
            <a:pPr lvl="1"/>
            <a:r>
              <a:rPr lang="zh-CN" altLang="en-US" dirty="0"/>
              <a:t>将待抽取关键词的文本进行分词</a:t>
            </a:r>
          </a:p>
          <a:p>
            <a:pPr lvl="1"/>
            <a:r>
              <a:rPr lang="zh-CN" altLang="en-US" dirty="0"/>
              <a:t>以固定窗口大小</a:t>
            </a:r>
            <a:r>
              <a:rPr lang="en-US" altLang="zh-CN" dirty="0"/>
              <a:t>(</a:t>
            </a:r>
            <a:r>
              <a:rPr lang="zh-CN" altLang="en-US" dirty="0"/>
              <a:t>默认为</a:t>
            </a:r>
            <a:r>
              <a:rPr lang="en-US" altLang="zh-CN" dirty="0"/>
              <a:t>5</a:t>
            </a:r>
            <a:r>
              <a:rPr lang="zh-CN" altLang="en-US" dirty="0"/>
              <a:t>，通过</a:t>
            </a:r>
            <a:r>
              <a:rPr lang="en-US" altLang="zh-CN" dirty="0"/>
              <a:t>span</a:t>
            </a:r>
            <a:r>
              <a:rPr lang="zh-CN" altLang="en-US" dirty="0"/>
              <a:t>属性调整</a:t>
            </a:r>
            <a:r>
              <a:rPr lang="en-US" altLang="zh-CN" dirty="0"/>
              <a:t>)</a:t>
            </a:r>
            <a:r>
              <a:rPr lang="zh-CN" altLang="en-US" dirty="0"/>
              <a:t>，词之间的共现关系，构建图</a:t>
            </a:r>
          </a:p>
          <a:p>
            <a:pPr lvl="1"/>
            <a:r>
              <a:rPr lang="zh-CN" altLang="en-US" dirty="0"/>
              <a:t>计算图中节点的</a:t>
            </a:r>
            <a:r>
              <a:rPr lang="en-US" altLang="zh-CN" dirty="0"/>
              <a:t>PageRank</a:t>
            </a:r>
            <a:r>
              <a:rPr lang="zh-CN" altLang="en-US" dirty="0"/>
              <a:t>，注意是无向带权图</a:t>
            </a:r>
          </a:p>
          <a:p>
            <a:endParaRPr lang="zh-CN" altLang="en-US" dirty="0"/>
          </a:p>
          <a:p>
            <a:endParaRPr lang="zh-CN" altLang="en-US" dirty="0"/>
          </a:p>
        </p:txBody>
      </p:sp>
    </p:spTree>
    <p:extLst>
      <p:ext uri="{BB962C8B-B14F-4D97-AF65-F5344CB8AC3E}">
        <p14:creationId xmlns:p14="http://schemas.microsoft.com/office/powerpoint/2010/main" val="2921450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p:txBody>
          <a:bodyPr/>
          <a:lstStyle/>
          <a:p>
            <a:endParaRPr lang="zh-CN" alt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748464" cy="453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221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词性标注</a:t>
            </a:r>
          </a:p>
        </p:txBody>
      </p:sp>
      <p:sp>
        <p:nvSpPr>
          <p:cNvPr id="3" name="内容占位符 2"/>
          <p:cNvSpPr>
            <a:spLocks noGrp="1"/>
          </p:cNvSpPr>
          <p:nvPr>
            <p:ph idx="1"/>
          </p:nvPr>
        </p:nvSpPr>
        <p:spPr/>
        <p:txBody>
          <a:bodyPr/>
          <a:lstStyle/>
          <a:p>
            <a:r>
              <a:rPr lang="en-US" altLang="zh-CN" dirty="0" err="1"/>
              <a:t>jieba.posseg.POSTokenizer</a:t>
            </a:r>
            <a:r>
              <a:rPr lang="en-US" altLang="zh-CN" dirty="0"/>
              <a:t>(tokenizer=None) </a:t>
            </a:r>
            <a:r>
              <a:rPr lang="zh-CN" altLang="en-US" dirty="0"/>
              <a:t>新建自定义分词器，</a:t>
            </a:r>
            <a:r>
              <a:rPr lang="en-US" altLang="zh-CN" dirty="0"/>
              <a:t>tokenizer </a:t>
            </a:r>
            <a:r>
              <a:rPr lang="zh-CN" altLang="en-US" dirty="0"/>
              <a:t>参数可指定内部使用的 </a:t>
            </a:r>
            <a:r>
              <a:rPr lang="en-US" altLang="zh-CN" dirty="0" err="1"/>
              <a:t>jieba.Tokenizer</a:t>
            </a:r>
            <a:r>
              <a:rPr lang="zh-CN" altLang="en-US" dirty="0"/>
              <a:t>分词器。</a:t>
            </a:r>
            <a:r>
              <a:rPr lang="en-US" altLang="zh-CN" dirty="0" err="1"/>
              <a:t>jieba.posseg.dt</a:t>
            </a:r>
            <a:r>
              <a:rPr lang="en-US" altLang="zh-CN" dirty="0"/>
              <a:t> </a:t>
            </a:r>
            <a:r>
              <a:rPr lang="zh-CN" altLang="en-US" dirty="0"/>
              <a:t>为默认词性标注分词器。</a:t>
            </a:r>
            <a:endParaRPr lang="en-US" altLang="zh-CN" dirty="0"/>
          </a:p>
          <a:p>
            <a:endParaRPr lang="en-US" altLang="zh-CN" dirty="0"/>
          </a:p>
          <a:p>
            <a:r>
              <a:rPr lang="zh-CN" altLang="en-US" dirty="0"/>
              <a:t>标注句子分词后每个词的词性，采用和 </a:t>
            </a:r>
            <a:r>
              <a:rPr lang="en-US" altLang="zh-CN" dirty="0" err="1"/>
              <a:t>ictclas</a:t>
            </a:r>
            <a:r>
              <a:rPr lang="en-US" altLang="zh-CN" dirty="0"/>
              <a:t> </a:t>
            </a:r>
            <a:r>
              <a:rPr lang="zh-CN" altLang="en-US" dirty="0"/>
              <a:t>兼容的标记法</a:t>
            </a:r>
          </a:p>
        </p:txBody>
      </p:sp>
    </p:spTree>
    <p:extLst>
      <p:ext uri="{BB962C8B-B14F-4D97-AF65-F5344CB8AC3E}">
        <p14:creationId xmlns:p14="http://schemas.microsoft.com/office/powerpoint/2010/main" val="1895049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http://playbigdata.ruc.edu.cn/du/poslist</a:t>
            </a:r>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908720"/>
            <a:ext cx="9036496" cy="402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898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B5623-483D-948E-AA41-D55CA9766C22}"/>
              </a:ext>
            </a:extLst>
          </p:cNvPr>
          <p:cNvSpPr>
            <a:spLocks noGrp="1"/>
          </p:cNvSpPr>
          <p:nvPr>
            <p:ph type="title"/>
          </p:nvPr>
        </p:nvSpPr>
        <p:spPr/>
        <p:txBody>
          <a:bodyPr/>
          <a:lstStyle/>
          <a:p>
            <a:r>
              <a:rPr lang="zh-CN" altLang="en-US" dirty="0"/>
              <a:t>自然语言处理</a:t>
            </a:r>
          </a:p>
        </p:txBody>
      </p:sp>
      <p:sp>
        <p:nvSpPr>
          <p:cNvPr id="3" name="内容占位符 2">
            <a:extLst>
              <a:ext uri="{FF2B5EF4-FFF2-40B4-BE49-F238E27FC236}">
                <a16:creationId xmlns:a16="http://schemas.microsoft.com/office/drawing/2014/main" id="{3B988B74-BECB-5389-E722-3D6C08763286}"/>
              </a:ext>
            </a:extLst>
          </p:cNvPr>
          <p:cNvSpPr>
            <a:spLocks noGrp="1"/>
          </p:cNvSpPr>
          <p:nvPr>
            <p:ph idx="1"/>
          </p:nvPr>
        </p:nvSpPr>
        <p:spPr/>
        <p:txBody>
          <a:bodyPr/>
          <a:lstStyle/>
          <a:p>
            <a:r>
              <a:rPr lang="zh-CN" altLang="en-US" dirty="0"/>
              <a:t>在做中文文本分析时，一般需要先进行</a:t>
            </a:r>
            <a:r>
              <a:rPr lang="zh-CN" altLang="en-US" b="1" dirty="0"/>
              <a:t>分词</a:t>
            </a:r>
            <a:r>
              <a:rPr lang="zh-CN" altLang="en-US" dirty="0"/>
              <a:t>，即将连在一起的文字切分成一个一个的词，并识别词性等属性</a:t>
            </a:r>
            <a:endParaRPr lang="en-US" altLang="zh-CN" dirty="0"/>
          </a:p>
          <a:p>
            <a:r>
              <a:rPr lang="zh-CN" altLang="en-US" dirty="0"/>
              <a:t>有时候需要提取中间的</a:t>
            </a:r>
            <a:r>
              <a:rPr lang="zh-CN" altLang="en-US" b="1" dirty="0"/>
              <a:t>要点</a:t>
            </a:r>
            <a:endParaRPr lang="en-US" altLang="zh-CN" b="1" dirty="0"/>
          </a:p>
          <a:p>
            <a:pPr lvl="1"/>
            <a:r>
              <a:rPr lang="zh-CN" altLang="en-US" b="1" dirty="0"/>
              <a:t>命名实体</a:t>
            </a:r>
            <a:r>
              <a:rPr lang="zh-CN" altLang="en-US" dirty="0"/>
              <a:t>：人名、地名、机构名等</a:t>
            </a:r>
            <a:endParaRPr lang="en-US" altLang="zh-CN" dirty="0"/>
          </a:p>
          <a:p>
            <a:pPr lvl="1"/>
            <a:r>
              <a:rPr lang="zh-CN" altLang="en-US" b="1" dirty="0"/>
              <a:t>关键词</a:t>
            </a:r>
          </a:p>
        </p:txBody>
      </p:sp>
      <p:pic>
        <p:nvPicPr>
          <p:cNvPr id="4" name="图片 3">
            <a:extLst>
              <a:ext uri="{FF2B5EF4-FFF2-40B4-BE49-F238E27FC236}">
                <a16:creationId xmlns:a16="http://schemas.microsoft.com/office/drawing/2014/main" id="{3BB38B94-AE6B-C845-A06D-A22F56A1A8ED}"/>
              </a:ext>
            </a:extLst>
          </p:cNvPr>
          <p:cNvPicPr>
            <a:picLocks noChangeAspect="1"/>
          </p:cNvPicPr>
          <p:nvPr/>
        </p:nvPicPr>
        <p:blipFill>
          <a:blip r:embed="rId2"/>
          <a:stretch>
            <a:fillRect/>
          </a:stretch>
        </p:blipFill>
        <p:spPr>
          <a:xfrm>
            <a:off x="199961" y="3501008"/>
            <a:ext cx="4914328" cy="3147411"/>
          </a:xfrm>
          <a:prstGeom prst="rect">
            <a:avLst/>
          </a:prstGeom>
        </p:spPr>
      </p:pic>
      <p:pic>
        <p:nvPicPr>
          <p:cNvPr id="5" name="图片 4">
            <a:extLst>
              <a:ext uri="{FF2B5EF4-FFF2-40B4-BE49-F238E27FC236}">
                <a16:creationId xmlns:a16="http://schemas.microsoft.com/office/drawing/2014/main" id="{07609AFC-B96E-0A0A-3B02-E53A337BF415}"/>
              </a:ext>
            </a:extLst>
          </p:cNvPr>
          <p:cNvPicPr>
            <a:picLocks noChangeAspect="1"/>
          </p:cNvPicPr>
          <p:nvPr/>
        </p:nvPicPr>
        <p:blipFill>
          <a:blip r:embed="rId3"/>
          <a:stretch>
            <a:fillRect/>
          </a:stretch>
        </p:blipFill>
        <p:spPr>
          <a:xfrm>
            <a:off x="4778331" y="3573016"/>
            <a:ext cx="4244429" cy="3138136"/>
          </a:xfrm>
          <a:prstGeom prst="rect">
            <a:avLst/>
          </a:prstGeom>
        </p:spPr>
      </p:pic>
    </p:spTree>
    <p:extLst>
      <p:ext uri="{BB962C8B-B14F-4D97-AF65-F5344CB8AC3E}">
        <p14:creationId xmlns:p14="http://schemas.microsoft.com/office/powerpoint/2010/main" val="1289266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给文件分词</a:t>
            </a:r>
          </a:p>
        </p:txBody>
      </p:sp>
      <p:sp>
        <p:nvSpPr>
          <p:cNvPr id="3" name="内容占位符 2"/>
          <p:cNvSpPr>
            <a:spLocks noGrp="1"/>
          </p:cNvSpPr>
          <p:nvPr>
            <p:ph idx="1"/>
          </p:nvPr>
        </p:nvSpPr>
        <p:spPr/>
        <p:txBody>
          <a:bodyPr>
            <a:normAutofit lnSpcReduction="10000"/>
          </a:bodyPr>
          <a:lstStyle/>
          <a:p>
            <a:r>
              <a:rPr lang="en-US" altLang="zh-CN" dirty="0"/>
              <a:t># encoding=utf-8</a:t>
            </a:r>
          </a:p>
          <a:p>
            <a:r>
              <a:rPr lang="en-US" altLang="zh-CN" dirty="0"/>
              <a:t>import </a:t>
            </a:r>
            <a:r>
              <a:rPr lang="en-US" altLang="zh-CN" dirty="0" err="1"/>
              <a:t>jieba</a:t>
            </a:r>
            <a:endParaRPr lang="en-US" altLang="zh-CN" dirty="0"/>
          </a:p>
          <a:p>
            <a:r>
              <a:rPr lang="en-US" altLang="zh-CN" dirty="0"/>
              <a:t>file = "D:\\localbak\\_RUC2\\</a:t>
            </a:r>
            <a:r>
              <a:rPr lang="zh-CN" altLang="en-US" dirty="0"/>
              <a:t>课程</a:t>
            </a:r>
            <a:r>
              <a:rPr lang="en-US" altLang="zh-CN" dirty="0"/>
              <a:t>\\</a:t>
            </a:r>
            <a:r>
              <a:rPr lang="zh-CN" altLang="en-US" dirty="0"/>
              <a:t>文科大数据</a:t>
            </a:r>
            <a:r>
              <a:rPr lang="en-US" altLang="zh-CN" dirty="0"/>
              <a:t>\\</a:t>
            </a:r>
            <a:r>
              <a:rPr lang="zh-CN" altLang="en-US" dirty="0"/>
              <a:t>课件</a:t>
            </a:r>
            <a:r>
              <a:rPr lang="en-US" altLang="zh-CN" dirty="0"/>
              <a:t>\\jieba\\gov.txt"</a:t>
            </a:r>
          </a:p>
          <a:p>
            <a:r>
              <a:rPr lang="en-US" altLang="zh-CN" dirty="0"/>
              <a:t>content = open(file,"</a:t>
            </a:r>
            <a:r>
              <a:rPr lang="en-US" altLang="zh-CN" dirty="0" err="1"/>
              <a:t>rb</a:t>
            </a:r>
            <a:r>
              <a:rPr lang="en-US" altLang="zh-CN" dirty="0"/>
              <a:t>").read()</a:t>
            </a:r>
          </a:p>
          <a:p>
            <a:endParaRPr lang="en-US" altLang="zh-CN" dirty="0"/>
          </a:p>
          <a:p>
            <a:r>
              <a:rPr lang="en-US" altLang="zh-CN" dirty="0" err="1"/>
              <a:t>seg_list</a:t>
            </a:r>
            <a:r>
              <a:rPr lang="en-US" altLang="zh-CN" dirty="0"/>
              <a:t> = </a:t>
            </a:r>
            <a:r>
              <a:rPr lang="en-US" altLang="zh-CN" dirty="0" err="1"/>
              <a:t>jieba.lcut</a:t>
            </a:r>
            <a:r>
              <a:rPr lang="en-US" altLang="zh-CN" dirty="0"/>
              <a:t>(content)</a:t>
            </a:r>
          </a:p>
          <a:p>
            <a:r>
              <a:rPr lang="en-US" altLang="zh-CN" dirty="0"/>
              <a:t>print (" ".join(</a:t>
            </a:r>
            <a:r>
              <a:rPr lang="en-US" altLang="zh-CN" dirty="0" err="1"/>
              <a:t>seg_list</a:t>
            </a:r>
            <a:r>
              <a:rPr lang="en-US" altLang="zh-CN" dirty="0"/>
              <a:t>))</a:t>
            </a:r>
          </a:p>
          <a:p>
            <a:endParaRPr lang="en-US" altLang="zh-CN" dirty="0"/>
          </a:p>
          <a:p>
            <a:r>
              <a:rPr lang="en-US" altLang="zh-CN" dirty="0"/>
              <a:t>words = " ".join(</a:t>
            </a:r>
            <a:r>
              <a:rPr lang="en-US" altLang="zh-CN" dirty="0" err="1"/>
              <a:t>seg_list</a:t>
            </a:r>
            <a:r>
              <a:rPr lang="en-US" altLang="zh-CN" dirty="0"/>
              <a:t>)</a:t>
            </a:r>
          </a:p>
          <a:p>
            <a:r>
              <a:rPr lang="en-US" altLang="zh-CN" dirty="0" err="1"/>
              <a:t>outfile</a:t>
            </a:r>
            <a:r>
              <a:rPr lang="en-US" altLang="zh-CN" dirty="0"/>
              <a:t> = open("D:\\</a:t>
            </a:r>
            <a:r>
              <a:rPr lang="en-US" altLang="zh-CN" dirty="0" err="1"/>
              <a:t>localbak</a:t>
            </a:r>
            <a:r>
              <a:rPr lang="en-US" altLang="zh-CN" dirty="0"/>
              <a:t>\\_RUC2\\</a:t>
            </a:r>
            <a:r>
              <a:rPr lang="zh-CN" altLang="en-US" dirty="0"/>
              <a:t>课程</a:t>
            </a:r>
            <a:r>
              <a:rPr lang="en-US" altLang="zh-CN" dirty="0"/>
              <a:t>\\</a:t>
            </a:r>
            <a:r>
              <a:rPr lang="zh-CN" altLang="en-US" dirty="0"/>
              <a:t>文科大数据</a:t>
            </a:r>
            <a:r>
              <a:rPr lang="en-US" altLang="zh-CN" dirty="0"/>
              <a:t>\\</a:t>
            </a:r>
            <a:r>
              <a:rPr lang="zh-CN" altLang="en-US" dirty="0"/>
              <a:t>课件</a:t>
            </a:r>
            <a:r>
              <a:rPr lang="en-US" altLang="zh-CN" dirty="0"/>
              <a:t>\\jieba\\gov_cut.txt","wb")</a:t>
            </a:r>
          </a:p>
          <a:p>
            <a:r>
              <a:rPr lang="en-US" altLang="zh-CN" dirty="0" err="1"/>
              <a:t>outfile.write</a:t>
            </a:r>
            <a:r>
              <a:rPr lang="en-US" altLang="zh-CN" dirty="0"/>
              <a:t>(</a:t>
            </a:r>
            <a:r>
              <a:rPr lang="en-US" altLang="zh-CN" dirty="0" err="1"/>
              <a:t>words.encode</a:t>
            </a:r>
            <a:r>
              <a:rPr lang="en-US" altLang="zh-CN" dirty="0"/>
              <a:t>('utf-8'))</a:t>
            </a:r>
          </a:p>
          <a:p>
            <a:endParaRPr lang="en-US" altLang="zh-CN" dirty="0"/>
          </a:p>
          <a:p>
            <a:endParaRPr lang="zh-CN" altLang="en-US" dirty="0"/>
          </a:p>
        </p:txBody>
      </p:sp>
    </p:spTree>
    <p:extLst>
      <p:ext uri="{BB962C8B-B14F-4D97-AF65-F5344CB8AC3E}">
        <p14:creationId xmlns:p14="http://schemas.microsoft.com/office/powerpoint/2010/main" val="124548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656"/>
            <a:ext cx="8572970" cy="5850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8555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小作业</a:t>
            </a:r>
          </a:p>
        </p:txBody>
      </p:sp>
      <p:sp>
        <p:nvSpPr>
          <p:cNvPr id="3" name="内容占位符 2"/>
          <p:cNvSpPr>
            <a:spLocks noGrp="1"/>
          </p:cNvSpPr>
          <p:nvPr>
            <p:ph idx="1"/>
          </p:nvPr>
        </p:nvSpPr>
        <p:spPr/>
        <p:txBody>
          <a:bodyPr>
            <a:normAutofit/>
          </a:bodyPr>
          <a:lstStyle/>
          <a:p>
            <a:r>
              <a:rPr lang="zh-CN" altLang="en-US" dirty="0"/>
              <a:t>对</a:t>
            </a:r>
            <a:r>
              <a:rPr lang="en-US" altLang="zh-CN" dirty="0"/>
              <a:t>homework_input_ruc_news.txt</a:t>
            </a:r>
            <a:r>
              <a:rPr lang="zh-CN" altLang="en-US" dirty="0"/>
              <a:t>（包含约</a:t>
            </a:r>
            <a:r>
              <a:rPr lang="en-US" altLang="zh-CN" dirty="0"/>
              <a:t>130</a:t>
            </a:r>
            <a:r>
              <a:rPr lang="zh-CN" altLang="en-US" dirty="0"/>
              <a:t>篇人大新闻）进行简单的文本分析</a:t>
            </a:r>
            <a:endParaRPr lang="en-US" altLang="zh-CN" dirty="0"/>
          </a:p>
          <a:p>
            <a:r>
              <a:rPr lang="zh-CN" altLang="en-US" dirty="0"/>
              <a:t>文件格式：每一行一篇新闻，由标题、时间和正文构成</a:t>
            </a:r>
            <a:endParaRPr lang="en-US" altLang="zh-CN" dirty="0"/>
          </a:p>
          <a:p>
            <a:r>
              <a:rPr lang="zh-CN" altLang="en-US" dirty="0"/>
              <a:t>依次逐行读入该文本中的每一条新闻并对新闻进行：</a:t>
            </a:r>
            <a:endParaRPr lang="en-US" altLang="zh-CN" dirty="0"/>
          </a:p>
          <a:p>
            <a:pPr lvl="1"/>
            <a:r>
              <a:rPr lang="zh-CN" altLang="en-US" dirty="0"/>
              <a:t>分词，输出到新文件中，仍然是每一行一条新闻，词之间用空格隔开；</a:t>
            </a:r>
            <a:endParaRPr lang="en-US" altLang="zh-CN" dirty="0"/>
          </a:p>
          <a:p>
            <a:pPr lvl="1"/>
            <a:r>
              <a:rPr lang="zh-CN" altLang="en-US" dirty="0"/>
              <a:t>抽取关键词，输出到新文件中，仍然是每一行一条新闻，关键词之间用空格隔开；</a:t>
            </a:r>
            <a:endParaRPr lang="en-US" altLang="zh-CN" dirty="0"/>
          </a:p>
          <a:p>
            <a:r>
              <a:rPr lang="zh-CN" altLang="en-US" dirty="0"/>
              <a:t>统计这些新闻中：</a:t>
            </a:r>
            <a:endParaRPr lang="en-US" altLang="zh-CN" dirty="0"/>
          </a:p>
          <a:p>
            <a:pPr lvl="1"/>
            <a:r>
              <a:rPr lang="zh-CN" altLang="en-US" dirty="0"/>
              <a:t>整体出现最多的前</a:t>
            </a:r>
            <a:r>
              <a:rPr lang="en-US" altLang="zh-CN" dirty="0"/>
              <a:t>50</a:t>
            </a:r>
            <a:r>
              <a:rPr lang="zh-CN" altLang="en-US" dirty="0"/>
              <a:t>个词</a:t>
            </a:r>
            <a:endParaRPr lang="en-US" altLang="zh-CN" dirty="0"/>
          </a:p>
          <a:p>
            <a:pPr lvl="1"/>
            <a:r>
              <a:rPr lang="zh-CN" altLang="en-US" dirty="0"/>
              <a:t>出现最多的</a:t>
            </a:r>
            <a:r>
              <a:rPr lang="en-US" altLang="zh-CN" dirty="0"/>
              <a:t>50</a:t>
            </a:r>
            <a:r>
              <a:rPr lang="zh-CN" altLang="en-US" dirty="0"/>
              <a:t>个关键词、人名、地点名和</a:t>
            </a:r>
            <a:r>
              <a:rPr lang="zh-CN" altLang="en-US"/>
              <a:t>机构名，务必使用自定义字典</a:t>
            </a:r>
            <a:endParaRPr lang="en-US" altLang="zh-CN" dirty="0"/>
          </a:p>
          <a:p>
            <a:r>
              <a:rPr lang="zh-CN" altLang="en-US" dirty="0"/>
              <a:t>撰写一个简单的分析报告，要求格式规范。</a:t>
            </a:r>
            <a:endParaRPr lang="en-US" altLang="zh-CN" dirty="0"/>
          </a:p>
          <a:p>
            <a:r>
              <a:rPr lang="zh-CN" altLang="en-US" dirty="0"/>
              <a:t>选作：将出现最多的</a:t>
            </a:r>
            <a:r>
              <a:rPr lang="en-US" altLang="zh-CN" dirty="0"/>
              <a:t>50</a:t>
            </a:r>
            <a:r>
              <a:rPr lang="zh-CN" altLang="en-US" dirty="0"/>
              <a:t>个词、关键词、人名、地点名和机构名用柱状图或者词云图进行展示，方式和手段不限。</a:t>
            </a:r>
            <a:endParaRPr lang="en-US" altLang="zh-CN" dirty="0"/>
          </a:p>
          <a:p>
            <a:endParaRPr lang="en-US" altLang="zh-CN" dirty="0"/>
          </a:p>
          <a:p>
            <a:pPr lvl="1"/>
            <a:endParaRPr lang="zh-CN" altLang="en-US" dirty="0"/>
          </a:p>
        </p:txBody>
      </p:sp>
    </p:spTree>
    <p:extLst>
      <p:ext uri="{BB962C8B-B14F-4D97-AF65-F5344CB8AC3E}">
        <p14:creationId xmlns:p14="http://schemas.microsoft.com/office/powerpoint/2010/main" val="2020696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E58FB-9341-0698-A8CC-44CFB0E2A41E}"/>
              </a:ext>
            </a:extLst>
          </p:cNvPr>
          <p:cNvSpPr>
            <a:spLocks noGrp="1"/>
          </p:cNvSpPr>
          <p:nvPr>
            <p:ph type="title"/>
          </p:nvPr>
        </p:nvSpPr>
        <p:spPr/>
        <p:txBody>
          <a:bodyPr/>
          <a:lstStyle/>
          <a:p>
            <a:r>
              <a:rPr lang="zh-CN" altLang="en-US" dirty="0"/>
              <a:t>小作业</a:t>
            </a:r>
          </a:p>
        </p:txBody>
      </p:sp>
      <p:sp>
        <p:nvSpPr>
          <p:cNvPr id="3" name="内容占位符 2">
            <a:extLst>
              <a:ext uri="{FF2B5EF4-FFF2-40B4-BE49-F238E27FC236}">
                <a16:creationId xmlns:a16="http://schemas.microsoft.com/office/drawing/2014/main" id="{F893DCE0-83BD-6AC3-AEDA-ADFCAC452859}"/>
              </a:ext>
            </a:extLst>
          </p:cNvPr>
          <p:cNvSpPr>
            <a:spLocks noGrp="1"/>
          </p:cNvSpPr>
          <p:nvPr>
            <p:ph idx="1"/>
          </p:nvPr>
        </p:nvSpPr>
        <p:spPr/>
        <p:txBody>
          <a:bodyPr>
            <a:normAutofit fontScale="92500" lnSpcReduction="10000"/>
          </a:bodyPr>
          <a:lstStyle/>
          <a:p>
            <a:r>
              <a:rPr lang="zh-CN" altLang="en-US" dirty="0"/>
              <a:t>示例新闻：</a:t>
            </a:r>
            <a:endParaRPr lang="en-US" altLang="zh-CN" dirty="0"/>
          </a:p>
          <a:p>
            <a:pPr lvl="1"/>
            <a:r>
              <a:rPr lang="zh-CN" altLang="en-US" dirty="0"/>
              <a:t>中国人民大学副校长朱信凯率宁夏国际学院筹建工作组赴宁夏考察</a:t>
            </a:r>
            <a:endParaRPr lang="en-US" altLang="zh-CN" dirty="0"/>
          </a:p>
          <a:p>
            <a:pPr lvl="1"/>
            <a:r>
              <a:rPr lang="en-US" altLang="zh-CN" dirty="0"/>
              <a:t>2019-10-23 11:45:17	</a:t>
            </a:r>
          </a:p>
          <a:p>
            <a:pPr lvl="1"/>
            <a:r>
              <a:rPr lang="zh-CN" altLang="en-US" dirty="0"/>
              <a:t>中国人民大学副校长朱信凯率中国人民大学宁夏国际学院筹建工作组赴宁夏回族自治区考察，就双方合作办学等工作进行深入沟通与交流。 在宁期间，朱信凯一行与自治区教育厅以及贺兰山东麓葡萄产业园区管委会负责人等一行前往贺兰县，考察葡萄产区发展以及现代化酒庄的生产、酿造、存储等葡萄酒工艺流程。朱信凯副校长一行还考察了在建中的中国葡萄酒产业技术研究院施工现场，了解该院建设情况和国家重点研发计划的实施情况，并就相关共建事宜进行了深入沟通。 日上午，自治区副主席杨培君会见朱信凯一行，双方就中国人民大学宁夏国际学院筹建相关工作深入商谈。自治区政府副秘书长吴涛，自治区教育厅厅长李秋玲、副厅长王春秀等参加会谈。双方围绕法国葡萄酒相关专业高等院校的选择、新型中外合作办学模式申报、高端研究生项目的启动、宁夏校区规划方案与建设思路、闽宁教学实践基地建设以及双方沟通与工作机制等深入广泛地交换了意见。 在宁期间，朱信凯一行还会见了在宁挂职工作的部分校友。 学校宁夏国际学院筹建办副主任赵玉麟、苏州校区国际事务部执行主任陈超、国内合作工作办公室副主任刘婷、发展规划处夏瑞等参加考察</a:t>
            </a:r>
          </a:p>
          <a:p>
            <a:endParaRPr lang="zh-CN" altLang="en-US" dirty="0"/>
          </a:p>
        </p:txBody>
      </p:sp>
    </p:spTree>
    <p:extLst>
      <p:ext uri="{BB962C8B-B14F-4D97-AF65-F5344CB8AC3E}">
        <p14:creationId xmlns:p14="http://schemas.microsoft.com/office/powerpoint/2010/main" val="365678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7499A-91FE-5295-82FA-7AE661D88EE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7DA004A-A563-66FA-58AE-38926C880CE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8701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5BF70-442B-E5C3-BF11-D1F37F9E0B72}"/>
              </a:ext>
            </a:extLst>
          </p:cNvPr>
          <p:cNvSpPr>
            <a:spLocks noGrp="1"/>
          </p:cNvSpPr>
          <p:nvPr>
            <p:ph type="title"/>
          </p:nvPr>
        </p:nvSpPr>
        <p:spPr/>
        <p:txBody>
          <a:bodyPr/>
          <a:lstStyle/>
          <a:p>
            <a:r>
              <a:rPr lang="zh-CN" altLang="en-US" dirty="0"/>
              <a:t>常用中文处理工具</a:t>
            </a:r>
          </a:p>
        </p:txBody>
      </p:sp>
      <p:sp>
        <p:nvSpPr>
          <p:cNvPr id="3" name="内容占位符 2">
            <a:extLst>
              <a:ext uri="{FF2B5EF4-FFF2-40B4-BE49-F238E27FC236}">
                <a16:creationId xmlns:a16="http://schemas.microsoft.com/office/drawing/2014/main" id="{DA004370-6038-CDE3-D443-F7599426C6D7}"/>
              </a:ext>
            </a:extLst>
          </p:cNvPr>
          <p:cNvSpPr>
            <a:spLocks noGrp="1"/>
          </p:cNvSpPr>
          <p:nvPr>
            <p:ph idx="1"/>
          </p:nvPr>
        </p:nvSpPr>
        <p:spPr/>
        <p:txBody>
          <a:bodyPr/>
          <a:lstStyle/>
          <a:p>
            <a:r>
              <a:rPr lang="en-US" altLang="zh-CN" b="1" dirty="0" err="1">
                <a:solidFill>
                  <a:srgbClr val="FF0000"/>
                </a:solidFill>
              </a:rPr>
              <a:t>Jieba</a:t>
            </a:r>
            <a:r>
              <a:rPr lang="zh-CN" altLang="en-US" b="1" dirty="0">
                <a:solidFill>
                  <a:srgbClr val="FF0000"/>
                </a:solidFill>
              </a:rPr>
              <a:t>分词</a:t>
            </a:r>
            <a:endParaRPr lang="en-US" altLang="zh-CN" b="1" dirty="0">
              <a:solidFill>
                <a:srgbClr val="FF0000"/>
              </a:solidFill>
            </a:endParaRPr>
          </a:p>
          <a:p>
            <a:r>
              <a:rPr lang="en-US" altLang="zh-CN" dirty="0" err="1"/>
              <a:t>pkuseg</a:t>
            </a:r>
            <a:r>
              <a:rPr lang="zh-CN" altLang="en-US" dirty="0"/>
              <a:t>分词</a:t>
            </a:r>
            <a:endParaRPr lang="en-US" altLang="zh-CN" dirty="0"/>
          </a:p>
          <a:p>
            <a:r>
              <a:rPr lang="en-US" altLang="zh-CN" dirty="0" err="1"/>
              <a:t>FoolNLTK</a:t>
            </a:r>
            <a:r>
              <a:rPr lang="zh-CN" altLang="en-US" dirty="0"/>
              <a:t>分词</a:t>
            </a:r>
            <a:endParaRPr lang="en-US" altLang="zh-CN" dirty="0"/>
          </a:p>
          <a:p>
            <a:r>
              <a:rPr lang="en-US" altLang="zh-CN" dirty="0"/>
              <a:t>THULAC</a:t>
            </a:r>
            <a:endParaRPr lang="zh-CN" altLang="en-US" dirty="0"/>
          </a:p>
        </p:txBody>
      </p:sp>
    </p:spTree>
    <p:extLst>
      <p:ext uri="{BB962C8B-B14F-4D97-AF65-F5344CB8AC3E}">
        <p14:creationId xmlns:p14="http://schemas.microsoft.com/office/powerpoint/2010/main" val="1955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结巴分词</a:t>
            </a:r>
          </a:p>
        </p:txBody>
      </p:sp>
      <p:sp>
        <p:nvSpPr>
          <p:cNvPr id="3" name="内容占位符 2"/>
          <p:cNvSpPr>
            <a:spLocks noGrp="1"/>
          </p:cNvSpPr>
          <p:nvPr>
            <p:ph idx="1"/>
          </p:nvPr>
        </p:nvSpPr>
        <p:spPr/>
        <p:txBody>
          <a:bodyPr/>
          <a:lstStyle/>
          <a:p>
            <a:r>
              <a:rPr lang="en-US" altLang="zh-CN" dirty="0">
                <a:hlinkClick r:id="rId2"/>
              </a:rPr>
              <a:t>https://github.com/fxsjy/jieba</a:t>
            </a:r>
            <a:endParaRPr lang="en-US" altLang="zh-CN" dirty="0"/>
          </a:p>
          <a:p>
            <a:r>
              <a:rPr lang="zh-CN" altLang="en-US" dirty="0"/>
              <a:t>最快捷的中文</a:t>
            </a:r>
            <a:r>
              <a:rPr lang="en-US" altLang="zh-CN" dirty="0"/>
              <a:t>Python</a:t>
            </a:r>
            <a:r>
              <a:rPr lang="zh-CN" altLang="en-US" dirty="0"/>
              <a:t>分词工具</a:t>
            </a:r>
            <a:endParaRPr lang="en-US" altLang="zh-CN" dirty="0"/>
          </a:p>
          <a:p>
            <a:r>
              <a:rPr lang="zh-CN" altLang="en-US" dirty="0"/>
              <a:t>效果一般，但确实非常好用</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2552684"/>
            <a:ext cx="4824536" cy="4018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29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结巴分词</a:t>
            </a:r>
          </a:p>
        </p:txBody>
      </p:sp>
      <p:sp>
        <p:nvSpPr>
          <p:cNvPr id="3" name="内容占位符 2"/>
          <p:cNvSpPr>
            <a:spLocks noGrp="1"/>
          </p:cNvSpPr>
          <p:nvPr>
            <p:ph idx="1"/>
          </p:nvPr>
        </p:nvSpPr>
        <p:spPr/>
        <p:txBody>
          <a:bodyPr>
            <a:normAutofit/>
          </a:bodyPr>
          <a:lstStyle/>
          <a:p>
            <a:r>
              <a:rPr lang="zh-CN" altLang="en-US" dirty="0"/>
              <a:t>支持三种分词模式：</a:t>
            </a:r>
          </a:p>
          <a:p>
            <a:pPr lvl="1"/>
            <a:r>
              <a:rPr lang="zh-CN" altLang="en-US" dirty="0"/>
              <a:t>精确模式，试图将句子最精确地切开，适合文本分析；</a:t>
            </a:r>
          </a:p>
          <a:p>
            <a:pPr lvl="1"/>
            <a:r>
              <a:rPr lang="zh-CN" altLang="en-US" dirty="0"/>
              <a:t>全模式，把句子中所有的可以成词的词语都扫描出来</a:t>
            </a:r>
            <a:r>
              <a:rPr lang="en-US" altLang="zh-CN" dirty="0"/>
              <a:t>, </a:t>
            </a:r>
            <a:r>
              <a:rPr lang="zh-CN" altLang="en-US" dirty="0"/>
              <a:t>速度非常快，但是不能解决歧义；</a:t>
            </a:r>
          </a:p>
          <a:p>
            <a:pPr lvl="1"/>
            <a:r>
              <a:rPr lang="zh-CN" altLang="en-US" dirty="0"/>
              <a:t>搜索引擎模式，在精确模式的基础上，对长词再次切分，提高召回率，适合用于搜索引擎分词。</a:t>
            </a:r>
          </a:p>
          <a:p>
            <a:r>
              <a:rPr lang="zh-CN" altLang="en-US" dirty="0"/>
              <a:t>支持繁体分词</a:t>
            </a:r>
          </a:p>
          <a:p>
            <a:r>
              <a:rPr lang="zh-CN" altLang="en-US" dirty="0"/>
              <a:t>支持自定义词典</a:t>
            </a:r>
          </a:p>
          <a:p>
            <a:r>
              <a:rPr lang="en-US" altLang="zh-CN" dirty="0"/>
              <a:t>MIT </a:t>
            </a:r>
            <a:r>
              <a:rPr lang="zh-CN" altLang="en-US" dirty="0"/>
              <a:t>授权协议：免费使用和修改</a:t>
            </a:r>
          </a:p>
          <a:p>
            <a:endParaRPr lang="zh-CN" altLang="en-US" dirty="0"/>
          </a:p>
        </p:txBody>
      </p:sp>
    </p:spTree>
    <p:extLst>
      <p:ext uri="{BB962C8B-B14F-4D97-AF65-F5344CB8AC3E}">
        <p14:creationId xmlns:p14="http://schemas.microsoft.com/office/powerpoint/2010/main" val="232974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a:t>
            </a:r>
          </a:p>
        </p:txBody>
      </p:sp>
      <p:sp>
        <p:nvSpPr>
          <p:cNvPr id="3" name="内容占位符 2"/>
          <p:cNvSpPr>
            <a:spLocks noGrp="1"/>
          </p:cNvSpPr>
          <p:nvPr>
            <p:ph idx="1"/>
          </p:nvPr>
        </p:nvSpPr>
        <p:spPr/>
        <p:txBody>
          <a:bodyPr/>
          <a:lstStyle/>
          <a:p>
            <a:r>
              <a:rPr lang="en-US" altLang="zh-CN" dirty="0"/>
              <a:t>Pip install </a:t>
            </a:r>
            <a:r>
              <a:rPr lang="en-US" altLang="zh-CN" dirty="0" err="1"/>
              <a:t>jieba</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68" y="1988840"/>
            <a:ext cx="802005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84" y="4202074"/>
            <a:ext cx="7365330" cy="223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78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p>
        </p:txBody>
      </p:sp>
      <p:sp>
        <p:nvSpPr>
          <p:cNvPr id="3" name="内容占位符 2"/>
          <p:cNvSpPr>
            <a:spLocks noGrp="1"/>
          </p:cNvSpPr>
          <p:nvPr>
            <p:ph idx="1"/>
          </p:nvPr>
        </p:nvSpPr>
        <p:spPr/>
        <p:txBody>
          <a:bodyPr/>
          <a:lstStyle/>
          <a:p>
            <a:r>
              <a:rPr lang="en-US" altLang="zh-CN" dirty="0" err="1"/>
              <a:t>jieba.cut</a:t>
            </a:r>
            <a:r>
              <a:rPr lang="en-US" altLang="zh-CN" dirty="0"/>
              <a:t> </a:t>
            </a:r>
          </a:p>
          <a:p>
            <a:r>
              <a:rPr lang="zh-CN" altLang="en-US" dirty="0"/>
              <a:t>方法接受三个输入参数</a:t>
            </a:r>
            <a:r>
              <a:rPr lang="en-US" altLang="zh-CN" dirty="0"/>
              <a:t>: </a:t>
            </a:r>
          </a:p>
          <a:p>
            <a:pPr lvl="1"/>
            <a:r>
              <a:rPr lang="zh-CN" altLang="en-US" dirty="0"/>
              <a:t>需要分词的字符串；</a:t>
            </a:r>
            <a:endParaRPr lang="en-US" altLang="zh-CN" dirty="0"/>
          </a:p>
          <a:p>
            <a:pPr lvl="1"/>
            <a:r>
              <a:rPr lang="en-US" altLang="zh-CN" dirty="0" err="1"/>
              <a:t>cut_all</a:t>
            </a:r>
            <a:r>
              <a:rPr lang="en-US" altLang="zh-CN" dirty="0"/>
              <a:t> </a:t>
            </a:r>
            <a:r>
              <a:rPr lang="zh-CN" altLang="en-US" dirty="0"/>
              <a:t>参数用来控制是否采用全模式；</a:t>
            </a:r>
            <a:endParaRPr lang="en-US" altLang="zh-CN" dirty="0"/>
          </a:p>
          <a:p>
            <a:pPr lvl="1"/>
            <a:r>
              <a:rPr lang="en-US" altLang="zh-CN" dirty="0"/>
              <a:t>HMM </a:t>
            </a:r>
            <a:r>
              <a:rPr lang="zh-CN" altLang="en-US" dirty="0"/>
              <a:t>参数用来控制是否使用 </a:t>
            </a:r>
            <a:r>
              <a:rPr lang="en-US" altLang="zh-CN" dirty="0"/>
              <a:t>HMM </a:t>
            </a:r>
            <a:r>
              <a:rPr lang="zh-CN" altLang="en-US" dirty="0"/>
              <a:t>模型</a:t>
            </a:r>
            <a:endParaRPr lang="en-US" altLang="zh-CN" dirty="0"/>
          </a:p>
          <a:p>
            <a:r>
              <a:rPr lang="zh-CN" altLang="en-US" dirty="0"/>
              <a:t>默认是精确模式</a:t>
            </a:r>
            <a:endParaRPr lang="en-US" altLang="zh-CN" dirty="0"/>
          </a:p>
          <a:p>
            <a:r>
              <a:rPr lang="zh-CN" altLang="en-US" dirty="0"/>
              <a:t>返回的结构都是一个可迭代的 </a:t>
            </a:r>
            <a:r>
              <a:rPr lang="en-US" altLang="zh-CN" dirty="0"/>
              <a:t>generator</a:t>
            </a:r>
            <a:r>
              <a:rPr lang="zh-CN" altLang="en-US" dirty="0"/>
              <a:t>，可以使用 </a:t>
            </a:r>
            <a:r>
              <a:rPr lang="en-US" altLang="zh-CN" dirty="0"/>
              <a:t>for </a:t>
            </a:r>
            <a:r>
              <a:rPr lang="zh-CN" altLang="en-US" dirty="0"/>
              <a:t>循环来获得分词后得到的每一个词语</a:t>
            </a:r>
            <a:r>
              <a:rPr lang="en-US" altLang="zh-CN" dirty="0"/>
              <a:t>(</a:t>
            </a:r>
            <a:r>
              <a:rPr lang="en-US" altLang="zh-CN" dirty="0" err="1"/>
              <a:t>unicode</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428398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5" y="332656"/>
            <a:ext cx="89916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0776731"/>
      </p:ext>
    </p:extLst>
  </p:cSld>
  <p:clrMapOvr>
    <a:masterClrMapping/>
  </p:clrMapOvr>
</p:sld>
</file>

<file path=ppt/theme/theme1.xml><?xml version="1.0" encoding="utf-8"?>
<a:theme xmlns:a="http://schemas.openxmlformats.org/drawingml/2006/main" name="C00课程介绍">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Black"/>
        <a:ea typeface="微软雅黑"/>
        <a:cs typeface=""/>
      </a:majorFont>
      <a:minorFont>
        <a:latin typeface="Aria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张珝雾霾数据可视化</Template>
  <TotalTime>13675</TotalTime>
  <Words>1533</Words>
  <Application>Microsoft Office PowerPoint</Application>
  <PresentationFormat>全屏显示(4:3)</PresentationFormat>
  <Paragraphs>138</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楷体</vt:lpstr>
      <vt:lpstr>微软雅黑</vt:lpstr>
      <vt:lpstr>Arial</vt:lpstr>
      <vt:lpstr>Calibri</vt:lpstr>
      <vt:lpstr>C00课程介绍</vt:lpstr>
      <vt:lpstr>互联网文本分析初步</vt:lpstr>
      <vt:lpstr>互联网文本分析初步</vt:lpstr>
      <vt:lpstr>自然语言处理</vt:lpstr>
      <vt:lpstr>常用中文处理工具</vt:lpstr>
      <vt:lpstr>结巴分词</vt:lpstr>
      <vt:lpstr>结巴分词</vt:lpstr>
      <vt:lpstr>安装</vt:lpstr>
      <vt:lpstr>使用</vt:lpstr>
      <vt:lpstr>PowerPoint 演示文稿</vt:lpstr>
      <vt:lpstr>使用</vt:lpstr>
      <vt:lpstr>示例</vt:lpstr>
      <vt:lpstr>PowerPoint 演示文稿</vt:lpstr>
      <vt:lpstr>搜索引擎模式</vt:lpstr>
      <vt:lpstr>使用</vt:lpstr>
      <vt:lpstr>使用</vt:lpstr>
      <vt:lpstr>添加自定义词典</vt:lpstr>
      <vt:lpstr>词典示例</vt:lpstr>
      <vt:lpstr>词典</vt:lpstr>
      <vt:lpstr>词典</vt:lpstr>
      <vt:lpstr>PowerPoint 演示文稿</vt:lpstr>
      <vt:lpstr>动态增加单词</vt:lpstr>
      <vt:lpstr>关键词抽取</vt:lpstr>
      <vt:lpstr>PowerPoint 演示文稿</vt:lpstr>
      <vt:lpstr>PowerPoint 演示文稿</vt:lpstr>
      <vt:lpstr>IDF表</vt:lpstr>
      <vt:lpstr>PowerPoint 演示文稿</vt:lpstr>
      <vt:lpstr>示例</vt:lpstr>
      <vt:lpstr>词性标注</vt:lpstr>
      <vt:lpstr>PowerPoint 演示文稿</vt:lpstr>
      <vt:lpstr>给文件分词</vt:lpstr>
      <vt:lpstr>PowerPoint 演示文稿</vt:lpstr>
      <vt:lpstr>小作业</vt:lpstr>
      <vt:lpstr>小作业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Result Diversification</dc:title>
  <dc:creator>SallyPC</dc:creator>
  <cp:lastModifiedBy>Dou Zhicheng</cp:lastModifiedBy>
  <cp:revision>3777</cp:revision>
  <cp:lastPrinted>2014-12-22T08:12:45Z</cp:lastPrinted>
  <dcterms:created xsi:type="dcterms:W3CDTF">2014-10-28T07:20:13Z</dcterms:created>
  <dcterms:modified xsi:type="dcterms:W3CDTF">2022-11-03T04:55:09Z</dcterms:modified>
</cp:coreProperties>
</file>