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9" r:id="rId6"/>
    <p:sldId id="280" r:id="rId7"/>
    <p:sldId id="257" r:id="rId8"/>
    <p:sldId id="259" r:id="rId9"/>
    <p:sldId id="264" r:id="rId10"/>
    <p:sldId id="284" r:id="rId11"/>
    <p:sldId id="285" r:id="rId12"/>
    <p:sldId id="283" r:id="rId13"/>
    <p:sldId id="265" r:id="rId14"/>
    <p:sldId id="266" r:id="rId15"/>
    <p:sldId id="267" r:id="rId16"/>
    <p:sldId id="281" r:id="rId17"/>
    <p:sldId id="268" r:id="rId18"/>
    <p:sldId id="272" r:id="rId19"/>
    <p:sldId id="274" r:id="rId20"/>
    <p:sldId id="282" r:id="rId21"/>
    <p:sldId id="271" r:id="rId22"/>
    <p:sldId id="275" r:id="rId23"/>
    <p:sldId id="276" r:id="rId24"/>
    <p:sldId id="277" r:id="rId25"/>
    <p:sldId id="278" r:id="rId26"/>
    <p:sldId id="270" r:id="rId27"/>
    <p:sldId id="258" r:id="rId28"/>
  </p:sldIdLst>
  <p:sldSz cx="24382413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5EC"/>
    <a:srgbClr val="92D6E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67545" autoAdjust="0"/>
  </p:normalViewPr>
  <p:slideViewPr>
    <p:cSldViewPr snapToGrid="0">
      <p:cViewPr varScale="1">
        <p:scale>
          <a:sx n="32" d="100"/>
          <a:sy n="32" d="100"/>
        </p:scale>
        <p:origin x="1303" y="45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935" y="1143000"/>
            <a:ext cx="548613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检索表示正在编译的所有用户代码的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Compilation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对象。 这个对象可以被检查，你可以为编译的代码编写使用语法和语义模型的代码，就像今天的分析器一样。  </a:t>
            </a:r>
            <a:endParaRPr lang="en-AU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algn="l" latinLnBrk="1"/>
            <a:endParaRPr lang="zh-CN" alt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生成可以在编译过程中添加到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Compilation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对象的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源文件。 换句话说，您可以在编译代码时提供附加的源代码作为编译的输入。  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的本质是使用高级语言生成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在运行时构建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所以除了第一次构建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代码所需要时间外，之后只要将操作缓存在计算机内存中，速度与手写代码相差无几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4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语法树是 </a:t>
            </a:r>
            <a:r>
              <a:rPr lang="en-A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A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Basic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编译器用来理解 </a:t>
            </a:r>
            <a:r>
              <a:rPr lang="en-A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A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Basic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程序的数据结构。通过浏览此树结构，您可以在代码文件中找到任何语句、表达式、标记或空白位。</a:t>
            </a:r>
            <a:endParaRPr lang="en-AU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endParaRPr lang="en-AU" altLang="zh-CN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编译实例类似于编译器所看到的单个项目，它表示编译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Visual Basic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或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程序所需的一切。 编译包括要编译的源文件集、程序集引用和编译器选项。 您可以使用此上下文中的所有其他信息来推断代码的含义。 “编译”允许您查找“符号”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名称和其他表达式引用的类型、名称空间、成员和变量等实体。 将名称和表达式与符号相关联的过程称为绑定。  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8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每次您在编辑器中键入内容时，</a:t>
            </a:r>
            <a:r>
              <a:rPr lang="en-US" altLang="zh-CN" dirty="0" err="1"/>
              <a:t>ISyntaxReceiver</a:t>
            </a:r>
            <a:r>
              <a:rPr lang="zh-CN" altLang="en-US" dirty="0"/>
              <a:t>都会创建一个新实例，并在编译中传递每个语法节点。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V1 </a:t>
            </a:r>
            <a:r>
              <a:rPr lang="zh-CN" altLang="en-US" dirty="0"/>
              <a:t>源代码生成 </a:t>
            </a:r>
            <a:r>
              <a:rPr lang="en-US" altLang="zh-CN" dirty="0"/>
              <a:t>API </a:t>
            </a:r>
            <a:r>
              <a:rPr lang="zh-CN" altLang="en-US" dirty="0"/>
              <a:t>在大型解决方案中具有性能缓慢的特点，这是由于 </a:t>
            </a:r>
            <a:r>
              <a:rPr lang="en-US" altLang="zh-CN" dirty="0" err="1"/>
              <a:t>SyntaxReceiver</a:t>
            </a:r>
            <a:r>
              <a:rPr lang="en-US" altLang="zh-CN" dirty="0"/>
              <a:t> </a:t>
            </a:r>
            <a:r>
              <a:rPr lang="zh-CN" altLang="en-US" dirty="0"/>
              <a:t>基础设施在每次调用源代码生成器时都会遍历所有语法树。无论生成器的实现如何，这都是正确的。</a:t>
            </a:r>
            <a:r>
              <a:rPr lang="en-US" altLang="zh-CN" dirty="0"/>
              <a:t>V2 API</a:t>
            </a:r>
            <a:r>
              <a:rPr lang="zh-CN" altLang="en-US" dirty="0"/>
              <a:t>（增量源生成器）旨在解决这个问题，但（技术上）只能在 </a:t>
            </a:r>
            <a:r>
              <a:rPr lang="en-US" altLang="zh-CN" dirty="0"/>
              <a:t>VS 22 </a:t>
            </a:r>
            <a:r>
              <a:rPr lang="zh-CN" altLang="en-US" dirty="0"/>
              <a:t>中使用。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339698" y="5176562"/>
            <a:ext cx="21703408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339698" y="7132320"/>
            <a:ext cx="21703408" cy="19019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39794" y="1905016"/>
            <a:ext cx="21703408" cy="100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339698" y="5176562"/>
            <a:ext cx="21703408" cy="1798334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08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39698" y="2592000"/>
            <a:ext cx="21703408" cy="1008271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794" y="7617460"/>
            <a:ext cx="21703408" cy="1249690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72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39784" y="9023350"/>
            <a:ext cx="21703408" cy="2155970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339794" y="2592000"/>
            <a:ext cx="10565965" cy="100800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477141" y="2592000"/>
            <a:ext cx="10565965" cy="10080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39698" y="864000"/>
            <a:ext cx="2170340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339794" y="2592000"/>
            <a:ext cx="10565965" cy="762006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4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339784" y="3578086"/>
            <a:ext cx="10565881" cy="9104468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0887" y="2592000"/>
            <a:ext cx="10565965" cy="762006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4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0887" y="3578086"/>
            <a:ext cx="10565965" cy="9104468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339794" y="2592000"/>
            <a:ext cx="10565965" cy="100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477237" y="2592000"/>
            <a:ext cx="10565965" cy="10080000"/>
          </a:xfrm>
        </p:spPr>
        <p:txBody>
          <a:bodyPr vert="horz" lIns="101600" tIns="0" rIns="82550" bIns="0" rtlCol="0">
            <a:norm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21141231" y="1905016"/>
            <a:ext cx="1901875" cy="10777814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339784" y="1905000"/>
            <a:ext cx="19655236" cy="10777814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339698" y="864000"/>
            <a:ext cx="21703408" cy="129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1339698" y="2592000"/>
            <a:ext cx="21703408" cy="100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1759398" y="12699666"/>
            <a:ext cx="539973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8231596" y="12699666"/>
            <a:ext cx="7919611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7220354" y="12699666"/>
            <a:ext cx="539973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41148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32210" y="5955665"/>
            <a:ext cx="1245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Source Generators</a:t>
            </a:r>
            <a:r>
              <a:rPr lang="zh-CN" altLang="en-US" sz="8000" b="1" dirty="0">
                <a:solidFill>
                  <a:schemeClr val="bg1"/>
                </a:solidFill>
              </a:rPr>
              <a:t>探索</a:t>
            </a:r>
            <a:endParaRPr lang="en-AU" sz="8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部分类 </a:t>
            </a:r>
            <a:r>
              <a:rPr lang="en-US" altLang="zh-CN" sz="4000" b="1" dirty="0">
                <a:solidFill>
                  <a:schemeClr val="bg1"/>
                </a:solidFill>
              </a:rPr>
              <a:t>(partial Class)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A56DD-D66B-42AD-B7F5-16483FB2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27" y="2073430"/>
            <a:ext cx="7930684" cy="1077804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5BB810-8B81-442B-86B6-FA733C945A17}"/>
              </a:ext>
            </a:extLst>
          </p:cNvPr>
          <p:cNvSpPr txBox="1">
            <a:spLocks/>
          </p:cNvSpPr>
          <p:nvPr/>
        </p:nvSpPr>
        <p:spPr>
          <a:xfrm>
            <a:off x="11453278" y="2073430"/>
            <a:ext cx="10942595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+mn-ea"/>
                <a:ea typeface="+mn-ea"/>
              </a:rPr>
              <a:t>作用</a:t>
            </a:r>
            <a:r>
              <a:rPr lang="en-US" altLang="zh-CN" sz="4400" dirty="0">
                <a:latin typeface="+mn-ea"/>
                <a:ea typeface="+mn-ea"/>
              </a:rPr>
              <a:t>:</a:t>
            </a:r>
            <a:endParaRPr lang="en-AU" altLang="zh-CN" sz="44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隔离用户代码和自动生成的代码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隔离开发人员的代码实现关注点</a:t>
            </a:r>
            <a:endParaRPr lang="en-AU" altLang="zh-CN" sz="32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>
              <a:latin typeface="+mn-ea"/>
              <a:ea typeface="+mn-ea"/>
            </a:endParaRPr>
          </a:p>
          <a:p>
            <a:r>
              <a:rPr lang="zh-CN" altLang="en-US" sz="4400" dirty="0">
                <a:latin typeface="+mn-ea"/>
                <a:ea typeface="+mn-ea"/>
              </a:rPr>
              <a:t>特点</a:t>
            </a:r>
            <a:r>
              <a:rPr lang="en-US" altLang="zh-CN" sz="4400" dirty="0">
                <a:latin typeface="+mn-ea"/>
                <a:ea typeface="+mn-ea"/>
              </a:rPr>
              <a:t>:</a:t>
            </a:r>
            <a:endParaRPr lang="en-AU" altLang="zh-CN" sz="44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不同的部分类可以直接互相访问其成员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部分类类名必须相同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0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部分方法 </a:t>
            </a:r>
            <a:r>
              <a:rPr lang="en-US" altLang="zh-CN" sz="4000" b="1" dirty="0">
                <a:solidFill>
                  <a:schemeClr val="bg1"/>
                </a:solidFill>
              </a:rPr>
              <a:t>(partial Class)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5BB810-8B81-442B-86B6-FA733C945A17}"/>
              </a:ext>
            </a:extLst>
          </p:cNvPr>
          <p:cNvSpPr txBox="1">
            <a:spLocks/>
          </p:cNvSpPr>
          <p:nvPr/>
        </p:nvSpPr>
        <p:spPr>
          <a:xfrm>
            <a:off x="13117484" y="2073430"/>
            <a:ext cx="9278389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2007</a:t>
            </a:r>
            <a:r>
              <a:rPr lang="zh-CN" altLang="en-US" sz="4000" dirty="0"/>
              <a:t>年左右，随着</a:t>
            </a:r>
            <a:r>
              <a:rPr lang="en-US" altLang="zh-CN" sz="4000" dirty="0"/>
              <a:t>C# 3.0</a:t>
            </a:r>
            <a:r>
              <a:rPr lang="zh-CN" altLang="en-US" sz="4000" dirty="0"/>
              <a:t>的发布</a:t>
            </a:r>
            <a:endParaRPr lang="en-AU" altLang="zh-CN" sz="40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>
              <a:latin typeface="+mn-ea"/>
              <a:ea typeface="+mn-ea"/>
            </a:endParaRPr>
          </a:p>
          <a:p>
            <a:r>
              <a:rPr lang="zh-CN" altLang="en-US" sz="4400" dirty="0">
                <a:latin typeface="+mn-ea"/>
                <a:ea typeface="+mn-ea"/>
              </a:rPr>
              <a:t>特点</a:t>
            </a:r>
            <a:r>
              <a:rPr lang="en-US" altLang="zh-CN" sz="4400" dirty="0">
                <a:latin typeface="+mn-ea"/>
                <a:ea typeface="+mn-ea"/>
              </a:rPr>
              <a:t>:</a:t>
            </a:r>
            <a:endParaRPr lang="en-AU" altLang="zh-CN" sz="44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这个部分方法没有被实现，那么编译器在编译</a:t>
            </a:r>
            <a:r>
              <a:rPr lang="en-US" altLang="zh-CN" dirty="0"/>
              <a:t>C#</a:t>
            </a:r>
            <a:r>
              <a:rPr lang="zh-CN" altLang="en-US" dirty="0"/>
              <a:t>代码时，会删除这个方法声明，与此同时也会删掉所有调用部分的代码（</a:t>
            </a:r>
            <a:r>
              <a:rPr lang="en-US" altLang="zh-CN" b="1" dirty="0" err="1"/>
              <a:t>this.NotifyValueChanged</a:t>
            </a:r>
            <a:r>
              <a:rPr lang="en-US" altLang="zh-CN" b="1" dirty="0"/>
              <a:t>()</a:t>
            </a:r>
            <a:r>
              <a:rPr lang="zh-CN" altLang="en-US" b="1" dirty="0"/>
              <a:t> </a:t>
            </a:r>
            <a:r>
              <a:rPr lang="zh-CN" altLang="en-US" dirty="0"/>
              <a:t>）</a:t>
            </a: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各文件中同一个</a:t>
            </a:r>
            <a:r>
              <a:rPr lang="en-AU" altLang="zh-CN" dirty="0"/>
              <a:t>partial method</a:t>
            </a:r>
            <a:r>
              <a:rPr lang="zh-CN" altLang="en-US" dirty="0"/>
              <a:t>的函数声明必须一致 </a:t>
            </a: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zh-CN" dirty="0"/>
              <a:t>partial methods</a:t>
            </a:r>
            <a:r>
              <a:rPr lang="zh-CN" altLang="en-US" dirty="0"/>
              <a:t>不能有返回值 </a:t>
            </a: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zh-CN" dirty="0"/>
              <a:t>partial methods</a:t>
            </a:r>
            <a:r>
              <a:rPr lang="zh-CN" altLang="en-US" dirty="0"/>
              <a:t>不能接受</a:t>
            </a:r>
            <a:r>
              <a:rPr lang="en-AU" altLang="zh-CN" dirty="0"/>
              <a:t>out</a:t>
            </a:r>
            <a:r>
              <a:rPr lang="zh-CN" altLang="en-US" dirty="0"/>
              <a:t>参数 </a:t>
            </a: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不能在</a:t>
            </a:r>
            <a:r>
              <a:rPr lang="en-AU" altLang="zh-CN" dirty="0"/>
              <a:t>partial methods</a:t>
            </a:r>
            <a:r>
              <a:rPr lang="zh-CN" altLang="en-US" dirty="0"/>
              <a:t>的声明上添加访问级别修饰符</a:t>
            </a:r>
            <a:r>
              <a:rPr lang="en-US" altLang="zh-CN" dirty="0"/>
              <a:t>, </a:t>
            </a:r>
            <a:r>
              <a:rPr lang="en-AU" altLang="zh-CN" dirty="0"/>
              <a:t>partial methods</a:t>
            </a:r>
            <a:r>
              <a:rPr lang="zh-CN" altLang="en-US" dirty="0"/>
              <a:t>都是</a:t>
            </a:r>
            <a:r>
              <a:rPr lang="en-AU" altLang="zh-CN" dirty="0"/>
              <a:t>private</a:t>
            </a:r>
            <a:r>
              <a:rPr lang="zh-CN" altLang="en-US" dirty="0"/>
              <a:t>的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9B9AE-8F7C-45B4-BFF6-23F538C2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40" y="2073430"/>
            <a:ext cx="10830603" cy="106616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7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新部分方法 </a:t>
            </a:r>
            <a:r>
              <a:rPr lang="en-US" altLang="zh-CN" sz="4000" b="1" dirty="0">
                <a:solidFill>
                  <a:schemeClr val="bg1"/>
                </a:solidFill>
              </a:rPr>
              <a:t>(partial Class)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5BB810-8B81-442B-86B6-FA733C945A17}"/>
              </a:ext>
            </a:extLst>
          </p:cNvPr>
          <p:cNvSpPr txBox="1">
            <a:spLocks/>
          </p:cNvSpPr>
          <p:nvPr/>
        </p:nvSpPr>
        <p:spPr>
          <a:xfrm>
            <a:off x="13117484" y="2073430"/>
            <a:ext cx="9278389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  <a:ea typeface="+mn-ea"/>
              </a:rPr>
              <a:t>和</a:t>
            </a:r>
            <a:r>
              <a:rPr lang="en-US" altLang="zh-CN" sz="4000" dirty="0">
                <a:latin typeface="+mn-ea"/>
                <a:ea typeface="+mn-ea"/>
              </a:rPr>
              <a:t>Source Generators</a:t>
            </a:r>
            <a:r>
              <a:rPr lang="zh-CN" altLang="en-US" sz="4000" dirty="0">
                <a:latin typeface="+mn-ea"/>
                <a:ea typeface="+mn-ea"/>
              </a:rPr>
              <a:t>一起</a:t>
            </a:r>
            <a:r>
              <a:rPr lang="en-US" altLang="zh-CN" sz="4000" dirty="0">
                <a:latin typeface="+mn-ea"/>
                <a:ea typeface="+mn-ea"/>
              </a:rPr>
              <a:t>, </a:t>
            </a:r>
            <a:r>
              <a:rPr lang="zh-CN" altLang="en-US" sz="4000" dirty="0">
                <a:latin typeface="+mn-ea"/>
                <a:ea typeface="+mn-ea"/>
              </a:rPr>
              <a:t>随着</a:t>
            </a:r>
            <a:r>
              <a:rPr lang="en-US" altLang="zh-CN" sz="4000" dirty="0">
                <a:latin typeface="+mn-ea"/>
                <a:ea typeface="+mn-ea"/>
              </a:rPr>
              <a:t>C# 9.0</a:t>
            </a:r>
            <a:r>
              <a:rPr lang="zh-CN" altLang="en-US" sz="4000" dirty="0">
                <a:latin typeface="+mn-ea"/>
                <a:ea typeface="+mn-ea"/>
              </a:rPr>
              <a:t>的发布</a:t>
            </a:r>
            <a:endParaRPr lang="en-AU" altLang="zh-CN" dirty="0">
              <a:latin typeface="+mn-ea"/>
              <a:ea typeface="+mn-ea"/>
            </a:endParaRPr>
          </a:p>
          <a:p>
            <a:r>
              <a:rPr lang="zh-CN" altLang="en-US" sz="4400" dirty="0">
                <a:latin typeface="+mn-ea"/>
                <a:ea typeface="+mn-ea"/>
              </a:rPr>
              <a:t>特点</a:t>
            </a:r>
            <a:r>
              <a:rPr lang="en-US" altLang="zh-CN" sz="4400" dirty="0">
                <a:latin typeface="+mn-ea"/>
                <a:ea typeface="+mn-ea"/>
              </a:rPr>
              <a:t>:</a:t>
            </a:r>
            <a:endParaRPr lang="en-AU" altLang="zh-CN" sz="44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zh-CN" dirty="0">
                <a:latin typeface="+mn-ea"/>
                <a:ea typeface="+mn-ea"/>
              </a:rPr>
              <a:t>partial methods</a:t>
            </a:r>
            <a:r>
              <a:rPr lang="zh-CN" altLang="en-US" dirty="0">
                <a:latin typeface="+mn-ea"/>
                <a:ea typeface="+mn-ea"/>
              </a:rPr>
              <a:t>可以有返回值 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zh-CN" dirty="0">
                <a:latin typeface="+mn-ea"/>
                <a:ea typeface="+mn-ea"/>
              </a:rPr>
              <a:t>partial methods</a:t>
            </a:r>
            <a:r>
              <a:rPr lang="zh-CN" altLang="en-US" dirty="0">
                <a:latin typeface="+mn-ea"/>
                <a:ea typeface="+mn-ea"/>
              </a:rPr>
              <a:t>可以接受</a:t>
            </a:r>
            <a:r>
              <a:rPr lang="en-AU" altLang="zh-CN" dirty="0">
                <a:latin typeface="+mn-ea"/>
                <a:ea typeface="+mn-ea"/>
              </a:rPr>
              <a:t>out</a:t>
            </a:r>
            <a:r>
              <a:rPr lang="zh-CN" altLang="en-US" dirty="0">
                <a:latin typeface="+mn-ea"/>
                <a:ea typeface="+mn-ea"/>
              </a:rPr>
              <a:t>参数 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可以在</a:t>
            </a:r>
            <a:r>
              <a:rPr lang="en-AU" altLang="zh-CN" dirty="0">
                <a:latin typeface="+mn-ea"/>
                <a:ea typeface="+mn-ea"/>
              </a:rPr>
              <a:t>partial methods</a:t>
            </a:r>
            <a:r>
              <a:rPr lang="zh-CN" altLang="en-US" dirty="0">
                <a:latin typeface="+mn-ea"/>
                <a:ea typeface="+mn-ea"/>
              </a:rPr>
              <a:t>的声明上添加访问级别修饰符</a:t>
            </a: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ea typeface="+mn-ea"/>
              </a:rPr>
              <a:t>但是</a:t>
            </a:r>
            <a:r>
              <a:rPr lang="en-US" altLang="zh-CN" b="1" dirty="0">
                <a:latin typeface="+mn-ea"/>
                <a:ea typeface="+mn-ea"/>
              </a:rPr>
              <a:t>,</a:t>
            </a:r>
            <a:r>
              <a:rPr lang="zh-CN" altLang="en-US" b="1" dirty="0">
                <a:latin typeface="+mn-ea"/>
                <a:ea typeface="+mn-ea"/>
              </a:rPr>
              <a:t>必须要实现该方法</a:t>
            </a:r>
            <a:endParaRPr lang="en-AU" altLang="zh-CN" b="1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7EBFF-0D22-4081-A199-EAB65A7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45" y="2073430"/>
            <a:ext cx="11066787" cy="8917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2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如何使用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5BB810-8B81-442B-86B6-FA733C945A17}"/>
              </a:ext>
            </a:extLst>
          </p:cNvPr>
          <p:cNvSpPr txBox="1">
            <a:spLocks/>
          </p:cNvSpPr>
          <p:nvPr/>
        </p:nvSpPr>
        <p:spPr>
          <a:xfrm>
            <a:off x="15627927" y="2073430"/>
            <a:ext cx="7930342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引用对应的包</a:t>
            </a:r>
            <a:endParaRPr lang="en-AU" altLang="zh-CN" sz="36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err="1">
                <a:latin typeface="+mn-ea"/>
                <a:ea typeface="+mn-ea"/>
              </a:rPr>
              <a:t>Microsoft.CodeAnalysis.Csharp</a:t>
            </a:r>
            <a:endParaRPr lang="en-AU" sz="28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err="1">
                <a:latin typeface="+mn-ea"/>
                <a:ea typeface="+mn-ea"/>
              </a:rPr>
              <a:t>Microsoft.CodeAnalysis.Analyzers</a:t>
            </a:r>
            <a:endParaRPr lang="en-US" altLang="zh-CN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+mn-ea"/>
                <a:ea typeface="+mn-ea"/>
              </a:rPr>
              <a:t>Generator</a:t>
            </a:r>
            <a:r>
              <a:rPr lang="zh-CN" altLang="en-US" sz="3600" dirty="0">
                <a:latin typeface="+mn-ea"/>
                <a:ea typeface="+mn-ea"/>
              </a:rPr>
              <a:t>特性</a:t>
            </a:r>
            <a:endParaRPr lang="en-AU" altLang="zh-CN" sz="36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实现</a:t>
            </a:r>
            <a:r>
              <a:rPr lang="en-US" altLang="zh-CN" sz="3600" dirty="0" err="1">
                <a:latin typeface="+mn-ea"/>
                <a:ea typeface="+mn-ea"/>
              </a:rPr>
              <a:t>ISourceGenerator</a:t>
            </a:r>
            <a:endParaRPr lang="en-US" altLang="zh-CN" sz="36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+mn-ea"/>
                <a:ea typeface="+mn-ea"/>
              </a:rPr>
              <a:t>目标框架只支持</a:t>
            </a:r>
            <a:r>
              <a:rPr lang="en-AU" sz="3600" dirty="0">
                <a:latin typeface="+mn-ea"/>
              </a:rPr>
              <a:t>.NET Standard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sz="4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+mn-ea"/>
              </a:rPr>
              <a:t>.NET 6</a:t>
            </a:r>
            <a:r>
              <a:rPr lang="zh-CN" altLang="en-US" sz="4000" dirty="0">
                <a:latin typeface="+mn-ea"/>
              </a:rPr>
              <a:t>的中</a:t>
            </a:r>
            <a:r>
              <a:rPr lang="en-US" altLang="zh-CN" sz="4000" dirty="0">
                <a:latin typeface="+mn-ea"/>
                <a:ea typeface="+mn-ea"/>
              </a:rPr>
              <a:t>Source Generator</a:t>
            </a:r>
            <a:endParaRPr lang="en-US" altLang="zh-CN" sz="40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目标框架只支持</a:t>
            </a:r>
            <a:r>
              <a:rPr lang="en-AU" sz="3200" dirty="0">
                <a:latin typeface="+mn-ea"/>
              </a:rPr>
              <a:t>.NET Standard 2.0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ea"/>
                <a:ea typeface="+mn-ea"/>
              </a:rPr>
              <a:t>Generator</a:t>
            </a:r>
            <a:r>
              <a:rPr lang="zh-CN" altLang="en-US" sz="3200" dirty="0">
                <a:latin typeface="+mn-ea"/>
                <a:ea typeface="+mn-ea"/>
              </a:rPr>
              <a:t>特性</a:t>
            </a:r>
            <a:endParaRPr lang="en-AU" altLang="zh-CN" sz="32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新增</a:t>
            </a:r>
            <a:r>
              <a:rPr lang="en-US" altLang="zh-CN" sz="3200" dirty="0" err="1">
                <a:latin typeface="+mn-ea"/>
                <a:ea typeface="+mn-ea"/>
              </a:rPr>
              <a:t>IncrementalGenerator</a:t>
            </a:r>
            <a:r>
              <a:rPr lang="zh-CN" altLang="en-US" sz="3200" dirty="0">
                <a:latin typeface="+mn-ea"/>
                <a:ea typeface="+mn-ea"/>
              </a:rPr>
              <a:t>接口</a:t>
            </a:r>
            <a:r>
              <a:rPr lang="en-US" altLang="zh-CN" sz="3200" dirty="0">
                <a:latin typeface="+mn-ea"/>
                <a:ea typeface="+mn-ea"/>
              </a:rPr>
              <a:t>,</a:t>
            </a:r>
            <a:r>
              <a:rPr lang="zh-CN" altLang="en-US" sz="3200" dirty="0">
                <a:latin typeface="+mn-ea"/>
                <a:ea typeface="+mn-ea"/>
              </a:rPr>
              <a:t>只能在 </a:t>
            </a:r>
            <a:r>
              <a:rPr lang="en-US" altLang="zh-CN" sz="3200" dirty="0">
                <a:latin typeface="+mn-ea"/>
                <a:ea typeface="+mn-ea"/>
              </a:rPr>
              <a:t>VS2022 </a:t>
            </a:r>
            <a:r>
              <a:rPr lang="zh-CN" altLang="en-US" sz="3200" dirty="0">
                <a:latin typeface="+mn-ea"/>
                <a:ea typeface="+mn-ea"/>
              </a:rPr>
              <a:t>中使用</a:t>
            </a:r>
            <a:endParaRPr lang="en-AU" altLang="zh-CN" sz="32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sz="32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sz="3200" dirty="0">
              <a:latin typeface="+mn-ea"/>
            </a:endParaRPr>
          </a:p>
          <a:p>
            <a:endParaRPr lang="en-AU" altLang="zh-CN" sz="40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9E7C3-CAE3-4285-9F61-D6D705778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45" y="2073430"/>
            <a:ext cx="13942851" cy="7868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14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如何调试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C5310-34A9-45E1-BA7F-F51D9AA5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95" y="2917492"/>
            <a:ext cx="8137206" cy="8922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7522D-C41E-4272-BB04-7A217D90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394" y="2917492"/>
            <a:ext cx="13764572" cy="89225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1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</a:rPr>
              <a:t>Demo-Hello World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A5CF2-C877-4618-A16D-610C679B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214" y="2321011"/>
            <a:ext cx="12959819" cy="1086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CB6F4-B34B-4F63-8383-B3B717B97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69" y="6344370"/>
            <a:ext cx="9077114" cy="4132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3B031-E6AE-41BC-870E-60EF54560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99" y="10733042"/>
            <a:ext cx="9105884" cy="180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941C1-6F27-4A4D-831A-3AD025745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39" y="2321011"/>
            <a:ext cx="9048344" cy="3767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98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</a:rPr>
              <a:t>Demo-Hello World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65388-43B4-40AB-99FB-BD8E7928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76" y="2413085"/>
            <a:ext cx="20461259" cy="7667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8C2FB1-B4F7-4ED6-AD6B-1ED010EAC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18" y="2762220"/>
            <a:ext cx="15613203" cy="76671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41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</a:rPr>
              <a:t>Demo-Hello World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DEDAC-CFCE-4DFB-9D44-FB1D8FCF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45" y="2210320"/>
            <a:ext cx="14806892" cy="7565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AD907-F2B1-4507-8A32-7457B5E66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469" y="2210320"/>
            <a:ext cx="6262401" cy="7565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64285-9EB6-42C4-87C6-2DEA0A23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44" y="2210320"/>
            <a:ext cx="21304525" cy="106917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75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</a:rPr>
              <a:t>Demo-</a:t>
            </a:r>
            <a:r>
              <a:rPr lang="zh-CN" altLang="en-US" sz="4000" b="1" dirty="0">
                <a:solidFill>
                  <a:schemeClr val="bg1"/>
                </a:solidFill>
              </a:rPr>
              <a:t>脱敏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5F390-5EB0-4F91-B150-7C942516C3B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需求场景</a:t>
            </a:r>
            <a:endParaRPr lang="en-AU" altLang="zh-CN" sz="4400" dirty="0">
              <a:latin typeface="+mn-ea"/>
            </a:endParaRPr>
          </a:p>
          <a:p>
            <a:pPr lvl="1"/>
            <a:r>
              <a:rPr lang="en-US" altLang="zh-CN" dirty="0" err="1">
                <a:latin typeface="+mn-ea"/>
              </a:rPr>
              <a:t>WebApi</a:t>
            </a:r>
            <a:r>
              <a:rPr lang="zh-CN" altLang="en-US" dirty="0">
                <a:latin typeface="+mn-ea"/>
              </a:rPr>
              <a:t>项目</a:t>
            </a:r>
            <a:endParaRPr lang="en-AU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返回类型为不同的实体类</a:t>
            </a:r>
            <a:endParaRPr lang="en-AU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需要对接口返回的部分字段脱敏</a:t>
            </a:r>
            <a:endParaRPr lang="en-AU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</a:rPr>
              <a:t>Demo-</a:t>
            </a:r>
            <a:r>
              <a:rPr lang="zh-CN" altLang="en-US" sz="4000" b="1" dirty="0">
                <a:solidFill>
                  <a:schemeClr val="bg1"/>
                </a:solidFill>
              </a:rPr>
              <a:t>脱敏 </a:t>
            </a:r>
            <a:r>
              <a:rPr lang="en-US" altLang="zh-CN" sz="4000" b="1" dirty="0">
                <a:solidFill>
                  <a:schemeClr val="bg1"/>
                </a:solidFill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</a:rPr>
              <a:t>方案一、每个方法调用</a:t>
            </a:r>
            <a:r>
              <a:rPr lang="en-US" altLang="zh-CN" sz="4000" b="1" dirty="0">
                <a:solidFill>
                  <a:schemeClr val="bg1"/>
                </a:solidFill>
              </a:rPr>
              <a:t>)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5F390-5EB0-4F91-B150-7C942516C3B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EF10-2E14-4513-83DB-AC1753C4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10" y="2557038"/>
            <a:ext cx="12280828" cy="1051380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40B2A3-98A7-405E-BD70-4BF8C88EEC84}"/>
              </a:ext>
            </a:extLst>
          </p:cNvPr>
          <p:cNvSpPr txBox="1">
            <a:spLocks/>
          </p:cNvSpPr>
          <p:nvPr/>
        </p:nvSpPr>
        <p:spPr>
          <a:xfrm>
            <a:off x="15347298" y="2557038"/>
            <a:ext cx="6984077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  <a:ea typeface="+mn-ea"/>
              </a:rPr>
              <a:t>缺点</a:t>
            </a:r>
            <a:endParaRPr lang="en-AU" altLang="zh-CN" sz="40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整体的代码相对冗余</a:t>
            </a:r>
            <a:r>
              <a:rPr lang="en-US" altLang="zh-CN" sz="3200" dirty="0">
                <a:latin typeface="+mn-ea"/>
                <a:ea typeface="+mn-ea"/>
              </a:rPr>
              <a:t>, </a:t>
            </a:r>
            <a:r>
              <a:rPr lang="zh-CN" altLang="en-US" sz="3200" dirty="0">
                <a:latin typeface="+mn-ea"/>
                <a:ea typeface="+mn-ea"/>
              </a:rPr>
              <a:t>不够简洁</a:t>
            </a:r>
            <a:endParaRPr lang="en-AU" altLang="zh-CN" sz="32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67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我是谁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8012-104A-4552-8825-6B8AB52B70A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8798147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骆姜斌</a:t>
            </a:r>
            <a:endParaRPr lang="en-US" altLang="zh-CN" sz="4400" dirty="0">
              <a:latin typeface="+mn-ea"/>
            </a:endParaRPr>
          </a:p>
          <a:p>
            <a:r>
              <a:rPr lang="en-US" altLang="zh-CN" sz="4400" dirty="0">
                <a:latin typeface="+mn-ea"/>
              </a:rPr>
              <a:t>SSW</a:t>
            </a:r>
            <a:r>
              <a:rPr lang="zh-CN" altLang="en-US" sz="4400" dirty="0">
                <a:latin typeface="+mn-ea"/>
              </a:rPr>
              <a:t>中国</a:t>
            </a:r>
            <a:r>
              <a:rPr lang="en-US" altLang="zh-CN" sz="4400" dirty="0">
                <a:latin typeface="+mn-ea"/>
              </a:rPr>
              <a:t>-</a:t>
            </a:r>
            <a:r>
              <a:rPr lang="zh-CN" altLang="en-US" sz="4400" dirty="0">
                <a:latin typeface="+mn-ea"/>
              </a:rPr>
              <a:t>高级软件架构师</a:t>
            </a:r>
            <a:endParaRPr lang="en-US" altLang="zh-CN" sz="4400" dirty="0">
              <a:latin typeface="+mn-ea"/>
            </a:endParaRPr>
          </a:p>
          <a:p>
            <a:r>
              <a:rPr lang="en-US" altLang="zh-CN" sz="4400" dirty="0" err="1">
                <a:latin typeface="+mn-ea"/>
              </a:rPr>
              <a:t>FireUG</a:t>
            </a:r>
            <a:r>
              <a:rPr lang="zh-CN" altLang="en-US" sz="4400" dirty="0">
                <a:latin typeface="+mn-ea"/>
              </a:rPr>
              <a:t>组织者之一、常驻讲师</a:t>
            </a:r>
            <a:endParaRPr lang="en-AU" altLang="zh-CN" sz="4400" dirty="0">
              <a:latin typeface="+mn-ea"/>
            </a:endParaRPr>
          </a:p>
          <a:p>
            <a:pPr lvl="1"/>
            <a:r>
              <a:rPr lang="en-US" altLang="ja-JP" sz="4400" dirty="0">
                <a:latin typeface="+mn-ea"/>
              </a:rPr>
              <a:t>2017 </a:t>
            </a:r>
            <a:r>
              <a:rPr lang="ja-JP" altLang="en-US" sz="4400" dirty="0">
                <a:latin typeface="+mn-ea"/>
              </a:rPr>
              <a:t>年成立</a:t>
            </a:r>
            <a:endParaRPr lang="en-AU" altLang="ja-JP" sz="4400" dirty="0">
              <a:latin typeface="+mn-ea"/>
            </a:endParaRPr>
          </a:p>
          <a:p>
            <a:pPr lvl="1"/>
            <a:r>
              <a:rPr lang="zh-CN" altLang="en-US" sz="4400" dirty="0">
                <a:latin typeface="+mn-ea"/>
              </a:rPr>
              <a:t>位于杭州</a:t>
            </a:r>
            <a:endParaRPr lang="en-AU" altLang="zh-CN" sz="4400" dirty="0">
              <a:latin typeface="+mn-ea"/>
            </a:endParaRPr>
          </a:p>
          <a:p>
            <a:pPr lvl="1"/>
            <a:r>
              <a:rPr lang="zh-CN" altLang="en-US" sz="4400" dirty="0">
                <a:latin typeface="+mn-ea"/>
              </a:rPr>
              <a:t>每月都会举办线上线下的分享活动</a:t>
            </a:r>
            <a:endParaRPr lang="en-US" altLang="zh-CN" sz="4400" dirty="0">
              <a:latin typeface="+mn-ea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963E3BE-210E-46E1-B23D-4E79AED8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716" y="558412"/>
            <a:ext cx="7545997" cy="754599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909606A-DDF9-4646-9255-094F5A7F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173" y="5772516"/>
            <a:ext cx="2057483" cy="20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2DF75BF-1E67-45BC-8E82-C57B4C51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70" y="5772516"/>
            <a:ext cx="2057484" cy="205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BD4C26-2FC7-44AA-9074-75666563D918}"/>
              </a:ext>
            </a:extLst>
          </p:cNvPr>
          <p:cNvSpPr/>
          <p:nvPr/>
        </p:nvSpPr>
        <p:spPr>
          <a:xfrm>
            <a:off x="14488379" y="8158720"/>
            <a:ext cx="1811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ea"/>
              </a:rPr>
              <a:t>B</a:t>
            </a:r>
            <a:r>
              <a:rPr lang="ja-JP" altLang="en-US" dirty="0">
                <a:latin typeface="+mn-ea"/>
              </a:rPr>
              <a:t>站主页</a:t>
            </a:r>
          </a:p>
          <a:p>
            <a:br>
              <a:rPr lang="ja-JP" altLang="en-US" dirty="0">
                <a:solidFill>
                  <a:srgbClr val="A9A9A9"/>
                </a:solidFill>
                <a:latin typeface="+mn-ea"/>
              </a:rPr>
            </a:br>
            <a:endParaRPr lang="en-US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298FB-4123-46CC-86E8-EA7B2F70FF69}"/>
              </a:ext>
            </a:extLst>
          </p:cNvPr>
          <p:cNvSpPr/>
          <p:nvPr/>
        </p:nvSpPr>
        <p:spPr>
          <a:xfrm>
            <a:off x="17125002" y="8158720"/>
            <a:ext cx="18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微信公众号</a:t>
            </a:r>
            <a:endParaRPr lang="en-US" dirty="0"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50ED5-0E6B-430C-89CB-355EAF410E4C}"/>
              </a:ext>
            </a:extLst>
          </p:cNvPr>
          <p:cNvSpPr/>
          <p:nvPr/>
        </p:nvSpPr>
        <p:spPr>
          <a:xfrm>
            <a:off x="19728314" y="8081129"/>
            <a:ext cx="181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微信互动群</a:t>
            </a:r>
            <a:endParaRPr lang="en-US" dirty="0">
              <a:latin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24B3DF-125A-463A-A83F-2D0A3E0A6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1168" y="5839434"/>
            <a:ext cx="1928215" cy="192364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1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Demo-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脱敏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方案二、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AOP)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5F390-5EB0-4F91-B150-7C942516C3B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40B2A3-98A7-405E-BD70-4BF8C88EEC84}"/>
              </a:ext>
            </a:extLst>
          </p:cNvPr>
          <p:cNvSpPr txBox="1">
            <a:spLocks/>
          </p:cNvSpPr>
          <p:nvPr/>
        </p:nvSpPr>
        <p:spPr>
          <a:xfrm>
            <a:off x="15347298" y="2557038"/>
            <a:ext cx="6984077" cy="863136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+mn-ea"/>
                <a:ea typeface="+mn-ea"/>
              </a:rPr>
              <a:t>优点</a:t>
            </a:r>
            <a:endParaRPr lang="en-AU" altLang="zh-CN" sz="44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实现简洁优雅</a:t>
            </a:r>
            <a:endParaRPr lang="en-US" altLang="zh-CN" sz="32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使用方便</a:t>
            </a:r>
            <a:endParaRPr lang="en-AU" altLang="zh-CN" sz="32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altLang="zh-CN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+mn-ea"/>
                <a:ea typeface="+mn-ea"/>
              </a:rPr>
              <a:t>缺点</a:t>
            </a:r>
            <a:endParaRPr lang="en-AU" altLang="zh-CN" sz="44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+mn-ea"/>
                <a:ea typeface="+mn-ea"/>
              </a:rPr>
              <a:t> </a:t>
            </a:r>
            <a:r>
              <a:rPr lang="en-US" altLang="zh-CN" sz="3200" dirty="0" err="1">
                <a:latin typeface="+mn-ea"/>
                <a:ea typeface="+mn-ea"/>
              </a:rPr>
              <a:t>.Net</a:t>
            </a:r>
            <a:r>
              <a:rPr lang="zh-CN" altLang="en-US" sz="3200" dirty="0">
                <a:latin typeface="+mn-ea"/>
                <a:ea typeface="+mn-ea"/>
              </a:rPr>
              <a:t>框架中本身并没有自带</a:t>
            </a:r>
            <a:r>
              <a:rPr lang="en-US" altLang="zh-CN" sz="3200" dirty="0">
                <a:latin typeface="+mn-ea"/>
                <a:ea typeface="+mn-ea"/>
              </a:rPr>
              <a:t>AOP</a:t>
            </a:r>
            <a:r>
              <a:rPr lang="zh-CN" altLang="en-US" sz="3200" dirty="0">
                <a:latin typeface="+mn-ea"/>
                <a:ea typeface="+mn-ea"/>
              </a:rPr>
              <a:t>框架的实现</a:t>
            </a:r>
            <a:r>
              <a:rPr lang="en-US" altLang="zh-CN" sz="3200" dirty="0">
                <a:latin typeface="+mn-ea"/>
                <a:ea typeface="+mn-ea"/>
              </a:rPr>
              <a:t>,</a:t>
            </a:r>
            <a:r>
              <a:rPr lang="zh-CN" altLang="en-US" sz="3200" dirty="0">
                <a:latin typeface="+mn-ea"/>
                <a:ea typeface="+mn-ea"/>
              </a:rPr>
              <a:t>需要引入第三方的</a:t>
            </a:r>
            <a:r>
              <a:rPr lang="en-US" altLang="zh-CN" sz="3200" dirty="0">
                <a:latin typeface="+mn-ea"/>
                <a:ea typeface="+mn-ea"/>
              </a:rPr>
              <a:t>AOP</a:t>
            </a:r>
            <a:r>
              <a:rPr lang="zh-CN" altLang="en-US" sz="3200" dirty="0">
                <a:latin typeface="+mn-ea"/>
                <a:ea typeface="+mn-ea"/>
              </a:rPr>
              <a:t>框架</a:t>
            </a:r>
            <a:endParaRPr lang="en-AU" altLang="zh-CN" sz="3200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>
              <a:latin typeface="+mn-ea"/>
              <a:ea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altLang="zh-CN" dirty="0">
              <a:latin typeface="+mn-ea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33F9D-4EED-480E-A2EF-356795AE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15" y="2557038"/>
            <a:ext cx="9471833" cy="3459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B794C-0D41-4949-ADF8-766CAC17A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633" y="6872718"/>
            <a:ext cx="9329715" cy="3614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2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Demo-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脱敏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方案三、</a:t>
            </a:r>
            <a:r>
              <a:rPr lang="en-AU" sz="4000" b="1" dirty="0">
                <a:solidFill>
                  <a:schemeClr val="bg1"/>
                </a:solidFill>
                <a:latin typeface="+mn-ea"/>
              </a:rPr>
              <a:t>Source Generator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5F390-5EB0-4F91-B150-7C942516C3B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28749F-F267-4A63-88C9-665F43BF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812" y="2197796"/>
            <a:ext cx="14161099" cy="106735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E23BC7-793E-4047-8F8C-B042FB599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7" y="2197796"/>
            <a:ext cx="9310255" cy="10700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9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Demo-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脱敏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方案三、</a:t>
            </a:r>
            <a:r>
              <a:rPr lang="en-AU" sz="4000" b="1" dirty="0">
                <a:solidFill>
                  <a:schemeClr val="bg1"/>
                </a:solidFill>
                <a:latin typeface="+mn-ea"/>
              </a:rPr>
              <a:t>Source Generator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5F390-5EB0-4F91-B150-7C942516C3B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0088D-223C-4DB7-BEFC-32CE9C30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45" y="2301066"/>
            <a:ext cx="8474234" cy="3619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57BD-A88C-4CE1-9F37-E6FFE8B8C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6176541"/>
            <a:ext cx="8474234" cy="7370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378B26-1003-4D86-9DC8-07F378A4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928" y="3162716"/>
            <a:ext cx="11987140" cy="739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9AA66-D1BF-43B6-820C-4F2D5A001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9745" y="2301065"/>
            <a:ext cx="13136427" cy="11246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907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什么时候适合使用</a:t>
            </a:r>
            <a:r>
              <a:rPr lang="en-US" altLang="zh-CN" sz="4400" dirty="0">
                <a:latin typeface="+mn-ea"/>
              </a:rPr>
              <a:t>Source Generators?</a:t>
            </a:r>
          </a:p>
          <a:p>
            <a:pPr marL="914400" lvl="1"/>
            <a:r>
              <a:rPr lang="zh-CN" altLang="en-US" dirty="0">
                <a:latin typeface="+mn-ea"/>
              </a:rPr>
              <a:t>反射相关场景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如实体</a:t>
            </a:r>
            <a:r>
              <a:rPr lang="en-US" altLang="zh-CN" dirty="0">
                <a:latin typeface="+mn-ea"/>
              </a:rPr>
              <a:t>Mapping, </a:t>
            </a:r>
            <a:r>
              <a:rPr lang="zh-CN" altLang="en-US" dirty="0">
                <a:latin typeface="+mn-ea"/>
              </a:rPr>
              <a:t>字段验证等</a:t>
            </a:r>
            <a:endParaRPr lang="en-AU" altLang="zh-CN" dirty="0">
              <a:latin typeface="+mn-ea"/>
            </a:endParaRPr>
          </a:p>
          <a:p>
            <a:pPr marL="914400" lvl="1"/>
            <a:r>
              <a:rPr lang="zh-CN" altLang="en-US" dirty="0">
                <a:latin typeface="+mn-ea"/>
              </a:rPr>
              <a:t>部分</a:t>
            </a:r>
            <a:r>
              <a:rPr lang="en-AU" altLang="zh-CN" dirty="0">
                <a:latin typeface="+mn-ea"/>
              </a:rPr>
              <a:t>AOP</a:t>
            </a:r>
            <a:r>
              <a:rPr lang="zh-CN" altLang="en-US" dirty="0">
                <a:latin typeface="+mn-ea"/>
              </a:rPr>
              <a:t>场景</a:t>
            </a:r>
            <a:endParaRPr lang="en-AU" altLang="zh-CN" dirty="0">
              <a:latin typeface="+mn-ea"/>
            </a:endParaRPr>
          </a:p>
          <a:p>
            <a:pPr marL="914400" lvl="1"/>
            <a:r>
              <a:rPr lang="zh-CN" altLang="en-US" dirty="0">
                <a:latin typeface="+mn-ea"/>
              </a:rPr>
              <a:t>其他需要根据具体类型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生成相似逻辑的场景</a:t>
            </a:r>
            <a:endParaRPr lang="en-AU" altLang="zh-CN" dirty="0">
              <a:latin typeface="+mn-ea"/>
            </a:endParaRPr>
          </a:p>
          <a:p>
            <a:pPr marL="914400" lvl="1"/>
            <a:endParaRPr lang="en-AU" altLang="zh-CN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什么时候不适合使用</a:t>
            </a:r>
            <a:r>
              <a:rPr lang="en-US" altLang="zh-CN" sz="4400" dirty="0">
                <a:latin typeface="+mn-ea"/>
              </a:rPr>
              <a:t>Source Generators?</a:t>
            </a:r>
          </a:p>
          <a:p>
            <a:pPr marL="914400" lvl="1"/>
            <a:r>
              <a:rPr lang="zh-CN" altLang="en-US" dirty="0">
                <a:latin typeface="+mn-ea"/>
              </a:rPr>
              <a:t>可能存在长时间等待的场景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比如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根据数据库结构生成实体类</a:t>
            </a:r>
            <a:endParaRPr lang="en-AU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53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16326" y="4758633"/>
            <a:ext cx="124555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THANKS! </a:t>
            </a: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感谢观看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67EBEF-9D7D-4CEE-8536-A6E72EF32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976" y="6522399"/>
            <a:ext cx="6215960" cy="62159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8088A64-30FC-4D4E-9053-CC2E7602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748" y="10536356"/>
            <a:ext cx="1694837" cy="16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113530A-BC4E-4ED8-9AF2-C150BACC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769" y="10536355"/>
            <a:ext cx="1694837" cy="169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4DD242-9297-4D9F-A489-62C4F3F101F7}"/>
              </a:ext>
            </a:extLst>
          </p:cNvPr>
          <p:cNvSpPr/>
          <p:nvPr/>
        </p:nvSpPr>
        <p:spPr>
          <a:xfrm>
            <a:off x="14788836" y="12347401"/>
            <a:ext cx="1491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ea"/>
              </a:rPr>
              <a:t>B</a:t>
            </a:r>
            <a:r>
              <a:rPr lang="ja-JP" altLang="en-US" dirty="0">
                <a:solidFill>
                  <a:schemeClr val="bg1"/>
                </a:solidFill>
                <a:latin typeface="+mn-ea"/>
              </a:rPr>
              <a:t>站主页</a:t>
            </a:r>
          </a:p>
          <a:p>
            <a:br>
              <a:rPr lang="ja-JP" altLang="en-US" dirty="0">
                <a:solidFill>
                  <a:schemeClr val="bg1"/>
                </a:solidFill>
                <a:latin typeface="+mn-ea"/>
              </a:rPr>
            </a:b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38FD-304C-4CDB-B7E5-5D7A0BE9F5AF}"/>
              </a:ext>
            </a:extLst>
          </p:cNvPr>
          <p:cNvSpPr/>
          <p:nvPr/>
        </p:nvSpPr>
        <p:spPr>
          <a:xfrm>
            <a:off x="16966259" y="12342089"/>
            <a:ext cx="1491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微信公众号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05E7D-B48E-45D1-A5F5-63C8DCB89EE1}"/>
              </a:ext>
            </a:extLst>
          </p:cNvPr>
          <p:cNvSpPr/>
          <p:nvPr/>
        </p:nvSpPr>
        <p:spPr>
          <a:xfrm>
            <a:off x="19140293" y="12347401"/>
            <a:ext cx="1491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微信互动群</a:t>
            </a: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A040AF-EE6F-4CF4-93B0-DEADFC507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6790" y="10536355"/>
            <a:ext cx="1698863" cy="169483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8012-104A-4552-8825-6B8AB52B70A3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8798147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/>
              <a:t>什么是</a:t>
            </a:r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 Generators</a:t>
            </a:r>
          </a:p>
          <a:p>
            <a:r>
              <a:rPr lang="zh-CN" altLang="en-US" sz="4400" dirty="0"/>
              <a:t>代码生成方案的差异</a:t>
            </a:r>
            <a:endParaRPr lang="en-US" sz="4400" dirty="0"/>
          </a:p>
          <a:p>
            <a:r>
              <a:rPr lang="zh-CN" altLang="en-US" sz="4400" dirty="0"/>
              <a:t>常见问题解答</a:t>
            </a:r>
            <a:endParaRPr lang="en-US" sz="4400" dirty="0"/>
          </a:p>
          <a:p>
            <a:r>
              <a:rPr lang="zh-CN" altLang="en-US" sz="4400" dirty="0"/>
              <a:t>相关概念</a:t>
            </a:r>
            <a:endParaRPr lang="en-AU" altLang="zh-CN" sz="4400" dirty="0"/>
          </a:p>
          <a:p>
            <a:r>
              <a:rPr lang="zh-CN" altLang="en-US" sz="4400" dirty="0"/>
              <a:t>如何使用</a:t>
            </a:r>
            <a:endParaRPr lang="en-US" sz="4400" dirty="0"/>
          </a:p>
          <a:p>
            <a:r>
              <a:rPr lang="en-US" altLang="zh-CN" sz="4400" dirty="0"/>
              <a:t>Demo1</a:t>
            </a:r>
          </a:p>
          <a:p>
            <a:r>
              <a:rPr lang="en-US" altLang="zh-CN" sz="4400" dirty="0"/>
              <a:t>Demo2</a:t>
            </a:r>
          </a:p>
          <a:p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4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什么是</a:t>
            </a:r>
            <a:r>
              <a:rPr lang="en-US" altLang="zh-CN" sz="4000" b="1" dirty="0">
                <a:solidFill>
                  <a:schemeClr val="bg1"/>
                </a:solidFill>
              </a:rPr>
              <a:t>Source Generator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10165049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什么是</a:t>
            </a:r>
            <a:r>
              <a:rPr lang="en-US" altLang="zh-CN" sz="4400" dirty="0">
                <a:latin typeface="+mn-ea"/>
              </a:rPr>
              <a:t>Source Generator</a:t>
            </a:r>
            <a:endParaRPr lang="en-AU" altLang="zh-CN" sz="4400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Source Generator</a:t>
            </a:r>
            <a:r>
              <a:rPr lang="zh-CN" altLang="en-US" dirty="0">
                <a:latin typeface="+mn-ea"/>
              </a:rPr>
              <a:t>是 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编译器</a:t>
            </a:r>
            <a:r>
              <a:rPr lang="en-US" altLang="zh-CN" dirty="0">
                <a:latin typeface="+mn-ea"/>
              </a:rPr>
              <a:t>(</a:t>
            </a:r>
            <a:r>
              <a:rPr lang="en-AU" dirty="0">
                <a:latin typeface="+mn-ea"/>
              </a:rPr>
              <a:t>Roslyn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的一项功能，可让 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开发人员在编译时检查用户代码并动态生成新的 </a:t>
            </a:r>
            <a:r>
              <a:rPr lang="en-US" altLang="zh-CN" dirty="0">
                <a:latin typeface="+mn-ea"/>
              </a:rPr>
              <a:t>C# </a:t>
            </a:r>
            <a:r>
              <a:rPr lang="zh-CN" altLang="en-US" dirty="0">
                <a:latin typeface="+mn-ea"/>
              </a:rPr>
              <a:t>源文件，这些文件添加到用户的编译中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它是一个</a:t>
            </a:r>
            <a:r>
              <a:rPr lang="en-AU" dirty="0">
                <a:latin typeface="+mn-ea"/>
              </a:rPr>
              <a:t>NET Standard 2.0 </a:t>
            </a:r>
            <a:r>
              <a:rPr lang="zh-CN" altLang="en-US" dirty="0">
                <a:latin typeface="+mn-ea"/>
              </a:rPr>
              <a:t>程序集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AU" altLang="zh-CN" sz="4400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当前方案</a:t>
            </a:r>
            <a:endParaRPr lang="en-AU" altLang="zh-CN" sz="44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编译前生成文件</a:t>
            </a:r>
            <a:endParaRPr lang="en-AU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第三方程序生成 </a:t>
            </a:r>
            <a:r>
              <a:rPr lang="en-US" altLang="zh-CN" dirty="0">
                <a:latin typeface="+mn-ea"/>
              </a:rPr>
              <a:t>– </a:t>
            </a:r>
            <a:r>
              <a:rPr lang="en-US" altLang="zh-CN" dirty="0" err="1">
                <a:latin typeface="+mn-ea"/>
              </a:rPr>
              <a:t>CodeSmith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动软生成器等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 err="1">
                <a:latin typeface="+mn-ea"/>
              </a:rPr>
              <a:t>MSBuild</a:t>
            </a:r>
            <a:r>
              <a:rPr lang="zh-CN" altLang="en-US" dirty="0">
                <a:latin typeface="+mn-ea"/>
              </a:rPr>
              <a:t>生成 </a:t>
            </a:r>
            <a:r>
              <a:rPr lang="en-US" altLang="zh-CN" dirty="0">
                <a:latin typeface="+mn-ea"/>
              </a:rPr>
              <a:t>– T4</a:t>
            </a:r>
            <a:r>
              <a:rPr lang="zh-CN" altLang="en-US" dirty="0">
                <a:latin typeface="+mn-ea"/>
              </a:rPr>
              <a:t>模板</a:t>
            </a:r>
            <a:endParaRPr lang="en-AU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编译时静态织入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PostSharp</a:t>
            </a:r>
            <a:r>
              <a:rPr lang="en-US" altLang="zh-CN" dirty="0">
                <a:latin typeface="+mn-ea"/>
              </a:rPr>
              <a:t>)</a:t>
            </a:r>
            <a:endParaRPr lang="en-AU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运行时反射</a:t>
            </a:r>
            <a:endParaRPr lang="en-AU" altLang="zh-CN" dirty="0">
              <a:latin typeface="+mn-ea"/>
            </a:endParaRPr>
          </a:p>
          <a:p>
            <a:pPr lvl="2"/>
            <a:r>
              <a:rPr lang="en-AU" dirty="0">
                <a:latin typeface="+mn-ea"/>
              </a:rPr>
              <a:t>Reflection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System.Reflection</a:t>
            </a:r>
            <a:r>
              <a:rPr lang="en-US" altLang="zh-CN" dirty="0">
                <a:latin typeface="+mn-ea"/>
              </a:rPr>
              <a:t>)</a:t>
            </a:r>
            <a:endParaRPr lang="en-AU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Emit (</a:t>
            </a:r>
            <a:r>
              <a:rPr lang="en-AU" dirty="0" err="1"/>
              <a:t>System.Reflection.Emit</a:t>
            </a:r>
            <a:r>
              <a:rPr lang="en-US" altLang="zh-CN" dirty="0">
                <a:latin typeface="+mn-ea"/>
              </a:rPr>
              <a:t>)</a:t>
            </a:r>
            <a:endParaRPr lang="en-AU" altLang="zh-CN" dirty="0">
              <a:latin typeface="+mn-ea"/>
            </a:endParaRPr>
          </a:p>
          <a:p>
            <a:pPr lvl="1"/>
            <a:endParaRPr lang="en-US" altLang="zh-CN" sz="4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编译过程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71F1-7ABC-457F-99E8-9C7C0916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45" y="3642174"/>
            <a:ext cx="21968140" cy="7390119"/>
          </a:xfrm>
          <a:prstGeom prst="rect">
            <a:avLst/>
          </a:prstGeom>
        </p:spPr>
      </p:pic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AA87F370-E159-4F82-AAAF-B4CD076DD2A2}"/>
              </a:ext>
            </a:extLst>
          </p:cNvPr>
          <p:cNvSpPr/>
          <p:nvPr/>
        </p:nvSpPr>
        <p:spPr>
          <a:xfrm rot="16200000">
            <a:off x="11737572" y="7930341"/>
            <a:ext cx="1379912" cy="2310938"/>
          </a:xfrm>
          <a:prstGeom prst="snip1Rect">
            <a:avLst>
              <a:gd name="adj" fmla="val 27510"/>
            </a:avLst>
          </a:prstGeom>
          <a:solidFill>
            <a:srgbClr val="2D7D9E"/>
          </a:solidFill>
          <a:ln>
            <a:solidFill>
              <a:srgbClr val="2D7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AU" altLang="zh-CN" sz="2000" dirty="0">
                <a:solidFill>
                  <a:srgbClr val="92D6EF"/>
                </a:solidFill>
              </a:rPr>
              <a:t>Compilation</a:t>
            </a:r>
            <a:endParaRPr lang="en-AU" sz="2000" dirty="0">
              <a:solidFill>
                <a:srgbClr val="92D6EF"/>
              </a:solidFill>
            </a:endParaRP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D13FAB51-A2FF-4EA2-BEE3-5C739EE544CC}"/>
              </a:ext>
            </a:extLst>
          </p:cNvPr>
          <p:cNvSpPr/>
          <p:nvPr/>
        </p:nvSpPr>
        <p:spPr>
          <a:xfrm rot="16200000">
            <a:off x="7800110" y="7930341"/>
            <a:ext cx="1379912" cy="2310938"/>
          </a:xfrm>
          <a:prstGeom prst="snip1Rect">
            <a:avLst>
              <a:gd name="adj" fmla="val 27510"/>
            </a:avLst>
          </a:prstGeom>
          <a:solidFill>
            <a:srgbClr val="2D7D9E"/>
          </a:solidFill>
          <a:ln>
            <a:solidFill>
              <a:srgbClr val="2D7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zh-CN" sz="2000" dirty="0">
                <a:solidFill>
                  <a:srgbClr val="99D5EC"/>
                </a:solidFill>
              </a:rPr>
              <a:t>S</a:t>
            </a:r>
            <a:r>
              <a:rPr lang="en-AU" altLang="zh-CN" sz="2000" dirty="0" err="1">
                <a:solidFill>
                  <a:srgbClr val="99D5EC"/>
                </a:solidFill>
              </a:rPr>
              <a:t>yntax</a:t>
            </a:r>
            <a:r>
              <a:rPr lang="en-AU" altLang="zh-CN" sz="2000" dirty="0">
                <a:solidFill>
                  <a:srgbClr val="99D5EC"/>
                </a:solidFill>
              </a:rPr>
              <a:t> Tree</a:t>
            </a:r>
            <a:endParaRPr lang="en-AU" sz="2000" dirty="0">
              <a:solidFill>
                <a:srgbClr val="99D5E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04CA0-8802-4D50-9096-F7A600EF3A89}"/>
              </a:ext>
            </a:extLst>
          </p:cNvPr>
          <p:cNvSpPr/>
          <p:nvPr/>
        </p:nvSpPr>
        <p:spPr>
          <a:xfrm>
            <a:off x="4281106" y="2255228"/>
            <a:ext cx="2764536" cy="1214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生成代码文件</a:t>
            </a:r>
            <a:endParaRPr lang="en-AU" altLang="zh-CN" sz="2000" dirty="0"/>
          </a:p>
          <a:p>
            <a:pPr algn="ctr"/>
            <a:r>
              <a:rPr lang="zh-CN" altLang="en-US" sz="2000" dirty="0"/>
              <a:t>如</a:t>
            </a:r>
            <a:r>
              <a:rPr lang="en-US" altLang="zh-CN" sz="2000" dirty="0"/>
              <a:t>:T4</a:t>
            </a:r>
            <a:r>
              <a:rPr lang="zh-CN" altLang="en-US" sz="2000" dirty="0"/>
              <a:t>模板</a:t>
            </a:r>
            <a:endParaRPr lang="en-AU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CDD0AE-52EB-402E-B94E-2167CCF082DA}"/>
              </a:ext>
            </a:extLst>
          </p:cNvPr>
          <p:cNvCxnSpPr>
            <a:stCxn id="8" idx="2"/>
          </p:cNvCxnSpPr>
          <p:nvPr/>
        </p:nvCxnSpPr>
        <p:spPr>
          <a:xfrm>
            <a:off x="5663374" y="3469995"/>
            <a:ext cx="0" cy="3887116"/>
          </a:xfrm>
          <a:prstGeom prst="straightConnector1">
            <a:avLst/>
          </a:prstGeom>
          <a:ln w="920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54A74CC-A7F7-4B34-872D-0E3B92BDE0CC}"/>
              </a:ext>
            </a:extLst>
          </p:cNvPr>
          <p:cNvSpPr/>
          <p:nvPr/>
        </p:nvSpPr>
        <p:spPr>
          <a:xfrm>
            <a:off x="17712185" y="2301561"/>
            <a:ext cx="2764536" cy="1214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静态织入</a:t>
            </a:r>
            <a:endParaRPr lang="en-AU" altLang="zh-CN" sz="2000" dirty="0"/>
          </a:p>
          <a:p>
            <a:pPr algn="ctr"/>
            <a:r>
              <a:rPr lang="zh-CN" altLang="en-US" sz="2000" dirty="0"/>
              <a:t>如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PostSharp</a:t>
            </a:r>
            <a:endParaRPr lang="en-AU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F957A2-BCEB-4897-AC9E-70007C5CF156}"/>
              </a:ext>
            </a:extLst>
          </p:cNvPr>
          <p:cNvCxnSpPr>
            <a:stCxn id="10" idx="2"/>
          </p:cNvCxnSpPr>
          <p:nvPr/>
        </p:nvCxnSpPr>
        <p:spPr>
          <a:xfrm>
            <a:off x="19094453" y="3516328"/>
            <a:ext cx="0" cy="3887116"/>
          </a:xfrm>
          <a:prstGeom prst="straightConnector1">
            <a:avLst/>
          </a:prstGeom>
          <a:ln w="920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1DC87-41EE-4029-ABBB-645D20CE5F12}"/>
              </a:ext>
            </a:extLst>
          </p:cNvPr>
          <p:cNvSpPr/>
          <p:nvPr/>
        </p:nvSpPr>
        <p:spPr>
          <a:xfrm>
            <a:off x="2523481" y="11950931"/>
            <a:ext cx="2664228" cy="1500051"/>
          </a:xfrm>
          <a:prstGeom prst="rect">
            <a:avLst/>
          </a:prstGeom>
          <a:solidFill>
            <a:srgbClr val="5585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Source</a:t>
            </a:r>
          </a:p>
          <a:p>
            <a:pPr algn="ctr"/>
            <a:r>
              <a:rPr lang="en-US" altLang="zh-CN" sz="2000" dirty="0"/>
              <a:t>Generator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E2481-07B7-4B28-9C7E-E3DC1E677E70}"/>
              </a:ext>
            </a:extLst>
          </p:cNvPr>
          <p:cNvCxnSpPr>
            <a:cxnSpLocks/>
          </p:cNvCxnSpPr>
          <p:nvPr/>
        </p:nvCxnSpPr>
        <p:spPr>
          <a:xfrm flipV="1">
            <a:off x="5187709" y="8090452"/>
            <a:ext cx="6468992" cy="4610505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418CC521-4184-481E-851D-C17CF0607EFC}"/>
              </a:ext>
            </a:extLst>
          </p:cNvPr>
          <p:cNvSpPr/>
          <p:nvPr/>
        </p:nvSpPr>
        <p:spPr>
          <a:xfrm rot="16200000">
            <a:off x="7729315" y="10656990"/>
            <a:ext cx="816941" cy="1296815"/>
          </a:xfrm>
          <a:prstGeom prst="snip1Rect">
            <a:avLst/>
          </a:prstGeom>
          <a:solidFill>
            <a:srgbClr val="2D7D9E"/>
          </a:solidFill>
          <a:ln>
            <a:solidFill>
              <a:srgbClr val="2D7F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2000" dirty="0"/>
              <a:t>生成代码</a:t>
            </a:r>
            <a:endParaRPr lang="en-AU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1" animBg="1"/>
      <p:bldP spid="10" grpId="2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常见问题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是否会真实生成文件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marL="914400" lvl="1"/>
            <a:r>
              <a:rPr lang="zh-CN" altLang="en-US" dirty="0">
                <a:latin typeface="+mn-ea"/>
              </a:rPr>
              <a:t>默认不生成文件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但是可以通过属性 </a:t>
            </a:r>
            <a:r>
              <a:rPr lang="en-AU" altLang="zh-CN" b="1" dirty="0" err="1">
                <a:latin typeface="+mn-ea"/>
              </a:rPr>
              <a:t>EmitCompilerGeneratedFiles</a:t>
            </a:r>
            <a:r>
              <a:rPr lang="en-AU" altLang="zh-CN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来生成真实文件</a:t>
            </a:r>
            <a:endParaRPr lang="en-AU" altLang="zh-CN" dirty="0">
              <a:latin typeface="+mn-ea"/>
            </a:endParaRPr>
          </a:p>
          <a:p>
            <a:pPr marL="914400" lvl="1"/>
            <a:endParaRPr lang="en-AU" altLang="zh-CN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是否支持修改现有类中的代码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marL="914400" lvl="1"/>
            <a:r>
              <a:rPr lang="zh-CN" altLang="en-US" dirty="0">
                <a:latin typeface="+mn-ea"/>
              </a:rPr>
              <a:t>不支持</a:t>
            </a:r>
            <a:endParaRPr lang="en-AU" altLang="zh-CN" dirty="0">
              <a:latin typeface="+mn-ea"/>
            </a:endParaRPr>
          </a:p>
          <a:p>
            <a:pPr marL="914400" lvl="1"/>
            <a:endParaRPr lang="en-AU" altLang="zh-CN" dirty="0">
              <a:latin typeface="+mn-ea"/>
            </a:endParaRPr>
          </a:p>
          <a:p>
            <a:r>
              <a:rPr lang="zh-CN" altLang="en-US" sz="4400" dirty="0">
                <a:latin typeface="+mn-ea"/>
              </a:rPr>
              <a:t>支持哪些目标框架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marL="914400" lvl="1"/>
            <a:r>
              <a:rPr lang="zh-CN" altLang="en-US" dirty="0">
                <a:latin typeface="+mn-ea"/>
              </a:rPr>
              <a:t>目前只支持</a:t>
            </a:r>
            <a:r>
              <a:rPr lang="en-AU" dirty="0"/>
              <a:t>.NET Standard 2.0</a:t>
            </a: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E7CFE-4B9D-4948-8CC0-31E13941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22" y="2557038"/>
            <a:ext cx="21896129" cy="5870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35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常见问题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如何查看语法树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marL="914400" lvl="1"/>
            <a:r>
              <a:rPr lang="zh-CN" altLang="en-US" dirty="0">
                <a:latin typeface="+mn-ea"/>
              </a:rPr>
              <a:t>安装</a:t>
            </a:r>
            <a:r>
              <a:rPr lang="en-AU" b="1" dirty="0"/>
              <a:t>.NET Compiler Platform SDK</a:t>
            </a:r>
            <a:r>
              <a:rPr lang="zh-CN" altLang="en-US" dirty="0"/>
              <a:t>后</a:t>
            </a:r>
            <a:r>
              <a:rPr lang="en-US" altLang="zh-CN" b="1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Visual Studio</a:t>
            </a:r>
            <a:r>
              <a:rPr lang="zh-CN" altLang="en-US" dirty="0"/>
              <a:t>的菜单 </a:t>
            </a:r>
            <a:r>
              <a:rPr lang="zh-CN" altLang="en-US" b="1" dirty="0"/>
              <a:t>视图 </a:t>
            </a:r>
            <a:r>
              <a:rPr lang="en-US" altLang="zh-CN" b="1" dirty="0"/>
              <a:t>| </a:t>
            </a:r>
            <a:r>
              <a:rPr lang="zh-CN" altLang="en-US" b="1" dirty="0"/>
              <a:t>其他窗口 </a:t>
            </a:r>
            <a:r>
              <a:rPr lang="en-US" altLang="zh-CN" b="1" dirty="0"/>
              <a:t>| </a:t>
            </a:r>
            <a:r>
              <a:rPr lang="zh-CN" altLang="en-US" b="1" dirty="0"/>
              <a:t>语法可视化工具</a:t>
            </a:r>
            <a:r>
              <a:rPr lang="zh-CN" altLang="en-US" dirty="0"/>
              <a:t> 查看</a:t>
            </a:r>
            <a:endParaRPr lang="en-AU" altLang="zh-CN" dirty="0"/>
          </a:p>
          <a:p>
            <a:pPr marL="914400" lvl="1"/>
            <a:r>
              <a:rPr lang="en-AU" altLang="zh-CN" dirty="0">
                <a:latin typeface="+mn-ea"/>
              </a:rPr>
              <a:t>https://docs.microsoft.com/en-us/dotnet/csharp/roslyn-sdk/get-started/syntax-analysis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56EEB-B8C3-4D37-B89A-4CADD7D1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62" y="0"/>
            <a:ext cx="12748623" cy="13667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6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常见问题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latin typeface="+mn-ea"/>
              </a:rPr>
              <a:t>编译对象</a:t>
            </a:r>
            <a:r>
              <a:rPr lang="en-US" altLang="zh-CN" sz="4400" dirty="0">
                <a:latin typeface="+mn-ea"/>
              </a:rPr>
              <a:t>(Compilation)</a:t>
            </a:r>
            <a:r>
              <a:rPr lang="zh-CN" altLang="en-US" sz="4400" dirty="0">
                <a:latin typeface="+mn-ea"/>
              </a:rPr>
              <a:t>的常用方法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marL="914400" lvl="1"/>
            <a:r>
              <a:rPr lang="en-US" altLang="zh-CN" dirty="0" err="1">
                <a:latin typeface="+mn-ea"/>
              </a:rPr>
              <a:t>Compilation.GetTypeByMetadataName</a:t>
            </a:r>
            <a:r>
              <a:rPr lang="en-US" altLang="zh-CN" dirty="0">
                <a:latin typeface="+mn-ea"/>
              </a:rPr>
              <a:t> – </a:t>
            </a:r>
            <a:r>
              <a:rPr lang="zh-CN" altLang="en-US" dirty="0">
                <a:latin typeface="+mn-ea"/>
              </a:rPr>
              <a:t>根据类型全称获取类型</a:t>
            </a:r>
            <a:endParaRPr lang="en-US" altLang="zh-CN" dirty="0">
              <a:latin typeface="+mn-ea"/>
            </a:endParaRPr>
          </a:p>
          <a:p>
            <a:pPr marL="914400" lvl="1"/>
            <a:r>
              <a:rPr lang="en-US" altLang="zh-CN" dirty="0" err="1">
                <a:latin typeface="+mn-ea"/>
              </a:rPr>
              <a:t>Compilation.SemanticModel</a:t>
            </a:r>
            <a:r>
              <a:rPr lang="en-US" altLang="zh-CN" dirty="0">
                <a:latin typeface="+mn-ea"/>
              </a:rPr>
              <a:t> – </a:t>
            </a:r>
            <a:r>
              <a:rPr lang="zh-CN" altLang="en-US" dirty="0">
                <a:latin typeface="+mn-ea"/>
              </a:rPr>
              <a:t>获取指定的语法树</a:t>
            </a:r>
            <a:endParaRPr lang="en-AU" altLang="zh-CN" dirty="0"/>
          </a:p>
          <a:p>
            <a:pPr marL="914400" lvl="1"/>
            <a:r>
              <a:rPr lang="zh-CN" altLang="en-US" dirty="0">
                <a:latin typeface="+mn-ea"/>
              </a:rPr>
              <a:t>更多参考资料</a:t>
            </a:r>
            <a:r>
              <a:rPr lang="en-US" altLang="zh-CN" dirty="0">
                <a:latin typeface="+mn-ea"/>
              </a:rPr>
              <a:t>: </a:t>
            </a:r>
            <a:r>
              <a:rPr lang="en-AU" altLang="zh-CN" dirty="0">
                <a:latin typeface="+mn-ea"/>
              </a:rPr>
              <a:t>https://docs.microsoft.com/en-us/dotnet/api/microsoft.codeanalysis.compilation?view=roslyn-dotnet-4.0.1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0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17345" y="645160"/>
            <a:ext cx="1245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</a:rPr>
              <a:t>常见问题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7CD15F-891D-4985-963B-B1823FF630D7}"/>
              </a:ext>
            </a:extLst>
          </p:cNvPr>
          <p:cNvSpPr txBox="1">
            <a:spLocks/>
          </p:cNvSpPr>
          <p:nvPr/>
        </p:nvSpPr>
        <p:spPr>
          <a:xfrm>
            <a:off x="2099564" y="2557038"/>
            <a:ext cx="20078791" cy="9263660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219450" algn="l"/>
              </a:tabLst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zh-CN" altLang="en-US" sz="4400" dirty="0">
                <a:latin typeface="+mn-ea"/>
              </a:rPr>
              <a:t>如何调试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lvl="1"/>
            <a:r>
              <a:rPr lang="en-AU" altLang="zh-CN" dirty="0" err="1">
                <a:latin typeface="+mn-ea"/>
              </a:rPr>
              <a:t>Debugger.Launch</a:t>
            </a:r>
            <a:r>
              <a:rPr lang="en-AU" altLang="zh-CN" dirty="0">
                <a:latin typeface="+mn-ea"/>
              </a:rPr>
              <a:t>()</a:t>
            </a:r>
          </a:p>
          <a:p>
            <a:pPr lvl="1"/>
            <a:r>
              <a:rPr lang="en-US" altLang="zh-CN" dirty="0" err="1">
                <a:latin typeface="+mn-ea"/>
              </a:rPr>
              <a:t>GeneratorDriver</a:t>
            </a:r>
            <a:r>
              <a:rPr lang="zh-CN" altLang="en-US" dirty="0">
                <a:latin typeface="+mn-ea"/>
              </a:rPr>
              <a:t>类</a:t>
            </a:r>
            <a:endParaRPr lang="en-AU" altLang="zh-CN" dirty="0">
              <a:latin typeface="+mn-ea"/>
            </a:endParaRPr>
          </a:p>
          <a:p>
            <a:pPr marL="1828800" lvl="2"/>
            <a:r>
              <a:rPr lang="zh-CN" altLang="en-US" dirty="0">
                <a:latin typeface="+mn-ea"/>
              </a:rPr>
              <a:t>单元测试</a:t>
            </a:r>
            <a:endParaRPr lang="en-AU" altLang="zh-CN" dirty="0">
              <a:latin typeface="+mn-ea"/>
            </a:endParaRPr>
          </a:p>
          <a:p>
            <a:pPr marL="1828800" lvl="2"/>
            <a:r>
              <a:rPr lang="zh-CN" altLang="en-US" dirty="0">
                <a:latin typeface="+mn-ea"/>
              </a:rPr>
              <a:t>控制台方法</a:t>
            </a:r>
            <a:endParaRPr lang="en-AU" altLang="zh-CN" dirty="0">
              <a:latin typeface="+mn-ea"/>
            </a:endParaRPr>
          </a:p>
          <a:p>
            <a:pPr marL="1371600" lvl="2" indent="0">
              <a:buNone/>
            </a:pPr>
            <a:endParaRPr lang="en-AU" altLang="zh-CN" dirty="0">
              <a:latin typeface="+mn-ea"/>
            </a:endParaRPr>
          </a:p>
          <a:p>
            <a:pPr marL="0"/>
            <a:r>
              <a:rPr lang="zh-CN" altLang="en-US" sz="4400" dirty="0">
                <a:latin typeface="+mn-ea"/>
              </a:rPr>
              <a:t>如何</a:t>
            </a:r>
            <a:r>
              <a:rPr lang="en-US" altLang="zh-CN" sz="4400" dirty="0">
                <a:latin typeface="+mn-ea"/>
              </a:rPr>
              <a:t>"</a:t>
            </a:r>
            <a:r>
              <a:rPr lang="zh-CN" altLang="en-US" sz="4400" dirty="0">
                <a:latin typeface="+mn-ea"/>
              </a:rPr>
              <a:t>改变</a:t>
            </a:r>
            <a:r>
              <a:rPr lang="en-US" altLang="zh-CN" sz="4400" dirty="0">
                <a:latin typeface="+mn-ea"/>
              </a:rPr>
              <a:t>"</a:t>
            </a:r>
            <a:r>
              <a:rPr lang="zh-CN" altLang="en-US" sz="4400" dirty="0">
                <a:latin typeface="+mn-ea"/>
              </a:rPr>
              <a:t>现有逻辑</a:t>
            </a:r>
            <a:r>
              <a:rPr lang="en-US" altLang="zh-CN" sz="4400" dirty="0">
                <a:latin typeface="+mn-ea"/>
              </a:rPr>
              <a:t>?</a:t>
            </a:r>
          </a:p>
          <a:p>
            <a:pPr lvl="1"/>
            <a:r>
              <a:rPr lang="zh-CN" altLang="en-US" dirty="0">
                <a:latin typeface="+mn-ea"/>
              </a:rPr>
              <a:t>部分类</a:t>
            </a:r>
            <a:endParaRPr lang="en-AU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部门方法</a:t>
            </a:r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US" altLang="zh-CN" dirty="0">
              <a:latin typeface="+mn-ea"/>
            </a:endParaRPr>
          </a:p>
          <a:p>
            <a:pPr marL="0"/>
            <a:endParaRPr lang="en-AU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26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FC226A1807FB64B88A5D59C00A12C7D" ma:contentTypeVersion="9" ma:contentTypeDescription="新建文档。" ma:contentTypeScope="" ma:versionID="3cb9b00c14ca3dadccc72d5fffb4b526">
  <xsd:schema xmlns:xsd="http://www.w3.org/2001/XMLSchema" xmlns:xs="http://www.w3.org/2001/XMLSchema" xmlns:p="http://schemas.microsoft.com/office/2006/metadata/properties" xmlns:ns2="65087a9d-9b43-4fc3-a5c6-309f2340ab65" targetNamespace="http://schemas.microsoft.com/office/2006/metadata/properties" ma:root="true" ma:fieldsID="dbc2ff7ff52b12dd7cfed45c29770f8e" ns2:_="">
    <xsd:import namespace="65087a9d-9b43-4fc3-a5c6-309f2340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87a9d-9b43-4fc3-a5c6-309f2340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D8A85-7B4D-43C4-8559-6350F8116D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EF5C4A-A8BA-4BCA-B88B-8982821649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87a9d-9b43-4fc3-a5c6-309f2340ab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A19B6-4CD3-4899-B255-BEEC99DF3F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1713</Words>
  <Application>Microsoft Office PowerPoint</Application>
  <PresentationFormat>Custom</PresentationFormat>
  <Paragraphs>176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微软雅黑</vt:lpstr>
      <vt:lpstr>微软雅黑</vt:lpstr>
      <vt:lpstr>Arial</vt:lpstr>
      <vt:lpstr>Open Sans Light</vt:lpstr>
      <vt:lpstr>Segoe UI</vt:lpstr>
      <vt:lpstr>tahoma</vt:lpstr>
      <vt:lpstr>Verdana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luo Jerry</cp:lastModifiedBy>
  <cp:revision>327</cp:revision>
  <dcterms:created xsi:type="dcterms:W3CDTF">2019-06-19T02:08:00Z</dcterms:created>
  <dcterms:modified xsi:type="dcterms:W3CDTF">2021-12-18T07:30:13Z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ContentTypeId">
    <vt:lpwstr>0x0101006FC226A1807FB64B88A5D59C00A12C7D</vt:lpwstr>
  </property>
</Properties>
</file>