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Shrikhand" charset="1" panose="02000000000000000000"/>
      <p:regular r:id="rId23"/>
    </p:embeddedFont>
    <p:embeddedFont>
      <p:font typeface="Quicksand" charset="1" panose="00000000000000000000"/>
      <p:regular r:id="rId24"/>
    </p:embeddedFont>
    <p:embeddedFont>
      <p:font typeface="Quicksand Medium" charset="1" panose="00000000000000000000"/>
      <p:regular r:id="rId25"/>
    </p:embeddedFont>
    <p:embeddedFont>
      <p:font typeface="Quicksand Bold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9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0883" y="150533"/>
            <a:ext cx="18006234" cy="9985933"/>
          </a:xfrm>
          <a:prstGeom prst="rect">
            <a:avLst/>
          </a:prstGeom>
          <a:solidFill>
            <a:srgbClr val="272727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474480" y="3755389"/>
            <a:ext cx="7948664" cy="1388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400"/>
              </a:lnSpc>
            </a:pPr>
            <a:r>
              <a:rPr lang="en-US" sz="10400" spc="-26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MegaMan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283831" y="461021"/>
            <a:ext cx="7445035" cy="1705976"/>
            <a:chOff x="0" y="0"/>
            <a:chExt cx="5764308" cy="13208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64308" cy="1320850"/>
            </a:xfrm>
            <a:custGeom>
              <a:avLst/>
              <a:gdLst/>
              <a:ahLst/>
              <a:cxnLst/>
              <a:rect r="r" b="b" t="t" l="l"/>
              <a:pathLst>
                <a:path h="1320850" w="5764308">
                  <a:moveTo>
                    <a:pt x="5639848" y="1320849"/>
                  </a:moveTo>
                  <a:lnTo>
                    <a:pt x="124460" y="1320849"/>
                  </a:lnTo>
                  <a:cubicBezTo>
                    <a:pt x="55880" y="1320849"/>
                    <a:pt x="0" y="1264969"/>
                    <a:pt x="0" y="11963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39848" y="0"/>
                  </a:lnTo>
                  <a:cubicBezTo>
                    <a:pt x="5708428" y="0"/>
                    <a:pt x="5764308" y="55880"/>
                    <a:pt x="5764308" y="124460"/>
                  </a:cubicBezTo>
                  <a:lnTo>
                    <a:pt x="5764308" y="1196389"/>
                  </a:lnTo>
                  <a:cubicBezTo>
                    <a:pt x="5764308" y="1264969"/>
                    <a:pt x="5708428" y="1320850"/>
                    <a:pt x="5639848" y="1320850"/>
                  </a:cubicBezTo>
                  <a:close/>
                </a:path>
              </a:pathLst>
            </a:custGeom>
            <a:solidFill>
              <a:srgbClr val="FFF5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849225" y="461021"/>
            <a:ext cx="4762500" cy="1144515"/>
            <a:chOff x="0" y="0"/>
            <a:chExt cx="3687359" cy="8861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7359" cy="886139"/>
            </a:xfrm>
            <a:custGeom>
              <a:avLst/>
              <a:gdLst/>
              <a:ahLst/>
              <a:cxnLst/>
              <a:rect r="r" b="b" t="t" l="l"/>
              <a:pathLst>
                <a:path h="886139" w="3687359">
                  <a:moveTo>
                    <a:pt x="3562898" y="886139"/>
                  </a:moveTo>
                  <a:lnTo>
                    <a:pt x="124460" y="886139"/>
                  </a:lnTo>
                  <a:cubicBezTo>
                    <a:pt x="55880" y="886139"/>
                    <a:pt x="0" y="830259"/>
                    <a:pt x="0" y="7616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2899" y="0"/>
                  </a:lnTo>
                  <a:cubicBezTo>
                    <a:pt x="3631479" y="0"/>
                    <a:pt x="3687359" y="55880"/>
                    <a:pt x="3687359" y="124460"/>
                  </a:cubicBezTo>
                  <a:lnTo>
                    <a:pt x="3687359" y="761679"/>
                  </a:lnTo>
                  <a:cubicBezTo>
                    <a:pt x="3687359" y="830259"/>
                    <a:pt x="3631479" y="886139"/>
                    <a:pt x="3562899" y="886139"/>
                  </a:cubicBezTo>
                  <a:close/>
                </a:path>
              </a:pathLst>
            </a:custGeom>
            <a:solidFill>
              <a:srgbClr val="A0F8EE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0883" y="8132808"/>
            <a:ext cx="3349726" cy="2003659"/>
          </a:xfrm>
          <a:custGeom>
            <a:avLst/>
            <a:gdLst/>
            <a:ahLst/>
            <a:cxnLst/>
            <a:rect r="r" b="b" t="t" l="l"/>
            <a:pathLst>
              <a:path h="2003659" w="3349726">
                <a:moveTo>
                  <a:pt x="0" y="0"/>
                </a:moveTo>
                <a:lnTo>
                  <a:pt x="3349726" y="0"/>
                </a:lnTo>
                <a:lnTo>
                  <a:pt x="3349726" y="2003659"/>
                </a:lnTo>
                <a:lnTo>
                  <a:pt x="0" y="2003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14025" y="5340374"/>
            <a:ext cx="13829683" cy="251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14"/>
              </a:lnSpc>
            </a:pPr>
            <a:r>
              <a:rPr lang="en-US" sz="3581">
                <a:solidFill>
                  <a:srgbClr val="E1F16B"/>
                </a:solidFill>
                <a:latin typeface="Quicksand"/>
                <a:ea typeface="Quicksand"/>
                <a:cs typeface="Quicksand"/>
                <a:sym typeface="Quicksand"/>
              </a:rPr>
              <a:t>Student name and ID: - Nguyễn Trung Anh - ITITWE22122 </a:t>
            </a:r>
          </a:p>
          <a:p>
            <a:pPr algn="l">
              <a:lnSpc>
                <a:spcPts val="5014"/>
              </a:lnSpc>
            </a:pPr>
            <a:r>
              <a:rPr lang="en-US" sz="3581">
                <a:solidFill>
                  <a:srgbClr val="E1F16B"/>
                </a:solidFill>
                <a:latin typeface="Quicksand"/>
                <a:ea typeface="Quicksand"/>
                <a:cs typeface="Quicksand"/>
                <a:sym typeface="Quicksand"/>
              </a:rPr>
              <a:t>                                      - Hoàng Xuân Dũng - ITITWE22009</a:t>
            </a:r>
          </a:p>
          <a:p>
            <a:pPr algn="l">
              <a:lnSpc>
                <a:spcPts val="5014"/>
              </a:lnSpc>
            </a:pPr>
            <a:r>
              <a:rPr lang="en-US" sz="3581">
                <a:solidFill>
                  <a:srgbClr val="E1F16B"/>
                </a:solidFill>
                <a:latin typeface="Quicksand"/>
                <a:ea typeface="Quicksand"/>
                <a:cs typeface="Quicksand"/>
                <a:sym typeface="Quicksand"/>
              </a:rPr>
              <a:t>                                      - Nguyễn Nhật Nam - ITITWE22149</a:t>
            </a:r>
          </a:p>
          <a:p>
            <a:pPr algn="l" marL="0" indent="0" lvl="0">
              <a:lnSpc>
                <a:spcPts val="5014"/>
              </a:lnSpc>
              <a:spcBef>
                <a:spcPct val="0"/>
              </a:spcBef>
            </a:pPr>
            <a:r>
              <a:rPr lang="en-US" sz="3581">
                <a:solidFill>
                  <a:srgbClr val="E1F16B"/>
                </a:solidFill>
                <a:latin typeface="Quicksand"/>
                <a:ea typeface="Quicksand"/>
                <a:cs typeface="Quicksand"/>
                <a:sym typeface="Quicksand"/>
              </a:rPr>
              <a:t>                                      - Nguyễn Quang Thái - ITCSIU22227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39446" y="542424"/>
            <a:ext cx="7289420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INTERNATIONAL UNIVERSITY – VNU HCMC </a:t>
            </a: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PROJECT (2024-2025 S1) IT069WE </a:t>
            </a:r>
          </a:p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OB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01650" y="506864"/>
            <a:ext cx="4057650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Object Oriented Programming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1622" y="157184"/>
            <a:ext cx="2163344" cy="2163344"/>
          </a:xfrm>
          <a:custGeom>
            <a:avLst/>
            <a:gdLst/>
            <a:ahLst/>
            <a:cxnLst/>
            <a:rect r="r" b="b" t="t" l="l"/>
            <a:pathLst>
              <a:path h="2163344" w="2163344">
                <a:moveTo>
                  <a:pt x="0" y="0"/>
                </a:moveTo>
                <a:lnTo>
                  <a:pt x="2163344" y="0"/>
                </a:lnTo>
                <a:lnTo>
                  <a:pt x="2163344" y="2163343"/>
                </a:lnTo>
                <a:lnTo>
                  <a:pt x="0" y="21633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408182" y="8853618"/>
            <a:ext cx="5471636" cy="126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 b="tru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Group [01] – Test room: [LA1604]</a:t>
            </a:r>
          </a:p>
          <a:p>
            <a:pPr algn="ctr">
              <a:lnSpc>
                <a:spcPts val="3639"/>
              </a:lnSpc>
            </a:pPr>
            <a:r>
              <a:rPr lang="en-US" sz="2799" b="tru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Test date: [24 December 2024]</a:t>
            </a:r>
          </a:p>
          <a:p>
            <a:pPr algn="ctr">
              <a:lnSpc>
                <a:spcPts val="27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FF5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58690" y="1835366"/>
            <a:ext cx="7000610" cy="1314450"/>
            <a:chOff x="0" y="0"/>
            <a:chExt cx="9334146" cy="17526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334146" cy="1752600"/>
              <a:chOff x="0" y="0"/>
              <a:chExt cx="5420212" cy="101771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420212" cy="1017711"/>
              </a:xfrm>
              <a:custGeom>
                <a:avLst/>
                <a:gdLst/>
                <a:ahLst/>
                <a:cxnLst/>
                <a:rect r="r" b="b" t="t" l="l"/>
                <a:pathLst>
                  <a:path h="1017711" w="5420212">
                    <a:moveTo>
                      <a:pt x="5295752" y="1017711"/>
                    </a:moveTo>
                    <a:lnTo>
                      <a:pt x="124460" y="1017711"/>
                    </a:lnTo>
                    <a:cubicBezTo>
                      <a:pt x="55880" y="1017711"/>
                      <a:pt x="0" y="961831"/>
                      <a:pt x="0" y="8932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893251"/>
                    </a:lnTo>
                    <a:cubicBezTo>
                      <a:pt x="5420212" y="961831"/>
                      <a:pt x="5364332" y="1017711"/>
                      <a:pt x="5295752" y="1017711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623125" y="494030"/>
              <a:ext cx="7968186" cy="745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80"/>
                </a:lnSpc>
                <a:spcBef>
                  <a:spcPct val="0"/>
                </a:spcBef>
              </a:pPr>
              <a:r>
                <a:rPr lang="en-US" b="true" sz="3600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System software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58690" y="3829050"/>
            <a:ext cx="7000610" cy="1314450"/>
            <a:chOff x="0" y="0"/>
            <a:chExt cx="9334146" cy="175260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334146" cy="1752600"/>
              <a:chOff x="0" y="0"/>
              <a:chExt cx="5420212" cy="101771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420212" cy="1017711"/>
              </a:xfrm>
              <a:custGeom>
                <a:avLst/>
                <a:gdLst/>
                <a:ahLst/>
                <a:cxnLst/>
                <a:rect r="r" b="b" t="t" l="l"/>
                <a:pathLst>
                  <a:path h="1017711" w="5420212">
                    <a:moveTo>
                      <a:pt x="5295752" y="1017711"/>
                    </a:moveTo>
                    <a:lnTo>
                      <a:pt x="124460" y="1017711"/>
                    </a:lnTo>
                    <a:cubicBezTo>
                      <a:pt x="55880" y="1017711"/>
                      <a:pt x="0" y="961831"/>
                      <a:pt x="0" y="8932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893251"/>
                    </a:lnTo>
                    <a:cubicBezTo>
                      <a:pt x="5420212" y="961831"/>
                      <a:pt x="5364332" y="1017711"/>
                      <a:pt x="5295752" y="1017711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623125" y="494030"/>
              <a:ext cx="7968186" cy="745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80"/>
                </a:lnSpc>
                <a:spcBef>
                  <a:spcPct val="0"/>
                </a:spcBef>
              </a:pPr>
              <a:r>
                <a:rPr lang="en-US" b="true" sz="3600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Utility software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58690" y="6964128"/>
            <a:ext cx="7000610" cy="1314450"/>
            <a:chOff x="0" y="0"/>
            <a:chExt cx="9334146" cy="175260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9334146" cy="1752600"/>
              <a:chOff x="0" y="0"/>
              <a:chExt cx="5420212" cy="101771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420212" cy="1017711"/>
              </a:xfrm>
              <a:custGeom>
                <a:avLst/>
                <a:gdLst/>
                <a:ahLst/>
                <a:cxnLst/>
                <a:rect r="r" b="b" t="t" l="l"/>
                <a:pathLst>
                  <a:path h="1017711" w="5420212">
                    <a:moveTo>
                      <a:pt x="5295752" y="1017711"/>
                    </a:moveTo>
                    <a:lnTo>
                      <a:pt x="124460" y="1017711"/>
                    </a:lnTo>
                    <a:cubicBezTo>
                      <a:pt x="55880" y="1017711"/>
                      <a:pt x="0" y="961831"/>
                      <a:pt x="0" y="8932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893251"/>
                    </a:lnTo>
                    <a:cubicBezTo>
                      <a:pt x="5420212" y="961831"/>
                      <a:pt x="5364332" y="1017711"/>
                      <a:pt x="5295752" y="1017711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623125" y="494030"/>
              <a:ext cx="7968186" cy="745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80"/>
                </a:lnSpc>
                <a:spcBef>
                  <a:spcPct val="0"/>
                </a:spcBef>
              </a:pPr>
              <a:r>
                <a:rPr lang="en-US" b="true" sz="3600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Application software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5156283"/>
            <a:ext cx="5532090" cy="312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b="true" sz="27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Software can be classified into different categories based on its purpose and functionality.</a:t>
            </a:r>
          </a:p>
          <a:p>
            <a:pPr algn="l">
              <a:lnSpc>
                <a:spcPts val="4199"/>
              </a:lnSpc>
            </a:pP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Each software type has a role to play in computer systems.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035391"/>
            <a:ext cx="6596699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20"/>
              </a:lnSpc>
              <a:spcBef>
                <a:spcPct val="0"/>
              </a:spcBef>
            </a:pPr>
            <a:r>
              <a:rPr lang="en-US" sz="7350" spc="-183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Software Classification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0F8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52711" y="3938931"/>
            <a:ext cx="5489017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System Software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69940" y="1220539"/>
            <a:ext cx="10065349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System software is the software responsible for managing the hardware. It also provides a platform for running utility and application software.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69001" y="3306560"/>
            <a:ext cx="10065349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 spc="-55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Functions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69940" y="5911682"/>
            <a:ext cx="10065349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 spc="-55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Examples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069001" y="3952454"/>
            <a:ext cx="2401190" cy="1423877"/>
            <a:chOff x="0" y="0"/>
            <a:chExt cx="3201587" cy="189850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3201587" cy="1898503"/>
              <a:chOff x="0" y="0"/>
              <a:chExt cx="3759031" cy="222906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759031" cy="2229061"/>
              </a:xfrm>
              <a:custGeom>
                <a:avLst/>
                <a:gdLst/>
                <a:ahLst/>
                <a:cxnLst/>
                <a:rect r="r" b="b" t="t" l="l"/>
                <a:pathLst>
                  <a:path h="2229061" w="3759031">
                    <a:moveTo>
                      <a:pt x="3634571" y="2229060"/>
                    </a:moveTo>
                    <a:lnTo>
                      <a:pt x="124460" y="2229060"/>
                    </a:lnTo>
                    <a:cubicBezTo>
                      <a:pt x="55880" y="2229060"/>
                      <a:pt x="0" y="2173181"/>
                      <a:pt x="0" y="21046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634571" y="0"/>
                    </a:lnTo>
                    <a:cubicBezTo>
                      <a:pt x="3703151" y="0"/>
                      <a:pt x="3759031" y="55880"/>
                      <a:pt x="3759031" y="124460"/>
                    </a:cubicBezTo>
                    <a:lnTo>
                      <a:pt x="3759031" y="2104601"/>
                    </a:lnTo>
                    <a:cubicBezTo>
                      <a:pt x="3759031" y="2173181"/>
                      <a:pt x="3703151" y="2229061"/>
                      <a:pt x="3634571" y="2229061"/>
                    </a:cubicBezTo>
                    <a:close/>
                  </a:path>
                </a:pathLst>
              </a:custGeom>
              <a:solidFill>
                <a:srgbClr val="FFF559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248210" y="423895"/>
              <a:ext cx="2705167" cy="10697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799">
                  <a:solidFill>
                    <a:srgbClr val="272727"/>
                  </a:solidFill>
                  <a:latin typeface="Quicksand"/>
                  <a:ea typeface="Quicksand"/>
                  <a:cs typeface="Quicksand"/>
                  <a:sym typeface="Quicksand"/>
                </a:rPr>
                <a:t>Managing memory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178630" y="3957165"/>
            <a:ext cx="2401190" cy="1414456"/>
            <a:chOff x="0" y="0"/>
            <a:chExt cx="3201587" cy="188594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3201587" cy="1885941"/>
              <a:chOff x="0" y="0"/>
              <a:chExt cx="3759031" cy="221431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759031" cy="2214311"/>
              </a:xfrm>
              <a:custGeom>
                <a:avLst/>
                <a:gdLst/>
                <a:ahLst/>
                <a:cxnLst/>
                <a:rect r="r" b="b" t="t" l="l"/>
                <a:pathLst>
                  <a:path h="2214311" w="3759031">
                    <a:moveTo>
                      <a:pt x="3634571" y="2214311"/>
                    </a:moveTo>
                    <a:lnTo>
                      <a:pt x="124460" y="2214311"/>
                    </a:lnTo>
                    <a:cubicBezTo>
                      <a:pt x="55880" y="2214311"/>
                      <a:pt x="0" y="2158431"/>
                      <a:pt x="0" y="20898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634571" y="0"/>
                    </a:lnTo>
                    <a:cubicBezTo>
                      <a:pt x="3703151" y="0"/>
                      <a:pt x="3759031" y="55880"/>
                      <a:pt x="3759031" y="124460"/>
                    </a:cubicBezTo>
                    <a:lnTo>
                      <a:pt x="3759031" y="2089851"/>
                    </a:lnTo>
                    <a:cubicBezTo>
                      <a:pt x="3759031" y="2158431"/>
                      <a:pt x="3703151" y="2214311"/>
                      <a:pt x="3634571" y="2214311"/>
                    </a:cubicBezTo>
                    <a:close/>
                  </a:path>
                </a:pathLst>
              </a:custGeom>
              <a:solidFill>
                <a:srgbClr val="FFF559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248210" y="417614"/>
              <a:ext cx="2705167" cy="10697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799">
                  <a:solidFill>
                    <a:srgbClr val="272727"/>
                  </a:solidFill>
                  <a:latin typeface="Quicksand"/>
                  <a:ea typeface="Quicksand"/>
                  <a:cs typeface="Quicksand"/>
                  <a:sym typeface="Quicksand"/>
                </a:rPr>
                <a:t>Input and output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623530" y="3952454"/>
            <a:ext cx="2401190" cy="1423877"/>
            <a:chOff x="0" y="0"/>
            <a:chExt cx="3201587" cy="189850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3201587" cy="1898503"/>
              <a:chOff x="0" y="0"/>
              <a:chExt cx="3759031" cy="222906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759031" cy="2229061"/>
              </a:xfrm>
              <a:custGeom>
                <a:avLst/>
                <a:gdLst/>
                <a:ahLst/>
                <a:cxnLst/>
                <a:rect r="r" b="b" t="t" l="l"/>
                <a:pathLst>
                  <a:path h="2229061" w="3759031">
                    <a:moveTo>
                      <a:pt x="3634571" y="2229060"/>
                    </a:moveTo>
                    <a:lnTo>
                      <a:pt x="124460" y="2229060"/>
                    </a:lnTo>
                    <a:cubicBezTo>
                      <a:pt x="55880" y="2229060"/>
                      <a:pt x="0" y="2173181"/>
                      <a:pt x="0" y="210460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634571" y="0"/>
                    </a:lnTo>
                    <a:cubicBezTo>
                      <a:pt x="3703151" y="0"/>
                      <a:pt x="3759031" y="55880"/>
                      <a:pt x="3759031" y="124460"/>
                    </a:cubicBezTo>
                    <a:lnTo>
                      <a:pt x="3759031" y="2104601"/>
                    </a:lnTo>
                    <a:cubicBezTo>
                      <a:pt x="3759031" y="2173181"/>
                      <a:pt x="3703151" y="2229061"/>
                      <a:pt x="3634571" y="2229061"/>
                    </a:cubicBezTo>
                    <a:close/>
                  </a:path>
                </a:pathLst>
              </a:custGeom>
              <a:solidFill>
                <a:srgbClr val="FFF559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248210" y="423895"/>
              <a:ext cx="2705167" cy="10697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799">
                  <a:solidFill>
                    <a:srgbClr val="272727"/>
                  </a:solidFill>
                  <a:latin typeface="Quicksand"/>
                  <a:ea typeface="Quicksand"/>
                  <a:cs typeface="Quicksand"/>
                  <a:sym typeface="Quicksand"/>
                </a:rPr>
                <a:t>User interface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733160" y="3957165"/>
            <a:ext cx="2401190" cy="1414456"/>
            <a:chOff x="0" y="0"/>
            <a:chExt cx="3201587" cy="1885941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3201587" cy="1885941"/>
              <a:chOff x="0" y="0"/>
              <a:chExt cx="3759031" cy="2214311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3759031" cy="2214311"/>
              </a:xfrm>
              <a:custGeom>
                <a:avLst/>
                <a:gdLst/>
                <a:ahLst/>
                <a:cxnLst/>
                <a:rect r="r" b="b" t="t" l="l"/>
                <a:pathLst>
                  <a:path h="2214311" w="3759031">
                    <a:moveTo>
                      <a:pt x="3634571" y="2214311"/>
                    </a:moveTo>
                    <a:lnTo>
                      <a:pt x="124460" y="2214311"/>
                    </a:lnTo>
                    <a:cubicBezTo>
                      <a:pt x="55880" y="2214311"/>
                      <a:pt x="0" y="2158431"/>
                      <a:pt x="0" y="20898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634571" y="0"/>
                    </a:lnTo>
                    <a:cubicBezTo>
                      <a:pt x="3703151" y="0"/>
                      <a:pt x="3759031" y="55880"/>
                      <a:pt x="3759031" y="124460"/>
                    </a:cubicBezTo>
                    <a:lnTo>
                      <a:pt x="3759031" y="2089851"/>
                    </a:lnTo>
                    <a:cubicBezTo>
                      <a:pt x="3759031" y="2158431"/>
                      <a:pt x="3703151" y="2214311"/>
                      <a:pt x="3634571" y="2214311"/>
                    </a:cubicBezTo>
                    <a:close/>
                  </a:path>
                </a:pathLst>
              </a:custGeom>
              <a:solidFill>
                <a:srgbClr val="FFF559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248210" y="417614"/>
              <a:ext cx="2705167" cy="10697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799">
                  <a:solidFill>
                    <a:srgbClr val="272727"/>
                  </a:solidFill>
                  <a:latin typeface="Quicksand"/>
                  <a:ea typeface="Quicksand"/>
                  <a:cs typeface="Quicksand"/>
                  <a:sym typeface="Quicksand"/>
                </a:rPr>
                <a:t>Managing applications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069940" y="6561922"/>
            <a:ext cx="2401190" cy="2418814"/>
            <a:chOff x="0" y="0"/>
            <a:chExt cx="3201587" cy="3225086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3201587" cy="3225086"/>
              <a:chOff x="0" y="0"/>
              <a:chExt cx="3759031" cy="3786621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3759031" cy="3786621"/>
              </a:xfrm>
              <a:custGeom>
                <a:avLst/>
                <a:gdLst/>
                <a:ahLst/>
                <a:cxnLst/>
                <a:rect r="r" b="b" t="t" l="l"/>
                <a:pathLst>
                  <a:path h="3786621" w="3759031">
                    <a:moveTo>
                      <a:pt x="3634571" y="3786621"/>
                    </a:moveTo>
                    <a:lnTo>
                      <a:pt x="124460" y="3786621"/>
                    </a:lnTo>
                    <a:cubicBezTo>
                      <a:pt x="55880" y="3786621"/>
                      <a:pt x="0" y="3730741"/>
                      <a:pt x="0" y="366216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634571" y="0"/>
                    </a:lnTo>
                    <a:cubicBezTo>
                      <a:pt x="3703151" y="0"/>
                      <a:pt x="3759031" y="55880"/>
                      <a:pt x="3759031" y="124460"/>
                    </a:cubicBezTo>
                    <a:lnTo>
                      <a:pt x="3759031" y="3662161"/>
                    </a:lnTo>
                    <a:cubicBezTo>
                      <a:pt x="3759031" y="3730741"/>
                      <a:pt x="3703151" y="3786621"/>
                      <a:pt x="3634571" y="3786621"/>
                    </a:cubicBezTo>
                    <a:close/>
                  </a:path>
                </a:pathLst>
              </a:custGeom>
              <a:solidFill>
                <a:srgbClr val="FFF559"/>
              </a:solidFill>
            </p:spPr>
          </p:sp>
        </p:grpSp>
        <p:sp>
          <p:nvSpPr>
            <p:cNvPr name="Freeform 25" id="25"/>
            <p:cNvSpPr/>
            <p:nvPr/>
          </p:nvSpPr>
          <p:spPr>
            <a:xfrm flipH="false" flipV="false" rot="0">
              <a:off x="742096" y="330248"/>
              <a:ext cx="1717396" cy="1733151"/>
            </a:xfrm>
            <a:custGeom>
              <a:avLst/>
              <a:gdLst/>
              <a:ahLst/>
              <a:cxnLst/>
              <a:rect r="r" b="b" t="t" l="l"/>
              <a:pathLst>
                <a:path h="1733151" w="1717396">
                  <a:moveTo>
                    <a:pt x="0" y="0"/>
                  </a:moveTo>
                  <a:lnTo>
                    <a:pt x="1717395" y="0"/>
                  </a:lnTo>
                  <a:lnTo>
                    <a:pt x="1717395" y="1733151"/>
                  </a:lnTo>
                  <a:lnTo>
                    <a:pt x="0" y="17331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299044" y="2345775"/>
              <a:ext cx="2603500" cy="5490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799">
                  <a:solidFill>
                    <a:srgbClr val="272727"/>
                  </a:solidFill>
                  <a:latin typeface="Quicksand"/>
                  <a:ea typeface="Quicksand"/>
                  <a:cs typeface="Quicksand"/>
                  <a:sym typeface="Quicksand"/>
                </a:rPr>
                <a:t>Windows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179569" y="6569924"/>
            <a:ext cx="2401190" cy="2402809"/>
            <a:chOff x="0" y="0"/>
            <a:chExt cx="3201587" cy="3203746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3201587" cy="3203746"/>
              <a:chOff x="0" y="0"/>
              <a:chExt cx="3759031" cy="3761565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3759031" cy="3761565"/>
              </a:xfrm>
              <a:custGeom>
                <a:avLst/>
                <a:gdLst/>
                <a:ahLst/>
                <a:cxnLst/>
                <a:rect r="r" b="b" t="t" l="l"/>
                <a:pathLst>
                  <a:path h="3761565" w="3759031">
                    <a:moveTo>
                      <a:pt x="3634571" y="3761565"/>
                    </a:moveTo>
                    <a:lnTo>
                      <a:pt x="124460" y="3761565"/>
                    </a:lnTo>
                    <a:cubicBezTo>
                      <a:pt x="55880" y="3761565"/>
                      <a:pt x="0" y="3705685"/>
                      <a:pt x="0" y="363710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634571" y="0"/>
                    </a:lnTo>
                    <a:cubicBezTo>
                      <a:pt x="3703151" y="0"/>
                      <a:pt x="3759031" y="55880"/>
                      <a:pt x="3759031" y="124460"/>
                    </a:cubicBezTo>
                    <a:lnTo>
                      <a:pt x="3759031" y="3637105"/>
                    </a:lnTo>
                    <a:cubicBezTo>
                      <a:pt x="3759031" y="3705685"/>
                      <a:pt x="3703151" y="3761565"/>
                      <a:pt x="3634571" y="3761565"/>
                    </a:cubicBezTo>
                    <a:close/>
                  </a:path>
                </a:pathLst>
              </a:custGeom>
              <a:solidFill>
                <a:srgbClr val="FFF559"/>
              </a:solidFill>
            </p:spPr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747287" y="821192"/>
              <a:ext cx="1714500" cy="751263"/>
            </a:xfrm>
            <a:custGeom>
              <a:avLst/>
              <a:gdLst/>
              <a:ahLst/>
              <a:cxnLst/>
              <a:rect r="r" b="b" t="t" l="l"/>
              <a:pathLst>
                <a:path h="751263" w="1714500">
                  <a:moveTo>
                    <a:pt x="0" y="0"/>
                  </a:moveTo>
                  <a:lnTo>
                    <a:pt x="1714500" y="0"/>
                  </a:lnTo>
                  <a:lnTo>
                    <a:pt x="1714500" y="751263"/>
                  </a:lnTo>
                  <a:lnTo>
                    <a:pt x="0" y="751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302787" y="2345775"/>
              <a:ext cx="2603500" cy="5490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799">
                  <a:solidFill>
                    <a:srgbClr val="272727"/>
                  </a:solidFill>
                  <a:latin typeface="Quicksand"/>
                  <a:ea typeface="Quicksand"/>
                  <a:cs typeface="Quicksand"/>
                  <a:sym typeface="Quicksand"/>
                </a:rPr>
                <a:t>Linux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624469" y="6561922"/>
            <a:ext cx="2401190" cy="2418814"/>
            <a:chOff x="0" y="0"/>
            <a:chExt cx="3201587" cy="3225086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3201587" cy="3225086"/>
              <a:chOff x="0" y="0"/>
              <a:chExt cx="3759031" cy="3786621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3759031" cy="3786621"/>
              </a:xfrm>
              <a:custGeom>
                <a:avLst/>
                <a:gdLst/>
                <a:ahLst/>
                <a:cxnLst/>
                <a:rect r="r" b="b" t="t" l="l"/>
                <a:pathLst>
                  <a:path h="3786621" w="3759031">
                    <a:moveTo>
                      <a:pt x="3634571" y="3786621"/>
                    </a:moveTo>
                    <a:lnTo>
                      <a:pt x="124460" y="3786621"/>
                    </a:lnTo>
                    <a:cubicBezTo>
                      <a:pt x="55880" y="3786621"/>
                      <a:pt x="0" y="3730741"/>
                      <a:pt x="0" y="366216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634571" y="0"/>
                    </a:lnTo>
                    <a:cubicBezTo>
                      <a:pt x="3703151" y="0"/>
                      <a:pt x="3759031" y="55880"/>
                      <a:pt x="3759031" y="124460"/>
                    </a:cubicBezTo>
                    <a:lnTo>
                      <a:pt x="3759031" y="3662161"/>
                    </a:lnTo>
                    <a:cubicBezTo>
                      <a:pt x="3759031" y="3730741"/>
                      <a:pt x="3703151" y="3786621"/>
                      <a:pt x="3634571" y="3786621"/>
                    </a:cubicBezTo>
                    <a:close/>
                  </a:path>
                </a:pathLst>
              </a:custGeom>
              <a:solidFill>
                <a:srgbClr val="FFF559"/>
              </a:solidFill>
            </p:spPr>
          </p:sp>
        </p:grpSp>
        <p:sp>
          <p:nvSpPr>
            <p:cNvPr name="Freeform 35" id="35"/>
            <p:cNvSpPr/>
            <p:nvPr/>
          </p:nvSpPr>
          <p:spPr>
            <a:xfrm flipH="false" flipV="false" rot="0">
              <a:off x="743924" y="472057"/>
              <a:ext cx="1714500" cy="1449532"/>
            </a:xfrm>
            <a:custGeom>
              <a:avLst/>
              <a:gdLst/>
              <a:ahLst/>
              <a:cxnLst/>
              <a:rect r="r" b="b" t="t" l="l"/>
              <a:pathLst>
                <a:path h="1449532" w="1714500">
                  <a:moveTo>
                    <a:pt x="0" y="0"/>
                  </a:moveTo>
                  <a:lnTo>
                    <a:pt x="1714500" y="0"/>
                  </a:lnTo>
                  <a:lnTo>
                    <a:pt x="1714500" y="1449532"/>
                  </a:lnTo>
                  <a:lnTo>
                    <a:pt x="0" y="1449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6" id="36"/>
            <p:cNvSpPr txBox="true"/>
            <p:nvPr/>
          </p:nvSpPr>
          <p:spPr>
            <a:xfrm rot="0">
              <a:off x="299424" y="2313517"/>
              <a:ext cx="2603500" cy="5490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799">
                  <a:solidFill>
                    <a:srgbClr val="272727"/>
                  </a:solidFill>
                  <a:latin typeface="Quicksand"/>
                  <a:ea typeface="Quicksand"/>
                  <a:cs typeface="Quicksand"/>
                  <a:sym typeface="Quicksand"/>
                </a:rPr>
                <a:t>macOS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4733160" y="6569924"/>
            <a:ext cx="2401190" cy="2402809"/>
            <a:chOff x="0" y="0"/>
            <a:chExt cx="3201587" cy="3203746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3201587" cy="3203746"/>
              <a:chOff x="0" y="0"/>
              <a:chExt cx="3759031" cy="3761565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3759031" cy="3761565"/>
              </a:xfrm>
              <a:custGeom>
                <a:avLst/>
                <a:gdLst/>
                <a:ahLst/>
                <a:cxnLst/>
                <a:rect r="r" b="b" t="t" l="l"/>
                <a:pathLst>
                  <a:path h="3761565" w="3759031">
                    <a:moveTo>
                      <a:pt x="3634571" y="3761565"/>
                    </a:moveTo>
                    <a:lnTo>
                      <a:pt x="124460" y="3761565"/>
                    </a:lnTo>
                    <a:cubicBezTo>
                      <a:pt x="55880" y="3761565"/>
                      <a:pt x="0" y="3705685"/>
                      <a:pt x="0" y="363710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634571" y="0"/>
                    </a:lnTo>
                    <a:cubicBezTo>
                      <a:pt x="3703151" y="0"/>
                      <a:pt x="3759031" y="55880"/>
                      <a:pt x="3759031" y="124460"/>
                    </a:cubicBezTo>
                    <a:lnTo>
                      <a:pt x="3759031" y="3637105"/>
                    </a:lnTo>
                    <a:cubicBezTo>
                      <a:pt x="3759031" y="3705685"/>
                      <a:pt x="3703151" y="3761565"/>
                      <a:pt x="3634571" y="3761565"/>
                    </a:cubicBezTo>
                    <a:close/>
                  </a:path>
                </a:pathLst>
              </a:custGeom>
              <a:solidFill>
                <a:srgbClr val="FFF559"/>
              </a:solidFill>
            </p:spPr>
          </p:sp>
        </p:grpSp>
        <p:sp>
          <p:nvSpPr>
            <p:cNvPr name="Freeform 40" id="40"/>
            <p:cNvSpPr/>
            <p:nvPr/>
          </p:nvSpPr>
          <p:spPr>
            <a:xfrm flipH="false" flipV="false" rot="0">
              <a:off x="1058601" y="330248"/>
              <a:ext cx="1084385" cy="1733151"/>
            </a:xfrm>
            <a:custGeom>
              <a:avLst/>
              <a:gdLst/>
              <a:ahLst/>
              <a:cxnLst/>
              <a:rect r="r" b="b" t="t" l="l"/>
              <a:pathLst>
                <a:path h="1733151" w="1084385">
                  <a:moveTo>
                    <a:pt x="0" y="0"/>
                  </a:moveTo>
                  <a:lnTo>
                    <a:pt x="1084385" y="0"/>
                  </a:lnTo>
                  <a:lnTo>
                    <a:pt x="1084385" y="1733151"/>
                  </a:lnTo>
                  <a:lnTo>
                    <a:pt x="0" y="17331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-12091"/>
              </a:stretch>
            </a:blipFill>
          </p:spPr>
        </p:sp>
        <p:sp>
          <p:nvSpPr>
            <p:cNvPr name="TextBox 41" id="41"/>
            <p:cNvSpPr txBox="true"/>
            <p:nvPr/>
          </p:nvSpPr>
          <p:spPr>
            <a:xfrm rot="0">
              <a:off x="299044" y="2345775"/>
              <a:ext cx="2603500" cy="5490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799">
                  <a:solidFill>
                    <a:srgbClr val="272727"/>
                  </a:solidFill>
                  <a:latin typeface="Quicksand"/>
                  <a:ea typeface="Quicksand"/>
                  <a:cs typeface="Quicksand"/>
                  <a:sym typeface="Quicksand"/>
                </a:rPr>
                <a:t>iOS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4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14727" y="3776216"/>
            <a:ext cx="3426993" cy="5052366"/>
            <a:chOff x="0" y="0"/>
            <a:chExt cx="5364910" cy="79094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64911" cy="7909410"/>
            </a:xfrm>
            <a:custGeom>
              <a:avLst/>
              <a:gdLst/>
              <a:ahLst/>
              <a:cxnLst/>
              <a:rect r="r" b="b" t="t" l="l"/>
              <a:pathLst>
                <a:path h="7909410" w="5364911">
                  <a:moveTo>
                    <a:pt x="5240450" y="7909410"/>
                  </a:moveTo>
                  <a:lnTo>
                    <a:pt x="124460" y="7909410"/>
                  </a:lnTo>
                  <a:cubicBezTo>
                    <a:pt x="55880" y="7909410"/>
                    <a:pt x="0" y="7853531"/>
                    <a:pt x="0" y="778495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40451" y="0"/>
                  </a:lnTo>
                  <a:cubicBezTo>
                    <a:pt x="5309031" y="0"/>
                    <a:pt x="5364911" y="55880"/>
                    <a:pt x="5364911" y="124460"/>
                  </a:cubicBezTo>
                  <a:lnTo>
                    <a:pt x="5364911" y="7784950"/>
                  </a:lnTo>
                  <a:cubicBezTo>
                    <a:pt x="5364911" y="7853531"/>
                    <a:pt x="5309031" y="7909410"/>
                    <a:pt x="5240451" y="7909410"/>
                  </a:cubicBezTo>
                  <a:close/>
                </a:path>
              </a:pathLst>
            </a:custGeom>
            <a:solidFill>
              <a:srgbClr val="12121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607219" y="3776216"/>
            <a:ext cx="3426993" cy="5019989"/>
            <a:chOff x="0" y="0"/>
            <a:chExt cx="5364910" cy="78587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64911" cy="7858724"/>
            </a:xfrm>
            <a:custGeom>
              <a:avLst/>
              <a:gdLst/>
              <a:ahLst/>
              <a:cxnLst/>
              <a:rect r="r" b="b" t="t" l="l"/>
              <a:pathLst>
                <a:path h="7858724" w="5364911">
                  <a:moveTo>
                    <a:pt x="5240450" y="7858724"/>
                  </a:moveTo>
                  <a:lnTo>
                    <a:pt x="124460" y="7858724"/>
                  </a:lnTo>
                  <a:cubicBezTo>
                    <a:pt x="55880" y="7858724"/>
                    <a:pt x="0" y="7802845"/>
                    <a:pt x="0" y="773426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40451" y="0"/>
                  </a:lnTo>
                  <a:cubicBezTo>
                    <a:pt x="5309031" y="0"/>
                    <a:pt x="5364911" y="55880"/>
                    <a:pt x="5364911" y="124460"/>
                  </a:cubicBezTo>
                  <a:lnTo>
                    <a:pt x="5364911" y="7734264"/>
                  </a:lnTo>
                  <a:cubicBezTo>
                    <a:pt x="5364911" y="7802845"/>
                    <a:pt x="5309031" y="7858724"/>
                    <a:pt x="5240451" y="7858724"/>
                  </a:cubicBezTo>
                  <a:close/>
                </a:path>
              </a:pathLst>
            </a:custGeom>
            <a:solidFill>
              <a:srgbClr val="1212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60566" y="3776216"/>
            <a:ext cx="3426993" cy="5052366"/>
            <a:chOff x="0" y="0"/>
            <a:chExt cx="5364910" cy="79094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64911" cy="7909410"/>
            </a:xfrm>
            <a:custGeom>
              <a:avLst/>
              <a:gdLst/>
              <a:ahLst/>
              <a:cxnLst/>
              <a:rect r="r" b="b" t="t" l="l"/>
              <a:pathLst>
                <a:path h="7909410" w="5364911">
                  <a:moveTo>
                    <a:pt x="5240450" y="7909410"/>
                  </a:moveTo>
                  <a:lnTo>
                    <a:pt x="124460" y="7909410"/>
                  </a:lnTo>
                  <a:cubicBezTo>
                    <a:pt x="55880" y="7909410"/>
                    <a:pt x="0" y="7853531"/>
                    <a:pt x="0" y="778495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40451" y="0"/>
                  </a:lnTo>
                  <a:cubicBezTo>
                    <a:pt x="5309031" y="0"/>
                    <a:pt x="5364911" y="55880"/>
                    <a:pt x="5364911" y="124460"/>
                  </a:cubicBezTo>
                  <a:lnTo>
                    <a:pt x="5364911" y="7784950"/>
                  </a:lnTo>
                  <a:cubicBezTo>
                    <a:pt x="5364911" y="7853531"/>
                    <a:pt x="5309031" y="7909410"/>
                    <a:pt x="5240451" y="7909410"/>
                  </a:cubicBezTo>
                  <a:close/>
                </a:path>
              </a:pathLst>
            </a:custGeom>
            <a:solidFill>
              <a:srgbClr val="121212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088913" y="4173704"/>
            <a:ext cx="2462987" cy="3187395"/>
          </a:xfrm>
          <a:custGeom>
            <a:avLst/>
            <a:gdLst/>
            <a:ahLst/>
            <a:cxnLst/>
            <a:rect r="r" b="b" t="t" l="l"/>
            <a:pathLst>
              <a:path h="3187395" w="2462987">
                <a:moveTo>
                  <a:pt x="0" y="0"/>
                </a:moveTo>
                <a:lnTo>
                  <a:pt x="2462986" y="0"/>
                </a:lnTo>
                <a:lnTo>
                  <a:pt x="2462986" y="3187395"/>
                </a:lnTo>
                <a:lnTo>
                  <a:pt x="0" y="3187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07657" y="4191953"/>
            <a:ext cx="2440513" cy="3150897"/>
          </a:xfrm>
          <a:custGeom>
            <a:avLst/>
            <a:gdLst/>
            <a:ahLst/>
            <a:cxnLst/>
            <a:rect r="r" b="b" t="t" l="l"/>
            <a:pathLst>
              <a:path h="3150897" w="2440513">
                <a:moveTo>
                  <a:pt x="0" y="0"/>
                </a:moveTo>
                <a:lnTo>
                  <a:pt x="2440513" y="0"/>
                </a:lnTo>
                <a:lnTo>
                  <a:pt x="2440513" y="3150897"/>
                </a:lnTo>
                <a:lnTo>
                  <a:pt x="0" y="3150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53788" y="3086913"/>
            <a:ext cx="3949868" cy="574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Utility software are programs designed to assist in system maintenance and management tasks.</a:t>
            </a:r>
          </a:p>
          <a:p>
            <a:pPr algn="l">
              <a:lnSpc>
                <a:spcPts val="4199"/>
              </a:lnSpc>
            </a:pP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This software is important in optimising system performance, ensuring security, and preventing data loss.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480336" y="4173704"/>
            <a:ext cx="2387648" cy="3187395"/>
          </a:xfrm>
          <a:custGeom>
            <a:avLst/>
            <a:gdLst/>
            <a:ahLst/>
            <a:cxnLst/>
            <a:rect r="r" b="b" t="t" l="l"/>
            <a:pathLst>
              <a:path h="3187395" w="2387648">
                <a:moveTo>
                  <a:pt x="0" y="0"/>
                </a:moveTo>
                <a:lnTo>
                  <a:pt x="2387648" y="0"/>
                </a:lnTo>
                <a:lnTo>
                  <a:pt x="2387648" y="3187395"/>
                </a:lnTo>
                <a:lnTo>
                  <a:pt x="0" y="31873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53788" y="1458417"/>
            <a:ext cx="15088411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Utility</a:t>
            </a:r>
            <a:r>
              <a:rPr lang="en-US" sz="8000" spc="-20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 Software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31340" y="7633535"/>
            <a:ext cx="2993146" cy="79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799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Anti-virus software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77782" y="7828798"/>
            <a:ext cx="2992755" cy="40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799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Backup utilities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24029" y="7633535"/>
            <a:ext cx="2992755" cy="79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799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Disk defragmenters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14727" y="3134538"/>
            <a:ext cx="10694968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 spc="-55">
                <a:solidFill>
                  <a:srgbClr val="FFF55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Examples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9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9794" y="2786380"/>
            <a:ext cx="15088411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Application software or ‘apps’ are programs designed to perform specific tasks for users.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99794" y="1374868"/>
            <a:ext cx="15088411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Application Software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9794" y="3754535"/>
            <a:ext cx="15088411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 spc="-55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Examples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952730" y="4380958"/>
            <a:ext cx="3958667" cy="4531174"/>
            <a:chOff x="0" y="0"/>
            <a:chExt cx="6197239" cy="70934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97240" cy="7093491"/>
            </a:xfrm>
            <a:custGeom>
              <a:avLst/>
              <a:gdLst/>
              <a:ahLst/>
              <a:cxnLst/>
              <a:rect r="r" b="b" t="t" l="l"/>
              <a:pathLst>
                <a:path h="7093491" w="6197240">
                  <a:moveTo>
                    <a:pt x="6072779" y="7093491"/>
                  </a:moveTo>
                  <a:lnTo>
                    <a:pt x="124460" y="7093491"/>
                  </a:lnTo>
                  <a:cubicBezTo>
                    <a:pt x="55880" y="7093491"/>
                    <a:pt x="0" y="7037611"/>
                    <a:pt x="0" y="69690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72780" y="0"/>
                  </a:lnTo>
                  <a:cubicBezTo>
                    <a:pt x="6141360" y="0"/>
                    <a:pt x="6197240" y="55880"/>
                    <a:pt x="6197240" y="124460"/>
                  </a:cubicBezTo>
                  <a:lnTo>
                    <a:pt x="6197240" y="6969031"/>
                  </a:lnTo>
                  <a:cubicBezTo>
                    <a:pt x="6197240" y="7037611"/>
                    <a:pt x="6141360" y="7093491"/>
                    <a:pt x="6072780" y="7093491"/>
                  </a:cubicBezTo>
                  <a:close/>
                </a:path>
              </a:pathLst>
            </a:custGeom>
            <a:solidFill>
              <a:srgbClr val="A0F8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76603" y="4380958"/>
            <a:ext cx="3958667" cy="4501192"/>
            <a:chOff x="0" y="0"/>
            <a:chExt cx="6197239" cy="704655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197240" cy="7046554"/>
            </a:xfrm>
            <a:custGeom>
              <a:avLst/>
              <a:gdLst/>
              <a:ahLst/>
              <a:cxnLst/>
              <a:rect r="r" b="b" t="t" l="l"/>
              <a:pathLst>
                <a:path h="7046554" w="6197240">
                  <a:moveTo>
                    <a:pt x="6072779" y="7046554"/>
                  </a:moveTo>
                  <a:lnTo>
                    <a:pt x="124460" y="7046554"/>
                  </a:lnTo>
                  <a:cubicBezTo>
                    <a:pt x="55880" y="7046554"/>
                    <a:pt x="0" y="6990674"/>
                    <a:pt x="0" y="69220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72780" y="0"/>
                  </a:lnTo>
                  <a:cubicBezTo>
                    <a:pt x="6141360" y="0"/>
                    <a:pt x="6197240" y="55880"/>
                    <a:pt x="6197240" y="124460"/>
                  </a:cubicBezTo>
                  <a:lnTo>
                    <a:pt x="6197240" y="6922094"/>
                  </a:lnTo>
                  <a:cubicBezTo>
                    <a:pt x="6197240" y="6990674"/>
                    <a:pt x="6141360" y="7046554"/>
                    <a:pt x="6072780" y="7046554"/>
                  </a:cubicBezTo>
                  <a:close/>
                </a:path>
              </a:pathLst>
            </a:custGeom>
            <a:solidFill>
              <a:srgbClr val="A0F8EE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164196" y="4380958"/>
            <a:ext cx="3958667" cy="4531174"/>
            <a:chOff x="0" y="0"/>
            <a:chExt cx="6197239" cy="70934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97240" cy="7093491"/>
            </a:xfrm>
            <a:custGeom>
              <a:avLst/>
              <a:gdLst/>
              <a:ahLst/>
              <a:cxnLst/>
              <a:rect r="r" b="b" t="t" l="l"/>
              <a:pathLst>
                <a:path h="7093491" w="6197240">
                  <a:moveTo>
                    <a:pt x="6072779" y="7093491"/>
                  </a:moveTo>
                  <a:lnTo>
                    <a:pt x="124460" y="7093491"/>
                  </a:lnTo>
                  <a:cubicBezTo>
                    <a:pt x="55880" y="7093491"/>
                    <a:pt x="0" y="7037611"/>
                    <a:pt x="0" y="69690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72780" y="0"/>
                  </a:lnTo>
                  <a:cubicBezTo>
                    <a:pt x="6141360" y="0"/>
                    <a:pt x="6197240" y="55880"/>
                    <a:pt x="6197240" y="124460"/>
                  </a:cubicBezTo>
                  <a:lnTo>
                    <a:pt x="6197240" y="6969031"/>
                  </a:lnTo>
                  <a:cubicBezTo>
                    <a:pt x="6197240" y="7037611"/>
                    <a:pt x="6141360" y="7093491"/>
                    <a:pt x="6072780" y="7093491"/>
                  </a:cubicBezTo>
                  <a:close/>
                </a:path>
              </a:pathLst>
            </a:custGeom>
            <a:solidFill>
              <a:srgbClr val="A0F8EE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3635311" y="5397414"/>
            <a:ext cx="2624271" cy="2142359"/>
          </a:xfrm>
          <a:custGeom>
            <a:avLst/>
            <a:gdLst/>
            <a:ahLst/>
            <a:cxnLst/>
            <a:rect r="r" b="b" t="t" l="l"/>
            <a:pathLst>
              <a:path h="2142359" w="2624271">
                <a:moveTo>
                  <a:pt x="0" y="0"/>
                </a:moveTo>
                <a:lnTo>
                  <a:pt x="2624271" y="0"/>
                </a:lnTo>
                <a:lnTo>
                  <a:pt x="2624271" y="2142360"/>
                </a:lnTo>
                <a:lnTo>
                  <a:pt x="0" y="21423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831865" y="5439197"/>
            <a:ext cx="2624271" cy="2190073"/>
          </a:xfrm>
          <a:custGeom>
            <a:avLst/>
            <a:gdLst/>
            <a:ahLst/>
            <a:cxnLst/>
            <a:rect r="r" b="b" t="t" l="l"/>
            <a:pathLst>
              <a:path h="2190073" w="2624271">
                <a:moveTo>
                  <a:pt x="0" y="0"/>
                </a:moveTo>
                <a:lnTo>
                  <a:pt x="2624270" y="0"/>
                </a:lnTo>
                <a:lnTo>
                  <a:pt x="2624270" y="2190073"/>
                </a:lnTo>
                <a:lnTo>
                  <a:pt x="0" y="21900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043801" y="5474982"/>
            <a:ext cx="2624271" cy="2118502"/>
          </a:xfrm>
          <a:custGeom>
            <a:avLst/>
            <a:gdLst/>
            <a:ahLst/>
            <a:cxnLst/>
            <a:rect r="r" b="b" t="t" l="l"/>
            <a:pathLst>
              <a:path h="2118502" w="2624271">
                <a:moveTo>
                  <a:pt x="0" y="0"/>
                </a:moveTo>
                <a:lnTo>
                  <a:pt x="2624271" y="0"/>
                </a:lnTo>
                <a:lnTo>
                  <a:pt x="2624271" y="2118503"/>
                </a:lnTo>
                <a:lnTo>
                  <a:pt x="0" y="21185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503314" y="4647479"/>
            <a:ext cx="2888265" cy="40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799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Productivity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99397" y="4647479"/>
            <a:ext cx="2888265" cy="40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799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Entertainment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913438" y="4647479"/>
            <a:ext cx="2888265" cy="40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799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Communication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03314" y="7900688"/>
            <a:ext cx="2888265" cy="79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7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e.g. word processors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699867" y="8095951"/>
            <a:ext cx="2888265" cy="40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7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e.g. video games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911804" y="7900688"/>
            <a:ext cx="2888265" cy="79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7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e.g. web browsers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F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9591" y="1114149"/>
            <a:ext cx="5192702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Drag and drop the software into the correct classification.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897264" y="1514475"/>
            <a:ext cx="10362036" cy="1954072"/>
            <a:chOff x="0" y="0"/>
            <a:chExt cx="8022791" cy="15129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22792" cy="1512938"/>
            </a:xfrm>
            <a:custGeom>
              <a:avLst/>
              <a:gdLst/>
              <a:ahLst/>
              <a:cxnLst/>
              <a:rect r="r" b="b" t="t" l="l"/>
              <a:pathLst>
                <a:path h="1512938" w="8022792">
                  <a:moveTo>
                    <a:pt x="7898331" y="1512938"/>
                  </a:moveTo>
                  <a:lnTo>
                    <a:pt x="124460" y="1512938"/>
                  </a:lnTo>
                  <a:cubicBezTo>
                    <a:pt x="55880" y="1512938"/>
                    <a:pt x="0" y="1457058"/>
                    <a:pt x="0" y="13884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898331" y="0"/>
                  </a:lnTo>
                  <a:cubicBezTo>
                    <a:pt x="7966911" y="0"/>
                    <a:pt x="8022792" y="55880"/>
                    <a:pt x="8022792" y="124460"/>
                  </a:cubicBezTo>
                  <a:lnTo>
                    <a:pt x="8022792" y="1388478"/>
                  </a:lnTo>
                  <a:cubicBezTo>
                    <a:pt x="8022792" y="1457058"/>
                    <a:pt x="7966911" y="1512938"/>
                    <a:pt x="7898331" y="1512938"/>
                  </a:cubicBezTo>
                  <a:close/>
                </a:path>
              </a:pathLst>
            </a:custGeom>
            <a:solidFill>
              <a:srgbClr val="A0F8EE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085185" y="1028700"/>
            <a:ext cx="991236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 spc="-159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System Software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897264" y="7304228"/>
            <a:ext cx="10362036" cy="1954072"/>
            <a:chOff x="0" y="0"/>
            <a:chExt cx="8022791" cy="15129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22792" cy="1512938"/>
            </a:xfrm>
            <a:custGeom>
              <a:avLst/>
              <a:gdLst/>
              <a:ahLst/>
              <a:cxnLst/>
              <a:rect r="r" b="b" t="t" l="l"/>
              <a:pathLst>
                <a:path h="1512938" w="8022792">
                  <a:moveTo>
                    <a:pt x="7898331" y="1512938"/>
                  </a:moveTo>
                  <a:lnTo>
                    <a:pt x="124460" y="1512938"/>
                  </a:lnTo>
                  <a:cubicBezTo>
                    <a:pt x="55880" y="1512938"/>
                    <a:pt x="0" y="1457058"/>
                    <a:pt x="0" y="13884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898331" y="0"/>
                  </a:lnTo>
                  <a:cubicBezTo>
                    <a:pt x="7966911" y="0"/>
                    <a:pt x="8022792" y="55880"/>
                    <a:pt x="8022792" y="124460"/>
                  </a:cubicBezTo>
                  <a:lnTo>
                    <a:pt x="8022792" y="1388478"/>
                  </a:lnTo>
                  <a:cubicBezTo>
                    <a:pt x="8022792" y="1457058"/>
                    <a:pt x="7966911" y="1512938"/>
                    <a:pt x="7898331" y="1512938"/>
                  </a:cubicBezTo>
                  <a:close/>
                </a:path>
              </a:pathLst>
            </a:custGeom>
            <a:solidFill>
              <a:srgbClr val="E598D8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085185" y="6818453"/>
            <a:ext cx="991236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 spc="-159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Application Software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897264" y="4409351"/>
            <a:ext cx="10362036" cy="1954072"/>
            <a:chOff x="0" y="0"/>
            <a:chExt cx="8022791" cy="15129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022792" cy="1512938"/>
            </a:xfrm>
            <a:custGeom>
              <a:avLst/>
              <a:gdLst/>
              <a:ahLst/>
              <a:cxnLst/>
              <a:rect r="r" b="b" t="t" l="l"/>
              <a:pathLst>
                <a:path h="1512938" w="8022792">
                  <a:moveTo>
                    <a:pt x="7898331" y="1512938"/>
                  </a:moveTo>
                  <a:lnTo>
                    <a:pt x="124460" y="1512938"/>
                  </a:lnTo>
                  <a:cubicBezTo>
                    <a:pt x="55880" y="1512938"/>
                    <a:pt x="0" y="1457058"/>
                    <a:pt x="0" y="13884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898331" y="0"/>
                  </a:lnTo>
                  <a:cubicBezTo>
                    <a:pt x="7966911" y="0"/>
                    <a:pt x="8022792" y="55880"/>
                    <a:pt x="8022792" y="124460"/>
                  </a:cubicBezTo>
                  <a:lnTo>
                    <a:pt x="8022792" y="1388478"/>
                  </a:lnTo>
                  <a:cubicBezTo>
                    <a:pt x="8022792" y="1457058"/>
                    <a:pt x="7966911" y="1512938"/>
                    <a:pt x="7898331" y="1512938"/>
                  </a:cubicBezTo>
                  <a:close/>
                </a:path>
              </a:pathLst>
            </a:custGeom>
            <a:solidFill>
              <a:srgbClr val="FFF55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085185" y="3923576"/>
            <a:ext cx="991236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 spc="-159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Utility Software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998603" y="2364850"/>
            <a:ext cx="2000250" cy="983305"/>
            <a:chOff x="0" y="0"/>
            <a:chExt cx="2667000" cy="131107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195145" y="397604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Antivirus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53031" y="3515064"/>
            <a:ext cx="2000250" cy="983305"/>
            <a:chOff x="0" y="0"/>
            <a:chExt cx="2667000" cy="131107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195145" y="416142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Excel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998603" y="4662254"/>
            <a:ext cx="2000250" cy="983305"/>
            <a:chOff x="0" y="0"/>
            <a:chExt cx="2667000" cy="1311073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178043" y="416142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Settings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998603" y="5809443"/>
            <a:ext cx="2000250" cy="983305"/>
            <a:chOff x="0" y="0"/>
            <a:chExt cx="2667000" cy="1311073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27" id="27"/>
            <p:cNvSpPr txBox="true"/>
            <p:nvPr/>
          </p:nvSpPr>
          <p:spPr>
            <a:xfrm rot="0">
              <a:off x="195145" y="413313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Linux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998603" y="3515064"/>
            <a:ext cx="2000250" cy="983305"/>
            <a:chOff x="0" y="0"/>
            <a:chExt cx="2667000" cy="1311073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31" id="31"/>
            <p:cNvSpPr txBox="true"/>
            <p:nvPr/>
          </p:nvSpPr>
          <p:spPr>
            <a:xfrm rot="0">
              <a:off x="195145" y="416142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Fortnite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753031" y="6956632"/>
            <a:ext cx="2000250" cy="983305"/>
            <a:chOff x="0" y="0"/>
            <a:chExt cx="2667000" cy="1311073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35" id="35"/>
            <p:cNvSpPr txBox="true"/>
            <p:nvPr/>
          </p:nvSpPr>
          <p:spPr>
            <a:xfrm rot="0">
              <a:off x="195145" y="413313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Netflix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998603" y="6956632"/>
            <a:ext cx="2000250" cy="983305"/>
            <a:chOff x="0" y="0"/>
            <a:chExt cx="2667000" cy="1311073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195145" y="413313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Backup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753031" y="2364850"/>
            <a:ext cx="2000250" cy="983305"/>
            <a:chOff x="0" y="0"/>
            <a:chExt cx="2667000" cy="1311073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43" id="43"/>
            <p:cNvSpPr txBox="true"/>
            <p:nvPr/>
          </p:nvSpPr>
          <p:spPr>
            <a:xfrm rot="0">
              <a:off x="195145" y="397604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Android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753031" y="4662254"/>
            <a:ext cx="2000250" cy="983305"/>
            <a:chOff x="0" y="0"/>
            <a:chExt cx="2667000" cy="1311073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47" id="47"/>
            <p:cNvSpPr txBox="true"/>
            <p:nvPr/>
          </p:nvSpPr>
          <p:spPr>
            <a:xfrm rot="0">
              <a:off x="178043" y="416142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iOS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753031" y="5809443"/>
            <a:ext cx="2000250" cy="983305"/>
            <a:chOff x="0" y="0"/>
            <a:chExt cx="2667000" cy="1311073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51" id="51"/>
            <p:cNvSpPr txBox="true"/>
            <p:nvPr/>
          </p:nvSpPr>
          <p:spPr>
            <a:xfrm rot="0">
              <a:off x="195145" y="416142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Firewall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753031" y="8103821"/>
            <a:ext cx="2000250" cy="983305"/>
            <a:chOff x="0" y="0"/>
            <a:chExt cx="2667000" cy="1311073"/>
          </a:xfrm>
        </p:grpSpPr>
        <p:grpSp>
          <p:nvGrpSpPr>
            <p:cNvPr name="Group 53" id="53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55" id="55"/>
            <p:cNvSpPr txBox="true"/>
            <p:nvPr/>
          </p:nvSpPr>
          <p:spPr>
            <a:xfrm rot="0">
              <a:off x="195145" y="413313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Windows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3998603" y="8103821"/>
            <a:ext cx="2000250" cy="983305"/>
            <a:chOff x="0" y="0"/>
            <a:chExt cx="2667000" cy="1311073"/>
          </a:xfrm>
        </p:grpSpPr>
        <p:grpSp>
          <p:nvGrpSpPr>
            <p:cNvPr name="Group 57" id="57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59" id="59"/>
            <p:cNvSpPr txBox="true"/>
            <p:nvPr/>
          </p:nvSpPr>
          <p:spPr>
            <a:xfrm rot="0">
              <a:off x="195145" y="413313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Spotify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F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9591" y="1114149"/>
            <a:ext cx="5192702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Drag and drop the software into the correct classification.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897264" y="1514475"/>
            <a:ext cx="10362036" cy="1954072"/>
            <a:chOff x="0" y="0"/>
            <a:chExt cx="8022791" cy="15129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22792" cy="1512938"/>
            </a:xfrm>
            <a:custGeom>
              <a:avLst/>
              <a:gdLst/>
              <a:ahLst/>
              <a:cxnLst/>
              <a:rect r="r" b="b" t="t" l="l"/>
              <a:pathLst>
                <a:path h="1512938" w="8022792">
                  <a:moveTo>
                    <a:pt x="7898331" y="1512938"/>
                  </a:moveTo>
                  <a:lnTo>
                    <a:pt x="124460" y="1512938"/>
                  </a:lnTo>
                  <a:cubicBezTo>
                    <a:pt x="55880" y="1512938"/>
                    <a:pt x="0" y="1457058"/>
                    <a:pt x="0" y="13884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898331" y="0"/>
                  </a:lnTo>
                  <a:cubicBezTo>
                    <a:pt x="7966911" y="0"/>
                    <a:pt x="8022792" y="55880"/>
                    <a:pt x="8022792" y="124460"/>
                  </a:cubicBezTo>
                  <a:lnTo>
                    <a:pt x="8022792" y="1388478"/>
                  </a:lnTo>
                  <a:cubicBezTo>
                    <a:pt x="8022792" y="1457058"/>
                    <a:pt x="7966911" y="1512938"/>
                    <a:pt x="7898331" y="1512938"/>
                  </a:cubicBezTo>
                  <a:close/>
                </a:path>
              </a:pathLst>
            </a:custGeom>
            <a:solidFill>
              <a:srgbClr val="A0F8EE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085185" y="1028700"/>
            <a:ext cx="991236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 spc="-159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System Software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897264" y="7304228"/>
            <a:ext cx="10362036" cy="1954072"/>
            <a:chOff x="0" y="0"/>
            <a:chExt cx="8022791" cy="15129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22792" cy="1512938"/>
            </a:xfrm>
            <a:custGeom>
              <a:avLst/>
              <a:gdLst/>
              <a:ahLst/>
              <a:cxnLst/>
              <a:rect r="r" b="b" t="t" l="l"/>
              <a:pathLst>
                <a:path h="1512938" w="8022792">
                  <a:moveTo>
                    <a:pt x="7898331" y="1512938"/>
                  </a:moveTo>
                  <a:lnTo>
                    <a:pt x="124460" y="1512938"/>
                  </a:lnTo>
                  <a:cubicBezTo>
                    <a:pt x="55880" y="1512938"/>
                    <a:pt x="0" y="1457058"/>
                    <a:pt x="0" y="13884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898331" y="0"/>
                  </a:lnTo>
                  <a:cubicBezTo>
                    <a:pt x="7966911" y="0"/>
                    <a:pt x="8022792" y="55880"/>
                    <a:pt x="8022792" y="124460"/>
                  </a:cubicBezTo>
                  <a:lnTo>
                    <a:pt x="8022792" y="1388478"/>
                  </a:lnTo>
                  <a:cubicBezTo>
                    <a:pt x="8022792" y="1457058"/>
                    <a:pt x="7966911" y="1512938"/>
                    <a:pt x="7898331" y="1512938"/>
                  </a:cubicBezTo>
                  <a:close/>
                </a:path>
              </a:pathLst>
            </a:custGeom>
            <a:solidFill>
              <a:srgbClr val="E598D8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085185" y="6818453"/>
            <a:ext cx="991236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 spc="-159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Application Software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897264" y="4409351"/>
            <a:ext cx="10362036" cy="1954072"/>
            <a:chOff x="0" y="0"/>
            <a:chExt cx="8022791" cy="15129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022792" cy="1512938"/>
            </a:xfrm>
            <a:custGeom>
              <a:avLst/>
              <a:gdLst/>
              <a:ahLst/>
              <a:cxnLst/>
              <a:rect r="r" b="b" t="t" l="l"/>
              <a:pathLst>
                <a:path h="1512938" w="8022792">
                  <a:moveTo>
                    <a:pt x="7898331" y="1512938"/>
                  </a:moveTo>
                  <a:lnTo>
                    <a:pt x="124460" y="1512938"/>
                  </a:lnTo>
                  <a:cubicBezTo>
                    <a:pt x="55880" y="1512938"/>
                    <a:pt x="0" y="1457058"/>
                    <a:pt x="0" y="13884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898331" y="0"/>
                  </a:lnTo>
                  <a:cubicBezTo>
                    <a:pt x="7966911" y="0"/>
                    <a:pt x="8022792" y="55880"/>
                    <a:pt x="8022792" y="124460"/>
                  </a:cubicBezTo>
                  <a:lnTo>
                    <a:pt x="8022792" y="1388478"/>
                  </a:lnTo>
                  <a:cubicBezTo>
                    <a:pt x="8022792" y="1457058"/>
                    <a:pt x="7966911" y="1512938"/>
                    <a:pt x="7898331" y="1512938"/>
                  </a:cubicBezTo>
                  <a:close/>
                </a:path>
              </a:pathLst>
            </a:custGeom>
            <a:solidFill>
              <a:srgbClr val="FFF559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085185" y="3923576"/>
            <a:ext cx="991236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 spc="-159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Utility Software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151381" y="5038001"/>
            <a:ext cx="2000250" cy="983305"/>
            <a:chOff x="0" y="0"/>
            <a:chExt cx="2667000" cy="131107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195145" y="397604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Antivirus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151381" y="7936407"/>
            <a:ext cx="2000250" cy="983305"/>
            <a:chOff x="0" y="0"/>
            <a:chExt cx="2667000" cy="131107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195145" y="416142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Excel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766688" y="5038001"/>
            <a:ext cx="2000250" cy="983305"/>
            <a:chOff x="0" y="0"/>
            <a:chExt cx="2667000" cy="1311073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178043" y="416142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Settings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387082" y="2140944"/>
            <a:ext cx="2000250" cy="983305"/>
            <a:chOff x="0" y="0"/>
            <a:chExt cx="2667000" cy="1311073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27" id="27"/>
            <p:cNvSpPr txBox="true"/>
            <p:nvPr/>
          </p:nvSpPr>
          <p:spPr>
            <a:xfrm rot="0">
              <a:off x="195145" y="413313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Linux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766688" y="7936407"/>
            <a:ext cx="2000250" cy="983305"/>
            <a:chOff x="0" y="0"/>
            <a:chExt cx="2667000" cy="1311073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31" id="31"/>
            <p:cNvSpPr txBox="true"/>
            <p:nvPr/>
          </p:nvSpPr>
          <p:spPr>
            <a:xfrm rot="0">
              <a:off x="195145" y="416142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Fortnite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381995" y="7936407"/>
            <a:ext cx="2000250" cy="983305"/>
            <a:chOff x="0" y="0"/>
            <a:chExt cx="2667000" cy="1311073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35" id="35"/>
            <p:cNvSpPr txBox="true"/>
            <p:nvPr/>
          </p:nvSpPr>
          <p:spPr>
            <a:xfrm rot="0">
              <a:off x="195145" y="413313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Netflix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997303" y="5038001"/>
            <a:ext cx="2000250" cy="983305"/>
            <a:chOff x="0" y="0"/>
            <a:chExt cx="2667000" cy="1311073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195145" y="413313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Backup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151381" y="2140944"/>
            <a:ext cx="2000250" cy="983305"/>
            <a:chOff x="0" y="0"/>
            <a:chExt cx="2667000" cy="1311073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43" id="43"/>
            <p:cNvSpPr txBox="true"/>
            <p:nvPr/>
          </p:nvSpPr>
          <p:spPr>
            <a:xfrm rot="0">
              <a:off x="195145" y="397604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Android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769232" y="2140944"/>
            <a:ext cx="2000250" cy="983305"/>
            <a:chOff x="0" y="0"/>
            <a:chExt cx="2667000" cy="1311073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47" id="47"/>
            <p:cNvSpPr txBox="true"/>
            <p:nvPr/>
          </p:nvSpPr>
          <p:spPr>
            <a:xfrm rot="0">
              <a:off x="178043" y="416142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iOS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2381995" y="5038001"/>
            <a:ext cx="2000250" cy="983305"/>
            <a:chOff x="0" y="0"/>
            <a:chExt cx="2667000" cy="1311073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51" id="51"/>
            <p:cNvSpPr txBox="true"/>
            <p:nvPr/>
          </p:nvSpPr>
          <p:spPr>
            <a:xfrm rot="0">
              <a:off x="195145" y="416142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Firewall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5004933" y="2140944"/>
            <a:ext cx="2000250" cy="983305"/>
            <a:chOff x="0" y="0"/>
            <a:chExt cx="2667000" cy="1311073"/>
          </a:xfrm>
        </p:grpSpPr>
        <p:grpSp>
          <p:nvGrpSpPr>
            <p:cNvPr name="Group 53" id="53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55" id="55"/>
            <p:cNvSpPr txBox="true"/>
            <p:nvPr/>
          </p:nvSpPr>
          <p:spPr>
            <a:xfrm rot="0">
              <a:off x="195145" y="413313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Windows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4997303" y="7936407"/>
            <a:ext cx="2000250" cy="983305"/>
            <a:chOff x="0" y="0"/>
            <a:chExt cx="2667000" cy="1311073"/>
          </a:xfrm>
        </p:grpSpPr>
        <p:grpSp>
          <p:nvGrpSpPr>
            <p:cNvPr name="Group 57" id="57"/>
            <p:cNvGrpSpPr/>
            <p:nvPr/>
          </p:nvGrpSpPr>
          <p:grpSpPr>
            <a:xfrm rot="0">
              <a:off x="0" y="0"/>
              <a:ext cx="2667000" cy="1311073"/>
              <a:chOff x="0" y="0"/>
              <a:chExt cx="1548691" cy="761322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1548691" cy="761323"/>
              </a:xfrm>
              <a:custGeom>
                <a:avLst/>
                <a:gdLst/>
                <a:ahLst/>
                <a:cxnLst/>
                <a:rect r="r" b="b" t="t" l="l"/>
                <a:pathLst>
                  <a:path h="761323" w="1548691">
                    <a:moveTo>
                      <a:pt x="1424231" y="761322"/>
                    </a:moveTo>
                    <a:lnTo>
                      <a:pt x="124460" y="761322"/>
                    </a:lnTo>
                    <a:cubicBezTo>
                      <a:pt x="55880" y="761322"/>
                      <a:pt x="0" y="705442"/>
                      <a:pt x="0" y="6368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4231" y="0"/>
                    </a:lnTo>
                    <a:cubicBezTo>
                      <a:pt x="1492811" y="0"/>
                      <a:pt x="1548691" y="55880"/>
                      <a:pt x="1548691" y="124460"/>
                    </a:cubicBezTo>
                    <a:lnTo>
                      <a:pt x="1548691" y="636863"/>
                    </a:lnTo>
                    <a:cubicBezTo>
                      <a:pt x="1548691" y="705442"/>
                      <a:pt x="1492811" y="761323"/>
                      <a:pt x="1424231" y="761323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59" id="59"/>
            <p:cNvSpPr txBox="true"/>
            <p:nvPr/>
          </p:nvSpPr>
          <p:spPr>
            <a:xfrm rot="0">
              <a:off x="195145" y="413313"/>
              <a:ext cx="2276711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6E5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Spotify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F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82379" y="2190012"/>
            <a:ext cx="3806870" cy="6916102"/>
            <a:chOff x="0" y="0"/>
            <a:chExt cx="2947464" cy="53547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47464" cy="5354782"/>
            </a:xfrm>
            <a:custGeom>
              <a:avLst/>
              <a:gdLst/>
              <a:ahLst/>
              <a:cxnLst/>
              <a:rect r="r" b="b" t="t" l="l"/>
              <a:pathLst>
                <a:path h="5354782" w="2947464">
                  <a:moveTo>
                    <a:pt x="2823004" y="5354782"/>
                  </a:moveTo>
                  <a:lnTo>
                    <a:pt x="124460" y="5354782"/>
                  </a:lnTo>
                  <a:cubicBezTo>
                    <a:pt x="55880" y="5354782"/>
                    <a:pt x="0" y="5298902"/>
                    <a:pt x="0" y="52303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3004" y="0"/>
                  </a:lnTo>
                  <a:cubicBezTo>
                    <a:pt x="2891584" y="0"/>
                    <a:pt x="2947464" y="55880"/>
                    <a:pt x="2947464" y="124460"/>
                  </a:cubicBezTo>
                  <a:lnTo>
                    <a:pt x="2947464" y="5230322"/>
                  </a:lnTo>
                  <a:cubicBezTo>
                    <a:pt x="2947464" y="5298902"/>
                    <a:pt x="2891584" y="5354782"/>
                    <a:pt x="2823004" y="5354782"/>
                  </a:cubicBezTo>
                  <a:close/>
                </a:path>
              </a:pathLst>
            </a:custGeom>
            <a:solidFill>
              <a:srgbClr val="A0F8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336008" y="2190012"/>
            <a:ext cx="3806870" cy="6916102"/>
            <a:chOff x="0" y="0"/>
            <a:chExt cx="2947464" cy="53547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47464" cy="5354782"/>
            </a:xfrm>
            <a:custGeom>
              <a:avLst/>
              <a:gdLst/>
              <a:ahLst/>
              <a:cxnLst/>
              <a:rect r="r" b="b" t="t" l="l"/>
              <a:pathLst>
                <a:path h="5354782" w="2947464">
                  <a:moveTo>
                    <a:pt x="2823004" y="5354782"/>
                  </a:moveTo>
                  <a:lnTo>
                    <a:pt x="124460" y="5354782"/>
                  </a:lnTo>
                  <a:cubicBezTo>
                    <a:pt x="55880" y="5354782"/>
                    <a:pt x="0" y="5298902"/>
                    <a:pt x="0" y="52303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3004" y="0"/>
                  </a:lnTo>
                  <a:cubicBezTo>
                    <a:pt x="2891584" y="0"/>
                    <a:pt x="2947464" y="55880"/>
                    <a:pt x="2947464" y="124460"/>
                  </a:cubicBezTo>
                  <a:lnTo>
                    <a:pt x="2947464" y="5230322"/>
                  </a:lnTo>
                  <a:cubicBezTo>
                    <a:pt x="2947464" y="5298902"/>
                    <a:pt x="2891584" y="5354782"/>
                    <a:pt x="2823004" y="5354782"/>
                  </a:cubicBezTo>
                  <a:close/>
                </a:path>
              </a:pathLst>
            </a:custGeom>
            <a:solidFill>
              <a:srgbClr val="FFF5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389636" y="2190012"/>
            <a:ext cx="3806870" cy="6916102"/>
            <a:chOff x="0" y="0"/>
            <a:chExt cx="2947464" cy="53547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47464" cy="5354782"/>
            </a:xfrm>
            <a:custGeom>
              <a:avLst/>
              <a:gdLst/>
              <a:ahLst/>
              <a:cxnLst/>
              <a:rect r="r" b="b" t="t" l="l"/>
              <a:pathLst>
                <a:path h="5354782" w="2947464">
                  <a:moveTo>
                    <a:pt x="2823004" y="5354782"/>
                  </a:moveTo>
                  <a:lnTo>
                    <a:pt x="124460" y="5354782"/>
                  </a:lnTo>
                  <a:cubicBezTo>
                    <a:pt x="55880" y="5354782"/>
                    <a:pt x="0" y="5298902"/>
                    <a:pt x="0" y="52303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3004" y="0"/>
                  </a:lnTo>
                  <a:cubicBezTo>
                    <a:pt x="2891584" y="0"/>
                    <a:pt x="2947464" y="55880"/>
                    <a:pt x="2947464" y="124460"/>
                  </a:cubicBezTo>
                  <a:lnTo>
                    <a:pt x="2947464" y="5230322"/>
                  </a:lnTo>
                  <a:cubicBezTo>
                    <a:pt x="2947464" y="5298902"/>
                    <a:pt x="2891584" y="5354782"/>
                    <a:pt x="2823004" y="5354782"/>
                  </a:cubicBezTo>
                  <a:close/>
                </a:path>
              </a:pathLst>
            </a:custGeom>
            <a:solidFill>
              <a:srgbClr val="E598D8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424700" y="1880449"/>
            <a:ext cx="352222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-105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78328" y="1880449"/>
            <a:ext cx="352222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-105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Utility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31956" y="1880449"/>
            <a:ext cx="352222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-105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Application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1494" y="1095161"/>
            <a:ext cx="16105012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Choose a piece of software for each category. Research and fill in the comparative chart.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1494" y="2888508"/>
            <a:ext cx="394323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Software Name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1494" y="3961766"/>
            <a:ext cx="394323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Publisher/Developer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1494" y="5035024"/>
            <a:ext cx="394323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Purpose/Function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1494" y="6108281"/>
            <a:ext cx="394323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Features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1494" y="7181539"/>
            <a:ext cx="394323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Compatibility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91494" y="8254797"/>
            <a:ext cx="394323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24700" y="4033838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424700" y="5107096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424700" y="6180354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424700" y="7253612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424700" y="8326870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424700" y="2960580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62364" y="4033838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462364" y="5107096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462364" y="6180354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462364" y="7253612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462364" y="8326870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462364" y="2960580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500028" y="4033838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500028" y="5107096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500028" y="6180354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500028" y="7253612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500028" y="8326870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500028" y="2960580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Type here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F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82379" y="2190012"/>
            <a:ext cx="3806870" cy="6916102"/>
            <a:chOff x="0" y="0"/>
            <a:chExt cx="2947464" cy="53547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47464" cy="5354782"/>
            </a:xfrm>
            <a:custGeom>
              <a:avLst/>
              <a:gdLst/>
              <a:ahLst/>
              <a:cxnLst/>
              <a:rect r="r" b="b" t="t" l="l"/>
              <a:pathLst>
                <a:path h="5354782" w="2947464">
                  <a:moveTo>
                    <a:pt x="2823004" y="5354782"/>
                  </a:moveTo>
                  <a:lnTo>
                    <a:pt x="124460" y="5354782"/>
                  </a:lnTo>
                  <a:cubicBezTo>
                    <a:pt x="55880" y="5354782"/>
                    <a:pt x="0" y="5298902"/>
                    <a:pt x="0" y="52303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3004" y="0"/>
                  </a:lnTo>
                  <a:cubicBezTo>
                    <a:pt x="2891584" y="0"/>
                    <a:pt x="2947464" y="55880"/>
                    <a:pt x="2947464" y="124460"/>
                  </a:cubicBezTo>
                  <a:lnTo>
                    <a:pt x="2947464" y="5230322"/>
                  </a:lnTo>
                  <a:cubicBezTo>
                    <a:pt x="2947464" y="5298902"/>
                    <a:pt x="2891584" y="5354782"/>
                    <a:pt x="2823004" y="5354782"/>
                  </a:cubicBezTo>
                  <a:close/>
                </a:path>
              </a:pathLst>
            </a:custGeom>
            <a:solidFill>
              <a:srgbClr val="A0F8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336008" y="2190012"/>
            <a:ext cx="3806870" cy="6916102"/>
            <a:chOff x="0" y="0"/>
            <a:chExt cx="2947464" cy="53547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47464" cy="5354782"/>
            </a:xfrm>
            <a:custGeom>
              <a:avLst/>
              <a:gdLst/>
              <a:ahLst/>
              <a:cxnLst/>
              <a:rect r="r" b="b" t="t" l="l"/>
              <a:pathLst>
                <a:path h="5354782" w="2947464">
                  <a:moveTo>
                    <a:pt x="2823004" y="5354782"/>
                  </a:moveTo>
                  <a:lnTo>
                    <a:pt x="124460" y="5354782"/>
                  </a:lnTo>
                  <a:cubicBezTo>
                    <a:pt x="55880" y="5354782"/>
                    <a:pt x="0" y="5298902"/>
                    <a:pt x="0" y="52303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3004" y="0"/>
                  </a:lnTo>
                  <a:cubicBezTo>
                    <a:pt x="2891584" y="0"/>
                    <a:pt x="2947464" y="55880"/>
                    <a:pt x="2947464" y="124460"/>
                  </a:cubicBezTo>
                  <a:lnTo>
                    <a:pt x="2947464" y="5230322"/>
                  </a:lnTo>
                  <a:cubicBezTo>
                    <a:pt x="2947464" y="5298902"/>
                    <a:pt x="2891584" y="5354782"/>
                    <a:pt x="2823004" y="5354782"/>
                  </a:cubicBezTo>
                  <a:close/>
                </a:path>
              </a:pathLst>
            </a:custGeom>
            <a:solidFill>
              <a:srgbClr val="FFF5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389636" y="2190012"/>
            <a:ext cx="3806870" cy="6916102"/>
            <a:chOff x="0" y="0"/>
            <a:chExt cx="2947464" cy="53547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47464" cy="5354782"/>
            </a:xfrm>
            <a:custGeom>
              <a:avLst/>
              <a:gdLst/>
              <a:ahLst/>
              <a:cxnLst/>
              <a:rect r="r" b="b" t="t" l="l"/>
              <a:pathLst>
                <a:path h="5354782" w="2947464">
                  <a:moveTo>
                    <a:pt x="2823004" y="5354782"/>
                  </a:moveTo>
                  <a:lnTo>
                    <a:pt x="124460" y="5354782"/>
                  </a:lnTo>
                  <a:cubicBezTo>
                    <a:pt x="55880" y="5354782"/>
                    <a:pt x="0" y="5298902"/>
                    <a:pt x="0" y="52303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3004" y="0"/>
                  </a:lnTo>
                  <a:cubicBezTo>
                    <a:pt x="2891584" y="0"/>
                    <a:pt x="2947464" y="55880"/>
                    <a:pt x="2947464" y="124460"/>
                  </a:cubicBezTo>
                  <a:lnTo>
                    <a:pt x="2947464" y="5230322"/>
                  </a:lnTo>
                  <a:cubicBezTo>
                    <a:pt x="2947464" y="5298902"/>
                    <a:pt x="2891584" y="5354782"/>
                    <a:pt x="2823004" y="5354782"/>
                  </a:cubicBezTo>
                  <a:close/>
                </a:path>
              </a:pathLst>
            </a:custGeom>
            <a:solidFill>
              <a:srgbClr val="E598D8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424700" y="1880449"/>
            <a:ext cx="352222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-105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78328" y="1880449"/>
            <a:ext cx="352222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-105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Utility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31956" y="1880449"/>
            <a:ext cx="352222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-105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Application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1494" y="1095161"/>
            <a:ext cx="16105012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Choose a piece of software for each category. Research and fill in the comparative chart.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1494" y="2888508"/>
            <a:ext cx="394323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Software Name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1494" y="3961766"/>
            <a:ext cx="394323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Publisher/Developer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1494" y="5035024"/>
            <a:ext cx="394323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Purpose/Function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1494" y="6108281"/>
            <a:ext cx="394323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Features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1494" y="7181539"/>
            <a:ext cx="394323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Compatibility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91494" y="8254797"/>
            <a:ext cx="394323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24700" y="4033838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Apple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424700" y="5107096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Operating system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424700" y="6180354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Screensavers, widgets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424700" y="7253612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Mac devices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424700" y="8326870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Free with Mac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424700" y="2960580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macOS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62364" y="4033838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Symantec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462364" y="5107096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Security software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462364" y="6180354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Antivirus, antimalware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462364" y="7253612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PC, Mac, tablet, phones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462364" y="8326870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£19.99 per year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462364" y="2960580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Norton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500028" y="4033838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Meta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500028" y="5107096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Communication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500028" y="6180354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Text, image messaging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500028" y="7253612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Phones, PC, Mac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500028" y="8326870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Free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500028" y="2960580"/>
            <a:ext cx="355415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WhatsApp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59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71475"/>
            <a:ext cx="7000610" cy="1314450"/>
            <a:chOff x="0" y="0"/>
            <a:chExt cx="5420212" cy="10177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20212" cy="1017711"/>
            </a:xfrm>
            <a:custGeom>
              <a:avLst/>
              <a:gdLst/>
              <a:ahLst/>
              <a:cxnLst/>
              <a:rect r="r" b="b" t="t" l="l"/>
              <a:pathLst>
                <a:path h="1017711" w="5420212">
                  <a:moveTo>
                    <a:pt x="5295752" y="1017711"/>
                  </a:moveTo>
                  <a:lnTo>
                    <a:pt x="124460" y="1017711"/>
                  </a:lnTo>
                  <a:cubicBezTo>
                    <a:pt x="55880" y="1017711"/>
                    <a:pt x="0" y="961831"/>
                    <a:pt x="0" y="8932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893251"/>
                  </a:lnTo>
                  <a:cubicBezTo>
                    <a:pt x="5420212" y="961831"/>
                    <a:pt x="5364332" y="1017711"/>
                    <a:pt x="5295752" y="1017711"/>
                  </a:cubicBezTo>
                  <a:close/>
                </a:path>
              </a:pathLst>
            </a:custGeom>
            <a:solidFill>
              <a:srgbClr val="272727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9611344" y="737235"/>
            <a:ext cx="5976140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80"/>
              </a:lnSpc>
              <a:spcBef>
                <a:spcPct val="0"/>
              </a:spcBef>
            </a:pPr>
            <a:r>
              <a:rPr lang="en-US" b="true" sz="3600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Introduction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144000" y="4486275"/>
            <a:ext cx="7000610" cy="1905000"/>
            <a:chOff x="0" y="0"/>
            <a:chExt cx="9334146" cy="25400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9334146" cy="2540000"/>
              <a:chOff x="0" y="0"/>
              <a:chExt cx="5420212" cy="147494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420212" cy="1474944"/>
              </a:xfrm>
              <a:custGeom>
                <a:avLst/>
                <a:gdLst/>
                <a:ahLst/>
                <a:cxnLst/>
                <a:rect r="r" b="b" t="t" l="l"/>
                <a:pathLst>
                  <a:path h="1474944" w="5420212">
                    <a:moveTo>
                      <a:pt x="5295752" y="1474943"/>
                    </a:moveTo>
                    <a:lnTo>
                      <a:pt x="124460" y="1474943"/>
                    </a:lnTo>
                    <a:cubicBezTo>
                      <a:pt x="55880" y="1474943"/>
                      <a:pt x="0" y="1419063"/>
                      <a:pt x="0" y="135048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1350484"/>
                    </a:lnTo>
                    <a:cubicBezTo>
                      <a:pt x="5420212" y="1419063"/>
                      <a:pt x="5364332" y="1474944"/>
                      <a:pt x="5295752" y="1474944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623125" y="514635"/>
              <a:ext cx="7968186" cy="15328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80"/>
                </a:lnSpc>
                <a:spcBef>
                  <a:spcPct val="0"/>
                </a:spcBef>
              </a:pPr>
              <a:r>
                <a:rPr lang="en-US" b="true" sz="3600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Detailed Package and Class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144000" y="8600991"/>
            <a:ext cx="7000610" cy="1314618"/>
            <a:chOff x="0" y="0"/>
            <a:chExt cx="9334146" cy="175282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9334146" cy="1752824"/>
              <a:chOff x="0" y="0"/>
              <a:chExt cx="5420212" cy="101784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420212" cy="1017841"/>
              </a:xfrm>
              <a:custGeom>
                <a:avLst/>
                <a:gdLst/>
                <a:ahLst/>
                <a:cxnLst/>
                <a:rect r="r" b="b" t="t" l="l"/>
                <a:pathLst>
                  <a:path h="1017841" w="5420212">
                    <a:moveTo>
                      <a:pt x="5295752" y="1017841"/>
                    </a:moveTo>
                    <a:lnTo>
                      <a:pt x="124460" y="1017841"/>
                    </a:lnTo>
                    <a:cubicBezTo>
                      <a:pt x="55880" y="1017841"/>
                      <a:pt x="0" y="961961"/>
                      <a:pt x="0" y="89338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893381"/>
                    </a:lnTo>
                    <a:cubicBezTo>
                      <a:pt x="5420212" y="961961"/>
                      <a:pt x="5364332" y="1017841"/>
                      <a:pt x="5295752" y="1017841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682980" y="494142"/>
              <a:ext cx="7968186" cy="745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80"/>
                </a:lnSpc>
                <a:spcBef>
                  <a:spcPct val="0"/>
                </a:spcBef>
              </a:pPr>
              <a:r>
                <a:rPr lang="en-US" b="true" sz="3600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             Conclusion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959555" y="3924300"/>
            <a:ext cx="6687186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OVERVIEW: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144000" y="6650396"/>
            <a:ext cx="7000610" cy="1314618"/>
            <a:chOff x="0" y="0"/>
            <a:chExt cx="9334146" cy="1752824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334146" cy="1752824"/>
              <a:chOff x="0" y="0"/>
              <a:chExt cx="5420212" cy="101784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420212" cy="1017841"/>
              </a:xfrm>
              <a:custGeom>
                <a:avLst/>
                <a:gdLst/>
                <a:ahLst/>
                <a:cxnLst/>
                <a:rect r="r" b="b" t="t" l="l"/>
                <a:pathLst>
                  <a:path h="1017841" w="5420212">
                    <a:moveTo>
                      <a:pt x="5295752" y="1017841"/>
                    </a:moveTo>
                    <a:lnTo>
                      <a:pt x="124460" y="1017841"/>
                    </a:lnTo>
                    <a:cubicBezTo>
                      <a:pt x="55880" y="1017841"/>
                      <a:pt x="0" y="961961"/>
                      <a:pt x="0" y="89338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893381"/>
                    </a:lnTo>
                    <a:cubicBezTo>
                      <a:pt x="5420212" y="961961"/>
                      <a:pt x="5364332" y="1017841"/>
                      <a:pt x="5295752" y="1017841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682980" y="494142"/>
              <a:ext cx="7968186" cy="745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80"/>
                </a:lnSpc>
                <a:spcBef>
                  <a:spcPct val="0"/>
                </a:spcBef>
              </a:pPr>
              <a:r>
                <a:rPr lang="en-US" b="true" sz="3600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Results and Demonstration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144000" y="2342218"/>
            <a:ext cx="7000610" cy="1314450"/>
            <a:chOff x="0" y="0"/>
            <a:chExt cx="9334146" cy="175260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9334146" cy="1752600"/>
              <a:chOff x="0" y="0"/>
              <a:chExt cx="5420212" cy="1017711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420212" cy="1017711"/>
              </a:xfrm>
              <a:custGeom>
                <a:avLst/>
                <a:gdLst/>
                <a:ahLst/>
                <a:cxnLst/>
                <a:rect r="r" b="b" t="t" l="l"/>
                <a:pathLst>
                  <a:path h="1017711" w="5420212">
                    <a:moveTo>
                      <a:pt x="5295752" y="1017711"/>
                    </a:moveTo>
                    <a:lnTo>
                      <a:pt x="124460" y="1017711"/>
                    </a:lnTo>
                    <a:cubicBezTo>
                      <a:pt x="55880" y="1017711"/>
                      <a:pt x="0" y="961831"/>
                      <a:pt x="0" y="8932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893251"/>
                    </a:lnTo>
                    <a:cubicBezTo>
                      <a:pt x="5420212" y="961831"/>
                      <a:pt x="5364332" y="1017711"/>
                      <a:pt x="5295752" y="1017711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623125" y="494030"/>
              <a:ext cx="7968186" cy="745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80"/>
                </a:lnSpc>
                <a:spcBef>
                  <a:spcPct val="0"/>
                </a:spcBef>
              </a:pPr>
              <a:r>
                <a:rPr lang="en-US" b="true" sz="3600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General UML diagram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23828"/>
            <a:ext cx="16213010" cy="3808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4"/>
              </a:lnSpc>
            </a:pPr>
            <a:r>
              <a:rPr lang="en-US" sz="3699" b="tru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Control: Handles game logic, state transitions, and input.</a:t>
            </a:r>
          </a:p>
          <a:p>
            <a:pPr algn="l">
              <a:lnSpc>
                <a:spcPts val="6474"/>
              </a:lnSpc>
            </a:pPr>
            <a:r>
              <a:rPr lang="en-US" sz="3699" b="tru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</a:t>
            </a:r>
            <a:r>
              <a:rPr lang="en-US" sz="3699" b="tru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GameObject: Defines all entities in the game (e.g., Megaman, enemies).</a:t>
            </a:r>
          </a:p>
          <a:p>
            <a:pPr algn="l">
              <a:lnSpc>
                <a:spcPts val="6474"/>
              </a:lnSpc>
            </a:pPr>
            <a:r>
              <a:rPr lang="en-US" sz="3699" b="tru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</a:t>
            </a:r>
            <a:r>
              <a:rPr lang="en-US" sz="3699" b="tru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GameEffect: Manages visual and audio effects.</a:t>
            </a:r>
          </a:p>
          <a:p>
            <a:pPr algn="l">
              <a:lnSpc>
                <a:spcPts val="6474"/>
              </a:lnSpc>
            </a:pPr>
            <a:r>
              <a:rPr lang="en-US" sz="3699" b="tru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</a:t>
            </a:r>
            <a:r>
              <a:rPr lang="en-US" sz="3699" b="tru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UserInterface: Contains UI elements like health bars and menus.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932595" y="702694"/>
            <a:ext cx="14422811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 spc="-212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Folder structure overview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895214" y="6032241"/>
            <a:ext cx="10497573" cy="4254759"/>
            <a:chOff x="0" y="0"/>
            <a:chExt cx="13996764" cy="5673012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19582" r="0" b="19582"/>
            <a:stretch>
              <a:fillRect/>
            </a:stretch>
          </p:blipFill>
          <p:spPr>
            <a:xfrm flipH="false" flipV="false">
              <a:off x="0" y="0"/>
              <a:ext cx="13996764" cy="56730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0F8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06126" y="0"/>
            <a:ext cx="9284017" cy="10287000"/>
          </a:xfrm>
          <a:custGeom>
            <a:avLst/>
            <a:gdLst/>
            <a:ahLst/>
            <a:cxnLst/>
            <a:rect r="r" b="b" t="t" l="l"/>
            <a:pathLst>
              <a:path h="10287000" w="9284017">
                <a:moveTo>
                  <a:pt x="0" y="0"/>
                </a:moveTo>
                <a:lnTo>
                  <a:pt x="9284018" y="0"/>
                </a:lnTo>
                <a:lnTo>
                  <a:pt x="928401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19350" y="3157538"/>
            <a:ext cx="4997022" cy="397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440"/>
              </a:lnSpc>
              <a:spcBef>
                <a:spcPct val="0"/>
              </a:spcBef>
            </a:pPr>
            <a:r>
              <a:rPr lang="en-US" sz="8700" spc="-217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General UML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64512" y="715223"/>
            <a:ext cx="10558976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 spc="-212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Overview and UML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0644" y="2129220"/>
            <a:ext cx="16926712" cy="157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74"/>
              </a:lnSpc>
              <a:spcBef>
                <a:spcPct val="0"/>
              </a:spcBef>
            </a:pPr>
            <a:r>
              <a:rPr lang="en-US" b="true" sz="3699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Control</a:t>
            </a:r>
            <a:r>
              <a:rPr lang="en-US" b="true" sz="36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package The Control package manages game flow, input handling, and state transitions.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6194" y="3880546"/>
            <a:ext cx="4692910" cy="2049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49"/>
              </a:lnSpc>
              <a:spcBef>
                <a:spcPct val="0"/>
              </a:spcBef>
            </a:pPr>
            <a:r>
              <a:rPr lang="en-US" b="true" sz="3699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UML Diagram:</a:t>
            </a:r>
            <a:r>
              <a:rPr lang="en-US" b="true" sz="3699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Control Package Management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665716" y="3985321"/>
            <a:ext cx="4221071" cy="2423060"/>
            <a:chOff x="0" y="0"/>
            <a:chExt cx="1339017" cy="7686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39017" cy="768648"/>
            </a:xfrm>
            <a:custGeom>
              <a:avLst/>
              <a:gdLst/>
              <a:ahLst/>
              <a:cxnLst/>
              <a:rect r="r" b="b" t="t" l="l"/>
              <a:pathLst>
                <a:path h="768648" w="1339017">
                  <a:moveTo>
                    <a:pt x="73365" y="0"/>
                  </a:moveTo>
                  <a:lnTo>
                    <a:pt x="1265652" y="0"/>
                  </a:lnTo>
                  <a:cubicBezTo>
                    <a:pt x="1285110" y="0"/>
                    <a:pt x="1303770" y="7729"/>
                    <a:pt x="1317529" y="21488"/>
                  </a:cubicBezTo>
                  <a:cubicBezTo>
                    <a:pt x="1331287" y="35246"/>
                    <a:pt x="1339017" y="53907"/>
                    <a:pt x="1339017" y="73365"/>
                  </a:cubicBezTo>
                  <a:lnTo>
                    <a:pt x="1339017" y="695284"/>
                  </a:lnTo>
                  <a:cubicBezTo>
                    <a:pt x="1339017" y="714741"/>
                    <a:pt x="1331287" y="733402"/>
                    <a:pt x="1317529" y="747160"/>
                  </a:cubicBezTo>
                  <a:cubicBezTo>
                    <a:pt x="1303770" y="760919"/>
                    <a:pt x="1285110" y="768648"/>
                    <a:pt x="1265652" y="768648"/>
                  </a:cubicBezTo>
                  <a:lnTo>
                    <a:pt x="73365" y="768648"/>
                  </a:lnTo>
                  <a:cubicBezTo>
                    <a:pt x="53907" y="768648"/>
                    <a:pt x="35246" y="760919"/>
                    <a:pt x="21488" y="747160"/>
                  </a:cubicBezTo>
                  <a:cubicBezTo>
                    <a:pt x="7729" y="733402"/>
                    <a:pt x="0" y="714741"/>
                    <a:pt x="0" y="695284"/>
                  </a:cubicBezTo>
                  <a:lnTo>
                    <a:pt x="0" y="73365"/>
                  </a:lnTo>
                  <a:cubicBezTo>
                    <a:pt x="0" y="53907"/>
                    <a:pt x="7729" y="35246"/>
                    <a:pt x="21488" y="21488"/>
                  </a:cubicBezTo>
                  <a:cubicBezTo>
                    <a:pt x="35246" y="7729"/>
                    <a:pt x="53907" y="0"/>
                    <a:pt x="733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0182AE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339017" cy="825798"/>
            </a:xfrm>
            <a:prstGeom prst="rect">
              <a:avLst/>
            </a:prstGeom>
          </p:spPr>
          <p:txBody>
            <a:bodyPr anchor="ctr" rtlCol="false" tIns="71358" lIns="71358" bIns="71358" rIns="71358"/>
            <a:lstStyle/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025EA2"/>
                  </a:solidFill>
                  <a:latin typeface="Quicksand"/>
                  <a:ea typeface="Quicksand"/>
                  <a:cs typeface="Quicksand"/>
                  <a:sym typeface="Quicksand"/>
                </a:rPr>
                <a:t>- handleInput()</a:t>
              </a: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025EA2"/>
                  </a:solidFill>
                  <a:latin typeface="Quicksand"/>
                  <a:ea typeface="Quicksand"/>
                  <a:cs typeface="Quicksand"/>
                  <a:sym typeface="Quicksand"/>
                </a:rPr>
                <a:t>- updateState()</a:t>
              </a: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025EA2"/>
                  </a:solidFill>
                  <a:latin typeface="Quicksand"/>
                  <a:ea typeface="Quicksand"/>
                  <a:cs typeface="Quicksand"/>
                  <a:sym typeface="Quicksand"/>
                </a:rPr>
                <a:t>- manageFlow()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65716" y="7321883"/>
            <a:ext cx="4221071" cy="2423060"/>
            <a:chOff x="0" y="0"/>
            <a:chExt cx="1339017" cy="7686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39017" cy="768648"/>
            </a:xfrm>
            <a:custGeom>
              <a:avLst/>
              <a:gdLst/>
              <a:ahLst/>
              <a:cxnLst/>
              <a:rect r="r" b="b" t="t" l="l"/>
              <a:pathLst>
                <a:path h="768648" w="1339017">
                  <a:moveTo>
                    <a:pt x="73365" y="0"/>
                  </a:moveTo>
                  <a:lnTo>
                    <a:pt x="1265652" y="0"/>
                  </a:lnTo>
                  <a:cubicBezTo>
                    <a:pt x="1285110" y="0"/>
                    <a:pt x="1303770" y="7729"/>
                    <a:pt x="1317529" y="21488"/>
                  </a:cubicBezTo>
                  <a:cubicBezTo>
                    <a:pt x="1331287" y="35246"/>
                    <a:pt x="1339017" y="53907"/>
                    <a:pt x="1339017" y="73365"/>
                  </a:cubicBezTo>
                  <a:lnTo>
                    <a:pt x="1339017" y="695284"/>
                  </a:lnTo>
                  <a:cubicBezTo>
                    <a:pt x="1339017" y="714741"/>
                    <a:pt x="1331287" y="733402"/>
                    <a:pt x="1317529" y="747160"/>
                  </a:cubicBezTo>
                  <a:cubicBezTo>
                    <a:pt x="1303770" y="760919"/>
                    <a:pt x="1285110" y="768648"/>
                    <a:pt x="1265652" y="768648"/>
                  </a:cubicBezTo>
                  <a:lnTo>
                    <a:pt x="73365" y="768648"/>
                  </a:lnTo>
                  <a:cubicBezTo>
                    <a:pt x="53907" y="768648"/>
                    <a:pt x="35246" y="760919"/>
                    <a:pt x="21488" y="747160"/>
                  </a:cubicBezTo>
                  <a:cubicBezTo>
                    <a:pt x="7729" y="733402"/>
                    <a:pt x="0" y="714741"/>
                    <a:pt x="0" y="695284"/>
                  </a:cubicBezTo>
                  <a:lnTo>
                    <a:pt x="0" y="73365"/>
                  </a:lnTo>
                  <a:cubicBezTo>
                    <a:pt x="0" y="53907"/>
                    <a:pt x="7729" y="35246"/>
                    <a:pt x="21488" y="21488"/>
                  </a:cubicBezTo>
                  <a:cubicBezTo>
                    <a:pt x="35246" y="7729"/>
                    <a:pt x="53907" y="0"/>
                    <a:pt x="733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0182AE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339017" cy="825798"/>
            </a:xfrm>
            <a:prstGeom prst="rect">
              <a:avLst/>
            </a:prstGeom>
          </p:spPr>
          <p:txBody>
            <a:bodyPr anchor="ctr" rtlCol="false" tIns="71358" lIns="71358" bIns="71358" rIns="71358"/>
            <a:lstStyle/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25EA2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- label</a:t>
              </a:r>
            </a:p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25EA2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- onClick()</a:t>
              </a:r>
            </a:p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25EA2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- render()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861019" y="7321883"/>
            <a:ext cx="4221071" cy="2423060"/>
            <a:chOff x="0" y="0"/>
            <a:chExt cx="1339017" cy="7686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39017" cy="768648"/>
            </a:xfrm>
            <a:custGeom>
              <a:avLst/>
              <a:gdLst/>
              <a:ahLst/>
              <a:cxnLst/>
              <a:rect r="r" b="b" t="t" l="l"/>
              <a:pathLst>
                <a:path h="768648" w="1339017">
                  <a:moveTo>
                    <a:pt x="73365" y="0"/>
                  </a:moveTo>
                  <a:lnTo>
                    <a:pt x="1265652" y="0"/>
                  </a:lnTo>
                  <a:cubicBezTo>
                    <a:pt x="1285110" y="0"/>
                    <a:pt x="1303770" y="7729"/>
                    <a:pt x="1317529" y="21488"/>
                  </a:cubicBezTo>
                  <a:cubicBezTo>
                    <a:pt x="1331287" y="35246"/>
                    <a:pt x="1339017" y="53907"/>
                    <a:pt x="1339017" y="73365"/>
                  </a:cubicBezTo>
                  <a:lnTo>
                    <a:pt x="1339017" y="695284"/>
                  </a:lnTo>
                  <a:cubicBezTo>
                    <a:pt x="1339017" y="714741"/>
                    <a:pt x="1331287" y="733402"/>
                    <a:pt x="1317529" y="747160"/>
                  </a:cubicBezTo>
                  <a:cubicBezTo>
                    <a:pt x="1303770" y="760919"/>
                    <a:pt x="1285110" y="768648"/>
                    <a:pt x="1265652" y="768648"/>
                  </a:cubicBezTo>
                  <a:lnTo>
                    <a:pt x="73365" y="768648"/>
                  </a:lnTo>
                  <a:cubicBezTo>
                    <a:pt x="53907" y="768648"/>
                    <a:pt x="35246" y="760919"/>
                    <a:pt x="21488" y="747160"/>
                  </a:cubicBezTo>
                  <a:cubicBezTo>
                    <a:pt x="7729" y="733402"/>
                    <a:pt x="0" y="714741"/>
                    <a:pt x="0" y="695284"/>
                  </a:cubicBezTo>
                  <a:lnTo>
                    <a:pt x="0" y="73365"/>
                  </a:lnTo>
                  <a:cubicBezTo>
                    <a:pt x="0" y="53907"/>
                    <a:pt x="7729" y="35246"/>
                    <a:pt x="21488" y="21488"/>
                  </a:cubicBezTo>
                  <a:cubicBezTo>
                    <a:pt x="35246" y="7729"/>
                    <a:pt x="53907" y="0"/>
                    <a:pt x="733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0182AE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339017" cy="825798"/>
            </a:xfrm>
            <a:prstGeom prst="rect">
              <a:avLst/>
            </a:prstGeom>
          </p:spPr>
          <p:txBody>
            <a:bodyPr anchor="ctr" rtlCol="false" tIns="71358" lIns="71358" bIns="71358" rIns="71358"/>
            <a:lstStyle/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25EA2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- label</a:t>
              </a:r>
            </a:p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25EA2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- onClick()</a:t>
              </a:r>
            </a:p>
            <a:p>
              <a:pPr algn="l">
                <a:lnSpc>
                  <a:spcPts val="3359"/>
                </a:lnSpc>
              </a:pPr>
              <a:r>
                <a:rPr lang="en-US" sz="2399" b="true">
                  <a:solidFill>
                    <a:srgbClr val="025EA2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- render()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6665716" y="4943536"/>
            <a:ext cx="4221071" cy="0"/>
          </a:xfrm>
          <a:prstGeom prst="line">
            <a:avLst/>
          </a:prstGeom>
          <a:ln cap="flat" w="28575">
            <a:solidFill>
              <a:srgbClr val="0182A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6665716" y="8079868"/>
            <a:ext cx="4221071" cy="0"/>
          </a:xfrm>
          <a:prstGeom prst="line">
            <a:avLst/>
          </a:prstGeom>
          <a:ln cap="flat" w="28575">
            <a:solidFill>
              <a:srgbClr val="0182A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2861019" y="8094155"/>
            <a:ext cx="4221071" cy="0"/>
          </a:xfrm>
          <a:prstGeom prst="line">
            <a:avLst/>
          </a:prstGeom>
          <a:ln cap="flat" w="28575">
            <a:solidFill>
              <a:srgbClr val="0182A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7945421" y="4154802"/>
            <a:ext cx="2397158" cy="545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4"/>
              </a:lnSpc>
              <a:spcBef>
                <a:spcPct val="0"/>
              </a:spcBef>
            </a:pPr>
            <a:r>
              <a:rPr lang="en-US" b="true" sz="3260">
                <a:solidFill>
                  <a:srgbClr val="025EA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Control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45421" y="7392234"/>
            <a:ext cx="2397158" cy="545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4"/>
              </a:lnSpc>
              <a:spcBef>
                <a:spcPct val="0"/>
              </a:spcBef>
            </a:pPr>
            <a:r>
              <a:rPr lang="en-US" b="true" sz="3260">
                <a:solidFill>
                  <a:srgbClr val="025EA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Button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206936" y="7491159"/>
            <a:ext cx="3529237" cy="545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4"/>
              </a:lnSpc>
              <a:spcBef>
                <a:spcPct val="0"/>
              </a:spcBef>
            </a:pPr>
            <a:r>
              <a:rPr lang="en-US" b="true" sz="3260">
                <a:solidFill>
                  <a:srgbClr val="025EA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RectangleButton</a:t>
            </a:r>
          </a:p>
        </p:txBody>
      </p:sp>
      <p:sp>
        <p:nvSpPr>
          <p:cNvPr name="AutoShape 20" id="20"/>
          <p:cNvSpPr/>
          <p:nvPr/>
        </p:nvSpPr>
        <p:spPr>
          <a:xfrm flipV="true">
            <a:off x="8776252" y="6408380"/>
            <a:ext cx="0" cy="913502"/>
          </a:xfrm>
          <a:prstGeom prst="line">
            <a:avLst/>
          </a:prstGeom>
          <a:ln cap="flat" w="38100">
            <a:solidFill>
              <a:srgbClr val="0182A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H="true" flipV="true">
            <a:off x="10886787" y="6408380"/>
            <a:ext cx="4084767" cy="913502"/>
          </a:xfrm>
          <a:prstGeom prst="line">
            <a:avLst/>
          </a:prstGeom>
          <a:ln cap="flat" w="38100">
            <a:solidFill>
              <a:srgbClr val="0182AE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9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26829" y="1781495"/>
            <a:ext cx="5795650" cy="6724011"/>
          </a:xfrm>
          <a:custGeom>
            <a:avLst/>
            <a:gdLst/>
            <a:ahLst/>
            <a:cxnLst/>
            <a:rect r="r" b="b" t="t" l="l"/>
            <a:pathLst>
              <a:path h="6724011" w="5795650">
                <a:moveTo>
                  <a:pt x="0" y="0"/>
                </a:moveTo>
                <a:lnTo>
                  <a:pt x="5795650" y="0"/>
                </a:lnTo>
                <a:lnTo>
                  <a:pt x="5795650" y="6724010"/>
                </a:lnTo>
                <a:lnTo>
                  <a:pt x="0" y="6724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994" t="0" r="-1599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8306" y="1468234"/>
            <a:ext cx="487397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 spc="-174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Button: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8306" y="4614862"/>
            <a:ext cx="8512577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 spc="-174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RectangleButton: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8306" y="2335009"/>
            <a:ext cx="7156378" cy="157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4"/>
              </a:lnSpc>
            </a:pPr>
            <a:r>
              <a:rPr lang="en-US" sz="36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- Attributes: label</a:t>
            </a:r>
          </a:p>
          <a:p>
            <a:pPr algn="l" marL="0" indent="0" lvl="0">
              <a:lnSpc>
                <a:spcPts val="6474"/>
              </a:lnSpc>
              <a:spcBef>
                <a:spcPct val="0"/>
              </a:spcBef>
            </a:pPr>
            <a:r>
              <a:rPr lang="en-US" sz="36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- </a:t>
            </a:r>
            <a:r>
              <a:rPr lang="en-US" sz="36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Methods: onClick(), render()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8306" y="5512450"/>
            <a:ext cx="7574755" cy="2389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4"/>
              </a:lnSpc>
            </a:pPr>
            <a:r>
              <a:rPr lang="en-US" sz="36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- Inherits from Button</a:t>
            </a:r>
          </a:p>
          <a:p>
            <a:pPr algn="l">
              <a:lnSpc>
                <a:spcPts val="6474"/>
              </a:lnSpc>
            </a:pPr>
            <a:r>
              <a:rPr lang="en-US" sz="36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- </a:t>
            </a:r>
            <a:r>
              <a:rPr lang="en-US" sz="36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Attributes: label</a:t>
            </a:r>
          </a:p>
          <a:p>
            <a:pPr algn="l" marL="0" indent="0" lvl="0">
              <a:lnSpc>
                <a:spcPts val="6474"/>
              </a:lnSpc>
              <a:spcBef>
                <a:spcPct val="0"/>
              </a:spcBef>
            </a:pPr>
            <a:r>
              <a:rPr lang="en-US" sz="36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- </a:t>
            </a:r>
            <a:r>
              <a:rPr lang="en-US" sz="36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Methods: onClick(), render()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23595" y="1971309"/>
            <a:ext cx="4091564" cy="3929805"/>
          </a:xfrm>
          <a:custGeom>
            <a:avLst/>
            <a:gdLst/>
            <a:ahLst/>
            <a:cxnLst/>
            <a:rect r="r" b="b" t="t" l="l"/>
            <a:pathLst>
              <a:path h="3929805" w="4091564">
                <a:moveTo>
                  <a:pt x="0" y="0"/>
                </a:moveTo>
                <a:lnTo>
                  <a:pt x="4091564" y="0"/>
                </a:lnTo>
                <a:lnTo>
                  <a:pt x="4091564" y="3929804"/>
                </a:lnTo>
                <a:lnTo>
                  <a:pt x="0" y="3929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15159" y="3234751"/>
            <a:ext cx="2419786" cy="2535935"/>
          </a:xfrm>
          <a:custGeom>
            <a:avLst/>
            <a:gdLst/>
            <a:ahLst/>
            <a:cxnLst/>
            <a:rect r="r" b="b" t="t" l="l"/>
            <a:pathLst>
              <a:path h="2535935" w="2419786">
                <a:moveTo>
                  <a:pt x="0" y="0"/>
                </a:moveTo>
                <a:lnTo>
                  <a:pt x="2419786" y="0"/>
                </a:lnTo>
                <a:lnTo>
                  <a:pt x="2419786" y="2535935"/>
                </a:lnTo>
                <a:lnTo>
                  <a:pt x="0" y="2535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23595" y="5770686"/>
            <a:ext cx="4319746" cy="3487614"/>
          </a:xfrm>
          <a:custGeom>
            <a:avLst/>
            <a:gdLst/>
            <a:ahLst/>
            <a:cxnLst/>
            <a:rect r="r" b="b" t="t" l="l"/>
            <a:pathLst>
              <a:path h="3487614" w="4319746">
                <a:moveTo>
                  <a:pt x="0" y="0"/>
                </a:moveTo>
                <a:lnTo>
                  <a:pt x="4319746" y="0"/>
                </a:lnTo>
                <a:lnTo>
                  <a:pt x="4319746" y="3487614"/>
                </a:lnTo>
                <a:lnTo>
                  <a:pt x="0" y="34876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43341" y="5770686"/>
            <a:ext cx="2612512" cy="2612512"/>
          </a:xfrm>
          <a:custGeom>
            <a:avLst/>
            <a:gdLst/>
            <a:ahLst/>
            <a:cxnLst/>
            <a:rect r="r" b="b" t="t" l="l"/>
            <a:pathLst>
              <a:path h="2612512" w="2612512">
                <a:moveTo>
                  <a:pt x="0" y="0"/>
                </a:moveTo>
                <a:lnTo>
                  <a:pt x="2612512" y="0"/>
                </a:lnTo>
                <a:lnTo>
                  <a:pt x="2612512" y="2612513"/>
                </a:lnTo>
                <a:lnTo>
                  <a:pt x="0" y="26125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28306" y="419100"/>
            <a:ext cx="1023904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Overview and UML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873308"/>
            <a:ext cx="5433649" cy="4027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74"/>
              </a:lnSpc>
              <a:spcBef>
                <a:spcPct val="0"/>
              </a:spcBef>
            </a:pPr>
            <a:r>
              <a:rPr lang="en-US" sz="36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- Overview: GameObject package contains the main entities in the game like characters and objects.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59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39565" y="1747622"/>
            <a:ext cx="460081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Background Diagram: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8306" y="419100"/>
            <a:ext cx="1023904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Overview and UML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82860" y="3387525"/>
            <a:ext cx="8879107" cy="6701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3500" b="tru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-Control: Handles game logic, state transitions, and input.</a:t>
            </a:r>
          </a:p>
          <a:p>
            <a:pPr algn="l">
              <a:lnSpc>
                <a:spcPts val="6125"/>
              </a:lnSpc>
            </a:pPr>
            <a:r>
              <a:rPr lang="en-US" sz="3500" b="tru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-GameObject: Defines all entities in the game (e.g., Megaman, enemies).</a:t>
            </a:r>
          </a:p>
          <a:p>
            <a:pPr algn="l">
              <a:lnSpc>
                <a:spcPts val="6125"/>
              </a:lnSpc>
            </a:pPr>
            <a:r>
              <a:rPr lang="en-US" sz="3500" b="tru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-GameEffect: Manages visual and audio effects.</a:t>
            </a:r>
          </a:p>
          <a:p>
            <a:pPr algn="l">
              <a:lnSpc>
                <a:spcPts val="6125"/>
              </a:lnSpc>
            </a:pPr>
            <a:r>
              <a:rPr lang="en-US" sz="3500" b="tru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-UserInterface: Contains UI elements like health bars and menus.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382860" y="361882"/>
            <a:ext cx="9223652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-200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Folder structure overview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9144000" cy="10287000"/>
            <a:chOff x="0" y="0"/>
            <a:chExt cx="12192000" cy="13716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20388" t="0" r="20388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DAGTcnu5gm8</dc:identifier>
  <dcterms:modified xsi:type="dcterms:W3CDTF">2011-08-01T06:04:30Z</dcterms:modified>
  <cp:revision>1</cp:revision>
  <dc:title>Software Classification Presentation in Colourful Retro Style</dc:title>
</cp:coreProperties>
</file>