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5a436d8e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5a436d8e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6388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News Image Classification</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CS 640 Project 2 Topic 2</a:t>
            </a:r>
            <a:endParaRPr sz="2400"/>
          </a:p>
        </p:txBody>
      </p:sp>
      <p:sp>
        <p:nvSpPr>
          <p:cNvPr id="69" name="Google Shape;69;p13"/>
          <p:cNvSpPr txBox="1"/>
          <p:nvPr>
            <p:ph idx="1" type="subTitle"/>
          </p:nvPr>
        </p:nvSpPr>
        <p:spPr>
          <a:xfrm>
            <a:off x="390525" y="3445705"/>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a:t>
            </a:r>
            <a:r>
              <a:rPr lang="en"/>
              <a:t>Maya Shen, </a:t>
            </a:r>
            <a:r>
              <a:rPr lang="en"/>
              <a:t>Rongyu Wang, Jerry Wu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Definition</a:t>
            </a:r>
            <a:endParaRPr/>
          </a:p>
        </p:txBody>
      </p:sp>
      <p:sp>
        <p:nvSpPr>
          <p:cNvPr id="75" name="Google Shape;75;p14"/>
          <p:cNvSpPr txBox="1"/>
          <p:nvPr>
            <p:ph idx="1" type="body"/>
          </p:nvPr>
        </p:nvSpPr>
        <p:spPr>
          <a:xfrm>
            <a:off x="471900" y="1919075"/>
            <a:ext cx="8523300" cy="2985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666666"/>
                </a:solidFill>
              </a:rPr>
              <a:t>Nowadays journalists are not the first ones to record an emergency event but any civilians with phones, and they send to social media almost immediately when such event takes place in their proximity. </a:t>
            </a:r>
            <a:endParaRPr>
              <a:solidFill>
                <a:srgbClr val="666666"/>
              </a:solidFill>
            </a:endParaRPr>
          </a:p>
          <a:p>
            <a:pPr indent="0" lvl="0" marL="0" rtl="0" algn="just">
              <a:spcBef>
                <a:spcPts val="0"/>
              </a:spcBef>
              <a:spcAft>
                <a:spcPts val="0"/>
              </a:spcAft>
              <a:buNone/>
            </a:pPr>
            <a:r>
              <a:t/>
            </a:r>
            <a:endParaRPr>
              <a:solidFill>
                <a:srgbClr val="666666"/>
              </a:solidFill>
            </a:endParaRPr>
          </a:p>
          <a:p>
            <a:pPr indent="0" lvl="0" marL="0" rtl="0" algn="just">
              <a:spcBef>
                <a:spcPts val="0"/>
              </a:spcBef>
              <a:spcAft>
                <a:spcPts val="0"/>
              </a:spcAft>
              <a:buNone/>
            </a:pPr>
            <a:r>
              <a:rPr lang="en">
                <a:solidFill>
                  <a:srgbClr val="666666"/>
                </a:solidFill>
              </a:rPr>
              <a:t>For this project, we build a system that looks for such event in a pool of images originated from social media feeds; the system consists of two parts: </a:t>
            </a:r>
            <a:endParaRPr>
              <a:solidFill>
                <a:srgbClr val="666666"/>
              </a:solidFill>
            </a:endParaRPr>
          </a:p>
          <a:p>
            <a:pPr indent="-342900" lvl="0" marL="457200" rtl="0" algn="just">
              <a:spcBef>
                <a:spcPts val="0"/>
              </a:spcBef>
              <a:spcAft>
                <a:spcPts val="0"/>
              </a:spcAft>
              <a:buClr>
                <a:srgbClr val="666666"/>
              </a:buClr>
              <a:buSzPts val="1800"/>
              <a:buChar char="-"/>
            </a:pPr>
            <a:r>
              <a:rPr lang="en">
                <a:solidFill>
                  <a:srgbClr val="666666"/>
                </a:solidFill>
              </a:rPr>
              <a:t>Deep Neural Network trained for object detection</a:t>
            </a:r>
            <a:endParaRPr>
              <a:solidFill>
                <a:srgbClr val="666666"/>
              </a:solidFill>
            </a:endParaRPr>
          </a:p>
          <a:p>
            <a:pPr indent="-342900" lvl="0" marL="457200" rtl="0" algn="just">
              <a:spcBef>
                <a:spcPts val="0"/>
              </a:spcBef>
              <a:spcAft>
                <a:spcPts val="0"/>
              </a:spcAft>
              <a:buClr>
                <a:srgbClr val="666666"/>
              </a:buClr>
              <a:buSzPts val="1800"/>
              <a:buChar char="-"/>
            </a:pPr>
            <a:r>
              <a:rPr lang="en">
                <a:solidFill>
                  <a:srgbClr val="666666"/>
                </a:solidFill>
              </a:rPr>
              <a:t>Expert System that yields an emergency level score based on the object(s) detected from images. </a:t>
            </a:r>
            <a:endParaRPr>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Background &amp; Baseline</a:t>
            </a:r>
            <a:endParaRPr/>
          </a:p>
        </p:txBody>
      </p:sp>
      <p:sp>
        <p:nvSpPr>
          <p:cNvPr id="81" name="Google Shape;81;p15"/>
          <p:cNvSpPr txBox="1"/>
          <p:nvPr>
            <p:ph idx="1" type="body"/>
          </p:nvPr>
        </p:nvSpPr>
        <p:spPr>
          <a:xfrm>
            <a:off x="471900" y="1758675"/>
            <a:ext cx="8222100" cy="27102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Char char="-"/>
            </a:pPr>
            <a:r>
              <a:rPr lang="en" sz="2400"/>
              <a:t>Original Paper and Method Reproduction (Acc: 94%)</a:t>
            </a:r>
            <a:endParaRPr sz="2400"/>
          </a:p>
          <a:p>
            <a:pPr indent="-381000" lvl="0" marL="457200" rtl="0" algn="l">
              <a:lnSpc>
                <a:spcPct val="150000"/>
              </a:lnSpc>
              <a:spcBef>
                <a:spcPts val="0"/>
              </a:spcBef>
              <a:spcAft>
                <a:spcPts val="0"/>
              </a:spcAft>
              <a:buSzPts val="2400"/>
              <a:buChar char="-"/>
            </a:pPr>
            <a:r>
              <a:rPr lang="en" sz="2400"/>
              <a:t>Transfer Learning on Single Class Classification</a:t>
            </a:r>
            <a:endParaRPr sz="2400"/>
          </a:p>
          <a:p>
            <a:pPr indent="-381000" lvl="1" marL="914400" rtl="0" algn="l">
              <a:lnSpc>
                <a:spcPct val="150000"/>
              </a:lnSpc>
              <a:spcBef>
                <a:spcPts val="0"/>
              </a:spcBef>
              <a:spcAft>
                <a:spcPts val="0"/>
              </a:spcAft>
              <a:buSzPts val="2400"/>
              <a:buChar char="-"/>
            </a:pPr>
            <a:r>
              <a:rPr lang="en" sz="2400"/>
              <a:t>Fine Tuning (86%)</a:t>
            </a:r>
            <a:endParaRPr sz="2400"/>
          </a:p>
          <a:p>
            <a:pPr indent="-381000" lvl="1" marL="914400" rtl="0" algn="l">
              <a:lnSpc>
                <a:spcPct val="150000"/>
              </a:lnSpc>
              <a:spcBef>
                <a:spcPts val="0"/>
              </a:spcBef>
              <a:spcAft>
                <a:spcPts val="0"/>
              </a:spcAft>
              <a:buSzPts val="2400"/>
              <a:buChar char="-"/>
            </a:pPr>
            <a:r>
              <a:rPr lang="en" sz="2400"/>
              <a:t>Fixed Feature Extractor (84%)</a:t>
            </a:r>
            <a:endParaRPr sz="2400"/>
          </a:p>
          <a:p>
            <a:pPr indent="-381000" lvl="0" marL="457200" rtl="0" algn="l">
              <a:lnSpc>
                <a:spcPct val="150000"/>
              </a:lnSpc>
              <a:spcBef>
                <a:spcPts val="0"/>
              </a:spcBef>
              <a:spcAft>
                <a:spcPts val="0"/>
              </a:spcAft>
              <a:buSzPts val="2400"/>
              <a:buChar char="-"/>
            </a:pPr>
            <a:r>
              <a:rPr lang="en" sz="2400"/>
              <a:t>Transfer Learning on Multi-label Detection (bounding box is a more functional approach ;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Improvement</a:t>
            </a:r>
            <a:endParaRPr/>
          </a:p>
        </p:txBody>
      </p:sp>
      <p:sp>
        <p:nvSpPr>
          <p:cNvPr id="87" name="Google Shape;87;p16"/>
          <p:cNvSpPr txBox="1"/>
          <p:nvPr>
            <p:ph idx="1" type="body"/>
          </p:nvPr>
        </p:nvSpPr>
        <p:spPr>
          <a:xfrm>
            <a:off x="471900" y="1919075"/>
            <a:ext cx="8305500" cy="28020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Char char="-"/>
            </a:pPr>
            <a:r>
              <a:rPr b="1" lang="en" sz="2400"/>
              <a:t>Before Training</a:t>
            </a:r>
            <a:r>
              <a:rPr lang="en" sz="2400"/>
              <a:t>: Dataset Quality</a:t>
            </a:r>
            <a:endParaRPr sz="2400"/>
          </a:p>
          <a:p>
            <a:pPr indent="-381000" lvl="0" marL="457200" rtl="0" algn="l">
              <a:lnSpc>
                <a:spcPct val="150000"/>
              </a:lnSpc>
              <a:spcBef>
                <a:spcPts val="0"/>
              </a:spcBef>
              <a:spcAft>
                <a:spcPts val="0"/>
              </a:spcAft>
              <a:buSzPts val="2400"/>
              <a:buChar char="-"/>
            </a:pPr>
            <a:r>
              <a:rPr b="1" lang="en" sz="2400"/>
              <a:t>During Training</a:t>
            </a:r>
            <a:r>
              <a:rPr lang="en" sz="2400"/>
              <a:t>: Parameter Tuning</a:t>
            </a:r>
            <a:endParaRPr sz="2400"/>
          </a:p>
          <a:p>
            <a:pPr indent="-381000" lvl="0" marL="457200" rtl="0" algn="l">
              <a:lnSpc>
                <a:spcPct val="150000"/>
              </a:lnSpc>
              <a:spcBef>
                <a:spcPts val="0"/>
              </a:spcBef>
              <a:spcAft>
                <a:spcPts val="0"/>
              </a:spcAft>
              <a:buSzPts val="2400"/>
              <a:buChar char="-"/>
            </a:pPr>
            <a:r>
              <a:rPr b="1" lang="en" sz="2400"/>
              <a:t>After Training</a:t>
            </a:r>
            <a:r>
              <a:rPr lang="en" sz="2400"/>
              <a:t>: Extra Functionalities</a:t>
            </a:r>
            <a:endParaRPr sz="2400"/>
          </a:p>
          <a:p>
            <a:pPr indent="-381000" lvl="1" marL="914400" rtl="0" algn="l">
              <a:lnSpc>
                <a:spcPct val="150000"/>
              </a:lnSpc>
              <a:spcBef>
                <a:spcPts val="0"/>
              </a:spcBef>
              <a:spcAft>
                <a:spcPts val="0"/>
              </a:spcAft>
              <a:buSzPts val="2400"/>
              <a:buChar char="-"/>
            </a:pPr>
            <a:r>
              <a:rPr lang="en" sz="2400"/>
              <a:t>Simple Expert System</a:t>
            </a:r>
            <a:endParaRPr sz="2400"/>
          </a:p>
          <a:p>
            <a:pPr indent="-381000" lvl="1" marL="914400" rtl="0" algn="l">
              <a:lnSpc>
                <a:spcPct val="150000"/>
              </a:lnSpc>
              <a:spcBef>
                <a:spcPts val="0"/>
              </a:spcBef>
              <a:spcAft>
                <a:spcPts val="0"/>
              </a:spcAft>
              <a:buSzPts val="2400"/>
              <a:buChar char="-"/>
            </a:pPr>
            <a:r>
              <a:rPr lang="en" sz="2400"/>
              <a:t>Crowd Detection</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180253" y="2019325"/>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Thanks!</a:t>
            </a:r>
            <a:endParaRPr sz="3000"/>
          </a:p>
        </p:txBody>
      </p:sp>
      <p:pic>
        <p:nvPicPr>
          <p:cNvPr descr="Black and white upward shot of Golden Gate Bridge" id="93" name="Google Shape;93;p17"/>
          <p:cNvPicPr preferRelativeResize="0"/>
          <p:nvPr/>
        </p:nvPicPr>
        <p:blipFill rotWithShape="1">
          <a:blip r:embed="rId3">
            <a:alphaModFix/>
          </a:blip>
          <a:srcRect b="0" l="19071" r="4853" t="9"/>
          <a:stretch/>
        </p:blipFill>
        <p:spPr>
          <a:xfrm>
            <a:off x="3274676" y="0"/>
            <a:ext cx="5869325" cy="514350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