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" d="100"/>
          <a:sy n="10" d="100"/>
        </p:scale>
        <p:origin x="2506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C36F-F8BE-4FDC-A975-E0BC2C00C2D2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7347-56A1-4B6B-A161-BBDB0418B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51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C36F-F8BE-4FDC-A975-E0BC2C00C2D2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7347-56A1-4B6B-A161-BBDB0418B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C36F-F8BE-4FDC-A975-E0BC2C00C2D2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7347-56A1-4B6B-A161-BBDB0418B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50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C36F-F8BE-4FDC-A975-E0BC2C00C2D2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7347-56A1-4B6B-A161-BBDB0418B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8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C36F-F8BE-4FDC-A975-E0BC2C00C2D2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7347-56A1-4B6B-A161-BBDB0418B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21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C36F-F8BE-4FDC-A975-E0BC2C00C2D2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7347-56A1-4B6B-A161-BBDB0418B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C36F-F8BE-4FDC-A975-E0BC2C00C2D2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7347-56A1-4B6B-A161-BBDB0418B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75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C36F-F8BE-4FDC-A975-E0BC2C00C2D2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7347-56A1-4B6B-A161-BBDB0418B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C36F-F8BE-4FDC-A975-E0BC2C00C2D2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7347-56A1-4B6B-A161-BBDB0418B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59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C36F-F8BE-4FDC-A975-E0BC2C00C2D2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7347-56A1-4B6B-A161-BBDB0418B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5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C36F-F8BE-4FDC-A975-E0BC2C00C2D2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7347-56A1-4B6B-A161-BBDB0418B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67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3C36F-F8BE-4FDC-A975-E0BC2C00C2D2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7347-56A1-4B6B-A161-BBDB0418B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55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11.png"/><Relationship Id="rId22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A3BFDCF-CA18-4DE9-E9C0-7563DFE47DFA}"/>
              </a:ext>
            </a:extLst>
          </p:cNvPr>
          <p:cNvGrpSpPr/>
          <p:nvPr/>
        </p:nvGrpSpPr>
        <p:grpSpPr>
          <a:xfrm>
            <a:off x="11918936" y="7498499"/>
            <a:ext cx="20132279" cy="6457784"/>
            <a:chOff x="12316793" y="7540244"/>
            <a:chExt cx="12192000" cy="3563815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997A4FF-C2DD-E1B8-4D5A-3CAE5E105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16793" y="7540244"/>
              <a:ext cx="12192000" cy="3563815"/>
            </a:xfrm>
            <a:prstGeom prst="rect">
              <a:avLst/>
            </a:prstGeom>
          </p:spPr>
        </p:pic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1A97D7A-2156-970C-5EAB-99738AD2927F}"/>
                </a:ext>
              </a:extLst>
            </p:cNvPr>
            <p:cNvSpPr/>
            <p:nvPr/>
          </p:nvSpPr>
          <p:spPr>
            <a:xfrm>
              <a:off x="14919316" y="7999701"/>
              <a:ext cx="4067908" cy="2034001"/>
            </a:xfrm>
            <a:prstGeom prst="roundRect">
              <a:avLst>
                <a:gd name="adj" fmla="val 13209"/>
              </a:avLst>
            </a:prstGeom>
            <a:noFill/>
            <a:ln w="5715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9BA8114-55A6-AD3B-4BF1-EC2884882237}"/>
                </a:ext>
              </a:extLst>
            </p:cNvPr>
            <p:cNvSpPr/>
            <p:nvPr/>
          </p:nvSpPr>
          <p:spPr>
            <a:xfrm>
              <a:off x="19073681" y="7999700"/>
              <a:ext cx="3313235" cy="2913233"/>
            </a:xfrm>
            <a:prstGeom prst="roundRect">
              <a:avLst>
                <a:gd name="adj" fmla="val 7978"/>
              </a:avLst>
            </a:prstGeom>
            <a:noFill/>
            <a:ln w="571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6" name="图片 10">
            <a:extLst>
              <a:ext uri="{FF2B5EF4-FFF2-40B4-BE49-F238E27FC236}">
                <a16:creationId xmlns:a16="http://schemas.microsoft.com/office/drawing/2014/main" id="{F8FA4AE6-C1D2-DE8C-95DE-75E74ADAF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722" y="178259"/>
            <a:ext cx="3811886" cy="2665980"/>
          </a:xfrm>
          <a:prstGeom prst="rect">
            <a:avLst/>
          </a:prstGeom>
        </p:spPr>
      </p:pic>
      <p:sp>
        <p:nvSpPr>
          <p:cNvPr id="37" name="文本框 31">
            <a:extLst>
              <a:ext uri="{FF2B5EF4-FFF2-40B4-BE49-F238E27FC236}">
                <a16:creationId xmlns:a16="http://schemas.microsoft.com/office/drawing/2014/main" id="{62AB80F4-B92D-2A43-EEAE-12D33EE26A8E}"/>
              </a:ext>
            </a:extLst>
          </p:cNvPr>
          <p:cNvSpPr txBox="1"/>
          <p:nvPr/>
        </p:nvSpPr>
        <p:spPr>
          <a:xfrm>
            <a:off x="186850" y="6192551"/>
            <a:ext cx="10663023" cy="2392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4400" b="1" dirty="0">
                <a:solidFill>
                  <a:srgbClr val="002060"/>
                </a:solidFill>
              </a:rPr>
              <a:t>  Task</a:t>
            </a:r>
            <a:r>
              <a:rPr kumimoji="1" lang="en-US" altLang="zh-CN" sz="3600" dirty="0"/>
              <a:t>:</a:t>
            </a:r>
            <a:r>
              <a:rPr kumimoji="1" lang="zh-CN" altLang="en-US" sz="3600" dirty="0"/>
              <a:t> </a:t>
            </a:r>
            <a:r>
              <a:rPr kumimoji="1" lang="en-US" altLang="zh-CN" sz="3600" b="1" dirty="0">
                <a:solidFill>
                  <a:srgbClr val="002060"/>
                </a:solidFill>
              </a:rPr>
              <a:t>Video Object Segmentation (VOS) </a:t>
            </a:r>
            <a:r>
              <a:rPr kumimoji="1" lang="en-US" altLang="zh-CN" sz="3600" dirty="0"/>
              <a:t>aims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at segmenting target objects in a video clip given the ground truth mask at the reference frame.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4400" b="1" dirty="0">
                <a:solidFill>
                  <a:srgbClr val="002060"/>
                </a:solidFill>
              </a:rPr>
              <a:t>Motivation</a:t>
            </a:r>
            <a:r>
              <a:rPr kumimoji="1" lang="en-US" altLang="zh-CN" sz="3600" dirty="0"/>
              <a:t>: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Our finding indicates that existing </a:t>
            </a:r>
            <a:r>
              <a:rPr kumimoji="1" lang="en-US" altLang="zh-CN" sz="3600" b="1" dirty="0">
                <a:solidFill>
                  <a:srgbClr val="002060"/>
                </a:solidFill>
              </a:rPr>
              <a:t>VOS models are fragile to natural perturbations</a:t>
            </a:r>
            <a:r>
              <a:rPr kumimoji="1" lang="en-US" altLang="zh-CN" sz="3600" dirty="0">
                <a:solidFill>
                  <a:srgbClr val="00206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kumimoji="1" lang="en-US" altLang="zh-CN" sz="3600" dirty="0"/>
          </a:p>
          <a:p>
            <a:pPr algn="just">
              <a:lnSpc>
                <a:spcPct val="150000"/>
              </a:lnSpc>
            </a:pPr>
            <a:endParaRPr kumimoji="1" lang="en-US" altLang="zh-CN" sz="3600" dirty="0"/>
          </a:p>
          <a:p>
            <a:pPr algn="just">
              <a:lnSpc>
                <a:spcPct val="150000"/>
              </a:lnSpc>
            </a:pPr>
            <a:endParaRPr kumimoji="1" lang="en-US" altLang="zh-CN" sz="3600" dirty="0"/>
          </a:p>
          <a:p>
            <a:pPr algn="just">
              <a:lnSpc>
                <a:spcPct val="150000"/>
              </a:lnSpc>
            </a:pPr>
            <a:endParaRPr kumimoji="1" lang="en-US" altLang="zh-CN" sz="3600" dirty="0"/>
          </a:p>
          <a:p>
            <a:pPr algn="just">
              <a:lnSpc>
                <a:spcPct val="150000"/>
              </a:lnSpc>
            </a:pPr>
            <a:endParaRPr kumimoji="1" lang="en-US" altLang="zh-CN" sz="3600" dirty="0"/>
          </a:p>
          <a:p>
            <a:pPr algn="just">
              <a:lnSpc>
                <a:spcPct val="150000"/>
              </a:lnSpc>
            </a:pPr>
            <a:endParaRPr kumimoji="1" lang="en-US" altLang="zh-CN" sz="3600" dirty="0"/>
          </a:p>
          <a:p>
            <a:pPr algn="just">
              <a:lnSpc>
                <a:spcPct val="150000"/>
              </a:lnSpc>
            </a:pPr>
            <a:endParaRPr kumimoji="1" lang="en-US" altLang="zh-CN" sz="36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3600" b="1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3600" b="1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3600" b="1" dirty="0"/>
          </a:p>
          <a:p>
            <a:pPr algn="just">
              <a:lnSpc>
                <a:spcPct val="150000"/>
              </a:lnSpc>
            </a:pPr>
            <a:endParaRPr kumimoji="1" lang="en-US" altLang="zh-CN" sz="3600" b="1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3600" b="1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3600" b="1" dirty="0"/>
          </a:p>
          <a:p>
            <a:pPr algn="just">
              <a:lnSpc>
                <a:spcPct val="150000"/>
              </a:lnSpc>
            </a:pPr>
            <a:endParaRPr kumimoji="1" lang="en-US" altLang="zh-CN" sz="3600" b="1" dirty="0"/>
          </a:p>
          <a:p>
            <a:pPr algn="just">
              <a:lnSpc>
                <a:spcPct val="150000"/>
              </a:lnSpc>
            </a:pPr>
            <a:endParaRPr kumimoji="1" lang="en-US" altLang="zh-CN" sz="4000" b="1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4400" b="1" dirty="0">
                <a:solidFill>
                  <a:srgbClr val="002060"/>
                </a:solidFill>
              </a:rPr>
              <a:t>  Solution</a:t>
            </a:r>
            <a:r>
              <a:rPr kumimoji="1" lang="en-US" altLang="zh-CN" sz="3600" dirty="0"/>
              <a:t>:</a:t>
            </a:r>
            <a:r>
              <a:rPr kumimoji="1" lang="zh-CN" altLang="en-US" sz="3600" dirty="0"/>
              <a:t> </a:t>
            </a:r>
            <a:r>
              <a:rPr kumimoji="1" lang="en" altLang="zh-CN" sz="3600" dirty="0"/>
              <a:t>The key insight is to</a:t>
            </a:r>
            <a:r>
              <a:rPr kumimoji="1" lang="en-US" altLang="zh-CN" sz="3600" dirty="0"/>
              <a:t>:</a:t>
            </a:r>
            <a:endParaRPr kumimoji="1" lang="en" altLang="zh-CN" sz="3600" dirty="0"/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600" dirty="0"/>
              <a:t>introduce an </a:t>
            </a:r>
            <a:r>
              <a:rPr kumimoji="1" lang="en-US" altLang="zh-CN" sz="3600" b="1" dirty="0">
                <a:solidFill>
                  <a:srgbClr val="002060"/>
                </a:solidFill>
              </a:rPr>
              <a:t>adaptive object proxy representation </a:t>
            </a:r>
            <a:r>
              <a:rPr kumimoji="1" lang="en-US" altLang="zh-CN" sz="3600" dirty="0"/>
              <a:t>for referenced objects robustly, which </a:t>
            </a:r>
            <a:r>
              <a:rPr kumimoji="1" lang="en-US" altLang="zh-CN" sz="3600" b="1" dirty="0">
                <a:solidFill>
                  <a:srgbClr val="002060"/>
                </a:solidFill>
              </a:rPr>
              <a:t>reduces errors incurred by unstable pixel-level matching</a:t>
            </a:r>
            <a:r>
              <a:rPr kumimoji="1" lang="en-US" altLang="zh-CN" sz="3600" dirty="0"/>
              <a:t>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600" b="1" dirty="0">
                <a:solidFill>
                  <a:srgbClr val="002060"/>
                </a:solidFill>
              </a:rPr>
              <a:t>calibrate the object masks </a:t>
            </a:r>
            <a:r>
              <a:rPr kumimoji="1" lang="en-US" altLang="zh-CN" sz="3600" dirty="0"/>
              <a:t>by updating object representation and masks in an interleaving manner progressively, achieving </a:t>
            </a:r>
            <a:r>
              <a:rPr kumimoji="1" lang="en-US" altLang="zh-CN" sz="3600" b="1" dirty="0">
                <a:solidFill>
                  <a:srgbClr val="002060"/>
                </a:solidFill>
              </a:rPr>
              <a:t>discrimination among co-existing objects</a:t>
            </a:r>
            <a:r>
              <a:rPr kumimoji="1" lang="en-US" altLang="zh-CN" sz="3600" dirty="0"/>
              <a:t>.</a:t>
            </a:r>
          </a:p>
        </p:txBody>
      </p:sp>
      <p:graphicFrame>
        <p:nvGraphicFramePr>
          <p:cNvPr id="39" name="表格 16">
            <a:extLst>
              <a:ext uri="{FF2B5EF4-FFF2-40B4-BE49-F238E27FC236}">
                <a16:creationId xmlns:a16="http://schemas.microsoft.com/office/drawing/2014/main" id="{6DFE2E6B-ECCC-DBF5-29A4-AF671F586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249377"/>
              </p:ext>
            </p:extLst>
          </p:nvPr>
        </p:nvGraphicFramePr>
        <p:xfrm>
          <a:off x="32677163" y="6500645"/>
          <a:ext cx="9722688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110">
                  <a:extLst>
                    <a:ext uri="{9D8B030D-6E8A-4147-A177-3AD203B41FA5}">
                      <a16:colId xmlns:a16="http://schemas.microsoft.com/office/drawing/2014/main" val="1997408090"/>
                    </a:ext>
                  </a:extLst>
                </a:gridCol>
                <a:gridCol w="2371146">
                  <a:extLst>
                    <a:ext uri="{9D8B030D-6E8A-4147-A177-3AD203B41FA5}">
                      <a16:colId xmlns:a16="http://schemas.microsoft.com/office/drawing/2014/main" val="1811031113"/>
                    </a:ext>
                  </a:extLst>
                </a:gridCol>
                <a:gridCol w="2468849">
                  <a:extLst>
                    <a:ext uri="{9D8B030D-6E8A-4147-A177-3AD203B41FA5}">
                      <a16:colId xmlns:a16="http://schemas.microsoft.com/office/drawing/2014/main" val="2629113116"/>
                    </a:ext>
                  </a:extLst>
                </a:gridCol>
                <a:gridCol w="2548583">
                  <a:extLst>
                    <a:ext uri="{9D8B030D-6E8A-4147-A177-3AD203B41FA5}">
                      <a16:colId xmlns:a16="http://schemas.microsoft.com/office/drawing/2014/main" val="2168277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Method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YouTube-</a:t>
                      </a:r>
                    </a:p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VOS18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DAVIS17</a:t>
                      </a:r>
                    </a:p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Valid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DAVIS17</a:t>
                      </a:r>
                    </a:p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Test-dev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212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STM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3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79.4</a:t>
                      </a:r>
                      <a:endParaRPr kumimoji="1" lang="zh-CN" altLang="en-US" sz="3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3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81.8</a:t>
                      </a:r>
                      <a:endParaRPr kumimoji="1" lang="zh-CN" altLang="en-US" sz="3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3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72.3</a:t>
                      </a:r>
                      <a:endParaRPr kumimoji="1" lang="zh-CN" altLang="en-US" sz="3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711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zh-CN" sz="3200" dirty="0"/>
                        <a:t>CFBI</a:t>
                      </a:r>
                      <a:endParaRPr kumimoji="1" lang="zh-CN" altLang="en-US" sz="3200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3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81.4</a:t>
                      </a:r>
                      <a:endParaRPr kumimoji="1" lang="zh-CN" altLang="en-US" sz="3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3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81.9</a:t>
                      </a:r>
                      <a:endParaRPr kumimoji="1" lang="zh-CN" altLang="en-US" sz="3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3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74.8</a:t>
                      </a:r>
                      <a:endParaRPr kumimoji="1" lang="zh-CN" altLang="en-US" sz="3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039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zh-CN" sz="3200" dirty="0"/>
                        <a:t>AOT-B</a:t>
                      </a:r>
                      <a:endParaRPr kumimoji="1" lang="zh-CN" altLang="en-US" sz="3200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3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83.2</a:t>
                      </a:r>
                      <a:endParaRPr kumimoji="1" lang="zh-CN" altLang="en-US" sz="3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3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82.1</a:t>
                      </a:r>
                      <a:endParaRPr kumimoji="1" lang="zh-CN" altLang="en-US" sz="3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3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75.5</a:t>
                      </a:r>
                      <a:endParaRPr kumimoji="1" lang="zh-CN" altLang="en-US" sz="3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620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zh-CN" sz="3600" b="1" dirty="0">
                          <a:solidFill>
                            <a:srgbClr val="002060"/>
                          </a:solidFill>
                        </a:rPr>
                        <a:t>Ours-Base</a:t>
                      </a:r>
                      <a:endParaRPr kumimoji="1" lang="zh-CN" altLang="en-US" sz="32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36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83.6</a:t>
                      </a:r>
                      <a:endParaRPr kumimoji="1" lang="zh-CN" altLang="en-US" sz="36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36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83.1</a:t>
                      </a:r>
                      <a:endParaRPr kumimoji="1" lang="zh-CN" altLang="en-US" sz="36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36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76.5</a:t>
                      </a:r>
                      <a:endParaRPr kumimoji="1" lang="zh-CN" altLang="en-US" sz="36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525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zh-CN" sz="3600" b="0" dirty="0">
                          <a:solidFill>
                            <a:schemeClr val="tx1"/>
                          </a:solidFill>
                        </a:rPr>
                        <a:t>STCN</a:t>
                      </a:r>
                      <a:endParaRPr kumimoji="1"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3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83.0</a:t>
                      </a:r>
                      <a:endParaRPr kumimoji="1" lang="zh-CN" altLang="en-US" sz="3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3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85.4</a:t>
                      </a:r>
                      <a:endParaRPr kumimoji="1" lang="zh-CN" altLang="en-US" sz="3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3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76.1</a:t>
                      </a:r>
                      <a:endParaRPr kumimoji="1" lang="zh-CN" altLang="en-US" sz="3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228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36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AOT-L</a:t>
                      </a:r>
                      <a:endParaRPr kumimoji="1" lang="zh-CN" altLang="en-US" sz="36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36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83.7</a:t>
                      </a:r>
                      <a:endParaRPr kumimoji="1" lang="zh-CN" altLang="en-US" sz="36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36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83.8</a:t>
                      </a:r>
                      <a:endParaRPr kumimoji="1" lang="zh-CN" altLang="en-US" sz="36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36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78.3</a:t>
                      </a:r>
                      <a:endParaRPr kumimoji="1" lang="zh-CN" altLang="en-US" sz="36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508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zh-CN" sz="3600" b="1" dirty="0">
                          <a:solidFill>
                            <a:srgbClr val="002060"/>
                          </a:solidFill>
                        </a:rPr>
                        <a:t>Ours-MF</a:t>
                      </a:r>
                      <a:endParaRPr kumimoji="1" lang="zh-CN" altLang="en-US" sz="3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36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84.0</a:t>
                      </a:r>
                      <a:endParaRPr kumimoji="1" lang="zh-CN" altLang="en-US" sz="36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36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83.8</a:t>
                      </a:r>
                      <a:endParaRPr kumimoji="1" lang="zh-CN" altLang="en-US" sz="3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36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79.3</a:t>
                      </a:r>
                      <a:endParaRPr kumimoji="1" lang="zh-CN" altLang="en-US" sz="36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980446"/>
                  </a:ext>
                </a:extLst>
              </a:tr>
            </a:tbl>
          </a:graphicData>
        </a:graphic>
      </p:graphicFrame>
      <p:sp>
        <p:nvSpPr>
          <p:cNvPr id="42" name="文本框 1">
            <a:extLst>
              <a:ext uri="{FF2B5EF4-FFF2-40B4-BE49-F238E27FC236}">
                <a16:creationId xmlns:a16="http://schemas.microsoft.com/office/drawing/2014/main" id="{2E7646B6-4A34-07D4-7E02-1E7FDB306CA3}"/>
              </a:ext>
            </a:extLst>
          </p:cNvPr>
          <p:cNvSpPr txBox="1"/>
          <p:nvPr/>
        </p:nvSpPr>
        <p:spPr>
          <a:xfrm>
            <a:off x="2962722" y="5337491"/>
            <a:ext cx="5120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kumimoji="1" lang="zh-CN" alt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25">
            <a:extLst>
              <a:ext uri="{FF2B5EF4-FFF2-40B4-BE49-F238E27FC236}">
                <a16:creationId xmlns:a16="http://schemas.microsoft.com/office/drawing/2014/main" id="{60285587-CDB9-98EC-8B74-A34293C29588}"/>
              </a:ext>
            </a:extLst>
          </p:cNvPr>
          <p:cNvSpPr txBox="1"/>
          <p:nvPr/>
        </p:nvSpPr>
        <p:spPr>
          <a:xfrm>
            <a:off x="35094789" y="5337491"/>
            <a:ext cx="4249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kumimoji="1" lang="zh-CN" alt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5">
            <a:extLst>
              <a:ext uri="{FF2B5EF4-FFF2-40B4-BE49-F238E27FC236}">
                <a16:creationId xmlns:a16="http://schemas.microsoft.com/office/drawing/2014/main" id="{9332F0FC-BB53-158E-F179-B6643CCC4E19}"/>
              </a:ext>
            </a:extLst>
          </p:cNvPr>
          <p:cNvSpPr txBox="1"/>
          <p:nvPr/>
        </p:nvSpPr>
        <p:spPr>
          <a:xfrm>
            <a:off x="34936685" y="4823745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paper</a:t>
            </a:r>
            <a:endParaRPr kumimoji="1" lang="zh-CN" altLang="en-US" sz="2000" dirty="0"/>
          </a:p>
        </p:txBody>
      </p:sp>
      <p:sp>
        <p:nvSpPr>
          <p:cNvPr id="45" name="文本框 37">
            <a:extLst>
              <a:ext uri="{FF2B5EF4-FFF2-40B4-BE49-F238E27FC236}">
                <a16:creationId xmlns:a16="http://schemas.microsoft.com/office/drawing/2014/main" id="{9FC75497-758D-75C8-5B28-178D22C1EA44}"/>
              </a:ext>
            </a:extLst>
          </p:cNvPr>
          <p:cNvSpPr txBox="1"/>
          <p:nvPr/>
        </p:nvSpPr>
        <p:spPr>
          <a:xfrm>
            <a:off x="38611884" y="4823745"/>
            <a:ext cx="1053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repo</a:t>
            </a:r>
            <a:endParaRPr kumimoji="1" lang="zh-CN" altLang="en-US" sz="2000" dirty="0"/>
          </a:p>
        </p:txBody>
      </p:sp>
      <p:sp>
        <p:nvSpPr>
          <p:cNvPr id="49" name="文本框 52">
            <a:extLst>
              <a:ext uri="{FF2B5EF4-FFF2-40B4-BE49-F238E27FC236}">
                <a16:creationId xmlns:a16="http://schemas.microsoft.com/office/drawing/2014/main" id="{F2D9D183-D487-3803-03D4-1776BE2F13D3}"/>
              </a:ext>
            </a:extLst>
          </p:cNvPr>
          <p:cNvSpPr txBox="1"/>
          <p:nvPr/>
        </p:nvSpPr>
        <p:spPr>
          <a:xfrm>
            <a:off x="788178" y="21332617"/>
            <a:ext cx="10186109" cy="166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3600" i="1" dirty="0">
                <a:solidFill>
                  <a:schemeClr val="tx1"/>
                </a:solidFill>
              </a:rPr>
              <a:t>Our model with adaptive object calibration shows superior robustness against perturbations.</a:t>
            </a:r>
            <a:endParaRPr kumimoji="1" lang="zh-CN" altLang="en-US" sz="3600" i="1" dirty="0">
              <a:solidFill>
                <a:schemeClr val="tx1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B366B1C-C38F-78DF-96C2-8851320F2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747" y="3172171"/>
            <a:ext cx="4797864" cy="2014533"/>
          </a:xfrm>
          <a:prstGeom prst="rect">
            <a:avLst/>
          </a:prstGeom>
        </p:spPr>
      </p:pic>
      <p:sp>
        <p:nvSpPr>
          <p:cNvPr id="51" name="文本框 24">
            <a:extLst>
              <a:ext uri="{FF2B5EF4-FFF2-40B4-BE49-F238E27FC236}">
                <a16:creationId xmlns:a16="http://schemas.microsoft.com/office/drawing/2014/main" id="{5BDD4362-03C5-32B9-EF65-9CCBB74871CD}"/>
              </a:ext>
            </a:extLst>
          </p:cNvPr>
          <p:cNvSpPr txBox="1"/>
          <p:nvPr/>
        </p:nvSpPr>
        <p:spPr>
          <a:xfrm>
            <a:off x="19631264" y="5337491"/>
            <a:ext cx="4249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kumimoji="1" lang="zh-CN" alt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855E82-B526-30AF-263C-36F46B16D7FB}"/>
              </a:ext>
            </a:extLst>
          </p:cNvPr>
          <p:cNvSpPr txBox="1"/>
          <p:nvPr/>
        </p:nvSpPr>
        <p:spPr>
          <a:xfrm>
            <a:off x="3879293" y="64457"/>
            <a:ext cx="345089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Towards Robust Video Object Segmentation </a:t>
            </a:r>
          </a:p>
          <a:p>
            <a:pPr algn="ctr"/>
            <a:r>
              <a:rPr lang="en-US" sz="8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Adaptive Object Calibration</a:t>
            </a:r>
          </a:p>
        </p:txBody>
      </p:sp>
      <p:pic>
        <p:nvPicPr>
          <p:cNvPr id="53" name="Picture 10" descr="ACM Multimedia 2022 - 30th ACM International Conference on Multimedia">
            <a:extLst>
              <a:ext uri="{FF2B5EF4-FFF2-40B4-BE49-F238E27FC236}">
                <a16:creationId xmlns:a16="http://schemas.microsoft.com/office/drawing/2014/main" id="{D76DD6C6-E844-034E-9D43-5182771FED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455" b="89455" l="4125" r="49500">
                        <a14:foregroundMark x1="47500" y1="72727" x2="47375" y2="47273"/>
                        <a14:foregroundMark x1="47375" y1="47273" x2="39750" y2="33818"/>
                        <a14:foregroundMark x1="39750" y1="33818" x2="5250" y2="38909"/>
                        <a14:foregroundMark x1="5250" y1="38909" x2="4125" y2="60364"/>
                        <a14:foregroundMark x1="46000" y1="39273" x2="49500" y2="56000"/>
                        <a14:foregroundMark x1="49500" y1="56000" x2="46500" y2="68000"/>
                        <a14:foregroundMark x1="46875" y1="65455" x2="48125" y2="45818"/>
                        <a14:foregroundMark x1="48125" y1="45818" x2="47750" y2="370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734"/>
          <a:stretch/>
        </p:blipFill>
        <p:spPr bwMode="auto">
          <a:xfrm>
            <a:off x="32825541" y="-537709"/>
            <a:ext cx="4658543" cy="348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4" name="副标题 2">
                <a:extLst>
                  <a:ext uri="{FF2B5EF4-FFF2-40B4-BE49-F238E27FC236}">
                    <a16:creationId xmlns:a16="http://schemas.microsoft.com/office/drawing/2014/main" id="{DB5070CB-7040-F8AE-58D2-47A91107B1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63622" y="2640644"/>
                <a:ext cx="17076518" cy="1655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94825" tIns="147400" rIns="294825" bIns="1474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chemeClr val="dk1"/>
                  </a:buClr>
                  <a:buSzPts val="2900"/>
                  <a:buFont typeface="Arial"/>
                  <a:buNone/>
                  <a:defRPr sz="29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74650" algn="l" rtl="0">
                  <a:lnSpc>
                    <a:spcPct val="100000"/>
                  </a:lnSpc>
                  <a:spcBef>
                    <a:spcPts val="460"/>
                  </a:spcBef>
                  <a:spcAft>
                    <a:spcPts val="0"/>
                  </a:spcAft>
                  <a:buClr>
                    <a:schemeClr val="dk1"/>
                  </a:buClr>
                  <a:buSzPts val="2300"/>
                  <a:buFont typeface="Noto Sans Symbols"/>
                  <a:buChar char="⮚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49250" algn="l" rtl="0">
                  <a:lnSpc>
                    <a:spcPct val="100000"/>
                  </a:lnSpc>
                  <a:spcBef>
                    <a:spcPts val="380"/>
                  </a:spcBef>
                  <a:spcAft>
                    <a:spcPts val="0"/>
                  </a:spcAft>
                  <a:buClr>
                    <a:schemeClr val="dk1"/>
                  </a:buClr>
                  <a:buSzPts val="1900"/>
                  <a:buFont typeface="Arial"/>
                  <a:buChar char="•"/>
                  <a:defRPr sz="19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30200" algn="l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Char char="–"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74650" algn="l" rtl="0">
                  <a:lnSpc>
                    <a:spcPct val="100000"/>
                  </a:lnSpc>
                  <a:spcBef>
                    <a:spcPts val="460"/>
                  </a:spcBef>
                  <a:spcAft>
                    <a:spcPts val="0"/>
                  </a:spcAft>
                  <a:buClr>
                    <a:schemeClr val="dk1"/>
                  </a:buClr>
                  <a:buSzPts val="2300"/>
                  <a:buFont typeface="Arial"/>
                  <a:buChar char="»"/>
                  <a:defRPr sz="23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558800" algn="l" rtl="0">
                  <a:lnSpc>
                    <a:spcPct val="100000"/>
                  </a:lnSpc>
                  <a:spcBef>
                    <a:spcPts val="104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Arial"/>
                  <a:buChar char="•"/>
                  <a:defRPr sz="5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558800" algn="l" rtl="0">
                  <a:lnSpc>
                    <a:spcPct val="100000"/>
                  </a:lnSpc>
                  <a:spcBef>
                    <a:spcPts val="104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Arial"/>
                  <a:buChar char="•"/>
                  <a:defRPr sz="5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558800" algn="l" rtl="0">
                  <a:lnSpc>
                    <a:spcPct val="100000"/>
                  </a:lnSpc>
                  <a:spcBef>
                    <a:spcPts val="104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Arial"/>
                  <a:buChar char="•"/>
                  <a:defRPr sz="5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558800" algn="l" rtl="0">
                  <a:lnSpc>
                    <a:spcPct val="100000"/>
                  </a:lnSpc>
                  <a:spcBef>
                    <a:spcPts val="104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Arial"/>
                  <a:buChar char="•"/>
                  <a:defRPr sz="5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algn="ctr"/>
                <a:r>
                  <a:rPr lang="en-US" altLang="zh-CN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Xiaohao Xu,</a:t>
                </a:r>
                <a14:m>
                  <m:oMath xmlns:m="http://schemas.openxmlformats.org/officeDocument/2006/math">
                    <m:r>
                      <a:rPr lang="en-US" altLang="zh-CN" sz="4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4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4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sz="4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1,2</m:t>
                        </m:r>
                      </m:sup>
                    </m:sSup>
                  </m:oMath>
                </a14:m>
                <a:r>
                  <a:rPr lang="en-US" altLang="zh-CN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Jinglu Wang,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4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sz="4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Xiang Ming,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4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sz="4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Yan Lu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4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sz="4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4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sz="4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Huazhong University of Science &amp; Technology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4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sz="4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Microsoft Research Asia</a:t>
                </a:r>
              </a:p>
            </p:txBody>
          </p:sp>
        </mc:Choice>
        <mc:Fallback>
          <p:sp>
            <p:nvSpPr>
              <p:cNvPr id="54" name="副标题 2">
                <a:extLst>
                  <a:ext uri="{FF2B5EF4-FFF2-40B4-BE49-F238E27FC236}">
                    <a16:creationId xmlns:a16="http://schemas.microsoft.com/office/drawing/2014/main" id="{DB5070CB-7040-F8AE-58D2-47A91107B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3622" y="2640644"/>
                <a:ext cx="17076518" cy="1655762"/>
              </a:xfrm>
              <a:prstGeom prst="rect">
                <a:avLst/>
              </a:prstGeom>
              <a:blipFill>
                <a:blip r:embed="rId7"/>
                <a:stretch>
                  <a:fillRect b="-775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77119133-AC4D-A05A-C93D-49A5DAD62020}"/>
              </a:ext>
            </a:extLst>
          </p:cNvPr>
          <p:cNvSpPr txBox="1"/>
          <p:nvPr/>
        </p:nvSpPr>
        <p:spPr>
          <a:xfrm>
            <a:off x="12142788" y="6392180"/>
            <a:ext cx="20132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VOS Framework</a:t>
            </a:r>
            <a:r>
              <a:rPr lang="en-US" altLang="zh-CN" sz="4800" b="1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4800" b="1" dirty="0">
                <a:cs typeface="Times New Roman" panose="02020603050405020304" pitchFamily="18" charset="0"/>
              </a:rPr>
              <a:t>= </a:t>
            </a:r>
            <a:r>
              <a:rPr lang="en-US" altLang="zh-CN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object representation </a:t>
            </a:r>
            <a:r>
              <a:rPr lang="en-US" altLang="zh-CN" sz="4800" b="1" dirty="0">
                <a:cs typeface="Times New Roman" panose="02020603050405020304" pitchFamily="18" charset="0"/>
              </a:rPr>
              <a:t>+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mask decoding</a:t>
            </a:r>
            <a:endParaRPr lang="zh-CN" altLang="en-US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EE9BF756-DD7D-3BE0-6C8D-6D76D8D2FB0A}"/>
              </a:ext>
            </a:extLst>
          </p:cNvPr>
          <p:cNvSpPr/>
          <p:nvPr/>
        </p:nvSpPr>
        <p:spPr>
          <a:xfrm>
            <a:off x="19370448" y="7267126"/>
            <a:ext cx="482266" cy="412857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29BD4B7E-05B7-E9D4-5D22-BC01C58DE177}"/>
              </a:ext>
            </a:extLst>
          </p:cNvPr>
          <p:cNvSpPr/>
          <p:nvPr/>
        </p:nvSpPr>
        <p:spPr>
          <a:xfrm>
            <a:off x="26742253" y="7230680"/>
            <a:ext cx="482266" cy="41285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36860343-3CB7-221A-8E70-8AF2ECB5D3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593" y="11134915"/>
            <a:ext cx="11104073" cy="10096845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024B67-16AC-062C-8012-4C95C4A4296A}"/>
              </a:ext>
            </a:extLst>
          </p:cNvPr>
          <p:cNvCxnSpPr>
            <a:cxnSpLocks/>
          </p:cNvCxnSpPr>
          <p:nvPr/>
        </p:nvCxnSpPr>
        <p:spPr>
          <a:xfrm>
            <a:off x="11455879" y="5911321"/>
            <a:ext cx="0" cy="23754292"/>
          </a:xfrm>
          <a:prstGeom prst="line">
            <a:avLst/>
          </a:prstGeom>
          <a:ln w="762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5D1120E-219E-D702-556D-0026D0132448}"/>
              </a:ext>
            </a:extLst>
          </p:cNvPr>
          <p:cNvGrpSpPr/>
          <p:nvPr/>
        </p:nvGrpSpPr>
        <p:grpSpPr>
          <a:xfrm>
            <a:off x="11673917" y="15232126"/>
            <a:ext cx="13116445" cy="6443219"/>
            <a:chOff x="12602354" y="15900961"/>
            <a:chExt cx="11951494" cy="5902734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DDB1EB5F-E384-CDB7-C068-FB061AAC70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6569" b="46279"/>
            <a:stretch/>
          </p:blipFill>
          <p:spPr>
            <a:xfrm>
              <a:off x="14836915" y="15900961"/>
              <a:ext cx="9716933" cy="2375496"/>
            </a:xfrm>
            <a:prstGeom prst="rect">
              <a:avLst/>
            </a:prstGeom>
          </p:spPr>
        </p:pic>
        <p:sp>
          <p:nvSpPr>
            <p:cNvPr id="68" name="Arrow: U-Turn 67">
              <a:extLst>
                <a:ext uri="{FF2B5EF4-FFF2-40B4-BE49-F238E27FC236}">
                  <a16:creationId xmlns:a16="http://schemas.microsoft.com/office/drawing/2014/main" id="{C02FA13D-2E2F-45C7-7777-4A1FC71616D1}"/>
                </a:ext>
              </a:extLst>
            </p:cNvPr>
            <p:cNvSpPr/>
            <p:nvPr/>
          </p:nvSpPr>
          <p:spPr>
            <a:xfrm flipV="1">
              <a:off x="16803428" y="18186861"/>
              <a:ext cx="3450185" cy="605285"/>
            </a:xfrm>
            <a:prstGeom prst="uturnArrow">
              <a:avLst>
                <a:gd name="adj1" fmla="val 13902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69" name="Arrow: U-Turn 68">
              <a:extLst>
                <a:ext uri="{FF2B5EF4-FFF2-40B4-BE49-F238E27FC236}">
                  <a16:creationId xmlns:a16="http://schemas.microsoft.com/office/drawing/2014/main" id="{6336BB82-46C7-BA77-42EA-D0DAE47BB23A}"/>
                </a:ext>
              </a:extLst>
            </p:cNvPr>
            <p:cNvSpPr/>
            <p:nvPr/>
          </p:nvSpPr>
          <p:spPr>
            <a:xfrm flipV="1">
              <a:off x="16803428" y="18276455"/>
              <a:ext cx="6118043" cy="1180080"/>
            </a:xfrm>
            <a:prstGeom prst="uturnArrow">
              <a:avLst>
                <a:gd name="adj1" fmla="val 9157"/>
                <a:gd name="adj2" fmla="val 9157"/>
                <a:gd name="adj3" fmla="val 17078"/>
                <a:gd name="adj4" fmla="val 43750"/>
                <a:gd name="adj5" fmla="val 10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9EF615BB-3C82-9103-DA6F-909B3E5D24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6569" t="53495"/>
            <a:stretch/>
          </p:blipFill>
          <p:spPr>
            <a:xfrm>
              <a:off x="14836915" y="19747259"/>
              <a:ext cx="9716933" cy="2056436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9277DEB-0E53-0C16-FB15-A4F9BDB79C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83260"/>
            <a:stretch/>
          </p:blipFill>
          <p:spPr>
            <a:xfrm>
              <a:off x="12602354" y="16438903"/>
              <a:ext cx="2148348" cy="4872510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991297A-1C0E-C7D1-A6FD-2FC3CFCE55EB}"/>
                </a:ext>
              </a:extLst>
            </p:cNvPr>
            <p:cNvSpPr txBox="1"/>
            <p:nvPr/>
          </p:nvSpPr>
          <p:spPr>
            <a:xfrm flipH="1">
              <a:off x="16982201" y="18196629"/>
              <a:ext cx="3042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average pooling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DF25864-C94D-CBC6-9DDB-F0EB53BA89B3}"/>
                </a:ext>
              </a:extLst>
            </p:cNvPr>
            <p:cNvSpPr txBox="1"/>
            <p:nvPr/>
          </p:nvSpPr>
          <p:spPr>
            <a:xfrm flipH="1">
              <a:off x="17792918" y="18875158"/>
              <a:ext cx="5214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Cluster-based average pooling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5FEFF5E-8737-E8BC-2970-326EE2A2A1E3}"/>
              </a:ext>
            </a:extLst>
          </p:cNvPr>
          <p:cNvSpPr txBox="1"/>
          <p:nvPr/>
        </p:nvSpPr>
        <p:spPr>
          <a:xfrm>
            <a:off x="14800201" y="21554579"/>
            <a:ext cx="2726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</a:t>
            </a: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pixel-level noises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050A266-CD37-34C6-1858-29C939DB4997}"/>
              </a:ext>
            </a:extLst>
          </p:cNvPr>
          <p:cNvSpPr txBox="1"/>
          <p:nvPr/>
        </p:nvSpPr>
        <p:spPr>
          <a:xfrm>
            <a:off x="17816316" y="21546228"/>
            <a:ext cx="2691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Lose too </a:t>
            </a: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details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D6ACEC6-11A4-A20E-AF35-37E781C878DE}"/>
              </a:ext>
            </a:extLst>
          </p:cNvPr>
          <p:cNvSpPr txBox="1"/>
          <p:nvPr/>
        </p:nvSpPr>
        <p:spPr>
          <a:xfrm>
            <a:off x="20678670" y="21499299"/>
            <a:ext cx="4538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to noises &amp;</a:t>
            </a:r>
          </a:p>
          <a:p>
            <a:pPr algn="ctr"/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preserve details adaptively</a:t>
            </a:r>
            <a:endParaRPr lang="zh-CN" alt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7" name="组合 40">
            <a:extLst>
              <a:ext uri="{FF2B5EF4-FFF2-40B4-BE49-F238E27FC236}">
                <a16:creationId xmlns:a16="http://schemas.microsoft.com/office/drawing/2014/main" id="{A730F605-BBD3-2BCC-F879-4110C130F1A6}"/>
              </a:ext>
            </a:extLst>
          </p:cNvPr>
          <p:cNvGrpSpPr/>
          <p:nvPr/>
        </p:nvGrpSpPr>
        <p:grpSpPr>
          <a:xfrm>
            <a:off x="26890831" y="16512196"/>
            <a:ext cx="3112104" cy="1294494"/>
            <a:chOff x="850085" y="2469667"/>
            <a:chExt cx="2387686" cy="959333"/>
          </a:xfrm>
        </p:grpSpPr>
        <p:grpSp>
          <p:nvGrpSpPr>
            <p:cNvPr id="78" name="Group 41">
              <a:extLst>
                <a:ext uri="{FF2B5EF4-FFF2-40B4-BE49-F238E27FC236}">
                  <a16:creationId xmlns:a16="http://schemas.microsoft.com/office/drawing/2014/main" id="{55A57342-5800-573A-9441-D85F0A394548}"/>
                </a:ext>
              </a:extLst>
            </p:cNvPr>
            <p:cNvGrpSpPr/>
            <p:nvPr/>
          </p:nvGrpSpPr>
          <p:grpSpPr>
            <a:xfrm>
              <a:off x="850085" y="2469667"/>
              <a:ext cx="728900" cy="959333"/>
              <a:chOff x="11387568" y="-3321429"/>
              <a:chExt cx="1238885" cy="1660865"/>
            </a:xfrm>
            <a:solidFill>
              <a:srgbClr val="1B7FB3"/>
            </a:solidFill>
          </p:grpSpPr>
          <p:sp>
            <p:nvSpPr>
              <p:cNvPr id="97" name="立方体 354">
                <a:extLst>
                  <a:ext uri="{FF2B5EF4-FFF2-40B4-BE49-F238E27FC236}">
                    <a16:creationId xmlns:a16="http://schemas.microsoft.com/office/drawing/2014/main" id="{47858970-DB12-6C15-74DA-EECD5E50BD8B}"/>
                  </a:ext>
                </a:extLst>
              </p:cNvPr>
              <p:cNvSpPr/>
              <p:nvPr/>
            </p:nvSpPr>
            <p:spPr>
              <a:xfrm flipH="1">
                <a:off x="11973785" y="-2671972"/>
                <a:ext cx="652668" cy="658253"/>
              </a:xfrm>
              <a:prstGeom prst="cube">
                <a:avLst>
                  <a:gd name="adj" fmla="val 38105"/>
                </a:avLst>
              </a:prstGeom>
              <a:grpFill/>
              <a:ln w="38100"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RightUp">
                  <a:rot lat="2100000" lon="189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立方体 355">
                <a:extLst>
                  <a:ext uri="{FF2B5EF4-FFF2-40B4-BE49-F238E27FC236}">
                    <a16:creationId xmlns:a16="http://schemas.microsoft.com/office/drawing/2014/main" id="{768C1A08-8BBB-BB19-276E-3D61742A2CDC}"/>
                  </a:ext>
                </a:extLst>
              </p:cNvPr>
              <p:cNvSpPr/>
              <p:nvPr/>
            </p:nvSpPr>
            <p:spPr>
              <a:xfrm flipH="1">
                <a:off x="11973785" y="-3001099"/>
                <a:ext cx="652668" cy="658253"/>
              </a:xfrm>
              <a:prstGeom prst="cube">
                <a:avLst>
                  <a:gd name="adj" fmla="val 38105"/>
                </a:avLst>
              </a:prstGeom>
              <a:grpFill/>
              <a:ln w="38100"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RightUp">
                  <a:rot lat="2100000" lon="189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立方体 356">
                <a:extLst>
                  <a:ext uri="{FF2B5EF4-FFF2-40B4-BE49-F238E27FC236}">
                    <a16:creationId xmlns:a16="http://schemas.microsoft.com/office/drawing/2014/main" id="{F341DA41-7CF9-E73C-6F74-8F1EB8D065EC}"/>
                  </a:ext>
                </a:extLst>
              </p:cNvPr>
              <p:cNvSpPr/>
              <p:nvPr/>
            </p:nvSpPr>
            <p:spPr>
              <a:xfrm flipH="1">
                <a:off x="11973785" y="-3321429"/>
                <a:ext cx="652668" cy="658253"/>
              </a:xfrm>
              <a:prstGeom prst="cube">
                <a:avLst>
                  <a:gd name="adj" fmla="val 38105"/>
                </a:avLst>
              </a:prstGeom>
              <a:grpFill/>
              <a:ln w="38100"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RightUp">
                  <a:rot lat="2100000" lon="189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立方体 369">
                <a:extLst>
                  <a:ext uri="{FF2B5EF4-FFF2-40B4-BE49-F238E27FC236}">
                    <a16:creationId xmlns:a16="http://schemas.microsoft.com/office/drawing/2014/main" id="{65686405-82DF-416B-26DD-3BF9704E6527}"/>
                  </a:ext>
                </a:extLst>
              </p:cNvPr>
              <p:cNvSpPr/>
              <p:nvPr/>
            </p:nvSpPr>
            <p:spPr>
              <a:xfrm flipH="1">
                <a:off x="11676597" y="-2493401"/>
                <a:ext cx="652668" cy="658253"/>
              </a:xfrm>
              <a:prstGeom prst="cube">
                <a:avLst>
                  <a:gd name="adj" fmla="val 38105"/>
                </a:avLst>
              </a:prstGeom>
              <a:grpFill/>
              <a:ln w="38100"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RightUp">
                  <a:rot lat="2100000" lon="189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立方体 370">
                <a:extLst>
                  <a:ext uri="{FF2B5EF4-FFF2-40B4-BE49-F238E27FC236}">
                    <a16:creationId xmlns:a16="http://schemas.microsoft.com/office/drawing/2014/main" id="{9E919145-639F-9C6A-EA96-10914E14E10D}"/>
                  </a:ext>
                </a:extLst>
              </p:cNvPr>
              <p:cNvSpPr/>
              <p:nvPr/>
            </p:nvSpPr>
            <p:spPr>
              <a:xfrm flipH="1">
                <a:off x="11676597" y="-2822528"/>
                <a:ext cx="652668" cy="658253"/>
              </a:xfrm>
              <a:prstGeom prst="cube">
                <a:avLst>
                  <a:gd name="adj" fmla="val 38105"/>
                </a:avLst>
              </a:prstGeom>
              <a:grpFill/>
              <a:ln w="38100"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RightUp">
                  <a:rot lat="2100000" lon="189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立方体 371">
                <a:extLst>
                  <a:ext uri="{FF2B5EF4-FFF2-40B4-BE49-F238E27FC236}">
                    <a16:creationId xmlns:a16="http://schemas.microsoft.com/office/drawing/2014/main" id="{7E342ECC-D43B-2AB4-8C3E-9BAD0AE50D0E}"/>
                  </a:ext>
                </a:extLst>
              </p:cNvPr>
              <p:cNvSpPr/>
              <p:nvPr/>
            </p:nvSpPr>
            <p:spPr>
              <a:xfrm flipH="1">
                <a:off x="11676597" y="-3142858"/>
                <a:ext cx="652668" cy="658253"/>
              </a:xfrm>
              <a:prstGeom prst="cube">
                <a:avLst>
                  <a:gd name="adj" fmla="val 38105"/>
                </a:avLst>
              </a:prstGeom>
              <a:grpFill/>
              <a:ln w="38100"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RightUp">
                  <a:rot lat="2100000" lon="189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立方体 373">
                <a:extLst>
                  <a:ext uri="{FF2B5EF4-FFF2-40B4-BE49-F238E27FC236}">
                    <a16:creationId xmlns:a16="http://schemas.microsoft.com/office/drawing/2014/main" id="{71EE0F43-3809-0D80-8E5C-EB9155FEA0F3}"/>
                  </a:ext>
                </a:extLst>
              </p:cNvPr>
              <p:cNvSpPr/>
              <p:nvPr/>
            </p:nvSpPr>
            <p:spPr>
              <a:xfrm flipH="1">
                <a:off x="11387568" y="-2318817"/>
                <a:ext cx="652668" cy="658253"/>
              </a:xfrm>
              <a:prstGeom prst="cube">
                <a:avLst>
                  <a:gd name="adj" fmla="val 38105"/>
                </a:avLst>
              </a:prstGeom>
              <a:grpFill/>
              <a:ln w="38100"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RightUp">
                  <a:rot lat="2100000" lon="189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立方体 374">
                <a:extLst>
                  <a:ext uri="{FF2B5EF4-FFF2-40B4-BE49-F238E27FC236}">
                    <a16:creationId xmlns:a16="http://schemas.microsoft.com/office/drawing/2014/main" id="{92D025CC-F7C8-F1A5-2CED-3559EE807E3B}"/>
                  </a:ext>
                </a:extLst>
              </p:cNvPr>
              <p:cNvSpPr/>
              <p:nvPr/>
            </p:nvSpPr>
            <p:spPr>
              <a:xfrm flipH="1">
                <a:off x="11387568" y="-2647944"/>
                <a:ext cx="652668" cy="658253"/>
              </a:xfrm>
              <a:prstGeom prst="cube">
                <a:avLst>
                  <a:gd name="adj" fmla="val 38105"/>
                </a:avLst>
              </a:prstGeom>
              <a:grpFill/>
              <a:ln w="38100"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RightUp">
                  <a:rot lat="2100000" lon="189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立方体 375">
                <a:extLst>
                  <a:ext uri="{FF2B5EF4-FFF2-40B4-BE49-F238E27FC236}">
                    <a16:creationId xmlns:a16="http://schemas.microsoft.com/office/drawing/2014/main" id="{06F35281-7C45-EE9E-A8A6-4098458DAC48}"/>
                  </a:ext>
                </a:extLst>
              </p:cNvPr>
              <p:cNvSpPr/>
              <p:nvPr/>
            </p:nvSpPr>
            <p:spPr>
              <a:xfrm flipH="1">
                <a:off x="11387568" y="-2968274"/>
                <a:ext cx="652668" cy="658253"/>
              </a:xfrm>
              <a:prstGeom prst="cube">
                <a:avLst>
                  <a:gd name="adj" fmla="val 38105"/>
                </a:avLst>
              </a:prstGeom>
              <a:grpFill/>
              <a:ln w="38100"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RightUp">
                  <a:rot lat="2100000" lon="189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" name="Group 42">
              <a:extLst>
                <a:ext uri="{FF2B5EF4-FFF2-40B4-BE49-F238E27FC236}">
                  <a16:creationId xmlns:a16="http://schemas.microsoft.com/office/drawing/2014/main" id="{289E8FE5-8BE1-1A6B-5100-054D6A1E6814}"/>
                </a:ext>
              </a:extLst>
            </p:cNvPr>
            <p:cNvGrpSpPr/>
            <p:nvPr/>
          </p:nvGrpSpPr>
          <p:grpSpPr>
            <a:xfrm>
              <a:off x="2508871" y="2469667"/>
              <a:ext cx="728900" cy="959333"/>
              <a:chOff x="11387568" y="-3321429"/>
              <a:chExt cx="1238885" cy="1660865"/>
            </a:xfrm>
            <a:solidFill>
              <a:srgbClr val="FA246E"/>
            </a:solidFill>
          </p:grpSpPr>
          <p:sp>
            <p:nvSpPr>
              <p:cNvPr id="88" name="立方体 354">
                <a:extLst>
                  <a:ext uri="{FF2B5EF4-FFF2-40B4-BE49-F238E27FC236}">
                    <a16:creationId xmlns:a16="http://schemas.microsoft.com/office/drawing/2014/main" id="{1E5F4E22-ABD7-4E7E-6474-18CD4CFA78A5}"/>
                  </a:ext>
                </a:extLst>
              </p:cNvPr>
              <p:cNvSpPr/>
              <p:nvPr/>
            </p:nvSpPr>
            <p:spPr>
              <a:xfrm flipH="1">
                <a:off x="11973785" y="-2671972"/>
                <a:ext cx="652668" cy="658253"/>
              </a:xfrm>
              <a:prstGeom prst="cube">
                <a:avLst>
                  <a:gd name="adj" fmla="val 38105"/>
                </a:avLst>
              </a:prstGeom>
              <a:grpFill/>
              <a:ln w="38100"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RightUp">
                  <a:rot lat="2100000" lon="189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立方体 355">
                <a:extLst>
                  <a:ext uri="{FF2B5EF4-FFF2-40B4-BE49-F238E27FC236}">
                    <a16:creationId xmlns:a16="http://schemas.microsoft.com/office/drawing/2014/main" id="{D4B6A3FC-DDF7-EC1D-B4F6-D0CC26146886}"/>
                  </a:ext>
                </a:extLst>
              </p:cNvPr>
              <p:cNvSpPr/>
              <p:nvPr/>
            </p:nvSpPr>
            <p:spPr>
              <a:xfrm flipH="1">
                <a:off x="11973785" y="-3001099"/>
                <a:ext cx="652668" cy="658253"/>
              </a:xfrm>
              <a:prstGeom prst="cube">
                <a:avLst>
                  <a:gd name="adj" fmla="val 38105"/>
                </a:avLst>
              </a:prstGeom>
              <a:grpFill/>
              <a:ln w="38100"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RightUp">
                  <a:rot lat="2100000" lon="189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立方体 356">
                <a:extLst>
                  <a:ext uri="{FF2B5EF4-FFF2-40B4-BE49-F238E27FC236}">
                    <a16:creationId xmlns:a16="http://schemas.microsoft.com/office/drawing/2014/main" id="{38287B4B-A9C5-6803-0803-BA5FE8D5583B}"/>
                  </a:ext>
                </a:extLst>
              </p:cNvPr>
              <p:cNvSpPr/>
              <p:nvPr/>
            </p:nvSpPr>
            <p:spPr>
              <a:xfrm flipH="1">
                <a:off x="11973785" y="-3321429"/>
                <a:ext cx="652668" cy="658253"/>
              </a:xfrm>
              <a:prstGeom prst="cube">
                <a:avLst>
                  <a:gd name="adj" fmla="val 38105"/>
                </a:avLst>
              </a:prstGeom>
              <a:grpFill/>
              <a:ln w="38100"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RightUp">
                  <a:rot lat="2100000" lon="189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立方体 369">
                <a:extLst>
                  <a:ext uri="{FF2B5EF4-FFF2-40B4-BE49-F238E27FC236}">
                    <a16:creationId xmlns:a16="http://schemas.microsoft.com/office/drawing/2014/main" id="{526D58D2-E3D2-5EDE-932B-C3C68AF73FA2}"/>
                  </a:ext>
                </a:extLst>
              </p:cNvPr>
              <p:cNvSpPr/>
              <p:nvPr/>
            </p:nvSpPr>
            <p:spPr>
              <a:xfrm flipH="1">
                <a:off x="11676597" y="-2493401"/>
                <a:ext cx="652668" cy="658253"/>
              </a:xfrm>
              <a:prstGeom prst="cube">
                <a:avLst>
                  <a:gd name="adj" fmla="val 38105"/>
                </a:avLst>
              </a:prstGeom>
              <a:grpFill/>
              <a:ln w="38100"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RightUp">
                  <a:rot lat="2100000" lon="189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立方体 370">
                <a:extLst>
                  <a:ext uri="{FF2B5EF4-FFF2-40B4-BE49-F238E27FC236}">
                    <a16:creationId xmlns:a16="http://schemas.microsoft.com/office/drawing/2014/main" id="{2B61CCD0-729B-9A47-36A9-7019AD19CE6A}"/>
                  </a:ext>
                </a:extLst>
              </p:cNvPr>
              <p:cNvSpPr/>
              <p:nvPr/>
            </p:nvSpPr>
            <p:spPr>
              <a:xfrm flipH="1">
                <a:off x="11676597" y="-2822528"/>
                <a:ext cx="652668" cy="658253"/>
              </a:xfrm>
              <a:prstGeom prst="cube">
                <a:avLst>
                  <a:gd name="adj" fmla="val 38105"/>
                </a:avLst>
              </a:prstGeom>
              <a:grpFill/>
              <a:ln w="38100"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RightUp">
                  <a:rot lat="2100000" lon="189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立方体 371">
                <a:extLst>
                  <a:ext uri="{FF2B5EF4-FFF2-40B4-BE49-F238E27FC236}">
                    <a16:creationId xmlns:a16="http://schemas.microsoft.com/office/drawing/2014/main" id="{36B2BEC3-2B2C-447F-38F4-4C3A5AE174B9}"/>
                  </a:ext>
                </a:extLst>
              </p:cNvPr>
              <p:cNvSpPr/>
              <p:nvPr/>
            </p:nvSpPr>
            <p:spPr>
              <a:xfrm flipH="1">
                <a:off x="11676597" y="-3142858"/>
                <a:ext cx="652668" cy="658253"/>
              </a:xfrm>
              <a:prstGeom prst="cube">
                <a:avLst>
                  <a:gd name="adj" fmla="val 38105"/>
                </a:avLst>
              </a:prstGeom>
              <a:grpFill/>
              <a:ln w="38100"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RightUp">
                  <a:rot lat="2100000" lon="189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立方体 373">
                <a:extLst>
                  <a:ext uri="{FF2B5EF4-FFF2-40B4-BE49-F238E27FC236}">
                    <a16:creationId xmlns:a16="http://schemas.microsoft.com/office/drawing/2014/main" id="{42E2E08B-500E-ACA1-6280-4ABD190783C2}"/>
                  </a:ext>
                </a:extLst>
              </p:cNvPr>
              <p:cNvSpPr/>
              <p:nvPr/>
            </p:nvSpPr>
            <p:spPr>
              <a:xfrm flipH="1">
                <a:off x="11387568" y="-2318817"/>
                <a:ext cx="652668" cy="658253"/>
              </a:xfrm>
              <a:prstGeom prst="cube">
                <a:avLst>
                  <a:gd name="adj" fmla="val 38105"/>
                </a:avLst>
              </a:prstGeom>
              <a:grpFill/>
              <a:ln w="38100"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RightUp">
                  <a:rot lat="2100000" lon="189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立方体 374">
                <a:extLst>
                  <a:ext uri="{FF2B5EF4-FFF2-40B4-BE49-F238E27FC236}">
                    <a16:creationId xmlns:a16="http://schemas.microsoft.com/office/drawing/2014/main" id="{5FA28B95-6C5B-3ECB-4A13-A63B0FCD68C6}"/>
                  </a:ext>
                </a:extLst>
              </p:cNvPr>
              <p:cNvSpPr/>
              <p:nvPr/>
            </p:nvSpPr>
            <p:spPr>
              <a:xfrm flipH="1">
                <a:off x="11387568" y="-2647944"/>
                <a:ext cx="652668" cy="658253"/>
              </a:xfrm>
              <a:prstGeom prst="cube">
                <a:avLst>
                  <a:gd name="adj" fmla="val 38105"/>
                </a:avLst>
              </a:prstGeom>
              <a:grpFill/>
              <a:ln w="38100"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RightUp">
                  <a:rot lat="2100000" lon="189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立方体 375">
                <a:extLst>
                  <a:ext uri="{FF2B5EF4-FFF2-40B4-BE49-F238E27FC236}">
                    <a16:creationId xmlns:a16="http://schemas.microsoft.com/office/drawing/2014/main" id="{A964333F-D57D-5D61-B406-76469C7D45A4}"/>
                  </a:ext>
                </a:extLst>
              </p:cNvPr>
              <p:cNvSpPr/>
              <p:nvPr/>
            </p:nvSpPr>
            <p:spPr>
              <a:xfrm flipH="1">
                <a:off x="11387568" y="-2968274"/>
                <a:ext cx="652668" cy="658253"/>
              </a:xfrm>
              <a:prstGeom prst="cube">
                <a:avLst>
                  <a:gd name="adj" fmla="val 38105"/>
                </a:avLst>
              </a:prstGeom>
              <a:grpFill/>
              <a:ln w="38100"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RightUp">
                  <a:rot lat="2100000" lon="189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0" name="直接连接符 26">
              <a:extLst>
                <a:ext uri="{FF2B5EF4-FFF2-40B4-BE49-F238E27FC236}">
                  <a16:creationId xmlns:a16="http://schemas.microsoft.com/office/drawing/2014/main" id="{C562D7C3-ADF3-F080-C6FF-0A997A80C9F0}"/>
                </a:ext>
              </a:extLst>
            </p:cNvPr>
            <p:cNvCxnSpPr>
              <a:cxnSpLocks/>
              <a:stCxn id="99" idx="1"/>
              <a:endCxn id="94" idx="4"/>
            </p:cNvCxnSpPr>
            <p:nvPr/>
          </p:nvCxnSpPr>
          <p:spPr>
            <a:xfrm>
              <a:off x="1459426" y="2614548"/>
              <a:ext cx="1194326" cy="696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27">
              <a:extLst>
                <a:ext uri="{FF2B5EF4-FFF2-40B4-BE49-F238E27FC236}">
                  <a16:creationId xmlns:a16="http://schemas.microsoft.com/office/drawing/2014/main" id="{7058664F-3122-F10E-DD2B-05BC985E8CC4}"/>
                </a:ext>
              </a:extLst>
            </p:cNvPr>
            <p:cNvCxnSpPr>
              <a:cxnSpLocks/>
              <a:stCxn id="100" idx="4"/>
              <a:endCxn id="96" idx="4"/>
            </p:cNvCxnSpPr>
            <p:nvPr/>
          </p:nvCxnSpPr>
          <p:spPr>
            <a:xfrm flipV="1">
              <a:off x="1165017" y="2936200"/>
              <a:ext cx="1488735" cy="274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30">
              <a:extLst>
                <a:ext uri="{FF2B5EF4-FFF2-40B4-BE49-F238E27FC236}">
                  <a16:creationId xmlns:a16="http://schemas.microsoft.com/office/drawing/2014/main" id="{B49A9A56-EF7E-A29B-0158-A36835988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9694" y="3030546"/>
              <a:ext cx="1488735" cy="274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31">
              <a:extLst>
                <a:ext uri="{FF2B5EF4-FFF2-40B4-BE49-F238E27FC236}">
                  <a16:creationId xmlns:a16="http://schemas.microsoft.com/office/drawing/2014/main" id="{9D933F16-3A15-125B-73F2-0CD37C74F8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0042" y="2768455"/>
              <a:ext cx="1488735" cy="274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32">
              <a:extLst>
                <a:ext uri="{FF2B5EF4-FFF2-40B4-BE49-F238E27FC236}">
                  <a16:creationId xmlns:a16="http://schemas.microsoft.com/office/drawing/2014/main" id="{053B027F-44C2-93D1-CB8E-2994EA2D3C14}"/>
                </a:ext>
              </a:extLst>
            </p:cNvPr>
            <p:cNvCxnSpPr>
              <a:cxnSpLocks/>
              <a:endCxn id="94" idx="4"/>
            </p:cNvCxnSpPr>
            <p:nvPr/>
          </p:nvCxnSpPr>
          <p:spPr>
            <a:xfrm>
              <a:off x="1309745" y="2697146"/>
              <a:ext cx="1344007" cy="61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34">
              <a:extLst>
                <a:ext uri="{FF2B5EF4-FFF2-40B4-BE49-F238E27FC236}">
                  <a16:creationId xmlns:a16="http://schemas.microsoft.com/office/drawing/2014/main" id="{25EF6A2C-6B0C-7D1B-3F57-9FB6A2B0DF2E}"/>
                </a:ext>
              </a:extLst>
            </p:cNvPr>
            <p:cNvCxnSpPr>
              <a:cxnSpLocks/>
            </p:cNvCxnSpPr>
            <p:nvPr/>
          </p:nvCxnSpPr>
          <p:spPr>
            <a:xfrm>
              <a:off x="1289375" y="2791948"/>
              <a:ext cx="1344007" cy="61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35">
              <a:extLst>
                <a:ext uri="{FF2B5EF4-FFF2-40B4-BE49-F238E27FC236}">
                  <a16:creationId xmlns:a16="http://schemas.microsoft.com/office/drawing/2014/main" id="{E1DCA4F1-B295-2F7A-0FB5-C29FF2427BBF}"/>
                </a:ext>
              </a:extLst>
            </p:cNvPr>
            <p:cNvCxnSpPr>
              <a:cxnSpLocks/>
              <a:endCxn id="96" idx="4"/>
            </p:cNvCxnSpPr>
            <p:nvPr/>
          </p:nvCxnSpPr>
          <p:spPr>
            <a:xfrm flipV="1">
              <a:off x="1010034" y="2936200"/>
              <a:ext cx="1643718" cy="151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37">
              <a:extLst>
                <a:ext uri="{FF2B5EF4-FFF2-40B4-BE49-F238E27FC236}">
                  <a16:creationId xmlns:a16="http://schemas.microsoft.com/office/drawing/2014/main" id="{149535D6-3E25-581F-6A67-F63C3417B1AB}"/>
                </a:ext>
              </a:extLst>
            </p:cNvPr>
            <p:cNvCxnSpPr>
              <a:cxnSpLocks/>
              <a:stCxn id="102" idx="3"/>
            </p:cNvCxnSpPr>
            <p:nvPr/>
          </p:nvCxnSpPr>
          <p:spPr>
            <a:xfrm>
              <a:off x="1284575" y="2953025"/>
              <a:ext cx="1521577" cy="135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文本框 42">
            <a:extLst>
              <a:ext uri="{FF2B5EF4-FFF2-40B4-BE49-F238E27FC236}">
                <a16:creationId xmlns:a16="http://schemas.microsoft.com/office/drawing/2014/main" id="{0025025B-1FFF-4267-219F-2F63EDD03825}"/>
              </a:ext>
            </a:extLst>
          </p:cNvPr>
          <p:cNvSpPr txBox="1"/>
          <p:nvPr/>
        </p:nvSpPr>
        <p:spPr>
          <a:xfrm>
            <a:off x="25933579" y="18141208"/>
            <a:ext cx="52947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pixel-wise matching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84C770D-45B9-1B3E-1877-0C671EC4CEDA}"/>
              </a:ext>
            </a:extLst>
          </p:cNvPr>
          <p:cNvCxnSpPr>
            <a:cxnSpLocks/>
          </p:cNvCxnSpPr>
          <p:nvPr/>
        </p:nvCxnSpPr>
        <p:spPr>
          <a:xfrm>
            <a:off x="25311164" y="15400027"/>
            <a:ext cx="0" cy="701395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6816956-C25B-C203-D412-A4BB46622931}"/>
              </a:ext>
            </a:extLst>
          </p:cNvPr>
          <p:cNvSpPr txBox="1"/>
          <p:nvPr/>
        </p:nvSpPr>
        <p:spPr>
          <a:xfrm>
            <a:off x="28567473" y="15580191"/>
            <a:ext cx="1862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Ref. pixel</a:t>
            </a: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B03DA78-928E-33D6-CCD9-ABEA9E89895A}"/>
              </a:ext>
            </a:extLst>
          </p:cNvPr>
          <p:cNvSpPr txBox="1"/>
          <p:nvPr/>
        </p:nvSpPr>
        <p:spPr>
          <a:xfrm>
            <a:off x="26395330" y="15624954"/>
            <a:ext cx="1862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embedding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42">
            <a:extLst>
              <a:ext uri="{FF2B5EF4-FFF2-40B4-BE49-F238E27FC236}">
                <a16:creationId xmlns:a16="http://schemas.microsoft.com/office/drawing/2014/main" id="{3C3AFC6E-6C25-2F51-A3B2-951A7D13F08D}"/>
              </a:ext>
            </a:extLst>
          </p:cNvPr>
          <p:cNvSpPr txBox="1"/>
          <p:nvPr/>
        </p:nvSpPr>
        <p:spPr>
          <a:xfrm>
            <a:off x="25344754" y="21767820"/>
            <a:ext cx="65259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with adaptive proxies (Ours)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E6FC5E6-166D-B76C-8130-4D748ADA12A0}"/>
              </a:ext>
            </a:extLst>
          </p:cNvPr>
          <p:cNvSpPr txBox="1"/>
          <p:nvPr/>
        </p:nvSpPr>
        <p:spPr>
          <a:xfrm>
            <a:off x="28469679" y="19206636"/>
            <a:ext cx="2422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Ref. adaptive</a:t>
            </a: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5D486DB-3ABF-8A3D-D596-A06A77E8998B}"/>
              </a:ext>
            </a:extLst>
          </p:cNvPr>
          <p:cNvSpPr txBox="1"/>
          <p:nvPr/>
        </p:nvSpPr>
        <p:spPr>
          <a:xfrm>
            <a:off x="26531313" y="19204532"/>
            <a:ext cx="1862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embedding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直接连接符 49">
            <a:extLst>
              <a:ext uri="{FF2B5EF4-FFF2-40B4-BE49-F238E27FC236}">
                <a16:creationId xmlns:a16="http://schemas.microsoft.com/office/drawing/2014/main" id="{01A4EC06-4DC8-F600-3901-CE9EB9D10C8A}"/>
              </a:ext>
            </a:extLst>
          </p:cNvPr>
          <p:cNvCxnSpPr>
            <a:cxnSpLocks/>
            <a:endCxn id="114" idx="4"/>
          </p:cNvCxnSpPr>
          <p:nvPr/>
        </p:nvCxnSpPr>
        <p:spPr>
          <a:xfrm>
            <a:off x="27645461" y="20690130"/>
            <a:ext cx="2215407" cy="376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立方体 373">
            <a:extLst>
              <a:ext uri="{FF2B5EF4-FFF2-40B4-BE49-F238E27FC236}">
                <a16:creationId xmlns:a16="http://schemas.microsoft.com/office/drawing/2014/main" id="{4D84DAA0-82F6-FA6E-5210-597435DAEEE5}"/>
              </a:ext>
            </a:extLst>
          </p:cNvPr>
          <p:cNvSpPr/>
          <p:nvPr/>
        </p:nvSpPr>
        <p:spPr>
          <a:xfrm flipH="1">
            <a:off x="29672030" y="20712221"/>
            <a:ext cx="500502" cy="513049"/>
          </a:xfrm>
          <a:prstGeom prst="cube">
            <a:avLst>
              <a:gd name="adj" fmla="val 38105"/>
            </a:avLst>
          </a:prstGeom>
          <a:solidFill>
            <a:srgbClr val="FA246E"/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  <a:scene3d>
            <a:camera prst="isometricRightUp">
              <a:rot lat="2100000" lon="189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5" name="Group 41">
            <a:extLst>
              <a:ext uri="{FF2B5EF4-FFF2-40B4-BE49-F238E27FC236}">
                <a16:creationId xmlns:a16="http://schemas.microsoft.com/office/drawing/2014/main" id="{AF9E7904-F82F-DF88-6990-E7E0F31255A8}"/>
              </a:ext>
            </a:extLst>
          </p:cNvPr>
          <p:cNvGrpSpPr/>
          <p:nvPr/>
        </p:nvGrpSpPr>
        <p:grpSpPr>
          <a:xfrm>
            <a:off x="26896334" y="20238192"/>
            <a:ext cx="950046" cy="1294494"/>
            <a:chOff x="11387568" y="-3321429"/>
            <a:chExt cx="1238885" cy="1660865"/>
          </a:xfrm>
          <a:solidFill>
            <a:srgbClr val="1B7FB3"/>
          </a:solidFill>
        </p:grpSpPr>
        <p:sp>
          <p:nvSpPr>
            <p:cNvPr id="116" name="立方体 354">
              <a:extLst>
                <a:ext uri="{FF2B5EF4-FFF2-40B4-BE49-F238E27FC236}">
                  <a16:creationId xmlns:a16="http://schemas.microsoft.com/office/drawing/2014/main" id="{E7625A9E-4E61-DECB-D689-0A4AB0D92A2C}"/>
                </a:ext>
              </a:extLst>
            </p:cNvPr>
            <p:cNvSpPr/>
            <p:nvPr/>
          </p:nvSpPr>
          <p:spPr>
            <a:xfrm flipH="1">
              <a:off x="11973785" y="-2671972"/>
              <a:ext cx="652668" cy="658253"/>
            </a:xfrm>
            <a:prstGeom prst="cube">
              <a:avLst>
                <a:gd name="adj" fmla="val 38105"/>
              </a:avLst>
            </a:prstGeom>
            <a:grpFill/>
            <a:ln w="38100"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RightUp">
                <a:rot lat="2100000" lon="189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立方体 355">
              <a:extLst>
                <a:ext uri="{FF2B5EF4-FFF2-40B4-BE49-F238E27FC236}">
                  <a16:creationId xmlns:a16="http://schemas.microsoft.com/office/drawing/2014/main" id="{75289E67-355D-AA73-703E-1A31A7664EA8}"/>
                </a:ext>
              </a:extLst>
            </p:cNvPr>
            <p:cNvSpPr/>
            <p:nvPr/>
          </p:nvSpPr>
          <p:spPr>
            <a:xfrm flipH="1">
              <a:off x="11973785" y="-3001099"/>
              <a:ext cx="652668" cy="658253"/>
            </a:xfrm>
            <a:prstGeom prst="cube">
              <a:avLst>
                <a:gd name="adj" fmla="val 38105"/>
              </a:avLst>
            </a:prstGeom>
            <a:grpFill/>
            <a:ln w="38100"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RightUp">
                <a:rot lat="2100000" lon="189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立方体 356">
              <a:extLst>
                <a:ext uri="{FF2B5EF4-FFF2-40B4-BE49-F238E27FC236}">
                  <a16:creationId xmlns:a16="http://schemas.microsoft.com/office/drawing/2014/main" id="{3065D8B7-C9B8-0CFE-53F8-9C39028D6494}"/>
                </a:ext>
              </a:extLst>
            </p:cNvPr>
            <p:cNvSpPr/>
            <p:nvPr/>
          </p:nvSpPr>
          <p:spPr>
            <a:xfrm flipH="1">
              <a:off x="11973785" y="-3321429"/>
              <a:ext cx="652668" cy="658253"/>
            </a:xfrm>
            <a:prstGeom prst="cube">
              <a:avLst>
                <a:gd name="adj" fmla="val 38105"/>
              </a:avLst>
            </a:prstGeom>
            <a:grpFill/>
            <a:ln w="38100"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RightUp">
                <a:rot lat="2100000" lon="189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立方体 369">
              <a:extLst>
                <a:ext uri="{FF2B5EF4-FFF2-40B4-BE49-F238E27FC236}">
                  <a16:creationId xmlns:a16="http://schemas.microsoft.com/office/drawing/2014/main" id="{0ADF5A5E-99FD-AD41-4861-958FC64FF568}"/>
                </a:ext>
              </a:extLst>
            </p:cNvPr>
            <p:cNvSpPr/>
            <p:nvPr/>
          </p:nvSpPr>
          <p:spPr>
            <a:xfrm flipH="1">
              <a:off x="11676597" y="-2493401"/>
              <a:ext cx="652668" cy="658253"/>
            </a:xfrm>
            <a:prstGeom prst="cube">
              <a:avLst>
                <a:gd name="adj" fmla="val 38105"/>
              </a:avLst>
            </a:prstGeom>
            <a:grpFill/>
            <a:ln w="38100"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RightUp">
                <a:rot lat="2100000" lon="189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立方体 370">
              <a:extLst>
                <a:ext uri="{FF2B5EF4-FFF2-40B4-BE49-F238E27FC236}">
                  <a16:creationId xmlns:a16="http://schemas.microsoft.com/office/drawing/2014/main" id="{14CA5488-71F7-4DBF-AA97-11F2626E474F}"/>
                </a:ext>
              </a:extLst>
            </p:cNvPr>
            <p:cNvSpPr/>
            <p:nvPr/>
          </p:nvSpPr>
          <p:spPr>
            <a:xfrm flipH="1">
              <a:off x="11676597" y="-2822528"/>
              <a:ext cx="652668" cy="658253"/>
            </a:xfrm>
            <a:prstGeom prst="cube">
              <a:avLst>
                <a:gd name="adj" fmla="val 38105"/>
              </a:avLst>
            </a:prstGeom>
            <a:grpFill/>
            <a:ln w="38100"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RightUp">
                <a:rot lat="2100000" lon="189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立方体 371">
              <a:extLst>
                <a:ext uri="{FF2B5EF4-FFF2-40B4-BE49-F238E27FC236}">
                  <a16:creationId xmlns:a16="http://schemas.microsoft.com/office/drawing/2014/main" id="{17EB35B2-0867-A690-B42D-0A418C4E88C5}"/>
                </a:ext>
              </a:extLst>
            </p:cNvPr>
            <p:cNvSpPr/>
            <p:nvPr/>
          </p:nvSpPr>
          <p:spPr>
            <a:xfrm flipH="1">
              <a:off x="11676597" y="-3142858"/>
              <a:ext cx="652668" cy="658253"/>
            </a:xfrm>
            <a:prstGeom prst="cube">
              <a:avLst>
                <a:gd name="adj" fmla="val 38105"/>
              </a:avLst>
            </a:prstGeom>
            <a:grpFill/>
            <a:ln w="38100"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RightUp">
                <a:rot lat="2100000" lon="189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立方体 373">
              <a:extLst>
                <a:ext uri="{FF2B5EF4-FFF2-40B4-BE49-F238E27FC236}">
                  <a16:creationId xmlns:a16="http://schemas.microsoft.com/office/drawing/2014/main" id="{CB22707F-2FC7-FAC6-D489-78E803F67147}"/>
                </a:ext>
              </a:extLst>
            </p:cNvPr>
            <p:cNvSpPr/>
            <p:nvPr/>
          </p:nvSpPr>
          <p:spPr>
            <a:xfrm flipH="1">
              <a:off x="11387568" y="-2318817"/>
              <a:ext cx="652668" cy="658253"/>
            </a:xfrm>
            <a:prstGeom prst="cube">
              <a:avLst>
                <a:gd name="adj" fmla="val 38105"/>
              </a:avLst>
            </a:prstGeom>
            <a:grpFill/>
            <a:ln w="38100"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RightUp">
                <a:rot lat="2100000" lon="189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立方体 374">
              <a:extLst>
                <a:ext uri="{FF2B5EF4-FFF2-40B4-BE49-F238E27FC236}">
                  <a16:creationId xmlns:a16="http://schemas.microsoft.com/office/drawing/2014/main" id="{20BCF667-3F8D-463A-BD24-E6E1D0465BEF}"/>
                </a:ext>
              </a:extLst>
            </p:cNvPr>
            <p:cNvSpPr/>
            <p:nvPr/>
          </p:nvSpPr>
          <p:spPr>
            <a:xfrm flipH="1">
              <a:off x="11387568" y="-2647944"/>
              <a:ext cx="652668" cy="658253"/>
            </a:xfrm>
            <a:prstGeom prst="cube">
              <a:avLst>
                <a:gd name="adj" fmla="val 38105"/>
              </a:avLst>
            </a:prstGeom>
            <a:grpFill/>
            <a:ln w="38100"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RightUp">
                <a:rot lat="2100000" lon="189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立方体 375">
              <a:extLst>
                <a:ext uri="{FF2B5EF4-FFF2-40B4-BE49-F238E27FC236}">
                  <a16:creationId xmlns:a16="http://schemas.microsoft.com/office/drawing/2014/main" id="{1722AEED-BC6C-6A52-4F8D-35F3DB2A96A8}"/>
                </a:ext>
              </a:extLst>
            </p:cNvPr>
            <p:cNvSpPr/>
            <p:nvPr/>
          </p:nvSpPr>
          <p:spPr>
            <a:xfrm flipH="1">
              <a:off x="11387568" y="-2968274"/>
              <a:ext cx="652668" cy="658253"/>
            </a:xfrm>
            <a:prstGeom prst="cube">
              <a:avLst>
                <a:gd name="adj" fmla="val 38105"/>
              </a:avLst>
            </a:prstGeom>
            <a:grpFill/>
            <a:ln w="38100"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RightUp">
                <a:rot lat="2100000" lon="189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5" name="直接连接符 84">
            <a:extLst>
              <a:ext uri="{FF2B5EF4-FFF2-40B4-BE49-F238E27FC236}">
                <a16:creationId xmlns:a16="http://schemas.microsoft.com/office/drawing/2014/main" id="{3553D682-B1CE-9F58-A217-51ED753D575B}"/>
              </a:ext>
            </a:extLst>
          </p:cNvPr>
          <p:cNvCxnSpPr>
            <a:cxnSpLocks/>
            <a:endCxn id="114" idx="4"/>
          </p:cNvCxnSpPr>
          <p:nvPr/>
        </p:nvCxnSpPr>
        <p:spPr>
          <a:xfrm>
            <a:off x="27102418" y="20824395"/>
            <a:ext cx="2758449" cy="242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87">
            <a:extLst>
              <a:ext uri="{FF2B5EF4-FFF2-40B4-BE49-F238E27FC236}">
                <a16:creationId xmlns:a16="http://schemas.microsoft.com/office/drawing/2014/main" id="{49EB6CB8-320A-9347-9D41-50F654531387}"/>
              </a:ext>
            </a:extLst>
          </p:cNvPr>
          <p:cNvCxnSpPr>
            <a:cxnSpLocks/>
            <a:endCxn id="114" idx="4"/>
          </p:cNvCxnSpPr>
          <p:nvPr/>
        </p:nvCxnSpPr>
        <p:spPr>
          <a:xfrm>
            <a:off x="27301056" y="21030039"/>
            <a:ext cx="2559811" cy="36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立方体 373">
            <a:extLst>
              <a:ext uri="{FF2B5EF4-FFF2-40B4-BE49-F238E27FC236}">
                <a16:creationId xmlns:a16="http://schemas.microsoft.com/office/drawing/2014/main" id="{5DD3B82F-06FD-6A38-23F7-6B5173F5F66F}"/>
              </a:ext>
            </a:extLst>
          </p:cNvPr>
          <p:cNvSpPr/>
          <p:nvPr/>
        </p:nvSpPr>
        <p:spPr>
          <a:xfrm flipH="1">
            <a:off x="29274226" y="20313443"/>
            <a:ext cx="500502" cy="513049"/>
          </a:xfrm>
          <a:prstGeom prst="cube">
            <a:avLst>
              <a:gd name="adj" fmla="val 38105"/>
            </a:avLst>
          </a:prstGeom>
          <a:solidFill>
            <a:srgbClr val="FA246E"/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  <a:scene3d>
            <a:camera prst="isometricRightUp">
              <a:rot lat="2100000" lon="189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直接连接符 87">
            <a:extLst>
              <a:ext uri="{FF2B5EF4-FFF2-40B4-BE49-F238E27FC236}">
                <a16:creationId xmlns:a16="http://schemas.microsoft.com/office/drawing/2014/main" id="{8EC9972E-3DEF-B12F-3FA0-4332CD956AB6}"/>
              </a:ext>
            </a:extLst>
          </p:cNvPr>
          <p:cNvCxnSpPr>
            <a:cxnSpLocks/>
            <a:endCxn id="127" idx="4"/>
          </p:cNvCxnSpPr>
          <p:nvPr/>
        </p:nvCxnSpPr>
        <p:spPr>
          <a:xfrm flipV="1">
            <a:off x="27334770" y="20667716"/>
            <a:ext cx="2128294" cy="547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87">
            <a:extLst>
              <a:ext uri="{FF2B5EF4-FFF2-40B4-BE49-F238E27FC236}">
                <a16:creationId xmlns:a16="http://schemas.microsoft.com/office/drawing/2014/main" id="{A23D05EB-5238-989A-89D8-515DF4A12A79}"/>
              </a:ext>
            </a:extLst>
          </p:cNvPr>
          <p:cNvCxnSpPr>
            <a:cxnSpLocks/>
            <a:stCxn id="118" idx="4"/>
            <a:endCxn id="127" idx="4"/>
          </p:cNvCxnSpPr>
          <p:nvPr/>
        </p:nvCxnSpPr>
        <p:spPr>
          <a:xfrm>
            <a:off x="27534716" y="20592464"/>
            <a:ext cx="1928348" cy="75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36FF684A-5401-4E08-C35E-424EFE918C04}"/>
              </a:ext>
            </a:extLst>
          </p:cNvPr>
          <p:cNvSpPr txBox="1"/>
          <p:nvPr/>
        </p:nvSpPr>
        <p:spPr>
          <a:xfrm>
            <a:off x="13807411" y="14396476"/>
            <a:ext cx="158974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Object Proxy (AOP) for Robust Object Representation</a:t>
            </a:r>
            <a:endParaRPr lang="zh-CN" altLang="en-US" sz="4400" dirty="0">
              <a:solidFill>
                <a:srgbClr val="002060"/>
              </a:solidFill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35430DD-9059-77FD-22EB-B461943478B2}"/>
              </a:ext>
            </a:extLst>
          </p:cNvPr>
          <p:cNvCxnSpPr>
            <a:cxnSpLocks/>
          </p:cNvCxnSpPr>
          <p:nvPr/>
        </p:nvCxnSpPr>
        <p:spPr>
          <a:xfrm>
            <a:off x="12160101" y="14257417"/>
            <a:ext cx="19457691" cy="0"/>
          </a:xfrm>
          <a:prstGeom prst="line">
            <a:avLst/>
          </a:prstGeom>
          <a:ln w="571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E0C8077-8A81-169F-E129-FA4EB4EC1C03}"/>
              </a:ext>
            </a:extLst>
          </p:cNvPr>
          <p:cNvCxnSpPr>
            <a:cxnSpLocks/>
          </p:cNvCxnSpPr>
          <p:nvPr/>
        </p:nvCxnSpPr>
        <p:spPr>
          <a:xfrm>
            <a:off x="12027276" y="22690228"/>
            <a:ext cx="19457691" cy="0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4E6CCC7-F411-BC68-1B7D-F22938ABB2EB}"/>
              </a:ext>
            </a:extLst>
          </p:cNvPr>
          <p:cNvGrpSpPr/>
          <p:nvPr/>
        </p:nvGrpSpPr>
        <p:grpSpPr>
          <a:xfrm>
            <a:off x="12079589" y="23510544"/>
            <a:ext cx="12988143" cy="6520387"/>
            <a:chOff x="13836981" y="25091450"/>
            <a:chExt cx="7460328" cy="3632800"/>
          </a:xfrm>
        </p:grpSpPr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0CA8C0AF-A79C-B246-7F1F-0CEF125A6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b="41535"/>
            <a:stretch/>
          </p:blipFill>
          <p:spPr>
            <a:xfrm>
              <a:off x="14521089" y="25091450"/>
              <a:ext cx="6776220" cy="3632800"/>
            </a:xfrm>
            <a:prstGeom prst="rect">
              <a:avLst/>
            </a:prstGeom>
          </p:spPr>
        </p:pic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000E72D-28AC-34B2-106C-A88C7726601D}"/>
                </a:ext>
              </a:extLst>
            </p:cNvPr>
            <p:cNvSpPr txBox="1"/>
            <p:nvPr/>
          </p:nvSpPr>
          <p:spPr>
            <a:xfrm flipH="1">
              <a:off x="13883227" y="26441271"/>
              <a:ext cx="1736188" cy="531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 </a:t>
              </a:r>
            </a:p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objects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0B6F163-8720-3FF4-B991-E5FA2143E8CD}"/>
                </a:ext>
              </a:extLst>
            </p:cNvPr>
            <p:cNvSpPr txBox="1"/>
            <p:nvPr/>
          </p:nvSpPr>
          <p:spPr>
            <a:xfrm flipH="1">
              <a:off x="13836981" y="27562936"/>
              <a:ext cx="1736188" cy="531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</a:t>
              </a:r>
            </a:p>
            <a:p>
              <a:r>
                <a:rPr lang="en-US" altLang="zh-CN" sz="28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object</a:t>
              </a:r>
              <a:endPara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E78B6046-DF9E-8A8C-971B-3E91FE29FB41}"/>
              </a:ext>
            </a:extLst>
          </p:cNvPr>
          <p:cNvSpPr txBox="1"/>
          <p:nvPr/>
        </p:nvSpPr>
        <p:spPr>
          <a:xfrm>
            <a:off x="25592552" y="27660625"/>
            <a:ext cx="5976815" cy="2219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discrepancy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different objects</a:t>
            </a:r>
          </a:p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inter-object 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discrimination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1A30711-6433-F02E-D4D0-FB8D2D0FEC36}"/>
              </a:ext>
            </a:extLst>
          </p:cNvPr>
          <p:cNvGrpSpPr/>
          <p:nvPr/>
        </p:nvGrpSpPr>
        <p:grpSpPr>
          <a:xfrm>
            <a:off x="25547164" y="23793673"/>
            <a:ext cx="6554511" cy="3877190"/>
            <a:chOff x="25630818" y="24123502"/>
            <a:chExt cx="6367366" cy="3577288"/>
          </a:xfrm>
        </p:grpSpPr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3FF785A8-960B-BA33-B698-08A56C34F6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5695" t="58465" r="65370"/>
            <a:stretch/>
          </p:blipFill>
          <p:spPr>
            <a:xfrm>
              <a:off x="25630818" y="24123502"/>
              <a:ext cx="2878896" cy="3571568"/>
            </a:xfrm>
            <a:prstGeom prst="rect">
              <a:avLst/>
            </a:prstGeom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F2997A8A-13D9-F9C4-79F3-A039DA000C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64629" t="58465" r="1"/>
            <a:stretch/>
          </p:blipFill>
          <p:spPr>
            <a:xfrm>
              <a:off x="28479099" y="24129222"/>
              <a:ext cx="3519085" cy="3571568"/>
            </a:xfrm>
            <a:prstGeom prst="rect">
              <a:avLst/>
            </a:prstGeom>
          </p:spPr>
        </p:pic>
      </p:grp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67F38E6-0330-2E6F-D099-5061E4B804F3}"/>
              </a:ext>
            </a:extLst>
          </p:cNvPr>
          <p:cNvCxnSpPr>
            <a:cxnSpLocks/>
          </p:cNvCxnSpPr>
          <p:nvPr/>
        </p:nvCxnSpPr>
        <p:spPr>
          <a:xfrm>
            <a:off x="25242552" y="23868050"/>
            <a:ext cx="0" cy="589176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F24064B-7493-67E1-4228-11BD71E32548}"/>
              </a:ext>
            </a:extLst>
          </p:cNvPr>
          <p:cNvCxnSpPr>
            <a:cxnSpLocks/>
          </p:cNvCxnSpPr>
          <p:nvPr/>
        </p:nvCxnSpPr>
        <p:spPr>
          <a:xfrm>
            <a:off x="32223595" y="5949421"/>
            <a:ext cx="0" cy="23754292"/>
          </a:xfrm>
          <a:prstGeom prst="line">
            <a:avLst/>
          </a:prstGeom>
          <a:ln w="762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E8F7882D-0D11-CCB5-C48C-E73AEB6F667C}"/>
              </a:ext>
            </a:extLst>
          </p:cNvPr>
          <p:cNvSpPr txBox="1"/>
          <p:nvPr/>
        </p:nvSpPr>
        <p:spPr>
          <a:xfrm>
            <a:off x="13240980" y="22887213"/>
            <a:ext cx="17030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Discriminative Object Calibration (DOC) for Robust Mask Decoding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52">
                <a:extLst>
                  <a:ext uri="{FF2B5EF4-FFF2-40B4-BE49-F238E27FC236}">
                    <a16:creationId xmlns:a16="http://schemas.microsoft.com/office/drawing/2014/main" id="{367611A9-C054-7157-9582-334E6F92CE14}"/>
                  </a:ext>
                </a:extLst>
              </p:cNvPr>
              <p:cNvSpPr txBox="1"/>
              <p:nvPr/>
            </p:nvSpPr>
            <p:spPr>
              <a:xfrm>
                <a:off x="33451525" y="12193116"/>
                <a:ext cx="8195449" cy="166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zh-CN" sz="3600" i="1" dirty="0">
                    <a:solidFill>
                      <a:schemeClr val="tx1"/>
                    </a:solidFill>
                  </a:rPr>
                  <a:t>Comparisons on standard VOS benchmarks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kumimoji="1" lang="en-US" altLang="zh-CN" sz="3600" i="1" dirty="0">
                    <a:solidFill>
                      <a:schemeClr val="tx1"/>
                    </a:solidFill>
                  </a:rPr>
                  <a:t>w.r.t overall performance (</a:t>
                </a:r>
                <a14:m>
                  <m:oMath xmlns:m="http://schemas.openxmlformats.org/officeDocument/2006/math">
                    <m:r>
                      <a:rPr kumimoji="1"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kumimoji="1"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&amp;</m:t>
                    </m:r>
                    <m:r>
                      <a:rPr kumimoji="1"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kumimoji="1" lang="en-US" altLang="zh-CN" sz="3600" i="1" dirty="0">
                    <a:solidFill>
                      <a:schemeClr val="tx1"/>
                    </a:solidFill>
                  </a:rPr>
                  <a:t>).</a:t>
                </a:r>
                <a:endParaRPr kumimoji="1" lang="zh-CN" altLang="en-US" sz="3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8" name="文本框 52">
                <a:extLst>
                  <a:ext uri="{FF2B5EF4-FFF2-40B4-BE49-F238E27FC236}">
                    <a16:creationId xmlns:a16="http://schemas.microsoft.com/office/drawing/2014/main" id="{367611A9-C054-7157-9582-334E6F92C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1525" y="12193116"/>
                <a:ext cx="8195449" cy="1667059"/>
              </a:xfrm>
              <a:prstGeom prst="rect">
                <a:avLst/>
              </a:prstGeom>
              <a:blipFill>
                <a:blip r:embed="rId12"/>
                <a:stretch>
                  <a:fillRect l="-1784" r="-1784" b="-12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0" name="表格 16">
                <a:extLst>
                  <a:ext uri="{FF2B5EF4-FFF2-40B4-BE49-F238E27FC236}">
                    <a16:creationId xmlns:a16="http://schemas.microsoft.com/office/drawing/2014/main" id="{F058781A-4843-C21D-CEB1-F0383DF14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6113463"/>
                  </p:ext>
                </p:extLst>
              </p:nvPr>
            </p:nvGraphicFramePr>
            <p:xfrm>
              <a:off x="32662897" y="15009087"/>
              <a:ext cx="9742223" cy="502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29286">
                      <a:extLst>
                        <a:ext uri="{9D8B030D-6E8A-4147-A177-3AD203B41FA5}">
                          <a16:colId xmlns:a16="http://schemas.microsoft.com/office/drawing/2014/main" val="1997408090"/>
                        </a:ext>
                      </a:extLst>
                    </a:gridCol>
                    <a:gridCol w="3960313">
                      <a:extLst>
                        <a:ext uri="{9D8B030D-6E8A-4147-A177-3AD203B41FA5}">
                          <a16:colId xmlns:a16="http://schemas.microsoft.com/office/drawing/2014/main" val="1811031113"/>
                        </a:ext>
                      </a:extLst>
                    </a:gridCol>
                    <a:gridCol w="3352624">
                      <a:extLst>
                        <a:ext uri="{9D8B030D-6E8A-4147-A177-3AD203B41FA5}">
                          <a16:colId xmlns:a16="http://schemas.microsoft.com/office/drawing/2014/main" val="262911311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3600" b="1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  <a:r>
                            <a:rPr lang="en-US" altLang="zh-CN" sz="2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dirty="0">
                              <a:solidFill>
                                <a:schemeClr val="tx1"/>
                              </a:solidFill>
                            </a:rPr>
                            <a:t>After-perturbation accuracy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r>
                            <a:rPr lang="en-US" altLang="zh-CN" sz="3600" b="1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zh-CN" altLang="en-US" sz="3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dirty="0">
                              <a:solidFill>
                                <a:schemeClr val="tx1"/>
                              </a:solidFill>
                            </a:rPr>
                            <a:t>Perturbation robustness 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oMath>
                          </a14:m>
                          <a:r>
                            <a:rPr lang="en-US" altLang="zh-CN" sz="3600" b="1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zh-CN" altLang="en-US" sz="3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72120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zh-CN" sz="3200" dirty="0"/>
                            <a:t>CFBI</a:t>
                          </a:r>
                          <a:endParaRPr kumimoji="1" lang="zh-CN" altLang="en-US" sz="3200" dirty="0"/>
                        </a:p>
                      </a:txBody>
                      <a:tcPr>
                        <a:lnL w="12700" cmpd="sng">
                          <a:noFill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zh-CN" sz="3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79.4</a:t>
                          </a:r>
                          <a:endParaRPr kumimoji="1" lang="zh-CN" altLang="en-US" sz="3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zh-CN" sz="3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</a:t>
                          </a:r>
                          <a:endParaRPr kumimoji="1" lang="zh-CN" altLang="en-US" sz="3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74039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zh-CN" sz="3200" dirty="0"/>
                            <a:t>AOT-B</a:t>
                          </a:r>
                          <a:endParaRPr kumimoji="1" lang="zh-CN" altLang="en-US" sz="3200" dirty="0"/>
                        </a:p>
                      </a:txBody>
                      <a:tcPr>
                        <a:lnL w="12700" cmpd="sng">
                          <a:noFill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zh-CN" sz="3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81.6</a:t>
                          </a:r>
                          <a:endParaRPr kumimoji="1" lang="zh-CN" altLang="en-US" sz="3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zh-CN" sz="3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1.7</a:t>
                          </a:r>
                          <a:endParaRPr kumimoji="1" lang="zh-CN" altLang="en-US" sz="3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76201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zh-CN" sz="3600" b="1" dirty="0">
                              <a:solidFill>
                                <a:srgbClr val="002060"/>
                              </a:solidFill>
                            </a:rPr>
                            <a:t>Ours-Base</a:t>
                          </a:r>
                          <a:endParaRPr kumimoji="1" lang="zh-CN" altLang="en-US" sz="3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zh-CN" sz="36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82.3</a:t>
                          </a:r>
                          <a:endParaRPr kumimoji="1" lang="zh-CN" altLang="en-US" sz="36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zh-CN" sz="36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1.4</a:t>
                          </a:r>
                          <a:endParaRPr kumimoji="1" lang="zh-CN" altLang="en-US" sz="36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15255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zh-CN" sz="3600" b="0" dirty="0">
                              <a:solidFill>
                                <a:schemeClr val="tx1"/>
                              </a:solidFill>
                            </a:rPr>
                            <a:t>STCN</a:t>
                          </a:r>
                          <a:endParaRPr kumimoji="1" lang="zh-CN" altLang="en-US" sz="3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zh-CN" sz="3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79.7</a:t>
                          </a:r>
                          <a:endParaRPr kumimoji="1" lang="zh-CN" altLang="en-US" sz="36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zh-CN" sz="3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3.0</a:t>
                          </a:r>
                          <a:endParaRPr kumimoji="1" lang="zh-CN" altLang="en-US" sz="36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002289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kumimoji="1" lang="en-US" altLang="zh-CN" sz="36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AOT-L</a:t>
                          </a:r>
                          <a:endParaRPr kumimoji="1" lang="zh-CN" altLang="en-US" sz="3600" b="0" i="0" u="none" strike="noStrike" cap="none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kumimoji="1" lang="en-US" altLang="zh-CN" sz="36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81.7</a:t>
                          </a:r>
                          <a:endParaRPr kumimoji="1" lang="zh-CN" altLang="en-US" sz="3600" b="0" i="0" u="none" strike="noStrike" cap="none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kumimoji="1" lang="en-US" altLang="zh-CN" sz="36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1.9</a:t>
                          </a:r>
                          <a:endParaRPr kumimoji="1" lang="zh-CN" altLang="en-US" sz="3600" b="0" i="0" u="none" strike="noStrike" cap="none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450844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zh-CN" sz="3600" b="1" dirty="0">
                              <a:solidFill>
                                <a:srgbClr val="002060"/>
                              </a:solidFill>
                            </a:rPr>
                            <a:t>Ours-MF</a:t>
                          </a:r>
                          <a:endParaRPr kumimoji="1" lang="zh-CN" altLang="en-US" sz="3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zh-CN" sz="36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82.7</a:t>
                          </a:r>
                          <a:endParaRPr kumimoji="1" lang="zh-CN" altLang="en-US" sz="36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zh-CN" sz="36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1.4</a:t>
                          </a:r>
                          <a:endParaRPr kumimoji="1" lang="zh-CN" altLang="en-US" sz="36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4980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0" name="表格 16">
                <a:extLst>
                  <a:ext uri="{FF2B5EF4-FFF2-40B4-BE49-F238E27FC236}">
                    <a16:creationId xmlns:a16="http://schemas.microsoft.com/office/drawing/2014/main" id="{F058781A-4843-C21D-CEB1-F0383DF14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6113463"/>
                  </p:ext>
                </p:extLst>
              </p:nvPr>
            </p:nvGraphicFramePr>
            <p:xfrm>
              <a:off x="32662897" y="15009087"/>
              <a:ext cx="9742223" cy="502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29286">
                      <a:extLst>
                        <a:ext uri="{9D8B030D-6E8A-4147-A177-3AD203B41FA5}">
                          <a16:colId xmlns:a16="http://schemas.microsoft.com/office/drawing/2014/main" val="1997408090"/>
                        </a:ext>
                      </a:extLst>
                    </a:gridCol>
                    <a:gridCol w="3960313">
                      <a:extLst>
                        <a:ext uri="{9D8B030D-6E8A-4147-A177-3AD203B41FA5}">
                          <a16:colId xmlns:a16="http://schemas.microsoft.com/office/drawing/2014/main" val="1811031113"/>
                        </a:ext>
                      </a:extLst>
                    </a:gridCol>
                    <a:gridCol w="3352624">
                      <a:extLst>
                        <a:ext uri="{9D8B030D-6E8A-4147-A177-3AD203B41FA5}">
                          <a16:colId xmlns:a16="http://schemas.microsoft.com/office/drawing/2014/main" val="2629113116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3600" b="1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  <a:r>
                            <a:rPr lang="en-US" altLang="zh-CN" sz="2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61385" t="-7692" r="-84923" b="-34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190727" t="-7692" r="-364" b="-34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721206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zh-CN" sz="3200" dirty="0"/>
                            <a:t>CFBI</a:t>
                          </a:r>
                          <a:endParaRPr kumimoji="1" lang="zh-CN" altLang="en-US" sz="3200" dirty="0"/>
                        </a:p>
                      </a:txBody>
                      <a:tcPr>
                        <a:lnL w="12700" cmpd="sng">
                          <a:noFill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zh-CN" sz="3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79.4</a:t>
                          </a:r>
                          <a:endParaRPr kumimoji="1" lang="zh-CN" altLang="en-US" sz="3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zh-CN" sz="3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</a:t>
                          </a:r>
                          <a:endParaRPr kumimoji="1" lang="zh-CN" altLang="en-US" sz="3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740390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zh-CN" sz="3200" dirty="0"/>
                            <a:t>AOT-B</a:t>
                          </a:r>
                          <a:endParaRPr kumimoji="1" lang="zh-CN" altLang="en-US" sz="3200" dirty="0"/>
                        </a:p>
                      </a:txBody>
                      <a:tcPr>
                        <a:lnL w="12700" cmpd="sng">
                          <a:noFill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zh-CN" sz="3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81.6</a:t>
                          </a:r>
                          <a:endParaRPr kumimoji="1" lang="zh-CN" altLang="en-US" sz="3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zh-CN" sz="3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1.7</a:t>
                          </a:r>
                          <a:endParaRPr kumimoji="1" lang="zh-CN" altLang="en-US" sz="3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762018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zh-CN" sz="3600" b="1" dirty="0">
                              <a:solidFill>
                                <a:srgbClr val="002060"/>
                              </a:solidFill>
                            </a:rPr>
                            <a:t>Ours-Base</a:t>
                          </a:r>
                          <a:endParaRPr kumimoji="1" lang="zh-CN" altLang="en-US" sz="3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zh-CN" sz="36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82.3</a:t>
                          </a:r>
                          <a:endParaRPr kumimoji="1" lang="zh-CN" altLang="en-US" sz="36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zh-CN" sz="36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1.4</a:t>
                          </a:r>
                          <a:endParaRPr kumimoji="1" lang="zh-CN" altLang="en-US" sz="36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152555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zh-CN" sz="3600" b="0" dirty="0">
                              <a:solidFill>
                                <a:schemeClr val="tx1"/>
                              </a:solidFill>
                            </a:rPr>
                            <a:t>STCN</a:t>
                          </a:r>
                          <a:endParaRPr kumimoji="1" lang="zh-CN" altLang="en-US" sz="3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zh-CN" sz="3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79.7</a:t>
                          </a:r>
                          <a:endParaRPr kumimoji="1" lang="zh-CN" altLang="en-US" sz="36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zh-CN" sz="3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3.0</a:t>
                          </a:r>
                          <a:endParaRPr kumimoji="1" lang="zh-CN" altLang="en-US" sz="36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0022898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kumimoji="1" lang="en-US" altLang="zh-CN" sz="36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AOT-L</a:t>
                          </a:r>
                          <a:endParaRPr kumimoji="1" lang="zh-CN" altLang="en-US" sz="3600" b="0" i="0" u="none" strike="noStrike" cap="none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kumimoji="1" lang="en-US" altLang="zh-CN" sz="36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81.7</a:t>
                          </a:r>
                          <a:endParaRPr kumimoji="1" lang="zh-CN" altLang="en-US" sz="3600" b="0" i="0" u="none" strike="noStrike" cap="none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kumimoji="1" lang="en-US" altLang="zh-CN" sz="36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1.9</a:t>
                          </a:r>
                          <a:endParaRPr kumimoji="1" lang="zh-CN" altLang="en-US" sz="3600" b="0" i="0" u="none" strike="noStrike" cap="none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450844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zh-CN" sz="3600" b="1" dirty="0">
                              <a:solidFill>
                                <a:srgbClr val="002060"/>
                              </a:solidFill>
                            </a:rPr>
                            <a:t>Ours-MF</a:t>
                          </a:r>
                          <a:endParaRPr kumimoji="1" lang="zh-CN" altLang="en-US" sz="3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zh-CN" sz="36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82.7</a:t>
                          </a:r>
                          <a:endParaRPr kumimoji="1" lang="zh-CN" altLang="en-US" sz="36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zh-CN" sz="36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1.4</a:t>
                          </a:r>
                          <a:endParaRPr kumimoji="1" lang="zh-CN" altLang="en-US" sz="36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498044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030A1FF-71C9-8C59-3D96-777102AF2CA7}"/>
              </a:ext>
            </a:extLst>
          </p:cNvPr>
          <p:cNvCxnSpPr>
            <a:cxnSpLocks/>
          </p:cNvCxnSpPr>
          <p:nvPr/>
        </p:nvCxnSpPr>
        <p:spPr>
          <a:xfrm>
            <a:off x="32703621" y="14219317"/>
            <a:ext cx="9386513" cy="38100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D8B4A46-882F-2387-7661-61263EC8A1D2}"/>
              </a:ext>
            </a:extLst>
          </p:cNvPr>
          <p:cNvCxnSpPr>
            <a:cxnSpLocks/>
          </p:cNvCxnSpPr>
          <p:nvPr/>
        </p:nvCxnSpPr>
        <p:spPr>
          <a:xfrm>
            <a:off x="32825541" y="22692757"/>
            <a:ext cx="9386513" cy="38100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52">
            <a:extLst>
              <a:ext uri="{FF2B5EF4-FFF2-40B4-BE49-F238E27FC236}">
                <a16:creationId xmlns:a16="http://schemas.microsoft.com/office/drawing/2014/main" id="{31D5F3D1-488E-72CB-B478-0382C1877325}"/>
              </a:ext>
            </a:extLst>
          </p:cNvPr>
          <p:cNvSpPr txBox="1"/>
          <p:nvPr/>
        </p:nvSpPr>
        <p:spPr>
          <a:xfrm>
            <a:off x="32779792" y="20377372"/>
            <a:ext cx="9386512" cy="166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3600" i="1" dirty="0">
                <a:solidFill>
                  <a:schemeClr val="tx1"/>
                </a:solidFill>
              </a:rPr>
              <a:t>Pilot study of perturbation robustness for VOS models </a:t>
            </a:r>
            <a:r>
              <a:rPr kumimoji="1" lang="en-US" altLang="zh-CN" sz="3600" i="1" dirty="0"/>
              <a:t>on the perturbed dataset YouTube-VOS-P.</a:t>
            </a:r>
            <a:r>
              <a:rPr kumimoji="1" lang="en-US" altLang="zh-CN" sz="3600" i="1" dirty="0">
                <a:solidFill>
                  <a:schemeClr val="tx1"/>
                </a:solidFill>
              </a:rPr>
              <a:t> </a:t>
            </a:r>
            <a:endParaRPr kumimoji="1" lang="zh-CN" altLang="en-US" sz="3600" i="1" dirty="0">
              <a:solidFill>
                <a:schemeClr val="tx1"/>
              </a:solidFill>
            </a:endParaRPr>
          </a:p>
        </p:txBody>
      </p:sp>
      <p:sp>
        <p:nvSpPr>
          <p:cNvPr id="187" name="文本框 52">
            <a:extLst>
              <a:ext uri="{FF2B5EF4-FFF2-40B4-BE49-F238E27FC236}">
                <a16:creationId xmlns:a16="http://schemas.microsoft.com/office/drawing/2014/main" id="{44DC74B3-77B6-4AE6-6482-C9DFF2876FE6}"/>
              </a:ext>
            </a:extLst>
          </p:cNvPr>
          <p:cNvSpPr txBox="1"/>
          <p:nvPr/>
        </p:nvSpPr>
        <p:spPr>
          <a:xfrm>
            <a:off x="33013339" y="29053883"/>
            <a:ext cx="9386512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3600" i="1" dirty="0">
                <a:solidFill>
                  <a:schemeClr val="tx1"/>
                </a:solidFill>
              </a:rPr>
              <a:t>Qualitative results of </a:t>
            </a:r>
            <a:r>
              <a:rPr kumimoji="1" lang="en-US" altLang="zh-CN" sz="3600" i="1" dirty="0"/>
              <a:t>o</a:t>
            </a:r>
            <a:r>
              <a:rPr kumimoji="1" lang="en-US" altLang="zh-CN" sz="3600" i="1" dirty="0">
                <a:solidFill>
                  <a:schemeClr val="tx1"/>
                </a:solidFill>
              </a:rPr>
              <a:t>ur model.</a:t>
            </a:r>
            <a:endParaRPr kumimoji="1" lang="zh-CN" altLang="en-US" sz="3600" i="1" dirty="0">
              <a:solidFill>
                <a:schemeClr val="tx1"/>
              </a:solidFill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3641530-9242-7410-8F13-138E54FF5C63}"/>
              </a:ext>
            </a:extLst>
          </p:cNvPr>
          <p:cNvGrpSpPr/>
          <p:nvPr/>
        </p:nvGrpSpPr>
        <p:grpSpPr>
          <a:xfrm>
            <a:off x="32587211" y="23656654"/>
            <a:ext cx="9863172" cy="5319719"/>
            <a:chOff x="32618680" y="23663912"/>
            <a:chExt cx="9440273" cy="5015980"/>
          </a:xfrm>
        </p:grpSpPr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B59F4FCD-C34C-AF06-8BB9-D02A203A6A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6033"/>
            <a:stretch/>
          </p:blipFill>
          <p:spPr>
            <a:xfrm>
              <a:off x="32879929" y="25385327"/>
              <a:ext cx="9168863" cy="1648331"/>
            </a:xfrm>
            <a:prstGeom prst="rect">
              <a:avLst/>
            </a:prstGeom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DB05763B-5015-6195-D527-453D00BD8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2890090" y="23663912"/>
              <a:ext cx="9168863" cy="1648331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17F0A06F-3B6B-17E1-20A2-DDB82C7CA3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-1716" r="79763"/>
            <a:stretch/>
          </p:blipFill>
          <p:spPr>
            <a:xfrm>
              <a:off x="32618680" y="27106742"/>
              <a:ext cx="3325228" cy="1573150"/>
            </a:xfrm>
            <a:prstGeom prst="rect">
              <a:avLst/>
            </a:prstGeom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3191B772-1C62-FFEB-98DC-48919286C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40275" r="40366"/>
            <a:stretch/>
          </p:blipFill>
          <p:spPr>
            <a:xfrm>
              <a:off x="35931792" y="27106742"/>
              <a:ext cx="3031808" cy="1573150"/>
            </a:xfrm>
            <a:prstGeom prst="rect">
              <a:avLst/>
            </a:prstGeom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800BE15F-810F-7CB0-9F6A-B6E5374A81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80210" t="-724" r="386" b="724"/>
            <a:stretch/>
          </p:blipFill>
          <p:spPr>
            <a:xfrm>
              <a:off x="39034425" y="27096582"/>
              <a:ext cx="2992701" cy="157315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583EDBAC-0B44-7AD7-501C-355C8C4A03F0}"/>
                  </a:ext>
                </a:extLst>
              </p:cNvPr>
              <p:cNvSpPr txBox="1"/>
              <p:nvPr/>
            </p:nvSpPr>
            <p:spPr>
              <a:xfrm>
                <a:off x="34228940" y="23023906"/>
                <a:ext cx="457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583EDBAC-0B44-7AD7-501C-355C8C4A0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8940" y="23023906"/>
                <a:ext cx="45719" cy="523220"/>
              </a:xfrm>
              <a:prstGeom prst="rect">
                <a:avLst/>
              </a:prstGeom>
              <a:blipFill>
                <a:blip r:embed="rId17"/>
                <a:stretch>
                  <a:fillRect r="-37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DE74B6EA-4BD0-3CC6-9735-99DB1BA65778}"/>
                  </a:ext>
                </a:extLst>
              </p:cNvPr>
              <p:cNvSpPr txBox="1"/>
              <p:nvPr/>
            </p:nvSpPr>
            <p:spPr>
              <a:xfrm>
                <a:off x="40573363" y="23023906"/>
                <a:ext cx="457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DE74B6EA-4BD0-3CC6-9735-99DB1BA65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3363" y="23023906"/>
                <a:ext cx="45719" cy="523220"/>
              </a:xfrm>
              <a:prstGeom prst="rect">
                <a:avLst/>
              </a:prstGeom>
              <a:blipFill>
                <a:blip r:embed="rId18"/>
                <a:stretch>
                  <a:fillRect r="-27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4362C68-BDD5-B2BB-213F-71230A027B6C}"/>
              </a:ext>
            </a:extLst>
          </p:cNvPr>
          <p:cNvCxnSpPr/>
          <p:nvPr/>
        </p:nvCxnSpPr>
        <p:spPr>
          <a:xfrm>
            <a:off x="34579560" y="23285516"/>
            <a:ext cx="58239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3A13AF-E552-2C67-4ACD-B09D1CAFE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681" y="2412399"/>
            <a:ext cx="2553955" cy="255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7C13CB6-891D-87F8-5267-A22248468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2091" y="2414606"/>
            <a:ext cx="2553955" cy="255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图像">
            <a:extLst>
              <a:ext uri="{FF2B5EF4-FFF2-40B4-BE49-F238E27FC236}">
                <a16:creationId xmlns:a16="http://schemas.microsoft.com/office/drawing/2014/main" id="{A7C49544-5EDA-E603-4A93-1CAF84FC70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088" t="3146" r="28158" b="86409"/>
          <a:stretch/>
        </p:blipFill>
        <p:spPr bwMode="auto">
          <a:xfrm>
            <a:off x="37484084" y="178068"/>
            <a:ext cx="4667569" cy="214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45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337</Words>
  <Application>Microsoft Office PowerPoint</Application>
  <PresentationFormat>Custom</PresentationFormat>
  <Paragraphs>119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Xiaohao Xu (FA Talent)</dc:creator>
  <cp:lastModifiedBy>Xiaohao Xu (FA Talent)</cp:lastModifiedBy>
  <cp:revision>107</cp:revision>
  <dcterms:created xsi:type="dcterms:W3CDTF">2022-09-25T10:06:53Z</dcterms:created>
  <dcterms:modified xsi:type="dcterms:W3CDTF">2022-09-25T12:59:57Z</dcterms:modified>
</cp:coreProperties>
</file>