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F26FE2-8316-4C49-AE7A-FB1F60A0563B}">
  <a:tblStyle styleId="{C6F26FE2-8316-4C49-AE7A-FB1F60A056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70ac9401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70ac9401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70ac9401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70ac9401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784f8776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784f8776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5d528c01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5d528c01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784f8776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784f8776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784f8776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784f8776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5d528c01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5d528c01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784f8776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784f8776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784f8776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784f8776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5d528c01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5d528c01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6e42bd4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6e42bd4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5d528c01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5d528c01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6e42bd4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6e42bd4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6e42bd4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6e42bd4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6e42bd4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6e42bd4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6e42bd4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6e42bd4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70ac940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70ac940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70ac9401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70ac9401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CPS 330: Case Study Pt.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Haris Adnan, Quan Doan, Alexander Du, Jerry Xin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73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Task 2: </a:t>
            </a:r>
            <a:r>
              <a:rPr lang="en" sz="2420"/>
              <a:t>Experimental Results</a:t>
            </a:r>
            <a:endParaRPr sz="2420"/>
          </a:p>
          <a:p>
            <a:pPr indent="0" lvl="0" marL="0" rtl="0" algn="l">
              <a:spcBef>
                <a:spcPts val="0"/>
              </a:spcBef>
              <a:spcAft>
                <a:spcPts val="0"/>
              </a:spcAft>
              <a:buSzPts val="990"/>
              <a:buNone/>
            </a:pPr>
            <a:r>
              <a:t/>
            </a:r>
            <a:endParaRPr sz="2420"/>
          </a:p>
        </p:txBody>
      </p:sp>
      <p:graphicFrame>
        <p:nvGraphicFramePr>
          <p:cNvPr id="116" name="Google Shape;116;p22"/>
          <p:cNvGraphicFramePr/>
          <p:nvPr/>
        </p:nvGraphicFramePr>
        <p:xfrm>
          <a:off x="952500" y="1428825"/>
          <a:ext cx="3000000" cy="3000000"/>
        </p:xfrm>
        <a:graphic>
          <a:graphicData uri="http://schemas.openxmlformats.org/drawingml/2006/table">
            <a:tbl>
              <a:tblPr>
                <a:noFill/>
                <a:tableStyleId>{C6F26FE2-8316-4C49-AE7A-FB1F60A0563B}</a:tableStyleId>
              </a:tblPr>
              <a:tblGrid>
                <a:gridCol w="3619500"/>
                <a:gridCol w="3619500"/>
              </a:tblGrid>
              <a:tr h="381000">
                <a:tc>
                  <a:txBody>
                    <a:bodyPr/>
                    <a:lstStyle/>
                    <a:p>
                      <a:pPr indent="0" lvl="0" marL="0" rtl="0" algn="l">
                        <a:spcBef>
                          <a:spcPts val="0"/>
                        </a:spcBef>
                        <a:spcAft>
                          <a:spcPts val="0"/>
                        </a:spcAft>
                        <a:buNone/>
                      </a:pPr>
                      <a:r>
                        <a:rPr lang="en" sz="1800">
                          <a:solidFill>
                            <a:srgbClr val="9E9E9E"/>
                          </a:solidFill>
                        </a:rPr>
                        <a:t>Trajectory ID</a:t>
                      </a:r>
                      <a:endParaRPr sz="1800">
                        <a:solidFill>
                          <a:srgbClr val="9E9E9E"/>
                        </a:solidFill>
                      </a:endParaRPr>
                    </a:p>
                  </a:txBody>
                  <a:tcPr marT="91425" marB="91425" marR="91425" marL="91425"/>
                </a:tc>
                <a:tc>
                  <a:txBody>
                    <a:bodyPr/>
                    <a:lstStyle/>
                    <a:p>
                      <a:pPr indent="0" lvl="0" marL="0" rtl="0" algn="l">
                        <a:spcBef>
                          <a:spcPts val="0"/>
                        </a:spcBef>
                        <a:spcAft>
                          <a:spcPts val="0"/>
                        </a:spcAft>
                        <a:buNone/>
                      </a:pPr>
                      <a:r>
                        <a:rPr lang="en" sz="1800">
                          <a:solidFill>
                            <a:srgbClr val="9E9E9E"/>
                          </a:solidFill>
                        </a:rPr>
                        <a:t>Compression Ratio</a:t>
                      </a:r>
                      <a:endParaRPr sz="1800">
                        <a:solidFill>
                          <a:srgbClr val="9E9E9E"/>
                        </a:solidFill>
                      </a:endParaRPr>
                    </a:p>
                  </a:txBody>
                  <a:tcPr marT="91425" marB="91425" marR="91425" marL="91425"/>
                </a:tc>
              </a:tr>
              <a:tr h="381000">
                <a:tc>
                  <a:txBody>
                    <a:bodyPr/>
                    <a:lstStyle/>
                    <a:p>
                      <a:pPr indent="0" lvl="0" marL="0" rtl="0" algn="ctr">
                        <a:lnSpc>
                          <a:spcPct val="115000"/>
                        </a:lnSpc>
                        <a:spcBef>
                          <a:spcPts val="0"/>
                        </a:spcBef>
                        <a:spcAft>
                          <a:spcPts val="1200"/>
                        </a:spcAft>
                        <a:buNone/>
                      </a:pPr>
                      <a:r>
                        <a:rPr lang="en" sz="1800">
                          <a:solidFill>
                            <a:schemeClr val="lt2"/>
                          </a:solidFill>
                        </a:rPr>
                        <a:t>128-20080503104400</a:t>
                      </a:r>
                      <a:endParaRPr sz="1800">
                        <a:solidFill>
                          <a:srgbClr val="9E9E9E"/>
                        </a:solidFill>
                      </a:endParaRPr>
                    </a:p>
                  </a:txBody>
                  <a:tcPr marT="91425" marB="91425" marR="91425" marL="91425"/>
                </a:tc>
                <a:tc>
                  <a:txBody>
                    <a:bodyPr/>
                    <a:lstStyle/>
                    <a:p>
                      <a:pPr indent="0" lvl="0" marL="0" rtl="0" algn="ctr">
                        <a:lnSpc>
                          <a:spcPct val="115000"/>
                        </a:lnSpc>
                        <a:spcBef>
                          <a:spcPts val="0"/>
                        </a:spcBef>
                        <a:spcAft>
                          <a:spcPts val="1200"/>
                        </a:spcAft>
                        <a:buNone/>
                      </a:pPr>
                      <a:r>
                        <a:rPr lang="en" sz="1800">
                          <a:solidFill>
                            <a:schemeClr val="lt2"/>
                          </a:solidFill>
                        </a:rPr>
                        <a:t>17.833333333333332</a:t>
                      </a:r>
                      <a:endParaRPr sz="1800">
                        <a:solidFill>
                          <a:srgbClr val="9E9E9E"/>
                        </a:solidFill>
                      </a:endParaRPr>
                    </a:p>
                  </a:txBody>
                  <a:tcPr marT="91425" marB="91425" marR="91425" marL="91425"/>
                </a:tc>
              </a:tr>
              <a:tr h="381000">
                <a:tc>
                  <a:txBody>
                    <a:bodyPr/>
                    <a:lstStyle/>
                    <a:p>
                      <a:pPr indent="0" lvl="0" marL="0" rtl="0" algn="ctr">
                        <a:lnSpc>
                          <a:spcPct val="115000"/>
                        </a:lnSpc>
                        <a:spcBef>
                          <a:spcPts val="0"/>
                        </a:spcBef>
                        <a:spcAft>
                          <a:spcPts val="1200"/>
                        </a:spcAft>
                        <a:buNone/>
                      </a:pPr>
                      <a:r>
                        <a:rPr lang="en" sz="1800">
                          <a:solidFill>
                            <a:schemeClr val="lt2"/>
                          </a:solidFill>
                        </a:rPr>
                        <a:t>010-20081016113953</a:t>
                      </a:r>
                      <a:endParaRPr sz="1800">
                        <a:solidFill>
                          <a:srgbClr val="9E9E9E"/>
                        </a:solidFill>
                      </a:endParaRPr>
                    </a:p>
                  </a:txBody>
                  <a:tcPr marT="91425" marB="91425" marR="91425" marL="91425"/>
                </a:tc>
                <a:tc>
                  <a:txBody>
                    <a:bodyPr/>
                    <a:lstStyle/>
                    <a:p>
                      <a:pPr indent="0" lvl="0" marL="0" rtl="0" algn="ctr">
                        <a:lnSpc>
                          <a:spcPct val="115000"/>
                        </a:lnSpc>
                        <a:spcBef>
                          <a:spcPts val="0"/>
                        </a:spcBef>
                        <a:spcAft>
                          <a:spcPts val="1200"/>
                        </a:spcAft>
                        <a:buNone/>
                      </a:pPr>
                      <a:r>
                        <a:rPr lang="en" sz="1800">
                          <a:solidFill>
                            <a:schemeClr val="lt2"/>
                          </a:solidFill>
                        </a:rPr>
                        <a:t>49.36363636363637</a:t>
                      </a:r>
                      <a:endParaRPr sz="1800">
                        <a:solidFill>
                          <a:srgbClr val="9E9E9E"/>
                        </a:solidFill>
                      </a:endParaRPr>
                    </a:p>
                  </a:txBody>
                  <a:tcPr marT="91425" marB="91425" marR="91425" marL="91425"/>
                </a:tc>
              </a:tr>
              <a:tr h="381000">
                <a:tc>
                  <a:txBody>
                    <a:bodyPr/>
                    <a:lstStyle/>
                    <a:p>
                      <a:pPr indent="0" lvl="0" marL="0" rtl="0" algn="ctr">
                        <a:lnSpc>
                          <a:spcPct val="115000"/>
                        </a:lnSpc>
                        <a:spcBef>
                          <a:spcPts val="0"/>
                        </a:spcBef>
                        <a:spcAft>
                          <a:spcPts val="1200"/>
                        </a:spcAft>
                        <a:buNone/>
                      </a:pPr>
                      <a:r>
                        <a:rPr lang="en" sz="1800">
                          <a:solidFill>
                            <a:schemeClr val="lt2"/>
                          </a:solidFill>
                        </a:rPr>
                        <a:t>115-20080520225850</a:t>
                      </a:r>
                      <a:endParaRPr sz="1800">
                        <a:solidFill>
                          <a:srgbClr val="9E9E9E"/>
                        </a:solidFill>
                      </a:endParaRPr>
                    </a:p>
                  </a:txBody>
                  <a:tcPr marT="91425" marB="91425" marR="91425" marL="91425"/>
                </a:tc>
                <a:tc>
                  <a:txBody>
                    <a:bodyPr/>
                    <a:lstStyle/>
                    <a:p>
                      <a:pPr indent="0" lvl="0" marL="0" rtl="0" algn="ctr">
                        <a:lnSpc>
                          <a:spcPct val="115000"/>
                        </a:lnSpc>
                        <a:spcBef>
                          <a:spcPts val="0"/>
                        </a:spcBef>
                        <a:spcAft>
                          <a:spcPts val="1200"/>
                        </a:spcAft>
                        <a:buNone/>
                      </a:pPr>
                      <a:r>
                        <a:rPr lang="en" sz="1800">
                          <a:solidFill>
                            <a:schemeClr val="lt2"/>
                          </a:solidFill>
                        </a:rPr>
                        <a:t>35.945945945945944</a:t>
                      </a:r>
                      <a:endParaRPr sz="1800">
                        <a:solidFill>
                          <a:srgbClr val="9E9E9E"/>
                        </a:solidFill>
                      </a:endParaRPr>
                    </a:p>
                  </a:txBody>
                  <a:tcPr marT="91425" marB="91425" marR="91425" marL="91425"/>
                </a:tc>
              </a:tr>
              <a:tr h="381000">
                <a:tc>
                  <a:txBody>
                    <a:bodyPr/>
                    <a:lstStyle/>
                    <a:p>
                      <a:pPr indent="0" lvl="0" marL="0" rtl="0" algn="ctr">
                        <a:lnSpc>
                          <a:spcPct val="115000"/>
                        </a:lnSpc>
                        <a:spcBef>
                          <a:spcPts val="0"/>
                        </a:spcBef>
                        <a:spcAft>
                          <a:spcPts val="1200"/>
                        </a:spcAft>
                        <a:buNone/>
                      </a:pPr>
                      <a:r>
                        <a:rPr lang="en" sz="1800">
                          <a:solidFill>
                            <a:schemeClr val="lt2"/>
                          </a:solidFill>
                        </a:rPr>
                        <a:t>115-20080615225707</a:t>
                      </a:r>
                      <a:endParaRPr>
                        <a:solidFill>
                          <a:srgbClr val="9E9E9E"/>
                        </a:solidFill>
                      </a:endParaRPr>
                    </a:p>
                  </a:txBody>
                  <a:tcPr marT="91425" marB="91425" marR="91425" marL="91425"/>
                </a:tc>
                <a:tc>
                  <a:txBody>
                    <a:bodyPr/>
                    <a:lstStyle/>
                    <a:p>
                      <a:pPr indent="0" lvl="0" marL="0" rtl="0" algn="ctr">
                        <a:lnSpc>
                          <a:spcPct val="115000"/>
                        </a:lnSpc>
                        <a:spcBef>
                          <a:spcPts val="0"/>
                        </a:spcBef>
                        <a:spcAft>
                          <a:spcPts val="1200"/>
                        </a:spcAft>
                        <a:buNone/>
                      </a:pPr>
                      <a:r>
                        <a:rPr lang="en" sz="1800">
                          <a:solidFill>
                            <a:schemeClr val="lt2"/>
                          </a:solidFill>
                        </a:rPr>
                        <a:t>37.94736842105263</a:t>
                      </a:r>
                      <a:endParaRPr>
                        <a:solidFill>
                          <a:srgbClr val="9E9E9E"/>
                        </a:solidFill>
                      </a:endParaRPr>
                    </a:p>
                  </a:txBody>
                  <a:tcPr marT="91425" marB="91425" marR="91425" marL="91425"/>
                </a:tc>
              </a:tr>
            </a:tbl>
          </a:graphicData>
        </a:graphic>
      </p:graphicFrame>
      <p:sp>
        <p:nvSpPr>
          <p:cNvPr id="117" name="Google Shape;117;p22"/>
          <p:cNvSpPr txBox="1"/>
          <p:nvPr/>
        </p:nvSpPr>
        <p:spPr>
          <a:xfrm>
            <a:off x="952500" y="3714675"/>
            <a:ext cx="723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E9E9E"/>
                </a:solidFill>
              </a:rPr>
              <a:t>Compression ratio (|T|/|T’|) for various trajectory IDs </a:t>
            </a:r>
            <a:r>
              <a:rPr lang="en" sz="1200">
                <a:solidFill>
                  <a:srgbClr val="9E9E9E"/>
                </a:solidFill>
              </a:rPr>
              <a:t>with epsilon = 0.03</a:t>
            </a:r>
            <a:endParaRPr sz="1200">
              <a:solidFill>
                <a:srgbClr val="9E9E9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2: Discussion</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Benefits: Best case is O(n) and average runtime is relatively fast at O(nlogn). Calculating distance is quick at O(1) and TSGreedy is relatively simple to implement and understandable.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Drawbacks: When the error of the trajectory’s </a:t>
            </a:r>
            <a:r>
              <a:rPr lang="en"/>
              <a:t>simplification</a:t>
            </a:r>
            <a:r>
              <a:rPr lang="en"/>
              <a:t> is a point that is at the start of the trajectory or before the last point of the trajectory, the worst-case running time would be </a:t>
            </a:r>
            <a:r>
              <a:rPr lang="en"/>
              <a:t>O(n^2), which would be significantly slow with many points.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Future Improvements: For enhancement of the algorithm, improvements can be made to the worst case running time to be O(nlogn), instead of O(n^2), which would account for the case when the error is at the start of the trajectory or before the last point of the trajectory.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Algorithm and Runtime Complexity</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sz="1600"/>
              <a:t>Fretchet Distance</a:t>
            </a:r>
            <a:endParaRPr sz="1600"/>
          </a:p>
          <a:p>
            <a:pPr indent="-322580" lvl="0" marL="457200" rtl="0" algn="l">
              <a:lnSpc>
                <a:spcPct val="115000"/>
              </a:lnSpc>
              <a:spcBef>
                <a:spcPts val="1200"/>
              </a:spcBef>
              <a:spcAft>
                <a:spcPts val="0"/>
              </a:spcAft>
              <a:buSzPct val="100000"/>
              <a:buChar char="●"/>
            </a:pPr>
            <a:r>
              <a:rPr lang="en" sz="1600"/>
              <a:t>Fretchet(i, j) is the Fretchet distance between P[0…i] and Q[0…j].</a:t>
            </a:r>
            <a:endParaRPr sz="1600"/>
          </a:p>
          <a:p>
            <a:pPr indent="-322580" lvl="0" marL="457200" rtl="0" algn="l">
              <a:lnSpc>
                <a:spcPct val="115000"/>
              </a:lnSpc>
              <a:spcBef>
                <a:spcPts val="0"/>
              </a:spcBef>
              <a:spcAft>
                <a:spcPts val="0"/>
              </a:spcAft>
              <a:buSzPct val="100000"/>
              <a:buChar char="●"/>
            </a:pPr>
            <a:r>
              <a:rPr lang="en" sz="1600"/>
              <a:t>In the recurrence relation, take the max of the length of the new edge, (i, j), with the min of the predecessor pairs (i - 1, j), (i, j - 1), and (i - 1, j - 1).</a:t>
            </a:r>
            <a:endParaRPr sz="1600"/>
          </a:p>
          <a:p>
            <a:pPr indent="-322580" lvl="0" marL="457200" rtl="0" algn="l">
              <a:lnSpc>
                <a:spcPct val="115000"/>
              </a:lnSpc>
              <a:spcBef>
                <a:spcPts val="0"/>
              </a:spcBef>
              <a:spcAft>
                <a:spcPts val="0"/>
              </a:spcAft>
              <a:buSzPct val="100000"/>
              <a:buChar char="●"/>
            </a:pPr>
            <a:r>
              <a:rPr lang="en" sz="1600"/>
              <a:t>Runtime/Space Complexity: O(|P||Q|) with memoization.</a:t>
            </a:r>
            <a:endParaRPr sz="1600"/>
          </a:p>
          <a:p>
            <a:pPr indent="0" lvl="0" marL="0" rtl="0" algn="l">
              <a:lnSpc>
                <a:spcPct val="115000"/>
              </a:lnSpc>
              <a:spcBef>
                <a:spcPts val="1200"/>
              </a:spcBef>
              <a:spcAft>
                <a:spcPts val="0"/>
              </a:spcAft>
              <a:buNone/>
            </a:pPr>
            <a:r>
              <a:rPr lang="en" sz="1600"/>
              <a:t>Dynamic Time Warping</a:t>
            </a:r>
            <a:endParaRPr sz="1600"/>
          </a:p>
          <a:p>
            <a:pPr indent="-322580" lvl="0" marL="457200" rtl="0" algn="l">
              <a:lnSpc>
                <a:spcPct val="115000"/>
              </a:lnSpc>
              <a:spcBef>
                <a:spcPts val="1200"/>
              </a:spcBef>
              <a:spcAft>
                <a:spcPts val="0"/>
              </a:spcAft>
              <a:buSzPct val="100000"/>
              <a:buChar char="●"/>
            </a:pPr>
            <a:r>
              <a:rPr lang="en" sz="1600"/>
              <a:t>DTW(i, j) is the Dynamic Time Warping between P[0…i] and Q[0…j].</a:t>
            </a:r>
            <a:endParaRPr sz="1600"/>
          </a:p>
          <a:p>
            <a:pPr indent="-322580" lvl="0" marL="457200" rtl="0" algn="l">
              <a:lnSpc>
                <a:spcPct val="115000"/>
              </a:lnSpc>
              <a:spcBef>
                <a:spcPts val="0"/>
              </a:spcBef>
              <a:spcAft>
                <a:spcPts val="0"/>
              </a:spcAft>
              <a:buSzPct val="100000"/>
              <a:buChar char="●"/>
            </a:pPr>
            <a:r>
              <a:rPr lang="en" sz="1600"/>
              <a:t>In the recurrence relation, take the predecessor pair (i - 1, j), (i, j - 1), and (i - 1, j - 1) with the least running average.  In other words, for each predecessor, multiply the size of the predecessor alignment with the DTW of the predecessor, add d^2(i, j), and divide by the size+1.  Select the minimum value.</a:t>
            </a:r>
            <a:endParaRPr sz="1600"/>
          </a:p>
          <a:p>
            <a:pPr indent="-322580" lvl="0" marL="457200" rtl="0" algn="l">
              <a:lnSpc>
                <a:spcPct val="115000"/>
              </a:lnSpc>
              <a:spcBef>
                <a:spcPts val="0"/>
              </a:spcBef>
              <a:spcAft>
                <a:spcPts val="0"/>
              </a:spcAft>
              <a:buSzPct val="100000"/>
              <a:buChar char="●"/>
            </a:pPr>
            <a:r>
              <a:rPr lang="en" sz="1600"/>
              <a:t>Runtime/ Space Complexity: O(|P||Q|) with memoization.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a:t>
            </a:r>
            <a:r>
              <a:rPr lang="en"/>
              <a:t>Experiment</a:t>
            </a:r>
            <a:r>
              <a:rPr lang="en"/>
              <a:t> Results</a:t>
            </a:r>
            <a:endParaRPr/>
          </a:p>
        </p:txBody>
      </p:sp>
      <p:pic>
        <p:nvPicPr>
          <p:cNvPr id="135" name="Google Shape;135;p25"/>
          <p:cNvPicPr preferRelativeResize="0"/>
          <p:nvPr/>
        </p:nvPicPr>
        <p:blipFill>
          <a:blip r:embed="rId3">
            <a:alphaModFix/>
          </a:blip>
          <a:stretch>
            <a:fillRect/>
          </a:stretch>
        </p:blipFill>
        <p:spPr>
          <a:xfrm>
            <a:off x="311700" y="1017719"/>
            <a:ext cx="4056474" cy="3042355"/>
          </a:xfrm>
          <a:prstGeom prst="rect">
            <a:avLst/>
          </a:prstGeom>
          <a:noFill/>
          <a:ln>
            <a:noFill/>
          </a:ln>
        </p:spPr>
      </p:pic>
      <p:sp>
        <p:nvSpPr>
          <p:cNvPr id="136" name="Google Shape;136;p25"/>
          <p:cNvSpPr txBox="1"/>
          <p:nvPr/>
        </p:nvSpPr>
        <p:spPr>
          <a:xfrm>
            <a:off x="311700" y="4060075"/>
            <a:ext cx="840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E9E9E"/>
                </a:solidFill>
              </a:rPr>
              <a:t>Histograms of the edge lengths obtained through Frechet Distance (Left): 0.8796899541048543</a:t>
            </a:r>
            <a:endParaRPr sz="1200">
              <a:solidFill>
                <a:srgbClr val="9E9E9E"/>
              </a:solidFill>
            </a:endParaRPr>
          </a:p>
          <a:p>
            <a:pPr indent="0" lvl="0" marL="0" rtl="0" algn="l">
              <a:spcBef>
                <a:spcPts val="0"/>
              </a:spcBef>
              <a:spcAft>
                <a:spcPts val="0"/>
              </a:spcAft>
              <a:buNone/>
            </a:pPr>
            <a:r>
              <a:rPr lang="en" sz="1200">
                <a:solidFill>
                  <a:srgbClr val="9E9E9E"/>
                </a:solidFill>
              </a:rPr>
              <a:t> and Dynamic Time Warping (Right): 0.010766278086494052 with the trajectory pair (128-20080503104400, 128-20080509135846).</a:t>
            </a:r>
            <a:endParaRPr sz="1200">
              <a:solidFill>
                <a:srgbClr val="9E9E9E"/>
              </a:solidFill>
            </a:endParaRPr>
          </a:p>
        </p:txBody>
      </p:sp>
      <p:pic>
        <p:nvPicPr>
          <p:cNvPr id="137" name="Google Shape;137;p25"/>
          <p:cNvPicPr preferRelativeResize="0"/>
          <p:nvPr/>
        </p:nvPicPr>
        <p:blipFill>
          <a:blip r:embed="rId4">
            <a:alphaModFix/>
          </a:blip>
          <a:stretch>
            <a:fillRect/>
          </a:stretch>
        </p:blipFill>
        <p:spPr>
          <a:xfrm>
            <a:off x="4657625" y="1017725"/>
            <a:ext cx="4056474" cy="30423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Experiment Results</a:t>
            </a:r>
            <a:endParaRPr/>
          </a:p>
        </p:txBody>
      </p:sp>
      <p:sp>
        <p:nvSpPr>
          <p:cNvPr id="143" name="Google Shape;143;p26"/>
          <p:cNvSpPr txBox="1"/>
          <p:nvPr/>
        </p:nvSpPr>
        <p:spPr>
          <a:xfrm>
            <a:off x="311700" y="4060075"/>
            <a:ext cx="840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E9E9E"/>
                </a:solidFill>
              </a:rPr>
              <a:t>Histograms of the edge lengths obtained through Frechet Distance (Left): 0.02232791537515335</a:t>
            </a:r>
            <a:endParaRPr sz="1200">
              <a:solidFill>
                <a:srgbClr val="9E9E9E"/>
              </a:solidFill>
            </a:endParaRPr>
          </a:p>
          <a:p>
            <a:pPr indent="0" lvl="0" marL="0" rtl="0" algn="l">
              <a:spcBef>
                <a:spcPts val="0"/>
              </a:spcBef>
              <a:spcAft>
                <a:spcPts val="0"/>
              </a:spcAft>
              <a:buNone/>
            </a:pPr>
            <a:r>
              <a:rPr lang="en" sz="1200">
                <a:solidFill>
                  <a:srgbClr val="9E9E9E"/>
                </a:solidFill>
              </a:rPr>
              <a:t> and Dynamic Time Warping (Right): 3.507729237132793e-05 with the trajectory pair </a:t>
            </a:r>
            <a:r>
              <a:rPr lang="en" sz="1200">
                <a:solidFill>
                  <a:srgbClr val="9E9E9E"/>
                </a:solidFill>
              </a:rPr>
              <a:t>(010-20081016113953, 010-20080923124453).</a:t>
            </a:r>
            <a:endParaRPr sz="1200">
              <a:solidFill>
                <a:srgbClr val="9E9E9E"/>
              </a:solidFill>
            </a:endParaRPr>
          </a:p>
        </p:txBody>
      </p:sp>
      <p:pic>
        <p:nvPicPr>
          <p:cNvPr id="144" name="Google Shape;144;p26"/>
          <p:cNvPicPr preferRelativeResize="0"/>
          <p:nvPr/>
        </p:nvPicPr>
        <p:blipFill>
          <a:blip r:embed="rId3">
            <a:alphaModFix/>
          </a:blip>
          <a:stretch>
            <a:fillRect/>
          </a:stretch>
        </p:blipFill>
        <p:spPr>
          <a:xfrm>
            <a:off x="311700" y="1017725"/>
            <a:ext cx="4056474" cy="3042351"/>
          </a:xfrm>
          <a:prstGeom prst="rect">
            <a:avLst/>
          </a:prstGeom>
          <a:noFill/>
          <a:ln>
            <a:noFill/>
          </a:ln>
        </p:spPr>
      </p:pic>
      <p:pic>
        <p:nvPicPr>
          <p:cNvPr id="145" name="Google Shape;145;p26"/>
          <p:cNvPicPr preferRelativeResize="0"/>
          <p:nvPr/>
        </p:nvPicPr>
        <p:blipFill>
          <a:blip r:embed="rId4">
            <a:alphaModFix/>
          </a:blip>
          <a:stretch>
            <a:fillRect/>
          </a:stretch>
        </p:blipFill>
        <p:spPr>
          <a:xfrm>
            <a:off x="4657625" y="1017738"/>
            <a:ext cx="4056474" cy="3042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Experiment Results</a:t>
            </a:r>
            <a:endParaRPr/>
          </a:p>
        </p:txBody>
      </p:sp>
      <p:sp>
        <p:nvSpPr>
          <p:cNvPr id="151" name="Google Shape;151;p27"/>
          <p:cNvSpPr txBox="1"/>
          <p:nvPr/>
        </p:nvSpPr>
        <p:spPr>
          <a:xfrm>
            <a:off x="311700" y="4060075"/>
            <a:ext cx="840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E9E9E"/>
                </a:solidFill>
              </a:rPr>
              <a:t>Histograms of the edge lengths obtained through Frechet Distance (Left): 0.08019256605197136 </a:t>
            </a:r>
            <a:endParaRPr sz="1200">
              <a:solidFill>
                <a:srgbClr val="9E9E9E"/>
              </a:solidFill>
            </a:endParaRPr>
          </a:p>
          <a:p>
            <a:pPr indent="0" lvl="0" marL="0" rtl="0" algn="l">
              <a:spcBef>
                <a:spcPts val="0"/>
              </a:spcBef>
              <a:spcAft>
                <a:spcPts val="0"/>
              </a:spcAft>
              <a:buNone/>
            </a:pPr>
            <a:r>
              <a:rPr lang="en" sz="1200">
                <a:solidFill>
                  <a:srgbClr val="9E9E9E"/>
                </a:solidFill>
              </a:rPr>
              <a:t>and Dynamic Time Warping (Right): 0.0002966240280566355 with the trajectory pair </a:t>
            </a:r>
            <a:r>
              <a:rPr lang="en" sz="1200">
                <a:solidFill>
                  <a:srgbClr val="9E9E9E"/>
                </a:solidFill>
              </a:rPr>
              <a:t>(115-20080520225850, 115-20080615225707).</a:t>
            </a:r>
            <a:endParaRPr sz="1200">
              <a:solidFill>
                <a:srgbClr val="9E9E9E"/>
              </a:solidFill>
            </a:endParaRPr>
          </a:p>
        </p:txBody>
      </p:sp>
      <p:pic>
        <p:nvPicPr>
          <p:cNvPr id="152" name="Google Shape;152;p27"/>
          <p:cNvPicPr preferRelativeResize="0"/>
          <p:nvPr/>
        </p:nvPicPr>
        <p:blipFill>
          <a:blip r:embed="rId3">
            <a:alphaModFix/>
          </a:blip>
          <a:stretch>
            <a:fillRect/>
          </a:stretch>
        </p:blipFill>
        <p:spPr>
          <a:xfrm>
            <a:off x="311700" y="1017725"/>
            <a:ext cx="4056474" cy="3042371"/>
          </a:xfrm>
          <a:prstGeom prst="rect">
            <a:avLst/>
          </a:prstGeom>
          <a:noFill/>
          <a:ln>
            <a:noFill/>
          </a:ln>
        </p:spPr>
      </p:pic>
      <p:pic>
        <p:nvPicPr>
          <p:cNvPr id="153" name="Google Shape;153;p27"/>
          <p:cNvPicPr preferRelativeResize="0"/>
          <p:nvPr/>
        </p:nvPicPr>
        <p:blipFill>
          <a:blip r:embed="rId4">
            <a:alphaModFix/>
          </a:blip>
          <a:stretch>
            <a:fillRect/>
          </a:stretch>
        </p:blipFill>
        <p:spPr>
          <a:xfrm>
            <a:off x="4657625" y="1017738"/>
            <a:ext cx="4056474" cy="30423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Experimental Results</a:t>
            </a:r>
            <a:endParaRPr/>
          </a:p>
        </p:txBody>
      </p:sp>
      <p:sp>
        <p:nvSpPr>
          <p:cNvPr id="159" name="Google Shape;159;p28"/>
          <p:cNvSpPr txBox="1"/>
          <p:nvPr/>
        </p:nvSpPr>
        <p:spPr>
          <a:xfrm>
            <a:off x="393450" y="3284675"/>
            <a:ext cx="8357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E9E9E"/>
                </a:solidFill>
              </a:rPr>
              <a:t>Histograms of the edge lengths obtained through Dynamic Time Warping after performing epsilon-simplification with epsilon = 0.03 (Left), 0.1 (Middle) and 0.3 (Right) with the trajectory pair (010-20081016113953, 010-20080923124453).  </a:t>
            </a:r>
            <a:endParaRPr sz="1200">
              <a:solidFill>
                <a:srgbClr val="9E9E9E"/>
              </a:solidFill>
            </a:endParaRPr>
          </a:p>
          <a:p>
            <a:pPr indent="0" lvl="0" marL="0" rtl="0" algn="l">
              <a:spcBef>
                <a:spcPts val="0"/>
              </a:spcBef>
              <a:spcAft>
                <a:spcPts val="0"/>
              </a:spcAft>
              <a:buNone/>
            </a:pPr>
            <a:r>
              <a:t/>
            </a:r>
            <a:endParaRPr sz="1200">
              <a:solidFill>
                <a:srgbClr val="9E9E9E"/>
              </a:solidFill>
            </a:endParaRPr>
          </a:p>
          <a:p>
            <a:pPr indent="0" lvl="0" marL="0" rtl="0" algn="l">
              <a:spcBef>
                <a:spcPts val="0"/>
              </a:spcBef>
              <a:spcAft>
                <a:spcPts val="0"/>
              </a:spcAft>
              <a:buNone/>
            </a:pPr>
            <a:r>
              <a:rPr lang="en" sz="1200">
                <a:solidFill>
                  <a:srgbClr val="9E9E9E"/>
                </a:solidFill>
              </a:rPr>
              <a:t>The DTW values are:</a:t>
            </a:r>
            <a:endParaRPr sz="1200">
              <a:solidFill>
                <a:srgbClr val="9E9E9E"/>
              </a:solidFill>
            </a:endParaRPr>
          </a:p>
          <a:p>
            <a:pPr indent="0" lvl="0" marL="0" rtl="0" algn="l">
              <a:spcBef>
                <a:spcPts val="0"/>
              </a:spcBef>
              <a:spcAft>
                <a:spcPts val="0"/>
              </a:spcAft>
              <a:buNone/>
            </a:pPr>
            <a:r>
              <a:rPr lang="en" sz="1200">
                <a:solidFill>
                  <a:srgbClr val="9E9E9E"/>
                </a:solidFill>
              </a:rPr>
              <a:t>Epsilon = 0.03 DTW: 0.0053887374924999915</a:t>
            </a:r>
            <a:endParaRPr sz="1200">
              <a:solidFill>
                <a:srgbClr val="9E9E9E"/>
              </a:solidFill>
            </a:endParaRPr>
          </a:p>
          <a:p>
            <a:pPr indent="0" lvl="0" marL="0" rtl="0" algn="l">
              <a:spcBef>
                <a:spcPts val="0"/>
              </a:spcBef>
              <a:spcAft>
                <a:spcPts val="0"/>
              </a:spcAft>
              <a:buNone/>
            </a:pPr>
            <a:r>
              <a:rPr lang="en" sz="1200">
                <a:solidFill>
                  <a:srgbClr val="9E9E9E"/>
                </a:solidFill>
              </a:rPr>
              <a:t>Epsilon = 0.1 DTW: 0.000989876166521727</a:t>
            </a:r>
            <a:endParaRPr sz="1200">
              <a:solidFill>
                <a:srgbClr val="9E9E9E"/>
              </a:solidFill>
            </a:endParaRPr>
          </a:p>
          <a:p>
            <a:pPr indent="0" lvl="0" marL="0" rtl="0" algn="l">
              <a:spcBef>
                <a:spcPts val="0"/>
              </a:spcBef>
              <a:spcAft>
                <a:spcPts val="0"/>
              </a:spcAft>
              <a:buNone/>
            </a:pPr>
            <a:r>
              <a:rPr lang="en" sz="1200">
                <a:solidFill>
                  <a:srgbClr val="9E9E9E"/>
                </a:solidFill>
              </a:rPr>
              <a:t>Epsilon = 0.3 DTW: 0.0008866454650833266</a:t>
            </a:r>
            <a:endParaRPr sz="1200">
              <a:solidFill>
                <a:srgbClr val="9E9E9E"/>
              </a:solidFill>
            </a:endParaRPr>
          </a:p>
        </p:txBody>
      </p:sp>
      <p:pic>
        <p:nvPicPr>
          <p:cNvPr id="160" name="Google Shape;160;p28"/>
          <p:cNvPicPr preferRelativeResize="0"/>
          <p:nvPr/>
        </p:nvPicPr>
        <p:blipFill>
          <a:blip r:embed="rId3">
            <a:alphaModFix/>
          </a:blip>
          <a:stretch>
            <a:fillRect/>
          </a:stretch>
        </p:blipFill>
        <p:spPr>
          <a:xfrm>
            <a:off x="393450" y="1304725"/>
            <a:ext cx="2639949" cy="1979962"/>
          </a:xfrm>
          <a:prstGeom prst="rect">
            <a:avLst/>
          </a:prstGeom>
          <a:noFill/>
          <a:ln>
            <a:noFill/>
          </a:ln>
        </p:spPr>
      </p:pic>
      <p:pic>
        <p:nvPicPr>
          <p:cNvPr id="161" name="Google Shape;161;p28"/>
          <p:cNvPicPr preferRelativeResize="0"/>
          <p:nvPr/>
        </p:nvPicPr>
        <p:blipFill>
          <a:blip r:embed="rId4">
            <a:alphaModFix/>
          </a:blip>
          <a:stretch>
            <a:fillRect/>
          </a:stretch>
        </p:blipFill>
        <p:spPr>
          <a:xfrm>
            <a:off x="3252000" y="1304725"/>
            <a:ext cx="2639949" cy="1979962"/>
          </a:xfrm>
          <a:prstGeom prst="rect">
            <a:avLst/>
          </a:prstGeom>
          <a:noFill/>
          <a:ln>
            <a:noFill/>
          </a:ln>
        </p:spPr>
      </p:pic>
      <p:pic>
        <p:nvPicPr>
          <p:cNvPr id="162" name="Google Shape;162;p28"/>
          <p:cNvPicPr preferRelativeResize="0"/>
          <p:nvPr/>
        </p:nvPicPr>
        <p:blipFill>
          <a:blip r:embed="rId5">
            <a:alphaModFix/>
          </a:blip>
          <a:stretch>
            <a:fillRect/>
          </a:stretch>
        </p:blipFill>
        <p:spPr>
          <a:xfrm>
            <a:off x="6110548" y="1313625"/>
            <a:ext cx="2616202" cy="19621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Fretchet Distance Discussion</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Benefits</a:t>
            </a:r>
            <a:endParaRPr/>
          </a:p>
          <a:p>
            <a:pPr indent="-317500" lvl="1" marL="914400" rtl="0" algn="l">
              <a:spcBef>
                <a:spcPts val="0"/>
              </a:spcBef>
              <a:spcAft>
                <a:spcPts val="0"/>
              </a:spcAft>
              <a:buSzPts val="1400"/>
              <a:buChar char="○"/>
            </a:pPr>
            <a:r>
              <a:rPr lang="en"/>
              <a:t>Relatively fast with memoization (Faster than Dynamic Time Warping)</a:t>
            </a:r>
            <a:endParaRPr/>
          </a:p>
          <a:p>
            <a:pPr indent="-317500" lvl="1" marL="914400" rtl="0" algn="l">
              <a:spcBef>
                <a:spcPts val="0"/>
              </a:spcBef>
              <a:spcAft>
                <a:spcPts val="0"/>
              </a:spcAft>
              <a:buSzPts val="1400"/>
              <a:buChar char="○"/>
            </a:pPr>
            <a:r>
              <a:rPr lang="en"/>
              <a:t>Generates alignments with edge lengths that are all below a certain threshold.  This is preferable if our goal is to limit worst-case misalignment.</a:t>
            </a:r>
            <a:endParaRPr/>
          </a:p>
          <a:p>
            <a:pPr indent="-342900" lvl="0" marL="457200" rtl="0" algn="l">
              <a:spcBef>
                <a:spcPts val="0"/>
              </a:spcBef>
              <a:spcAft>
                <a:spcPts val="0"/>
              </a:spcAft>
              <a:buSzPts val="1800"/>
              <a:buChar char="●"/>
            </a:pPr>
            <a:r>
              <a:rPr lang="en"/>
              <a:t>Drawbacks</a:t>
            </a:r>
            <a:endParaRPr/>
          </a:p>
          <a:p>
            <a:pPr indent="-317500" lvl="1" marL="914400" rtl="0" algn="l">
              <a:spcBef>
                <a:spcPts val="0"/>
              </a:spcBef>
              <a:spcAft>
                <a:spcPts val="0"/>
              </a:spcAft>
              <a:buSzPts val="1400"/>
              <a:buChar char="○"/>
            </a:pPr>
            <a:r>
              <a:rPr lang="en"/>
              <a:t>May produce alignments with many edges clustered around the max edge length.  This appears to have occurred in our experiments, based on the histograms.  This is not preferable if our goal is to limit average or total misalignment across all points.</a:t>
            </a:r>
            <a:endParaRPr/>
          </a:p>
          <a:p>
            <a:pPr indent="-317500" lvl="1" marL="914400" rtl="0" algn="l">
              <a:spcBef>
                <a:spcPts val="0"/>
              </a:spcBef>
              <a:spcAft>
                <a:spcPts val="0"/>
              </a:spcAft>
              <a:buSzPts val="1400"/>
              <a:buChar char="○"/>
            </a:pPr>
            <a:r>
              <a:rPr lang="en"/>
              <a:t>A measure of center, such as mean or median, would be a more suitable alternative.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a:t>
            </a:r>
            <a:r>
              <a:rPr lang="en"/>
              <a:t>Dynamic</a:t>
            </a:r>
            <a:r>
              <a:rPr lang="en"/>
              <a:t> Time Warping Discussion</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Benefits</a:t>
            </a:r>
            <a:endParaRPr/>
          </a:p>
          <a:p>
            <a:pPr indent="-317500" lvl="1" marL="914400" rtl="0" algn="l">
              <a:spcBef>
                <a:spcPts val="0"/>
              </a:spcBef>
              <a:spcAft>
                <a:spcPts val="0"/>
              </a:spcAft>
              <a:buSzPts val="1400"/>
              <a:buChar char="○"/>
            </a:pPr>
            <a:r>
              <a:rPr lang="en"/>
              <a:t>Generates alignments that minimizes average or total misalignment across all points.</a:t>
            </a:r>
            <a:endParaRPr/>
          </a:p>
          <a:p>
            <a:pPr indent="-317500" lvl="1" marL="914400" rtl="0" algn="l">
              <a:spcBef>
                <a:spcPts val="0"/>
              </a:spcBef>
              <a:spcAft>
                <a:spcPts val="0"/>
              </a:spcAft>
              <a:buSzPts val="1400"/>
              <a:buChar char="○"/>
            </a:pPr>
            <a:r>
              <a:rPr lang="en"/>
              <a:t>In our experiments, DTW appears to have generated alignments </a:t>
            </a:r>
            <a:r>
              <a:rPr lang="en"/>
              <a:t>with lower mean and max edge lengths compared to </a:t>
            </a:r>
            <a:r>
              <a:rPr lang="en"/>
              <a:t>Fretchet Distance, based on the histograms.</a:t>
            </a:r>
            <a:endParaRPr/>
          </a:p>
          <a:p>
            <a:pPr indent="-342900" lvl="0" marL="457200" rtl="0" algn="l">
              <a:spcBef>
                <a:spcPts val="0"/>
              </a:spcBef>
              <a:spcAft>
                <a:spcPts val="0"/>
              </a:spcAft>
              <a:buSzPts val="1800"/>
              <a:buChar char="●"/>
            </a:pPr>
            <a:r>
              <a:rPr lang="en"/>
              <a:t>Drawbacks</a:t>
            </a:r>
            <a:endParaRPr/>
          </a:p>
          <a:p>
            <a:pPr indent="-317500" lvl="1" marL="914400" rtl="0" algn="l">
              <a:spcBef>
                <a:spcPts val="0"/>
              </a:spcBef>
              <a:spcAft>
                <a:spcPts val="0"/>
              </a:spcAft>
              <a:buSzPts val="1400"/>
              <a:buChar char="○"/>
            </a:pPr>
            <a:r>
              <a:rPr lang="en"/>
              <a:t>Relatively slow (Slower than Fretchet Distance).  This is because we iterate through 3 different arrays of size |P| by |Q|, so </a:t>
            </a:r>
            <a:r>
              <a:rPr lang="en"/>
              <a:t>our Dynamic Time Warping algorithm is about 3 times slower than our Fretchet Distance algorithm.</a:t>
            </a:r>
            <a:endParaRPr/>
          </a:p>
          <a:p>
            <a:pPr indent="-317500" lvl="1" marL="914400" rtl="0" algn="l">
              <a:spcBef>
                <a:spcPts val="0"/>
              </a:spcBef>
              <a:spcAft>
                <a:spcPts val="0"/>
              </a:spcAft>
              <a:buSzPts val="1400"/>
              <a:buChar char="○"/>
            </a:pPr>
            <a:r>
              <a:rPr lang="en"/>
              <a:t>May produce alignments with several edges that are extremely long.  This does not appear to have occurred in our experiments, but is a theoretical possibility, since mean is not robust to outliers.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Haris Adnan: Part 2: </a:t>
            </a:r>
            <a:r>
              <a:rPr lang="en" sz="1700"/>
              <a:t>Trajectory Simplification</a:t>
            </a:r>
            <a:endParaRPr sz="1700"/>
          </a:p>
          <a:p>
            <a:pPr indent="0" lvl="0" marL="0" rtl="0" algn="l">
              <a:spcBef>
                <a:spcPts val="1200"/>
              </a:spcBef>
              <a:spcAft>
                <a:spcPts val="0"/>
              </a:spcAft>
              <a:buNone/>
            </a:pPr>
            <a:r>
              <a:rPr lang="en" sz="1700"/>
              <a:t>Quan Doan: Part 2: Trajectory Simplification, Slides/Formatting</a:t>
            </a:r>
            <a:endParaRPr sz="1700"/>
          </a:p>
          <a:p>
            <a:pPr indent="0" lvl="0" marL="0" rtl="0" algn="l">
              <a:spcBef>
                <a:spcPts val="1200"/>
              </a:spcBef>
              <a:spcAft>
                <a:spcPts val="0"/>
              </a:spcAft>
              <a:buNone/>
            </a:pPr>
            <a:r>
              <a:rPr lang="en" sz="1700"/>
              <a:t>Alexander Du: Part 1 Density/Hubs, Frechet/DTW, Slides/Formatting</a:t>
            </a:r>
            <a:endParaRPr sz="1700"/>
          </a:p>
          <a:p>
            <a:pPr indent="0" lvl="0" marL="0" rtl="0" algn="l">
              <a:spcBef>
                <a:spcPts val="1200"/>
              </a:spcBef>
              <a:spcAft>
                <a:spcPts val="0"/>
              </a:spcAft>
              <a:buNone/>
            </a:pPr>
            <a:r>
              <a:rPr lang="en" sz="1700"/>
              <a:t>Jerry Xin: Part 3: Frechet/DTW*, Slides/Formatting</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
        <p:nvSpPr>
          <p:cNvPr id="181" name="Google Shape;181;p31"/>
          <p:cNvSpPr txBox="1"/>
          <p:nvPr/>
        </p:nvSpPr>
        <p:spPr>
          <a:xfrm>
            <a:off x="311700" y="4168675"/>
            <a:ext cx="27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E9E9E"/>
                </a:solidFill>
              </a:rPr>
              <a:t>*Primary Contributor</a:t>
            </a:r>
            <a:endParaRPr>
              <a:solidFill>
                <a:srgbClr val="9E9E9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Preprocessing</a:t>
            </a:r>
            <a:endParaRPr/>
          </a:p>
        </p:txBody>
      </p:sp>
      <p:sp>
        <p:nvSpPr>
          <p:cNvPr id="61" name="Google Shape;61;p14"/>
          <p:cNvSpPr txBox="1"/>
          <p:nvPr>
            <p:ph idx="1" type="body"/>
          </p:nvPr>
        </p:nvSpPr>
        <p:spPr>
          <a:xfrm>
            <a:off x="335200" y="1143075"/>
            <a:ext cx="8520600" cy="3750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Input: Points, Binwidth, Binheight</a:t>
            </a:r>
            <a:endParaRPr sz="1700"/>
          </a:p>
          <a:p>
            <a:pPr indent="-336550" lvl="0" marL="457200" rtl="0" algn="l">
              <a:spcBef>
                <a:spcPts val="0"/>
              </a:spcBef>
              <a:spcAft>
                <a:spcPts val="0"/>
              </a:spcAft>
              <a:buSzPts val="1700"/>
              <a:buChar char="●"/>
            </a:pPr>
            <a:r>
              <a:rPr lang="en" sz="1700"/>
              <a:t>Divide the 2D plane into bins of size Binwidth by Binheight.  From experimentation and subjective evaluation, we decided on Binwidth = Binheight = 1km.</a:t>
            </a:r>
            <a:endParaRPr sz="1700"/>
          </a:p>
          <a:p>
            <a:pPr indent="-336550" lvl="0" marL="457200" rtl="0" algn="l">
              <a:spcBef>
                <a:spcPts val="0"/>
              </a:spcBef>
              <a:spcAft>
                <a:spcPts val="0"/>
              </a:spcAft>
              <a:buSzPts val="1700"/>
              <a:buChar char="●"/>
            </a:pPr>
            <a:r>
              <a:rPr lang="en" sz="1700"/>
              <a:t>Insert the bins as keys in a hashmap.</a:t>
            </a:r>
            <a:endParaRPr sz="1700"/>
          </a:p>
          <a:p>
            <a:pPr indent="-336550" lvl="0" marL="457200" rtl="0" algn="l">
              <a:spcBef>
                <a:spcPts val="0"/>
              </a:spcBef>
              <a:spcAft>
                <a:spcPts val="0"/>
              </a:spcAft>
              <a:buSzPts val="1700"/>
              <a:buChar char="●"/>
            </a:pPr>
            <a:r>
              <a:rPr lang="en" sz="1700"/>
              <a:t>Iterate through the points.  Compute the bin that the point falls into, and increment its value in the hashmap.</a:t>
            </a:r>
            <a:endParaRPr sz="1700"/>
          </a:p>
          <a:p>
            <a:pPr indent="-336550" lvl="0" marL="457200" rtl="0" algn="l">
              <a:spcBef>
                <a:spcPts val="0"/>
              </a:spcBef>
              <a:spcAft>
                <a:spcPts val="0"/>
              </a:spcAft>
              <a:buSzPts val="1700"/>
              <a:buChar char="●"/>
            </a:pPr>
            <a:r>
              <a:rPr lang="en" sz="1700"/>
              <a:t>Sort the bins by </a:t>
            </a:r>
            <a:r>
              <a:rPr lang="en" sz="1700"/>
              <a:t>the </a:t>
            </a:r>
            <a:r>
              <a:rPr lang="en" sz="1700"/>
              <a:t>density of the center point, using sorted() from Python’s standard library, which is implemented using TimSort.</a:t>
            </a:r>
            <a:endParaRPr sz="1700"/>
          </a:p>
          <a:p>
            <a:pPr indent="-336550" lvl="0" marL="457200" rtl="0" algn="l">
              <a:spcBef>
                <a:spcPts val="0"/>
              </a:spcBef>
              <a:spcAft>
                <a:spcPts val="0"/>
              </a:spcAft>
              <a:buSzPts val="1700"/>
              <a:buChar char="●"/>
            </a:pPr>
            <a:r>
              <a:rPr lang="en" sz="1700"/>
              <a:t>Output: A sorted hashmap of bins</a:t>
            </a:r>
            <a:endParaRPr sz="1700"/>
          </a:p>
          <a:p>
            <a:pPr indent="-336550" lvl="0" marL="457200" rtl="0" algn="l">
              <a:spcBef>
                <a:spcPts val="0"/>
              </a:spcBef>
              <a:spcAft>
                <a:spcPts val="0"/>
              </a:spcAft>
              <a:buSzPts val="1700"/>
              <a:buChar char="●"/>
            </a:pPr>
            <a:r>
              <a:rPr lang="en" sz="1700"/>
              <a:t>Runtime: We traverse O(n) points, inserting them to a hashmap in O(1) time.  We sort the hashmap in O(nlogn) time.  Thus, the runtime is O(nlogn)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Density Function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Input: Point, Bins</a:t>
            </a:r>
            <a:endParaRPr/>
          </a:p>
          <a:p>
            <a:pPr indent="-342900" lvl="0" marL="457200" rtl="0" algn="l">
              <a:spcBef>
                <a:spcPts val="0"/>
              </a:spcBef>
              <a:spcAft>
                <a:spcPts val="0"/>
              </a:spcAft>
              <a:buSzPts val="1800"/>
              <a:buChar char="●"/>
            </a:pPr>
            <a:r>
              <a:rPr lang="en"/>
              <a:t>Compute the bin that the point falls into.  The density at the point is the sum of the number of points contained in that bin with the number of points contained in the 8 surrounding bins.</a:t>
            </a:r>
            <a:endParaRPr/>
          </a:p>
          <a:p>
            <a:pPr indent="-342900" lvl="0" marL="457200" rtl="0" algn="l">
              <a:spcBef>
                <a:spcPts val="0"/>
              </a:spcBef>
              <a:spcAft>
                <a:spcPts val="0"/>
              </a:spcAft>
              <a:buSzPts val="1800"/>
              <a:buChar char="●"/>
            </a:pPr>
            <a:r>
              <a:rPr lang="en"/>
              <a:t>Considering the 8 surrounding bins accounts for points that are near the border of their respective bin.  While the use of bins provides a coarse estimate of density, we chose this method for its efficiency.</a:t>
            </a:r>
            <a:endParaRPr/>
          </a:p>
          <a:p>
            <a:pPr indent="-342900" lvl="0" marL="457200" rtl="0" algn="l">
              <a:spcBef>
                <a:spcPts val="0"/>
              </a:spcBef>
              <a:spcAft>
                <a:spcPts val="0"/>
              </a:spcAft>
              <a:buSzPts val="1800"/>
              <a:buChar char="●"/>
            </a:pPr>
            <a:r>
              <a:rPr lang="en"/>
              <a:t>Output: The density of the point</a:t>
            </a:r>
            <a:endParaRPr/>
          </a:p>
          <a:p>
            <a:pPr indent="-342900" lvl="0" marL="457200" rtl="0" algn="l">
              <a:spcBef>
                <a:spcPts val="0"/>
              </a:spcBef>
              <a:spcAft>
                <a:spcPts val="0"/>
              </a:spcAft>
              <a:buSzPts val="1800"/>
              <a:buChar char="●"/>
            </a:pPr>
            <a:r>
              <a:rPr lang="en"/>
              <a:t>Runtime: We access a hashmap 9 times.  Each access takes O(1) time.  Thus, the runtime is O(1).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hubs(P, k, 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Input: Bins, Number of hubs, Minimum distance between hubs</a:t>
            </a:r>
            <a:endParaRPr/>
          </a:p>
          <a:p>
            <a:pPr indent="-342900" lvl="0" marL="457200" rtl="0" algn="l">
              <a:spcBef>
                <a:spcPts val="0"/>
              </a:spcBef>
              <a:spcAft>
                <a:spcPts val="0"/>
              </a:spcAft>
              <a:buSzPts val="1800"/>
              <a:buChar char="●"/>
            </a:pPr>
            <a:r>
              <a:rPr lang="en"/>
              <a:t>During preprocessing, we ordered the bins in order of density.</a:t>
            </a:r>
            <a:endParaRPr/>
          </a:p>
          <a:p>
            <a:pPr indent="-342900" lvl="0" marL="457200" rtl="0" algn="l">
              <a:spcBef>
                <a:spcPts val="0"/>
              </a:spcBef>
              <a:spcAft>
                <a:spcPts val="0"/>
              </a:spcAft>
              <a:buSzPts val="1800"/>
              <a:buChar char="●"/>
            </a:pPr>
            <a:r>
              <a:rPr lang="en"/>
              <a:t>Iterate through the bins.  If the center of the bin is at least r km apart from each of the already-selected hubs, we include it.  Otherwise, we exclude it.  The algorithm terminates once k hubs are selected.</a:t>
            </a:r>
            <a:endParaRPr/>
          </a:p>
          <a:p>
            <a:pPr indent="-342900" lvl="0" marL="457200" rtl="0" algn="l">
              <a:spcBef>
                <a:spcPts val="0"/>
              </a:spcBef>
              <a:spcAft>
                <a:spcPts val="0"/>
              </a:spcAft>
              <a:buSzPts val="1800"/>
              <a:buChar char="●"/>
            </a:pPr>
            <a:r>
              <a:rPr lang="en"/>
              <a:t>Output: An array of k hubs at least r km apart from each other</a:t>
            </a:r>
            <a:endParaRPr/>
          </a:p>
          <a:p>
            <a:pPr indent="-342900" lvl="0" marL="457200" rtl="0" algn="l">
              <a:spcBef>
                <a:spcPts val="0"/>
              </a:spcBef>
              <a:spcAft>
                <a:spcPts val="0"/>
              </a:spcAft>
              <a:buSzPts val="1800"/>
              <a:buChar char="●"/>
            </a:pPr>
            <a:r>
              <a:rPr lang="en"/>
              <a:t>Runtime: We check O(k) bins.  For each bin, we check each of the O(k) hubs to determine if the center of the bin is at least r km away from each hub.  Thus, the runtime is O(k^2) &lt;&lt; 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Experimental Results</a:t>
            </a:r>
            <a:endParaRPr/>
          </a:p>
        </p:txBody>
      </p:sp>
      <p:sp>
        <p:nvSpPr>
          <p:cNvPr id="79" name="Google Shape;79;p1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r>
              <a:rPr lang="en"/>
              <a:t> on the full dataset for k = 10, r = 8km</a:t>
            </a:r>
            <a:endParaRPr/>
          </a:p>
        </p:txBody>
      </p:sp>
      <p:pic>
        <p:nvPicPr>
          <p:cNvPr id="80" name="Google Shape;80;p17"/>
          <p:cNvPicPr preferRelativeResize="0"/>
          <p:nvPr/>
        </p:nvPicPr>
        <p:blipFill rotWithShape="1">
          <a:blip r:embed="rId3">
            <a:alphaModFix/>
          </a:blip>
          <a:srcRect b="24405" l="5544" r="8758" t="29248"/>
          <a:stretch/>
        </p:blipFill>
        <p:spPr>
          <a:xfrm>
            <a:off x="967013" y="1161975"/>
            <a:ext cx="7209974" cy="29243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Experimental Results</a:t>
            </a:r>
            <a:endParaRPr/>
          </a:p>
        </p:txBody>
      </p:sp>
      <p:graphicFrame>
        <p:nvGraphicFramePr>
          <p:cNvPr id="86" name="Google Shape;86;p18"/>
          <p:cNvGraphicFramePr/>
          <p:nvPr/>
        </p:nvGraphicFramePr>
        <p:xfrm>
          <a:off x="406888" y="1017725"/>
          <a:ext cx="3000000" cy="3000000"/>
        </p:xfrm>
        <a:graphic>
          <a:graphicData uri="http://schemas.openxmlformats.org/drawingml/2006/table">
            <a:tbl>
              <a:tblPr>
                <a:noFill/>
                <a:tableStyleId>{C6F26FE2-8316-4C49-AE7A-FB1F60A0563B}</a:tableStyleId>
              </a:tblPr>
              <a:tblGrid>
                <a:gridCol w="2013800"/>
                <a:gridCol w="2013800"/>
              </a:tblGrid>
              <a:tr h="837600">
                <a:tc>
                  <a:txBody>
                    <a:bodyPr/>
                    <a:lstStyle/>
                    <a:p>
                      <a:pPr indent="0" lvl="0" marL="0" rtl="0" algn="l">
                        <a:spcBef>
                          <a:spcPts val="0"/>
                        </a:spcBef>
                        <a:spcAft>
                          <a:spcPts val="0"/>
                        </a:spcAft>
                        <a:buNone/>
                      </a:pPr>
                      <a:r>
                        <a:rPr lang="en">
                          <a:solidFill>
                            <a:srgbClr val="9E9E9E"/>
                          </a:solidFill>
                        </a:rPr>
                        <a:t>k</a:t>
                      </a:r>
                      <a:r>
                        <a:rPr lang="en">
                          <a:solidFill>
                            <a:srgbClr val="9E9E9E"/>
                          </a:solidFill>
                        </a:rPr>
                        <a:t> =</a:t>
                      </a:r>
                      <a:endParaRPr>
                        <a:solidFill>
                          <a:srgbClr val="9E9E9E"/>
                        </a:solidFill>
                      </a:endParaRPr>
                    </a:p>
                  </a:txBody>
                  <a:tcPr marT="91425" marB="91425" marR="91425" marL="91425"/>
                </a:tc>
                <a:tc>
                  <a:txBody>
                    <a:bodyPr/>
                    <a:lstStyle/>
                    <a:p>
                      <a:pPr indent="0" lvl="0" marL="0" rtl="0" algn="l">
                        <a:spcBef>
                          <a:spcPts val="0"/>
                        </a:spcBef>
                        <a:spcAft>
                          <a:spcPts val="0"/>
                        </a:spcAft>
                        <a:buNone/>
                      </a:pPr>
                      <a:r>
                        <a:rPr lang="en">
                          <a:solidFill>
                            <a:srgbClr val="9E9E9E"/>
                          </a:solidFill>
                        </a:rPr>
                        <a:t>Average Runtime (ms)</a:t>
                      </a:r>
                      <a:endParaRPr>
                        <a:solidFill>
                          <a:srgbClr val="9E9E9E"/>
                        </a:solidFill>
                      </a:endParaRPr>
                    </a:p>
                  </a:txBody>
                  <a:tcPr marT="91425" marB="91425" marR="91425" marL="91425"/>
                </a:tc>
              </a:tr>
              <a:tr h="625175">
                <a:tc>
                  <a:txBody>
                    <a:bodyPr/>
                    <a:lstStyle/>
                    <a:p>
                      <a:pPr indent="0" lvl="0" marL="0" rtl="0" algn="l">
                        <a:spcBef>
                          <a:spcPts val="0"/>
                        </a:spcBef>
                        <a:spcAft>
                          <a:spcPts val="0"/>
                        </a:spcAft>
                        <a:buNone/>
                      </a:pPr>
                      <a:r>
                        <a:rPr lang="en">
                          <a:solidFill>
                            <a:srgbClr val="9E9E9E"/>
                          </a:solidFill>
                        </a:rPr>
                        <a:t>5</a:t>
                      </a:r>
                      <a:endParaRPr>
                        <a:solidFill>
                          <a:srgbClr val="9E9E9E"/>
                        </a:solidFill>
                      </a:endParaRPr>
                    </a:p>
                  </a:txBody>
                  <a:tcPr marT="91425" marB="91425" marR="91425" marL="91425"/>
                </a:tc>
                <a:tc>
                  <a:txBody>
                    <a:bodyPr/>
                    <a:lstStyle/>
                    <a:p>
                      <a:pPr indent="0" lvl="0" marL="0" rtl="0" algn="l">
                        <a:spcBef>
                          <a:spcPts val="0"/>
                        </a:spcBef>
                        <a:spcAft>
                          <a:spcPts val="0"/>
                        </a:spcAft>
                        <a:buNone/>
                      </a:pPr>
                      <a:r>
                        <a:rPr lang="en">
                          <a:solidFill>
                            <a:srgbClr val="9E9E9E"/>
                          </a:solidFill>
                        </a:rPr>
                        <a:t>59.1</a:t>
                      </a:r>
                      <a:endParaRPr>
                        <a:solidFill>
                          <a:srgbClr val="9E9E9E"/>
                        </a:solidFill>
                      </a:endParaRPr>
                    </a:p>
                  </a:txBody>
                  <a:tcPr marT="91425" marB="91425" marR="91425" marL="91425"/>
                </a:tc>
              </a:tr>
              <a:tr h="625175">
                <a:tc>
                  <a:txBody>
                    <a:bodyPr/>
                    <a:lstStyle/>
                    <a:p>
                      <a:pPr indent="0" lvl="0" marL="0" rtl="0" algn="l">
                        <a:spcBef>
                          <a:spcPts val="0"/>
                        </a:spcBef>
                        <a:spcAft>
                          <a:spcPts val="0"/>
                        </a:spcAft>
                        <a:buNone/>
                      </a:pPr>
                      <a:r>
                        <a:rPr lang="en">
                          <a:solidFill>
                            <a:srgbClr val="9E9E9E"/>
                          </a:solidFill>
                        </a:rPr>
                        <a:t>10</a:t>
                      </a:r>
                      <a:endParaRPr>
                        <a:solidFill>
                          <a:srgbClr val="9E9E9E"/>
                        </a:solidFill>
                      </a:endParaRPr>
                    </a:p>
                  </a:txBody>
                  <a:tcPr marT="91425" marB="91425" marR="91425" marL="91425"/>
                </a:tc>
                <a:tc>
                  <a:txBody>
                    <a:bodyPr/>
                    <a:lstStyle/>
                    <a:p>
                      <a:pPr indent="0" lvl="0" marL="0" rtl="0" algn="l">
                        <a:spcBef>
                          <a:spcPts val="0"/>
                        </a:spcBef>
                        <a:spcAft>
                          <a:spcPts val="0"/>
                        </a:spcAft>
                        <a:buNone/>
                      </a:pPr>
                      <a:r>
                        <a:rPr lang="en">
                          <a:solidFill>
                            <a:srgbClr val="9E9E9E"/>
                          </a:solidFill>
                        </a:rPr>
                        <a:t>60.8</a:t>
                      </a:r>
                      <a:endParaRPr>
                        <a:solidFill>
                          <a:srgbClr val="9E9E9E"/>
                        </a:solidFill>
                      </a:endParaRPr>
                    </a:p>
                  </a:txBody>
                  <a:tcPr marT="91425" marB="91425" marR="91425" marL="91425"/>
                </a:tc>
              </a:tr>
              <a:tr h="625175">
                <a:tc>
                  <a:txBody>
                    <a:bodyPr/>
                    <a:lstStyle/>
                    <a:p>
                      <a:pPr indent="0" lvl="0" marL="0" rtl="0" algn="l">
                        <a:spcBef>
                          <a:spcPts val="0"/>
                        </a:spcBef>
                        <a:spcAft>
                          <a:spcPts val="0"/>
                        </a:spcAft>
                        <a:buNone/>
                      </a:pPr>
                      <a:r>
                        <a:rPr lang="en">
                          <a:solidFill>
                            <a:srgbClr val="9E9E9E"/>
                          </a:solidFill>
                        </a:rPr>
                        <a:t>20</a:t>
                      </a:r>
                      <a:endParaRPr>
                        <a:solidFill>
                          <a:srgbClr val="9E9E9E"/>
                        </a:solidFill>
                      </a:endParaRPr>
                    </a:p>
                  </a:txBody>
                  <a:tcPr marT="91425" marB="91425" marR="91425" marL="91425"/>
                </a:tc>
                <a:tc>
                  <a:txBody>
                    <a:bodyPr/>
                    <a:lstStyle/>
                    <a:p>
                      <a:pPr indent="0" lvl="0" marL="0" rtl="0" algn="l">
                        <a:spcBef>
                          <a:spcPts val="0"/>
                        </a:spcBef>
                        <a:spcAft>
                          <a:spcPts val="0"/>
                        </a:spcAft>
                        <a:buNone/>
                      </a:pPr>
                      <a:r>
                        <a:rPr lang="en">
                          <a:solidFill>
                            <a:srgbClr val="9E9E9E"/>
                          </a:solidFill>
                        </a:rPr>
                        <a:t>62.3</a:t>
                      </a:r>
                      <a:endParaRPr>
                        <a:solidFill>
                          <a:srgbClr val="9E9E9E"/>
                        </a:solidFill>
                      </a:endParaRPr>
                    </a:p>
                  </a:txBody>
                  <a:tcPr marT="91425" marB="91425" marR="91425" marL="91425"/>
                </a:tc>
              </a:tr>
              <a:tr h="625175">
                <a:tc>
                  <a:txBody>
                    <a:bodyPr/>
                    <a:lstStyle/>
                    <a:p>
                      <a:pPr indent="0" lvl="0" marL="0" rtl="0" algn="l">
                        <a:spcBef>
                          <a:spcPts val="0"/>
                        </a:spcBef>
                        <a:spcAft>
                          <a:spcPts val="0"/>
                        </a:spcAft>
                        <a:buNone/>
                      </a:pPr>
                      <a:r>
                        <a:rPr lang="en">
                          <a:solidFill>
                            <a:srgbClr val="9E9E9E"/>
                          </a:solidFill>
                        </a:rPr>
                        <a:t>40</a:t>
                      </a:r>
                      <a:endParaRPr>
                        <a:solidFill>
                          <a:srgbClr val="9E9E9E"/>
                        </a:solidFill>
                      </a:endParaRPr>
                    </a:p>
                  </a:txBody>
                  <a:tcPr marT="91425" marB="91425" marR="91425" marL="91425"/>
                </a:tc>
                <a:tc>
                  <a:txBody>
                    <a:bodyPr/>
                    <a:lstStyle/>
                    <a:p>
                      <a:pPr indent="0" lvl="0" marL="0" rtl="0" algn="l">
                        <a:spcBef>
                          <a:spcPts val="0"/>
                        </a:spcBef>
                        <a:spcAft>
                          <a:spcPts val="0"/>
                        </a:spcAft>
                        <a:buNone/>
                      </a:pPr>
                      <a:r>
                        <a:rPr lang="en">
                          <a:solidFill>
                            <a:srgbClr val="9E9E9E"/>
                          </a:solidFill>
                        </a:rPr>
                        <a:t>60.8</a:t>
                      </a:r>
                      <a:endParaRPr>
                        <a:solidFill>
                          <a:srgbClr val="9E9E9E"/>
                        </a:solidFill>
                      </a:endParaRPr>
                    </a:p>
                  </a:txBody>
                  <a:tcPr marT="91425" marB="91425" marR="91425" marL="91425"/>
                </a:tc>
              </a:tr>
            </a:tbl>
          </a:graphicData>
        </a:graphic>
      </p:graphicFrame>
      <p:graphicFrame>
        <p:nvGraphicFramePr>
          <p:cNvPr id="87" name="Google Shape;87;p18"/>
          <p:cNvGraphicFramePr/>
          <p:nvPr/>
        </p:nvGraphicFramePr>
        <p:xfrm>
          <a:off x="4709513" y="1017725"/>
          <a:ext cx="3000000" cy="3000000"/>
        </p:xfrm>
        <a:graphic>
          <a:graphicData uri="http://schemas.openxmlformats.org/drawingml/2006/table">
            <a:tbl>
              <a:tblPr>
                <a:noFill/>
                <a:tableStyleId>{C6F26FE2-8316-4C49-AE7A-FB1F60A0563B}</a:tableStyleId>
              </a:tblPr>
              <a:tblGrid>
                <a:gridCol w="2013800"/>
                <a:gridCol w="2013800"/>
              </a:tblGrid>
              <a:tr h="837600">
                <a:tc>
                  <a:txBody>
                    <a:bodyPr/>
                    <a:lstStyle/>
                    <a:p>
                      <a:pPr indent="0" lvl="0" marL="0" rtl="0" algn="l">
                        <a:spcBef>
                          <a:spcPts val="0"/>
                        </a:spcBef>
                        <a:spcAft>
                          <a:spcPts val="0"/>
                        </a:spcAft>
                        <a:buNone/>
                      </a:pPr>
                      <a:r>
                        <a:rPr lang="en">
                          <a:solidFill>
                            <a:srgbClr val="9E9E9E"/>
                          </a:solidFill>
                        </a:rPr>
                        <a:t>Amount of Data (%)</a:t>
                      </a:r>
                      <a:endParaRPr>
                        <a:solidFill>
                          <a:srgbClr val="9E9E9E"/>
                        </a:solidFill>
                      </a:endParaRPr>
                    </a:p>
                  </a:txBody>
                  <a:tcPr marT="91425" marB="91425" marR="91425" marL="91425"/>
                </a:tc>
                <a:tc>
                  <a:txBody>
                    <a:bodyPr/>
                    <a:lstStyle/>
                    <a:p>
                      <a:pPr indent="0" lvl="0" marL="0" rtl="0" algn="l">
                        <a:spcBef>
                          <a:spcPts val="0"/>
                        </a:spcBef>
                        <a:spcAft>
                          <a:spcPts val="0"/>
                        </a:spcAft>
                        <a:buNone/>
                      </a:pPr>
                      <a:r>
                        <a:rPr lang="en">
                          <a:solidFill>
                            <a:srgbClr val="9E9E9E"/>
                          </a:solidFill>
                        </a:rPr>
                        <a:t>Average Runtime (ms)</a:t>
                      </a:r>
                      <a:endParaRPr>
                        <a:solidFill>
                          <a:srgbClr val="9E9E9E"/>
                        </a:solidFill>
                      </a:endParaRPr>
                    </a:p>
                  </a:txBody>
                  <a:tcPr marT="91425" marB="91425" marR="91425" marL="91425"/>
                </a:tc>
              </a:tr>
              <a:tr h="625175">
                <a:tc>
                  <a:txBody>
                    <a:bodyPr/>
                    <a:lstStyle/>
                    <a:p>
                      <a:pPr indent="0" lvl="0" marL="0" rtl="0" algn="l">
                        <a:spcBef>
                          <a:spcPts val="0"/>
                        </a:spcBef>
                        <a:spcAft>
                          <a:spcPts val="0"/>
                        </a:spcAft>
                        <a:buNone/>
                      </a:pPr>
                      <a:r>
                        <a:rPr lang="en">
                          <a:solidFill>
                            <a:srgbClr val="9E9E9E"/>
                          </a:solidFill>
                        </a:rPr>
                        <a:t>10</a:t>
                      </a:r>
                      <a:endParaRPr>
                        <a:solidFill>
                          <a:srgbClr val="9E9E9E"/>
                        </a:solidFill>
                      </a:endParaRPr>
                    </a:p>
                  </a:txBody>
                  <a:tcPr marT="91425" marB="91425" marR="91425" marL="91425"/>
                </a:tc>
                <a:tc>
                  <a:txBody>
                    <a:bodyPr/>
                    <a:lstStyle/>
                    <a:p>
                      <a:pPr indent="0" lvl="0" marL="0" rtl="0" algn="l">
                        <a:spcBef>
                          <a:spcPts val="0"/>
                        </a:spcBef>
                        <a:spcAft>
                          <a:spcPts val="0"/>
                        </a:spcAft>
                        <a:buNone/>
                      </a:pPr>
                      <a:r>
                        <a:rPr lang="en">
                          <a:solidFill>
                            <a:srgbClr val="9E9E9E"/>
                          </a:solidFill>
                        </a:rPr>
                        <a:t>15.3</a:t>
                      </a:r>
                      <a:endParaRPr>
                        <a:solidFill>
                          <a:srgbClr val="9E9E9E"/>
                        </a:solidFill>
                      </a:endParaRPr>
                    </a:p>
                  </a:txBody>
                  <a:tcPr marT="91425" marB="91425" marR="91425" marL="91425"/>
                </a:tc>
              </a:tr>
              <a:tr h="625175">
                <a:tc>
                  <a:txBody>
                    <a:bodyPr/>
                    <a:lstStyle/>
                    <a:p>
                      <a:pPr indent="0" lvl="0" marL="0" rtl="0" algn="l">
                        <a:spcBef>
                          <a:spcPts val="0"/>
                        </a:spcBef>
                        <a:spcAft>
                          <a:spcPts val="0"/>
                        </a:spcAft>
                        <a:buNone/>
                      </a:pPr>
                      <a:r>
                        <a:rPr lang="en">
                          <a:solidFill>
                            <a:srgbClr val="9E9E9E"/>
                          </a:solidFill>
                        </a:rPr>
                        <a:t>30</a:t>
                      </a:r>
                      <a:endParaRPr>
                        <a:solidFill>
                          <a:srgbClr val="9E9E9E"/>
                        </a:solidFill>
                      </a:endParaRPr>
                    </a:p>
                  </a:txBody>
                  <a:tcPr marT="91425" marB="91425" marR="91425" marL="91425"/>
                </a:tc>
                <a:tc>
                  <a:txBody>
                    <a:bodyPr/>
                    <a:lstStyle/>
                    <a:p>
                      <a:pPr indent="0" lvl="0" marL="0" rtl="0" algn="l">
                        <a:spcBef>
                          <a:spcPts val="0"/>
                        </a:spcBef>
                        <a:spcAft>
                          <a:spcPts val="0"/>
                        </a:spcAft>
                        <a:buNone/>
                      </a:pPr>
                      <a:r>
                        <a:rPr lang="en">
                          <a:solidFill>
                            <a:srgbClr val="9E9E9E"/>
                          </a:solidFill>
                        </a:rPr>
                        <a:t>25.5</a:t>
                      </a:r>
                      <a:endParaRPr>
                        <a:solidFill>
                          <a:srgbClr val="9E9E9E"/>
                        </a:solidFill>
                      </a:endParaRPr>
                    </a:p>
                  </a:txBody>
                  <a:tcPr marT="91425" marB="91425" marR="91425" marL="91425"/>
                </a:tc>
              </a:tr>
              <a:tr h="625175">
                <a:tc>
                  <a:txBody>
                    <a:bodyPr/>
                    <a:lstStyle/>
                    <a:p>
                      <a:pPr indent="0" lvl="0" marL="0" rtl="0" algn="l">
                        <a:spcBef>
                          <a:spcPts val="0"/>
                        </a:spcBef>
                        <a:spcAft>
                          <a:spcPts val="0"/>
                        </a:spcAft>
                        <a:buNone/>
                      </a:pPr>
                      <a:r>
                        <a:rPr lang="en">
                          <a:solidFill>
                            <a:srgbClr val="9E9E9E"/>
                          </a:solidFill>
                        </a:rPr>
                        <a:t>60</a:t>
                      </a:r>
                      <a:endParaRPr>
                        <a:solidFill>
                          <a:srgbClr val="9E9E9E"/>
                        </a:solidFill>
                      </a:endParaRPr>
                    </a:p>
                  </a:txBody>
                  <a:tcPr marT="91425" marB="91425" marR="91425" marL="91425"/>
                </a:tc>
                <a:tc>
                  <a:txBody>
                    <a:bodyPr/>
                    <a:lstStyle/>
                    <a:p>
                      <a:pPr indent="0" lvl="0" marL="0" rtl="0" algn="l">
                        <a:spcBef>
                          <a:spcPts val="0"/>
                        </a:spcBef>
                        <a:spcAft>
                          <a:spcPts val="0"/>
                        </a:spcAft>
                        <a:buNone/>
                      </a:pPr>
                      <a:r>
                        <a:rPr lang="en">
                          <a:solidFill>
                            <a:srgbClr val="9E9E9E"/>
                          </a:solidFill>
                        </a:rPr>
                        <a:t>40.3</a:t>
                      </a:r>
                      <a:endParaRPr>
                        <a:solidFill>
                          <a:srgbClr val="9E9E9E"/>
                        </a:solidFill>
                      </a:endParaRPr>
                    </a:p>
                  </a:txBody>
                  <a:tcPr marT="91425" marB="91425" marR="91425" marL="91425"/>
                </a:tc>
              </a:tr>
              <a:tr h="625175">
                <a:tc>
                  <a:txBody>
                    <a:bodyPr/>
                    <a:lstStyle/>
                    <a:p>
                      <a:pPr indent="0" lvl="0" marL="0" rtl="0" algn="l">
                        <a:spcBef>
                          <a:spcPts val="0"/>
                        </a:spcBef>
                        <a:spcAft>
                          <a:spcPts val="0"/>
                        </a:spcAft>
                        <a:buNone/>
                      </a:pPr>
                      <a:r>
                        <a:rPr lang="en">
                          <a:solidFill>
                            <a:srgbClr val="9E9E9E"/>
                          </a:solidFill>
                        </a:rPr>
                        <a:t>100</a:t>
                      </a:r>
                      <a:endParaRPr>
                        <a:solidFill>
                          <a:srgbClr val="9E9E9E"/>
                        </a:solidFill>
                      </a:endParaRPr>
                    </a:p>
                  </a:txBody>
                  <a:tcPr marT="91425" marB="91425" marR="91425" marL="91425"/>
                </a:tc>
                <a:tc>
                  <a:txBody>
                    <a:bodyPr/>
                    <a:lstStyle/>
                    <a:p>
                      <a:pPr indent="0" lvl="0" marL="0" rtl="0" algn="l">
                        <a:spcBef>
                          <a:spcPts val="0"/>
                        </a:spcBef>
                        <a:spcAft>
                          <a:spcPts val="0"/>
                        </a:spcAft>
                        <a:buNone/>
                      </a:pPr>
                      <a:r>
                        <a:rPr lang="en">
                          <a:solidFill>
                            <a:srgbClr val="9E9E9E"/>
                          </a:solidFill>
                        </a:rPr>
                        <a:t>62.7</a:t>
                      </a:r>
                      <a:endParaRPr>
                        <a:solidFill>
                          <a:srgbClr val="9E9E9E"/>
                        </a:solidFill>
                      </a:endParaRPr>
                    </a:p>
                  </a:txBody>
                  <a:tcPr marT="91425" marB="91425" marR="91425" marL="91425"/>
                </a:tc>
              </a:tr>
            </a:tbl>
          </a:graphicData>
        </a:graphic>
      </p:graphicFrame>
      <p:sp>
        <p:nvSpPr>
          <p:cNvPr id="88" name="Google Shape;88;p18"/>
          <p:cNvSpPr txBox="1"/>
          <p:nvPr/>
        </p:nvSpPr>
        <p:spPr>
          <a:xfrm>
            <a:off x="406950" y="4356025"/>
            <a:ext cx="402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E9E9E"/>
                </a:solidFill>
              </a:rPr>
              <a:t>Average runtime over 5 iterations for various sizes of k with the full dataset, r = 2km</a:t>
            </a:r>
            <a:endParaRPr sz="1200">
              <a:solidFill>
                <a:srgbClr val="9E9E9E"/>
              </a:solidFill>
            </a:endParaRPr>
          </a:p>
        </p:txBody>
      </p:sp>
      <p:sp>
        <p:nvSpPr>
          <p:cNvPr id="89" name="Google Shape;89;p18"/>
          <p:cNvSpPr txBox="1"/>
          <p:nvPr/>
        </p:nvSpPr>
        <p:spPr>
          <a:xfrm>
            <a:off x="4709575" y="4356025"/>
            <a:ext cx="402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E9E9E"/>
                </a:solidFill>
              </a:rPr>
              <a:t>Average runtime over 5 iterations for various amounts of data with k = 10, r = 8km</a:t>
            </a:r>
            <a:endParaRPr sz="1200">
              <a:solidFill>
                <a:srgbClr val="9E9E9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Discussion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Benefits:</a:t>
            </a:r>
            <a:endParaRPr/>
          </a:p>
          <a:p>
            <a:pPr indent="-317500" lvl="1" marL="914400" rtl="0" algn="l">
              <a:spcBef>
                <a:spcPts val="0"/>
              </a:spcBef>
              <a:spcAft>
                <a:spcPts val="0"/>
              </a:spcAft>
              <a:buSzPts val="1400"/>
              <a:buChar char="○"/>
            </a:pPr>
            <a:r>
              <a:rPr lang="en"/>
              <a:t>Very efficient</a:t>
            </a:r>
            <a:endParaRPr/>
          </a:p>
          <a:p>
            <a:pPr indent="-317500" lvl="2" marL="1371600" rtl="0" algn="l">
              <a:spcBef>
                <a:spcPts val="0"/>
              </a:spcBef>
              <a:spcAft>
                <a:spcPts val="0"/>
              </a:spcAft>
              <a:buSzPts val="1400"/>
              <a:buChar char="■"/>
            </a:pPr>
            <a:r>
              <a:rPr lang="en"/>
              <a:t>Preprocessing is done in O(nlogn) time</a:t>
            </a:r>
            <a:endParaRPr/>
          </a:p>
          <a:p>
            <a:pPr indent="-317500" lvl="2" marL="1371600" rtl="0" algn="l">
              <a:spcBef>
                <a:spcPts val="0"/>
              </a:spcBef>
              <a:spcAft>
                <a:spcPts val="0"/>
              </a:spcAft>
              <a:buSzPts val="1400"/>
              <a:buChar char="■"/>
            </a:pPr>
            <a:r>
              <a:rPr lang="en"/>
              <a:t>Finding hubs is done in O(k^2) time</a:t>
            </a:r>
            <a:endParaRPr/>
          </a:p>
          <a:p>
            <a:pPr indent="-317500" lvl="1" marL="914400" rtl="0" algn="l">
              <a:spcBef>
                <a:spcPts val="0"/>
              </a:spcBef>
              <a:spcAft>
                <a:spcPts val="0"/>
              </a:spcAft>
              <a:buSzPts val="1400"/>
              <a:buChar char="○"/>
            </a:pPr>
            <a:r>
              <a:rPr lang="en"/>
              <a:t>Simple and easy to understand and implement</a:t>
            </a:r>
            <a:endParaRPr/>
          </a:p>
          <a:p>
            <a:pPr indent="-342900" lvl="0" marL="457200" rtl="0" algn="l">
              <a:spcBef>
                <a:spcPts val="0"/>
              </a:spcBef>
              <a:spcAft>
                <a:spcPts val="0"/>
              </a:spcAft>
              <a:buSzPts val="1800"/>
              <a:buChar char="●"/>
            </a:pPr>
            <a:r>
              <a:rPr lang="en"/>
              <a:t>Drawbacks: </a:t>
            </a:r>
            <a:endParaRPr/>
          </a:p>
          <a:p>
            <a:pPr indent="-317500" lvl="1" marL="914400" rtl="0" algn="l">
              <a:spcBef>
                <a:spcPts val="0"/>
              </a:spcBef>
              <a:spcAft>
                <a:spcPts val="0"/>
              </a:spcAft>
              <a:buSzPts val="1400"/>
              <a:buChar char="○"/>
            </a:pPr>
            <a:r>
              <a:rPr lang="en"/>
              <a:t>Coarse division of space: All points in the same bin have the same density</a:t>
            </a:r>
            <a:endParaRPr/>
          </a:p>
          <a:p>
            <a:pPr indent="-317500" lvl="1" marL="914400" rtl="0" algn="l">
              <a:spcBef>
                <a:spcPts val="0"/>
              </a:spcBef>
              <a:spcAft>
                <a:spcPts val="0"/>
              </a:spcAft>
              <a:buSzPts val="1400"/>
              <a:buChar char="○"/>
            </a:pPr>
            <a:r>
              <a:rPr lang="en"/>
              <a:t>Only the center of each bin is considered as a potential hub</a:t>
            </a:r>
            <a:endParaRPr/>
          </a:p>
          <a:p>
            <a:pPr indent="-342900" lvl="0" marL="457200" rtl="0" algn="l">
              <a:spcBef>
                <a:spcPts val="0"/>
              </a:spcBef>
              <a:spcAft>
                <a:spcPts val="0"/>
              </a:spcAft>
              <a:buSzPts val="1800"/>
              <a:buChar char="●"/>
            </a:pPr>
            <a:r>
              <a:rPr lang="en"/>
              <a:t>Future Improvements:</a:t>
            </a:r>
            <a:endParaRPr/>
          </a:p>
          <a:p>
            <a:pPr indent="-317500" lvl="1" marL="914400" rtl="0" algn="l">
              <a:spcBef>
                <a:spcPts val="0"/>
              </a:spcBef>
              <a:spcAft>
                <a:spcPts val="0"/>
              </a:spcAft>
              <a:buSzPts val="1400"/>
              <a:buChar char="○"/>
            </a:pPr>
            <a:r>
              <a:rPr lang="en"/>
              <a:t>Divide 2D-space using a tree-like data structure, splitting the space in half in each layer.  This improves accuracy but has an O(logn) access time.</a:t>
            </a:r>
            <a:endParaRPr/>
          </a:p>
          <a:p>
            <a:pPr indent="-317500" lvl="1" marL="914400" rtl="0" algn="l">
              <a:spcBef>
                <a:spcPts val="0"/>
              </a:spcBef>
              <a:spcAft>
                <a:spcPts val="0"/>
              </a:spcAft>
              <a:buSzPts val="1400"/>
              <a:buChar char="○"/>
            </a:pPr>
            <a:r>
              <a:rPr lang="en"/>
              <a:t>Use a kNN-based algorithm, preferring points that are close to their nearest neighbors</a:t>
            </a:r>
            <a:endParaRPr/>
          </a:p>
          <a:p>
            <a:pPr indent="-317500" lvl="1" marL="914400" rtl="0" algn="l">
              <a:spcBef>
                <a:spcPts val="0"/>
              </a:spcBef>
              <a:spcAft>
                <a:spcPts val="0"/>
              </a:spcAft>
              <a:buSzPts val="1400"/>
              <a:buChar char="○"/>
            </a:pPr>
            <a:r>
              <a:rPr lang="en"/>
              <a:t>Use an ML-based algorithm, such as </a:t>
            </a:r>
            <a:r>
              <a:rPr lang="en"/>
              <a:t>kernel density estimation or DBSCAN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Task 2: Algorithm and Runtime Complexity</a:t>
            </a:r>
            <a:endParaRPr sz="2320"/>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Algorithm:</a:t>
            </a:r>
            <a:endParaRPr b="1"/>
          </a:p>
          <a:p>
            <a:pPr indent="0" lvl="0" marL="0" rtl="0" algn="l">
              <a:spcBef>
                <a:spcPts val="1200"/>
              </a:spcBef>
              <a:spcAft>
                <a:spcPts val="0"/>
              </a:spcAft>
              <a:buNone/>
            </a:pPr>
            <a:r>
              <a:rPr lang="en"/>
              <a:t>The trajectory simplification algorithm first calculates the distance between a point and a line segment for each point in the trajectory T.  The calculations continue until the algorithm calculates the distances for all of the points in the trajectory. The point with the max distance between itself and a line segment would now be the </a:t>
            </a:r>
            <a:r>
              <a:rPr b="1" lang="en"/>
              <a:t>error</a:t>
            </a:r>
            <a:r>
              <a:rPr lang="en"/>
              <a:t> of the trajectory’s simplification. </a:t>
            </a:r>
            <a:endParaRPr/>
          </a:p>
          <a:p>
            <a:pPr indent="0" lvl="0" marL="0" rtl="0" algn="l">
              <a:spcBef>
                <a:spcPts val="1200"/>
              </a:spcBef>
              <a:spcAft>
                <a:spcPts val="0"/>
              </a:spcAft>
              <a:buNone/>
            </a:pPr>
            <a:r>
              <a:rPr lang="en"/>
              <a:t>If the error is larger than the input epsilon value, then the algorithm recursively calls itself twice: one for the values before the error’s index, and the other for the values after the error’s index, and adds these results into a final list of points, which will be the simplification, or subsequence, of the input trajectory 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Runtime:</a:t>
            </a:r>
            <a:endParaRPr b="1"/>
          </a:p>
          <a:p>
            <a:pPr indent="0" lvl="0" marL="0" rtl="0" algn="l">
              <a:spcBef>
                <a:spcPts val="1200"/>
              </a:spcBef>
              <a:spcAft>
                <a:spcPts val="1200"/>
              </a:spcAft>
              <a:buNone/>
            </a:pPr>
            <a:r>
              <a:rPr lang="en"/>
              <a:t>The average runtime complexity of the trajectory simplification algorithm is </a:t>
            </a:r>
            <a:r>
              <a:rPr b="1" lang="en"/>
              <a:t>O(|T|log|T|)</a:t>
            </a:r>
            <a:r>
              <a:rPr lang="en"/>
              <a:t>, or O(nlogn).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Task 2: Experimental Results</a:t>
            </a:r>
            <a:endParaRPr sz="2120"/>
          </a:p>
        </p:txBody>
      </p:sp>
      <p:pic>
        <p:nvPicPr>
          <p:cNvPr id="107" name="Google Shape;107;p21"/>
          <p:cNvPicPr preferRelativeResize="0"/>
          <p:nvPr/>
        </p:nvPicPr>
        <p:blipFill rotWithShape="1">
          <a:blip r:embed="rId3">
            <a:alphaModFix/>
          </a:blip>
          <a:srcRect b="6113" l="10251" r="9472" t="8982"/>
          <a:stretch/>
        </p:blipFill>
        <p:spPr>
          <a:xfrm>
            <a:off x="4732290" y="1017725"/>
            <a:ext cx="3754474" cy="1870456"/>
          </a:xfrm>
          <a:prstGeom prst="rect">
            <a:avLst/>
          </a:prstGeom>
          <a:noFill/>
          <a:ln>
            <a:noFill/>
          </a:ln>
        </p:spPr>
      </p:pic>
      <p:pic>
        <p:nvPicPr>
          <p:cNvPr id="108" name="Google Shape;108;p21"/>
          <p:cNvPicPr preferRelativeResize="0"/>
          <p:nvPr/>
        </p:nvPicPr>
        <p:blipFill rotWithShape="1">
          <a:blip r:embed="rId4">
            <a:alphaModFix/>
          </a:blip>
          <a:srcRect b="3914" l="9539" r="8006" t="8711"/>
          <a:stretch/>
        </p:blipFill>
        <p:spPr>
          <a:xfrm>
            <a:off x="657249" y="1017733"/>
            <a:ext cx="3747485" cy="1870449"/>
          </a:xfrm>
          <a:prstGeom prst="rect">
            <a:avLst/>
          </a:prstGeom>
          <a:noFill/>
          <a:ln>
            <a:noFill/>
          </a:ln>
        </p:spPr>
      </p:pic>
      <p:pic>
        <p:nvPicPr>
          <p:cNvPr id="109" name="Google Shape;109;p21"/>
          <p:cNvPicPr preferRelativeResize="0"/>
          <p:nvPr/>
        </p:nvPicPr>
        <p:blipFill rotWithShape="1">
          <a:blip r:embed="rId5">
            <a:alphaModFix/>
          </a:blip>
          <a:srcRect b="4840" l="9053" r="8492" t="7785"/>
          <a:stretch/>
        </p:blipFill>
        <p:spPr>
          <a:xfrm>
            <a:off x="657238" y="2933143"/>
            <a:ext cx="3747523" cy="1870456"/>
          </a:xfrm>
          <a:prstGeom prst="rect">
            <a:avLst/>
          </a:prstGeom>
          <a:noFill/>
          <a:ln>
            <a:noFill/>
          </a:ln>
        </p:spPr>
      </p:pic>
      <p:sp>
        <p:nvSpPr>
          <p:cNvPr id="110" name="Google Shape;110;p21"/>
          <p:cNvSpPr txBox="1"/>
          <p:nvPr/>
        </p:nvSpPr>
        <p:spPr>
          <a:xfrm>
            <a:off x="4732283" y="2933136"/>
            <a:ext cx="3741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9E9E9E"/>
                </a:solidFill>
              </a:rPr>
              <a:t>Plots of </a:t>
            </a:r>
            <a:r>
              <a:rPr b="1" lang="en" sz="1500">
                <a:solidFill>
                  <a:srgbClr val="9E9E9E"/>
                </a:solidFill>
              </a:rPr>
              <a:t>128-20080503104400</a:t>
            </a:r>
            <a:r>
              <a:rPr lang="en" sz="1500">
                <a:solidFill>
                  <a:srgbClr val="9E9E9E"/>
                </a:solidFill>
              </a:rPr>
              <a:t> and its epsilon-simplification for epsilon = 0.03, 0.1, and 0.3 km</a:t>
            </a:r>
            <a:endParaRPr sz="1500">
              <a:solidFill>
                <a:srgbClr val="9E9E9E"/>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