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336" r:id="rId2"/>
    <p:sldId id="307" r:id="rId3"/>
    <p:sldId id="330" r:id="rId4"/>
    <p:sldId id="331" r:id="rId5"/>
    <p:sldId id="332" r:id="rId6"/>
    <p:sldId id="333" r:id="rId7"/>
    <p:sldId id="323" r:id="rId8"/>
    <p:sldId id="337" r:id="rId9"/>
    <p:sldId id="329" r:id="rId10"/>
    <p:sldId id="310" r:id="rId11"/>
    <p:sldId id="311" r:id="rId12"/>
    <p:sldId id="335" r:id="rId13"/>
    <p:sldId id="300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FFFF"/>
    <a:srgbClr val="0000FF"/>
    <a:srgbClr val="FFFFCC"/>
    <a:srgbClr val="0066FF"/>
    <a:srgbClr val="CC99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3" autoAdjust="0"/>
    <p:restoredTop sz="94660" autoAdjust="0"/>
  </p:normalViewPr>
  <p:slideViewPr>
    <p:cSldViewPr>
      <p:cViewPr varScale="1">
        <p:scale>
          <a:sx n="88" d="100"/>
          <a:sy n="88" d="100"/>
        </p:scale>
        <p:origin x="13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06745-AADC-4AAE-B296-34C143440C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9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EE33F-BF50-4939-83D7-7543F28FD0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60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BAE79-E424-4BCD-B660-9B267BA542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0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17C-7AD2-46B8-840A-FB053EF841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0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C7612-F646-44C0-9476-0C5884295E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15DAB-2918-437F-9F0A-D11DD6FC10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5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D4587-A45C-4172-B464-91AF710DC3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3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18578-6007-4D4E-9AE6-15BD999CF9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56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E38A7-9170-4851-A930-8359A5D035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2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408C4-342F-4F67-890B-0C1E5A4369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907D-FFE7-45B3-948B-C4768CB967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31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B6D6F1-A585-482E-A0F7-2437C523619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95536" y="548680"/>
            <a:ext cx="856932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8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5. </a:t>
            </a:r>
            <a:r>
              <a:rPr lang="en-US" altLang="zh-CN" sz="3200" b="1" dirty="0">
                <a:latin typeface="Times New Roman" panose="02020603050405020304" pitchFamily="18" charset="0"/>
              </a:rPr>
              <a:t>… I put in more effort and my exam scores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doubled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我付出更多努力，并且考试分数翻了一倍。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double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v.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加倍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的两倍</a:t>
            </a:r>
          </a:p>
          <a:p>
            <a:pPr>
              <a:lnSpc>
                <a:spcPct val="120000"/>
              </a:lnSpc>
            </a:pP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adj.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两倍的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加倍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They bought a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bed.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他们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买了一张双人床。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we can</a:t>
            </a:r>
            <a:r>
              <a:rPr lang="zh-CN" altLang="en-US" sz="3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marks in one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我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认为我们可以在一年内把成绩翻一番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8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8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8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8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8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8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23528" y="1628800"/>
            <a:ext cx="8497888" cy="358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6.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Shall</a:t>
            </a:r>
            <a:r>
              <a:rPr lang="en-US" altLang="zh-CN" sz="3200" b="1" dirty="0">
                <a:latin typeface="Times New Roman" panose="02020603050405020304" pitchFamily="18" charset="0"/>
              </a:rPr>
              <a:t> we get each of them a card and gift to say thank you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我们给这些老师每人买一张贺卡和礼物来表示感谢怎么样？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sz="3200" b="1" dirty="0">
                <a:solidFill>
                  <a:srgbClr val="0066FF"/>
                </a:solidFill>
                <a:latin typeface="Times New Roman" panose="02020603050405020304" pitchFamily="18" charset="0"/>
                <a:sym typeface="MS PGothic" panose="020B0600070205080204" pitchFamily="34" charset="-128"/>
              </a:rPr>
              <a:t>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shall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将要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将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会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常用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句式 “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Shall I/we…?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”, 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好吗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要不要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……?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23528" y="1772816"/>
            <a:ext cx="8351838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e.g.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Shall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we all go to the cinema tonight?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我们今晚都去看电影吗?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Everything</a:t>
            </a:r>
            <a:r>
              <a:rPr lang="en-US" altLang="zh-CN" sz="32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shall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be in good order.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一切都应该井然有序</a:t>
            </a:r>
            <a:r>
              <a:rPr lang="en-US" altLang="zh-CN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I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shall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follow all your instructions.</a:t>
            </a:r>
          </a:p>
          <a:p>
            <a:pPr>
              <a:lnSpc>
                <a:spcPct val="115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我一定照您的指示去做。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39552" y="1484784"/>
            <a:ext cx="80645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1. I </a:t>
            </a:r>
            <a:r>
              <a:rPr lang="en-US" altLang="zh-CN" sz="3200" b="1" dirty="0">
                <a:latin typeface="Times New Roman" panose="02020603050405020304" pitchFamily="18" charset="0"/>
              </a:rPr>
              <a:t>remember scoring two goals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a row </a:t>
            </a:r>
            <a:r>
              <a:rPr lang="en-US" altLang="zh-CN" sz="3200" b="1" dirty="0">
                <a:latin typeface="Times New Roman" panose="02020603050405020304" pitchFamily="18" charset="0"/>
              </a:rPr>
              <a:t>during a soccer competition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我记得在一次足球比赛中连进两球。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in a row  连续几次地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e.g. </a:t>
            </a:r>
            <a:r>
              <a:rPr lang="en-US" altLang="zh-CN" sz="3200" b="1" dirty="0">
                <a:latin typeface="Times New Roman" panose="02020603050405020304" pitchFamily="18" charset="0"/>
              </a:rPr>
              <a:t>This is the third Sunday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a row 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that it’s rained.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这是接连第三个星期天下雨了。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75408" y="980728"/>
            <a:ext cx="874871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2. He gave really clear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instructions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during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P.E. class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b="1" dirty="0"/>
              <a:t>上体育课时他发出的指令很</a:t>
            </a:r>
            <a:r>
              <a:rPr lang="zh-CN" altLang="en-US" sz="3200" b="1" dirty="0" smtClean="0"/>
              <a:t>清楚。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52813" y="2180279"/>
            <a:ext cx="8137525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3913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19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9888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instruction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教师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课堂的讲解、指导及要求。同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manners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相似，通常用复数形式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825292" y="3369442"/>
            <a:ext cx="7992566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Clear and brief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instructions are </a:t>
            </a:r>
            <a:r>
              <a:rPr lang="en-US" altLang="zh-CN" sz="3200" b="1" dirty="0">
                <a:latin typeface="Times New Roman" panose="02020603050405020304" pitchFamily="18" charset="0"/>
              </a:rPr>
              <a:t>very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important for any teacher in any class.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在任何课堂上对任何老师来说，清晰扼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要的讲解都至关重要。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467544" y="1484784"/>
            <a:ext cx="8605837" cy="18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instruction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仪器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、药物等的“用法说明；使用说明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 以及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操作步骤的具体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“做法；要求” 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direction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通用，也用作复数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67544" y="3293356"/>
            <a:ext cx="8280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e.g. Read the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instructions </a:t>
            </a:r>
            <a:r>
              <a:rPr lang="en-US" altLang="zh-CN" sz="3200" b="1" dirty="0">
                <a:latin typeface="Times New Roman" panose="02020603050405020304" pitchFamily="18" charset="0"/>
              </a:rPr>
              <a:t>carefully before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you take this medicine.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服用此药前请先仔细阅读说明。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576" y="2420888"/>
            <a:ext cx="795655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high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school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 “中学”</a:t>
            </a:r>
            <a:r>
              <a:rPr lang="zh-CN" altLang="en-US" sz="3200" b="1" dirty="0">
                <a:latin typeface="Times New Roman" panose="02020603050405020304" pitchFamily="18" charset="0"/>
              </a:rPr>
              <a:t>，未必特指“高中”。在英国，人们把中学称作</a:t>
            </a:r>
            <a:r>
              <a:rPr lang="en-US" altLang="zh-CN" sz="3200" b="1" dirty="0">
                <a:latin typeface="Times New Roman" panose="02020603050405020304" pitchFamily="18" charset="0"/>
              </a:rPr>
              <a:t>secondary school</a:t>
            </a:r>
            <a:r>
              <a:rPr lang="zh-CN" altLang="en-US" sz="3200" b="1" dirty="0">
                <a:latin typeface="Times New Roman" panose="02020603050405020304" pitchFamily="18" charset="0"/>
              </a:rPr>
              <a:t>，而美国则多称作</a:t>
            </a:r>
            <a:r>
              <a:rPr lang="en-US" altLang="zh-CN" sz="3200" b="1" dirty="0">
                <a:latin typeface="Times New Roman" panose="02020603050405020304" pitchFamily="18" charset="0"/>
              </a:rPr>
              <a:t>high school</a:t>
            </a:r>
            <a:r>
              <a:rPr lang="zh-CN" altLang="en-US" sz="3200" b="1" dirty="0">
                <a:latin typeface="Times New Roman" panose="02020603050405020304" pitchFamily="18" charset="0"/>
              </a:rPr>
              <a:t>，英语亦通用</a:t>
            </a:r>
            <a:r>
              <a:rPr lang="en-US" altLang="zh-CN" sz="3200" b="1" dirty="0">
                <a:latin typeface="Times New Roman" panose="02020603050405020304" pitchFamily="18" charset="0"/>
              </a:rPr>
              <a:t>middle school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junior high (school)  </a:t>
            </a:r>
            <a:r>
              <a:rPr lang="zh-CN" altLang="en-US" sz="3200" b="1" dirty="0">
                <a:latin typeface="Times New Roman" panose="02020603050405020304" pitchFamily="18" charset="0"/>
              </a:rPr>
              <a:t>初中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senior high (school)   </a:t>
            </a:r>
            <a:r>
              <a:rPr lang="zh-CN" altLang="en-US" sz="3200" b="1" dirty="0">
                <a:latin typeface="Times New Roman" panose="02020603050405020304" pitchFamily="18" charset="0"/>
              </a:rPr>
              <a:t>高中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23528" y="692696"/>
            <a:ext cx="813593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3. Which teachers will you miss the most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after junior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high school</a:t>
            </a:r>
            <a:r>
              <a:rPr lang="en-US" altLang="zh-CN" sz="3200" b="1" dirty="0">
                <a:latin typeface="Times New Roman" panose="02020603050405020304" pitchFamily="18" charset="0"/>
              </a:rPr>
              <a:t>, Clara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克拉拉，初中毕业后你最怀念的老师是谁？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83568" y="1844824"/>
            <a:ext cx="7777163" cy="275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此外，在英语中还有：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boarding school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寄宿制学校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day school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全日制学校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public school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公立学校；</a:t>
            </a:r>
            <a:r>
              <a:rPr lang="en-US" altLang="zh-CN" sz="3200" b="1" dirty="0">
                <a:latin typeface="Times New Roman" panose="02020603050405020304" pitchFamily="18" charset="0"/>
              </a:rPr>
              <a:t>[</a:t>
            </a:r>
            <a:r>
              <a:rPr lang="zh-CN" altLang="en-US" sz="3200" b="1" dirty="0">
                <a:latin typeface="Times New Roman" panose="02020603050405020304" pitchFamily="18" charset="0"/>
              </a:rPr>
              <a:t>英</a:t>
            </a:r>
            <a:r>
              <a:rPr lang="en-US" altLang="zh-CN" sz="3200" b="1" dirty="0">
                <a:latin typeface="Times New Roman" panose="02020603050405020304" pitchFamily="18" charset="0"/>
              </a:rPr>
              <a:t>]</a:t>
            </a:r>
            <a:r>
              <a:rPr lang="zh-CN" altLang="en-US" sz="3200" b="1" dirty="0">
                <a:latin typeface="Times New Roman" panose="02020603050405020304" pitchFamily="18" charset="0"/>
              </a:rPr>
              <a:t>公学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private school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私立学校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51520" y="1412776"/>
            <a:ext cx="83534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4. </a:t>
            </a:r>
            <a:r>
              <a:rPr lang="en-US" altLang="zh-CN" sz="3200" b="1" dirty="0">
                <a:latin typeface="Times New Roman" panose="02020603050405020304" pitchFamily="18" charset="0"/>
              </a:rPr>
              <a:t>He always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took the time to </a:t>
            </a:r>
            <a:r>
              <a:rPr lang="en-US" altLang="zh-CN" sz="3200" b="1" dirty="0">
                <a:latin typeface="Times New Roman" panose="02020603050405020304" pitchFamily="18" charset="0"/>
              </a:rPr>
              <a:t>explain things to me clearly whenever I couldn’t understand anything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任何时候只要我哪儿不明白，他总是花时间给我解释清楚。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89132" y="4365104"/>
            <a:ext cx="8137847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It takes sb. +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段时间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+to do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sb. spend(s)+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段时间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+on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./ (in) doing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83568" y="1844824"/>
            <a:ext cx="7559675" cy="299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1063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335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25638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47925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05125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62325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19525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76725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It took me two weeks ____ reading the novels written by Lu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Xun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buFontTx/>
              <a:buAutoNum type="alphaUcPeriod"/>
            </a:pPr>
            <a:r>
              <a:rPr lang="en-US" altLang="zh-CN" sz="3200" b="1" dirty="0">
                <a:latin typeface="Times New Roman" panose="02020603050405020304" pitchFamily="18" charset="0"/>
              </a:rPr>
              <a:t> finish            B. to finish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C. finishes         D. finishing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644008" y="2492896"/>
            <a:ext cx="458780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39552" y="1988840"/>
            <a:ext cx="8208962" cy="3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I enjoyed playing computer games, but I can’t _____ too much time _____ that.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A. take; doing  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B. spend; doing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C. spend; for doing 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D. take; to do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827584" y="2564904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</TotalTime>
  <Pages>0</Pages>
  <Words>627</Words>
  <Characters>0</Characters>
  <Application>Microsoft Office PowerPoint</Application>
  <DocSecurity>0</DocSecurity>
  <PresentationFormat>全屏显示(4:3)</PresentationFormat>
  <Lines>0</Lines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MS PGothic</vt:lpstr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/>
  <cp:keywords/>
  <dc:description/>
  <cp:lastModifiedBy>lenovo</cp:lastModifiedBy>
  <cp:revision>200</cp:revision>
  <dcterms:created xsi:type="dcterms:W3CDTF">2012-06-06T01:30:27Z</dcterms:created>
  <dcterms:modified xsi:type="dcterms:W3CDTF">2020-09-08T09:01:25Z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