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304" r:id="rId2"/>
    <p:sldId id="256" r:id="rId3"/>
    <p:sldId id="268" r:id="rId4"/>
    <p:sldId id="332" r:id="rId5"/>
    <p:sldId id="312" r:id="rId6"/>
    <p:sldId id="318" r:id="rId7"/>
    <p:sldId id="319" r:id="rId8"/>
    <p:sldId id="348" r:id="rId9"/>
    <p:sldId id="349" r:id="rId10"/>
    <p:sldId id="264" r:id="rId11"/>
    <p:sldId id="266" r:id="rId12"/>
    <p:sldId id="315" r:id="rId13"/>
    <p:sldId id="350" r:id="rId14"/>
    <p:sldId id="326" r:id="rId15"/>
    <p:sldId id="327" r:id="rId16"/>
    <p:sldId id="320" r:id="rId17"/>
    <p:sldId id="342" r:id="rId18"/>
    <p:sldId id="267" r:id="rId19"/>
    <p:sldId id="269" r:id="rId20"/>
    <p:sldId id="257" r:id="rId21"/>
    <p:sldId id="258" r:id="rId22"/>
    <p:sldId id="316" r:id="rId23"/>
    <p:sldId id="333" r:id="rId24"/>
    <p:sldId id="259" r:id="rId25"/>
    <p:sldId id="314" r:id="rId26"/>
    <p:sldId id="334" r:id="rId27"/>
    <p:sldId id="317" r:id="rId28"/>
    <p:sldId id="335" r:id="rId29"/>
    <p:sldId id="343" r:id="rId30"/>
    <p:sldId id="260" r:id="rId31"/>
    <p:sldId id="340" r:id="rId32"/>
    <p:sldId id="351" r:id="rId33"/>
    <p:sldId id="352" r:id="rId34"/>
    <p:sldId id="353" r:id="rId35"/>
    <p:sldId id="356" r:id="rId36"/>
    <p:sldId id="355" r:id="rId37"/>
    <p:sldId id="357" r:id="rId38"/>
    <p:sldId id="361" r:id="rId39"/>
    <p:sldId id="292" r:id="rId40"/>
    <p:sldId id="300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80"/>
    <a:srgbClr val="CCFFFF"/>
    <a:srgbClr val="FFFFCC"/>
    <a:srgbClr val="0066FF"/>
    <a:srgbClr val="CC99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 autoAdjust="0"/>
    <p:restoredTop sz="94660"/>
  </p:normalViewPr>
  <p:slideViewPr>
    <p:cSldViewPr>
      <p:cViewPr varScale="1">
        <p:scale>
          <a:sx n="88" d="100"/>
          <a:sy n="88" d="100"/>
        </p:scale>
        <p:origin x="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454A3-864B-4155-8DF1-2E60B175B9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9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BC829-9C02-4FC7-8FBE-7290A79F20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5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4BB3E-6FCC-4958-B9C3-329D9BCB72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2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BB0CC-0EA2-4B7E-A5FC-A749F2D9F1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9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D4279-B67A-416D-BAEA-8091F95F32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1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2300C-D91B-4C6A-A181-D6E90BC18B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65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41EA4-73D6-4290-8513-DCB145E2A0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54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3F95D-6722-44B9-B339-B5E23B76D6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8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7D3C7-F589-4DD2-AD1D-1CBFF6C260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6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4D5DA-B007-4CD4-A445-ECB2C1B495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13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A58DF-3D79-40CE-9E29-5062583310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33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09D192-9CB6-46E6-9ED8-736E6307C32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1b.mp3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1b-1.mp3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1b-1.mp3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image" Target="../media/image24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hyperlink" Target="Section%20A%202a.mp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2b.mp3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2b-1.mp3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hyperlink" Target="Section%20A%202b-1.mp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wmf"/><Relationship Id="rId5" Type="http://schemas.openxmlformats.org/officeDocument/2006/relationships/image" Target="../media/image36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5003800" y="3860800"/>
            <a:ext cx="3024188" cy="1081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Arial" panose="020B0604020202020204" pitchFamily="34" charset="0"/>
              </a:rPr>
              <a:t>Unit 14</a:t>
            </a:r>
            <a:endParaRPr lang="zh-CN" altLang="en-US" sz="3600" b="1" kern="10">
              <a:ln w="1905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82763"/>
            <a:ext cx="41402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612775" y="269875"/>
            <a:ext cx="719138" cy="6492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474788" y="115888"/>
            <a:ext cx="69135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400" b="1">
                <a:solidFill>
                  <a:srgbClr val="0000FF"/>
                </a:solidFill>
              </a:rPr>
              <a:t>Check </a:t>
            </a:r>
            <a:r>
              <a:rPr lang="en-US" sz="3400" b="1">
                <a:solidFill>
                  <a:srgbClr val="0000FF"/>
                </a:solidFill>
              </a:rPr>
              <a:t>(√)</a:t>
            </a:r>
            <a:r>
              <a:rPr lang="zh-CN" altLang="en-US" sz="3400" b="1">
                <a:solidFill>
                  <a:srgbClr val="0000FF"/>
                </a:solidFill>
              </a:rPr>
              <a:t> the things you remember doing at junior high school. Add more to the list.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7504" y="1700808"/>
            <a:ext cx="51657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At junior high school,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I remember: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 winning a prize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 being a volunteer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 doing a school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survey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 a friend helping me  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with a problem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3852862" y="4954587"/>
            <a:ext cx="1368425" cy="504825"/>
          </a:xfrm>
          <a:prstGeom prst="wedgeRectCallout">
            <a:avLst>
              <a:gd name="adj1" fmla="val 12181"/>
              <a:gd name="adj2" fmla="val -146767"/>
            </a:avLst>
          </a:prstGeom>
          <a:solidFill>
            <a:srgbClr val="FFFF99">
              <a:alpha val="7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C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n. </a:t>
            </a:r>
            <a:r>
              <a:rPr lang="zh-CN" altLang="en-US" sz="2800" b="1" dirty="0">
                <a:latin typeface="Times New Roman" panose="02020603050405020304" pitchFamily="18" charset="0"/>
              </a:rPr>
              <a:t>调查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859338" y="394335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59338" y="4735513"/>
            <a:ext cx="504825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68311" y="5530849"/>
            <a:ext cx="81375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preparing for art festival, helping each other with homework,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Oval 2"/>
          <p:cNvSpPr>
            <a:spLocks noChangeArrowheads="1"/>
          </p:cNvSpPr>
          <p:nvPr/>
        </p:nvSpPr>
        <p:spPr bwMode="auto">
          <a:xfrm>
            <a:off x="250825" y="1125538"/>
            <a:ext cx="719138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</a:p>
        </p:txBody>
      </p:sp>
      <p:graphicFrame>
        <p:nvGraphicFramePr>
          <p:cNvPr id="14397" name="Group 61"/>
          <p:cNvGraphicFramePr>
            <a:graphicFrameLocks noGrp="1"/>
          </p:cNvGraphicFramePr>
          <p:nvPr>
            <p:ph type="tbl" idx="4294967295"/>
          </p:nvPr>
        </p:nvGraphicFramePr>
        <p:xfrm>
          <a:off x="179388" y="2203450"/>
          <a:ext cx="8642350" cy="4421886"/>
        </p:xfrm>
        <a:graphic>
          <a:graphicData uri="http://schemas.openxmlformats.org/drawingml/2006/table">
            <a:tbl>
              <a:tblPr/>
              <a:tblGrid>
                <a:gridCol w="2303462"/>
                <a:gridCol w="6338888"/>
              </a:tblGrid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a. did homework carefully to meet the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standard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of a strict teacher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Frank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b. remembers losing a schoolbag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Sarah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c. remembers meeting this group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friends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1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Peter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d. has enjoyed every year of junior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high school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539750" y="2419350"/>
            <a:ext cx="61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b.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466725" y="5659438"/>
            <a:ext cx="504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a.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95288" y="349885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d.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395288" y="45085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c.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971550" y="933450"/>
            <a:ext cx="73453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0000FF"/>
                </a:solidFill>
              </a:rPr>
              <a:t>Listen and match the memory with the person.</a:t>
            </a:r>
            <a:endParaRPr lang="zh-CN" altLang="en-US" sz="3400" b="1">
              <a:solidFill>
                <a:srgbClr val="0000FF"/>
              </a:solidFill>
            </a:endParaRPr>
          </a:p>
        </p:txBody>
      </p:sp>
      <p:sp>
        <p:nvSpPr>
          <p:cNvPr id="14381" name="AutoShape 45"/>
          <p:cNvSpPr>
            <a:spLocks noChangeArrowheads="1"/>
          </p:cNvSpPr>
          <p:nvPr/>
        </p:nvSpPr>
        <p:spPr bwMode="auto">
          <a:xfrm>
            <a:off x="4356100" y="3211513"/>
            <a:ext cx="2232025" cy="504825"/>
          </a:xfrm>
          <a:prstGeom prst="wedgeRectCallout">
            <a:avLst>
              <a:gd name="adj1" fmla="val -62306"/>
              <a:gd name="adj2" fmla="val -177671"/>
            </a:avLst>
          </a:prstGeom>
          <a:solidFill>
            <a:srgbClr val="FFFF99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C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n. </a:t>
            </a:r>
            <a:r>
              <a:rPr lang="zh-CN" altLang="en-US" sz="2800" b="1">
                <a:latin typeface="Times New Roman" panose="02020603050405020304" pitchFamily="18" charset="0"/>
              </a:rPr>
              <a:t>标准</a:t>
            </a:r>
            <a:r>
              <a:rPr lang="en-US" altLang="zh-CN" sz="2800" b="1">
                <a:latin typeface="Times New Roman" panose="02020603050405020304" pitchFamily="18" charset="0"/>
              </a:rPr>
              <a:t>; </a:t>
            </a:r>
            <a:r>
              <a:rPr lang="zh-CN" altLang="en-US" sz="2800" b="1">
                <a:latin typeface="Times New Roman" panose="02020603050405020304" pitchFamily="18" charset="0"/>
              </a:rPr>
              <a:t>水平</a:t>
            </a:r>
          </a:p>
        </p:txBody>
      </p:sp>
      <p:pic>
        <p:nvPicPr>
          <p:cNvPr id="14398" name="Picture 62" descr="图片听力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196975"/>
            <a:ext cx="68580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12" name="Picture 76" descr="listening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9225"/>
            <a:ext cx="3095625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3" grpId="0" bldLvl="0" autoUpdateAnimBg="0"/>
      <p:bldP spid="14374" grpId="0" bldLvl="0" autoUpdateAnimBg="0"/>
      <p:bldP spid="14375" grpId="0" bldLvl="0" autoUpdateAnimBg="0"/>
      <p:bldP spid="14376" grpId="0" bldLvl="0" autoUpdateAnimBg="0"/>
      <p:bldP spid="143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536" y="1124744"/>
            <a:ext cx="7705725" cy="6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Listen and answer the questions.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7278" y="1943208"/>
            <a:ext cx="8135937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3138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95425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17713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400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What did Mary lose in Grade 7?</a:t>
            </a:r>
          </a:p>
          <a:p>
            <a:pPr>
              <a:lnSpc>
                <a:spcPct val="120000"/>
              </a:lnSpc>
            </a:pP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2. Who </a:t>
            </a:r>
            <a:r>
              <a:rPr lang="en-US" altLang="zh-CN" sz="3200" b="1" dirty="0">
                <a:latin typeface="Times New Roman" panose="02020603050405020304" pitchFamily="18" charset="0"/>
              </a:rPr>
              <a:t>helped Mary to find her schoolbag?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3. </a:t>
            </a:r>
            <a:r>
              <a:rPr lang="en-US" altLang="zh-CN" sz="3200" b="1" dirty="0">
                <a:latin typeface="Times New Roman" panose="02020603050405020304" pitchFamily="18" charset="0"/>
              </a:rPr>
              <a:t>What kind of person is Mr. Brown?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Is he strict with students?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43017" name="Picture 9" descr="图片听力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71074"/>
            <a:ext cx="68580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271" y="3762167"/>
            <a:ext cx="1985962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87623" y="5386353"/>
            <a:ext cx="3671887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is strict.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187623" y="2498636"/>
            <a:ext cx="691363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lost her schoolbag in Grade 7.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916832"/>
            <a:ext cx="777686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4. How did Peter feel about him?</a:t>
            </a:r>
          </a:p>
          <a:p>
            <a:pPr>
              <a:lnSpc>
                <a:spcPct val="120000"/>
              </a:lnSpc>
            </a:pP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5. What did Peter do to meet Mr. Brown’s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standards?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27584" y="2564904"/>
            <a:ext cx="4824412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was scared of him.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27584" y="4221088"/>
            <a:ext cx="7056784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did his homework carefully.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135937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Mary: Hey, Frank! Peter, Sarah and I were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    just _______________ of junior high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    school.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Frank: Great! Do you have any _______</a:t>
            </a:r>
            <a:endParaRPr lang="en-US" altLang="zh-CN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     memories, Mary?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Mary: Oh yeah, lots…I remember losing my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    _________ in Grade 7.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Frank: I remember that! We all helped you 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     to ________ it, remember?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Mary: Yes, and Peter found it. Thanks for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    ____________ that day!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95288" y="115888"/>
            <a:ext cx="7705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Listen and complete the conversation.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pic>
        <p:nvPicPr>
          <p:cNvPr id="60426" name="Picture 10" descr="图片听力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33375"/>
            <a:ext cx="68580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2368550" y="1268413"/>
            <a:ext cx="3289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memories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6122987" y="2276475"/>
            <a:ext cx="1358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692275" y="3933825"/>
            <a:ext cx="1900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schoolbag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374900" y="5013325"/>
            <a:ext cx="154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92275" y="6089650"/>
            <a:ext cx="2576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my life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7" grpId="0"/>
      <p:bldP spid="60428" grpId="0"/>
      <p:bldP spid="60429" grpId="0"/>
      <p:bldP spid="60430" grpId="0"/>
      <p:bldP spid="604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4463" y="260350"/>
            <a:ext cx="8964612" cy="653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Peter: No problem!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Mary: How about you, Peter? What do you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remember?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Peter: Hmm…I ________ scared of Mr. Brown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in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Grade 8. He was so ______! I always did my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homework carefully to meet his _________.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Sarah: Me, too. And I remember meeting all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of you in Grade 7 and we’ve been good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friends _________, haven’t we, Frank?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Frank: Yeah! I’ve enjoyed every year of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__________ school.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Peter: And we’re all going to ______ this place.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916238" y="19129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be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859338" y="2420938"/>
            <a:ext cx="1087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804025" y="2994025"/>
            <a:ext cx="1900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700338" y="4578350"/>
            <a:ext cx="1890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 since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476375" y="5661025"/>
            <a:ext cx="213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high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5435600" y="6165850"/>
            <a:ext cx="95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  <p:bldP spid="61447" grpId="0"/>
      <p:bldP spid="61448" grpId="0"/>
      <p:bldP spid="61449" grpId="0"/>
      <p:bldP spid="614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39750" y="981075"/>
            <a:ext cx="80645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1063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335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25638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47925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051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623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195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767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remember to do sth.</a:t>
            </a:r>
            <a:r>
              <a:rPr lang="zh-CN" altLang="en-US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remember doing sth.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remember ______ sth.</a:t>
            </a:r>
            <a:r>
              <a:rPr lang="zh-CN" altLang="en-US" sz="3200" b="1">
                <a:latin typeface="Times New Roman" panose="02020603050405020304" pitchFamily="18" charset="0"/>
              </a:rPr>
              <a:t>表示“记得去做某事”</a:t>
            </a:r>
            <a:r>
              <a:rPr lang="en-US" altLang="zh-CN" sz="3200" b="1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</a:rPr>
              <a:t>说明事情还没有做；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remember _______ sth. </a:t>
            </a:r>
            <a:r>
              <a:rPr lang="zh-CN" altLang="en-US" sz="3200" b="1">
                <a:latin typeface="Times New Roman" panose="02020603050405020304" pitchFamily="18" charset="0"/>
              </a:rPr>
              <a:t>表示“记得做过某事”，说明事情已经做了。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用所给动词适当形式填空。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1) Remember ________ (call) us when you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get there.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2) I remember _______ (tell) you about it once.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273425" y="5678488"/>
            <a:ext cx="108267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telling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555875" y="1628775"/>
            <a:ext cx="1052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to do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55875" y="2709863"/>
            <a:ext cx="1357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doing  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051175" y="4510088"/>
            <a:ext cx="123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to call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8404"/>
            <a:ext cx="1243085" cy="8126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48136" grpId="0"/>
      <p:bldP spid="48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8" name="Picture 6" descr="Ro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3455988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9907" r:id="rId2" imgW="8137440" imgH="5111640"/>
        </mc:Choice>
        <mc:Fallback>
          <p:control r:id="rId2" imgW="8137440" imgH="511164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9552" y="1268760"/>
                  <a:ext cx="8137525" cy="511175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Oval 2"/>
          <p:cNvSpPr>
            <a:spLocks noChangeArrowheads="1"/>
          </p:cNvSpPr>
          <p:nvPr/>
        </p:nvSpPr>
        <p:spPr bwMode="auto">
          <a:xfrm>
            <a:off x="250825" y="909638"/>
            <a:ext cx="719138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1c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42988" y="765175"/>
            <a:ext cx="756126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List </a:t>
            </a:r>
            <a:r>
              <a:rPr lang="en-US" altLang="zh-CN" sz="3200" b="1">
                <a:solidFill>
                  <a:srgbClr val="0000FF"/>
                </a:solidFill>
              </a:rPr>
              <a:t>some memories and experiences from junior high school. Share your lists with your partner.</a:t>
            </a:r>
          </a:p>
        </p:txBody>
      </p:sp>
      <p:graphicFrame>
        <p:nvGraphicFramePr>
          <p:cNvPr id="1539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17312"/>
              </p:ext>
            </p:extLst>
          </p:nvPr>
        </p:nvGraphicFramePr>
        <p:xfrm>
          <a:off x="395288" y="2492375"/>
          <a:ext cx="8496300" cy="4365625"/>
        </p:xfrm>
        <a:graphic>
          <a:graphicData uri="http://schemas.openxmlformats.org/drawingml/2006/table">
            <a:tbl>
              <a:tblPr/>
              <a:tblGrid>
                <a:gridCol w="8496300"/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740400" algn="l"/>
                          <a:tab pos="618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740400" algn="l"/>
                          <a:tab pos="618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740400" algn="l"/>
                          <a:tab pos="618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740400" algn="l"/>
                          <a:tab pos="618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740400" algn="l"/>
                          <a:tab pos="618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740400" algn="l"/>
                          <a:tab pos="618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740400" algn="l"/>
                          <a:tab pos="618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740400" algn="l"/>
                          <a:tab pos="618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740400" algn="l"/>
                          <a:tab pos="618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40400" algn="l"/>
                          <a:tab pos="6184900" algn="l"/>
                        </a:tabLst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Memories and experiences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4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5562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5562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5562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5562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5562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562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562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562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562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562600" algn="l"/>
                        </a:tabLst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remember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562600" algn="l"/>
                        </a:tabLst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scoring two goals </a:t>
                      </a:r>
                      <a:r>
                        <a:rPr kumimoji="0" lang="zh-CN" altLang="en-US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 a</a:t>
                      </a:r>
                      <a:r>
                        <a:rPr kumimoji="0" lang="zh-CN" altLang="en-US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row 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during a soccer competition.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562600" algn="l"/>
                        </a:tabLst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_____________________________________________________________________________________________________________________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20650" y="4930775"/>
            <a:ext cx="8843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68313" y="5010150"/>
            <a:ext cx="7037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winning a basketball competition.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66725" y="5513388"/>
            <a:ext cx="8353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putting a plastic snake into a classmate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’s desk.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66725" y="6018213"/>
            <a:ext cx="68754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getting a wish card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birthday.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4140200" y="3355975"/>
            <a:ext cx="3240088" cy="504825"/>
          </a:xfrm>
          <a:prstGeom prst="wedgeRectCallout">
            <a:avLst>
              <a:gd name="adj1" fmla="val -35741"/>
              <a:gd name="adj2" fmla="val 110690"/>
            </a:avLst>
          </a:prstGeom>
          <a:solidFill>
            <a:srgbClr val="FFFF99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C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n.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一排</a:t>
            </a:r>
            <a:r>
              <a:rPr lang="en-US" altLang="zh-CN" sz="2800" b="1" dirty="0">
                <a:latin typeface="Times New Roman" panose="02020603050405020304" pitchFamily="18" charset="0"/>
              </a:rPr>
              <a:t>;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一列</a:t>
            </a:r>
            <a:r>
              <a:rPr lang="en-US" altLang="zh-CN" sz="2800" b="1" dirty="0">
                <a:latin typeface="Times New Roman" panose="02020603050405020304" pitchFamily="18" charset="0"/>
              </a:rPr>
              <a:t>;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一行</a:t>
            </a:r>
          </a:p>
        </p:txBody>
      </p:sp>
      <p:pic>
        <p:nvPicPr>
          <p:cNvPr id="15394" name="Picture 34" descr="Speakin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21567">
            <a:off x="2555875" y="69850"/>
            <a:ext cx="339248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283968" y="4509120"/>
            <a:ext cx="2160240" cy="674227"/>
          </a:xfrm>
          <a:prstGeom prst="wedgeRoundRectCallout">
            <a:avLst>
              <a:gd name="adj1" fmla="val -66658"/>
              <a:gd name="adj2" fmla="val -678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连续几次地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utoUpdateAnimBg="0"/>
      <p:bldP spid="15377" grpId="0" autoUpdateAnimBg="0"/>
      <p:bldP spid="15379" grpId="0" autoUpdateAnimBg="0"/>
      <p:bldP spid="1538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0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44961"/>
              </p:ext>
            </p:extLst>
          </p:nvPr>
        </p:nvGraphicFramePr>
        <p:xfrm>
          <a:off x="323850" y="1628775"/>
          <a:ext cx="8424863" cy="2736850"/>
        </p:xfrm>
        <a:graphic>
          <a:graphicData uri="http://schemas.openxmlformats.org/drawingml/2006/table">
            <a:tbl>
              <a:tblPr/>
              <a:tblGrid>
                <a:gridCol w="8424863"/>
              </a:tblGrid>
              <a:tr h="273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have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learned to play the 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keyboard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 music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____________________________________________________________________________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95288" y="2890838"/>
            <a:ext cx="788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learned to sing many English songs.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95288" y="3497263"/>
            <a:ext cx="8208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learned to play basketball with my friends.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3995738" y="1700213"/>
            <a:ext cx="4537075" cy="576262"/>
          </a:xfrm>
          <a:prstGeom prst="wedgeRectCallout">
            <a:avLst>
              <a:gd name="adj1" fmla="val -37333"/>
              <a:gd name="adj2" fmla="val 84162"/>
            </a:avLst>
          </a:prstGeom>
          <a:solidFill>
            <a:srgbClr val="FFFF99">
              <a:alpha val="8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C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n. </a:t>
            </a:r>
            <a:r>
              <a:rPr lang="zh-CN" altLang="en-US" sz="2800" b="1">
                <a:latin typeface="Times New Roman" panose="02020603050405020304" pitchFamily="18" charset="0"/>
              </a:rPr>
              <a:t>键盘式电子乐器</a:t>
            </a:r>
            <a:r>
              <a:rPr lang="en-US" altLang="zh-CN" sz="2800" b="1">
                <a:latin typeface="Times New Roman" panose="02020603050405020304" pitchFamily="18" charset="0"/>
              </a:rPr>
              <a:t>; </a:t>
            </a:r>
            <a:r>
              <a:rPr lang="zh-CN" altLang="en-US" sz="2800" b="1">
                <a:latin typeface="Times New Roman" panose="02020603050405020304" pitchFamily="18" charset="0"/>
              </a:rPr>
              <a:t>键盘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ldLvl="0" autoUpdateAnimBg="0"/>
      <p:bldP spid="16393" grpId="0" bldLvl="0" autoUpdateAnimBg="0"/>
      <p:bldP spid="163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WordArt 7"/>
          <p:cNvSpPr>
            <a:spLocks noChangeArrowheads="1" noChangeShapeType="1" noTextEdit="1"/>
          </p:cNvSpPr>
          <p:nvPr/>
        </p:nvSpPr>
        <p:spPr bwMode="auto">
          <a:xfrm>
            <a:off x="1476375" y="404813"/>
            <a:ext cx="6121400" cy="2592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99FF"/>
                </a:solidFill>
                <a:cs typeface="Arial" panose="020B0604020202020204" pitchFamily="34" charset="0"/>
              </a:rPr>
              <a:t>Unit 14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99FF"/>
                </a:solidFill>
                <a:cs typeface="Arial" panose="020B0604020202020204" pitchFamily="34" charset="0"/>
              </a:rPr>
              <a:t>I remember meeting 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99FF"/>
                </a:solidFill>
                <a:cs typeface="Arial" panose="020B0604020202020204" pitchFamily="34" charset="0"/>
              </a:rPr>
              <a:t>all of you in Grade 7.</a:t>
            </a:r>
            <a:endParaRPr lang="zh-CN" altLang="en-US" sz="3600" b="1" kern="10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rgbClr val="CC99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539750" y="1339850"/>
            <a:ext cx="646113" cy="7127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331913" y="1123950"/>
            <a:ext cx="67691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Listen to the conversation. Check </a:t>
            </a:r>
            <a:r>
              <a:rPr lang="en-US" sz="3200" b="1">
                <a:solidFill>
                  <a:srgbClr val="0000FF"/>
                </a:solidFill>
              </a:rPr>
              <a:t>(√)</a:t>
            </a:r>
            <a:r>
              <a:rPr lang="zh-CN" altLang="en-US" sz="3200" b="1">
                <a:solidFill>
                  <a:srgbClr val="0000FF"/>
                </a:solidFill>
              </a:rPr>
              <a:t> the facts you hear.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0825" y="2347913"/>
            <a:ext cx="8713788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______ Someone didn</a:t>
            </a:r>
            <a:r>
              <a:rPr lang="en-US" altLang="zh-CN" sz="3200" b="1" dirty="0">
                <a:latin typeface="Times New Roman" panose="02020603050405020304" pitchFamily="18" charset="0"/>
              </a:rPr>
              <a:t>’t like P.E.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______ Someone was advised to take a 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break from running by a teacher.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______ Someone had a health problem.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______ Someone joined the school band.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______ Someone liked Mr. Hunt’s teaching 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zh-CN" sz="3200" b="1" dirty="0">
                <a:latin typeface="Times New Roman" panose="02020603050405020304" pitchFamily="18" charset="0"/>
              </a:rPr>
              <a:t>s.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3635375" y="5949950"/>
            <a:ext cx="2305050" cy="549275"/>
          </a:xfrm>
          <a:prstGeom prst="wedgeRectCallout">
            <a:avLst>
              <a:gd name="adj1" fmla="val -87348"/>
              <a:gd name="adj2" fmla="val -27826"/>
            </a:avLst>
          </a:prstGeom>
          <a:solidFill>
            <a:srgbClr val="FFFF99">
              <a:alpha val="7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C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n. </a:t>
            </a:r>
            <a:r>
              <a:rPr lang="zh-CN" altLang="en-US" sz="2800" b="1" dirty="0">
                <a:latin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Times New Roman" panose="02020603050405020304" pitchFamily="18" charset="0"/>
              </a:rPr>
              <a:t>; </a:t>
            </a:r>
            <a:r>
              <a:rPr lang="zh-CN" altLang="en-US" sz="2800" b="1" dirty="0">
                <a:latin typeface="Times New Roman" panose="02020603050405020304" pitchFamily="18" charset="0"/>
              </a:rPr>
              <a:t>措施</a:t>
            </a:r>
          </a:p>
        </p:txBody>
      </p:sp>
      <p:pic>
        <p:nvPicPr>
          <p:cNvPr id="17420" name="Picture 12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1935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1" name="Picture 13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5613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300663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3" name="Picture 15" descr="图片听力1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339850"/>
            <a:ext cx="719138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 descr="listening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60350"/>
            <a:ext cx="3671887" cy="9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2"/>
          <p:cNvSpPr>
            <a:spLocks noChangeArrowheads="1"/>
          </p:cNvSpPr>
          <p:nvPr/>
        </p:nvSpPr>
        <p:spPr bwMode="auto">
          <a:xfrm>
            <a:off x="323850" y="333375"/>
            <a:ext cx="719138" cy="720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87450" y="150813"/>
            <a:ext cx="76327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400" b="1">
                <a:solidFill>
                  <a:srgbClr val="0000FF"/>
                </a:solidFill>
              </a:rPr>
              <a:t>Listen again. Match each question with the name of the person.</a:t>
            </a:r>
          </a:p>
        </p:txBody>
      </p:sp>
      <p:graphicFrame>
        <p:nvGraphicFramePr>
          <p:cNvPr id="18489" name="Group 57"/>
          <p:cNvGraphicFramePr>
            <a:graphicFrameLocks noGrp="1"/>
          </p:cNvGraphicFramePr>
          <p:nvPr/>
        </p:nvGraphicFramePr>
        <p:xfrm>
          <a:off x="323850" y="1412875"/>
          <a:ext cx="8424863" cy="5184776"/>
        </p:xfrm>
        <a:graphic>
          <a:graphicData uri="http://schemas.openxmlformats.org/drawingml/2006/table">
            <a:tbl>
              <a:tblPr/>
              <a:tblGrid>
                <a:gridCol w="6769100"/>
                <a:gridCol w="1655763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Question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Answer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9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1. Who wants to study medicine?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a. Luke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74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2. Who told someone to take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a break from runnning?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b. Brian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68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3. Who hurt his or her knee?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c. Mr.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Hunt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____ 4. Who thinks the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That’s Life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concert is the best memory?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d. Lisa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611188" y="2205038"/>
            <a:ext cx="63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611188" y="3068638"/>
            <a:ext cx="503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611188" y="4508500"/>
            <a:ext cx="53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611188" y="5445125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8488" name="Picture 56" descr="图片听力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92150"/>
            <a:ext cx="64770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5" grpId="0" bldLvl="0" autoUpdateAnimBg="0"/>
      <p:bldP spid="18476" grpId="0" bldLvl="0" autoUpdateAnimBg="0"/>
      <p:bldP spid="18477" grpId="0" bldLvl="0" autoUpdateAnimBg="0"/>
      <p:bldP spid="18478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51520" y="820983"/>
            <a:ext cx="7705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0000FF"/>
                </a:solidFill>
              </a:rPr>
              <a:t>Listen again and fill in the blanks.</a:t>
            </a:r>
            <a:endParaRPr lang="zh-CN" altLang="en-US" sz="3400" b="1">
              <a:solidFill>
                <a:srgbClr val="0000FF"/>
              </a:solidFill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94395" y="1540120"/>
            <a:ext cx="7848600" cy="412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Lisa remembers they had a great _____ teacher. He gave clear ___________ and he was _____, too. Luke remembers when That’s Life _______ at school. They wrote a _____ to the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band and the band </a:t>
            </a:r>
            <a:r>
              <a:rPr lang="en-US" altLang="zh-CN" sz="3400" b="1" dirty="0">
                <a:latin typeface="Times New Roman" panose="02020603050405020304" pitchFamily="18" charset="0"/>
              </a:rPr>
              <a:t>_______ to come.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Junior high has been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____.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671370" y="1578220"/>
            <a:ext cx="10080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P.E.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688582" y="2154483"/>
            <a:ext cx="2447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instructions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907282" y="2732333"/>
            <a:ext cx="1152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kind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780532" y="3268908"/>
            <a:ext cx="1511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played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907282" y="3883270"/>
            <a:ext cx="12239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</a:rPr>
              <a:t>letter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94395" y="4400795"/>
            <a:ext cx="1838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offered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427215" y="4959984"/>
            <a:ext cx="10080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fun</a:t>
            </a:r>
          </a:p>
        </p:txBody>
      </p:sp>
      <p:pic>
        <p:nvPicPr>
          <p:cNvPr id="44047" name="Picture 15" descr="图片听力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95" y="676520"/>
            <a:ext cx="792162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7072320" y="2679576"/>
            <a:ext cx="1769850" cy="510778"/>
          </a:xfrm>
          <a:prstGeom prst="wedgeRoundRectCallout">
            <a:avLst>
              <a:gd name="adj1" fmla="val -119135"/>
              <a:gd name="adj2" fmla="val -5122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指示；命令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  <p:bldP spid="44041" grpId="0"/>
      <p:bldP spid="44042" grpId="0"/>
      <p:bldP spid="44043" grpId="0"/>
      <p:bldP spid="44044" grpId="0"/>
      <p:bldP spid="44045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44862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797550"/>
            <a:ext cx="46085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52513"/>
            <a:ext cx="4300537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323850" y="120650"/>
            <a:ext cx="770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Listen again then role play.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pic>
        <p:nvPicPr>
          <p:cNvPr id="68630" name="Picture 22" descr="图片听力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193675"/>
            <a:ext cx="792163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图片1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49725"/>
            <a:ext cx="3240088" cy="24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23850" y="476250"/>
            <a:ext cx="719138" cy="7191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</a:rPr>
              <a:t>2c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16013" y="188913"/>
            <a:ext cx="75215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rgbClr val="0000FF"/>
                </a:solidFill>
              </a:rPr>
              <a:t>Role-play a conversation in your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rgbClr val="0000FF"/>
                </a:solidFill>
              </a:rPr>
              <a:t>group using the information in 2a and 2b.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79388" y="1989138"/>
            <a:ext cx="2663825" cy="2087562"/>
          </a:xfrm>
          <a:prstGeom prst="wedgeEllipseCallout">
            <a:avLst>
              <a:gd name="adj1" fmla="val 25505"/>
              <a:gd name="adj2" fmla="val 57148"/>
            </a:avLst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Do you 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remember 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Mr</a:t>
            </a:r>
            <a:r>
              <a:rPr lang="en-US" altLang="zh-CN" sz="3200" b="1">
                <a:latin typeface="Times New Roman" panose="02020603050405020304" pitchFamily="18" charset="0"/>
              </a:rPr>
              <a:t>. Hunt?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059113" y="1916113"/>
            <a:ext cx="5761037" cy="1655762"/>
          </a:xfrm>
          <a:prstGeom prst="wedgeRectCallout">
            <a:avLst>
              <a:gd name="adj1" fmla="val -33245"/>
              <a:gd name="adj2" fmla="val 106856"/>
            </a:avLst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Of course! He</a:t>
            </a:r>
            <a:r>
              <a:rPr lang="en-US" altLang="zh-CN" sz="3200" b="1">
                <a:latin typeface="Times New Roman" panose="02020603050405020304" pitchFamily="18" charset="0"/>
              </a:rPr>
              <a:t>’s a great teacher.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He </a:t>
            </a:r>
            <a:r>
              <a:rPr lang="en-US" altLang="zh-CN" sz="3200" b="1">
                <a:latin typeface="Times New Roman" panose="02020603050405020304" pitchFamily="18" charset="0"/>
              </a:rPr>
              <a:t>gave really clear</a:t>
            </a:r>
            <a:r>
              <a:rPr lang="en-US" altLang="zh-CN" sz="3200" b="1">
                <a:solidFill>
                  <a:srgbClr val="CC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instructions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during P.E. class.</a:t>
            </a:r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4500563" y="4365625"/>
            <a:ext cx="4319587" cy="2232025"/>
          </a:xfrm>
          <a:prstGeom prst="wedgeRoundRectCallout">
            <a:avLst>
              <a:gd name="adj1" fmla="val -67384"/>
              <a:gd name="adj2" fmla="val 144"/>
              <a:gd name="adj3" fmla="val 16667"/>
            </a:avLst>
          </a:prstGeom>
          <a:noFill/>
          <a:ln w="254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Yea</a:t>
            </a:r>
            <a:r>
              <a:rPr lang="en-US" altLang="zh-CN" sz="3200" b="1">
                <a:latin typeface="Times New Roman" panose="02020603050405020304" pitchFamily="18" charset="0"/>
              </a:rPr>
              <a:t>h, he was kind when I hurt my knee. He told me to take a break from running.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图片1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73463"/>
            <a:ext cx="3240088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395288" y="765175"/>
            <a:ext cx="3095625" cy="2376488"/>
          </a:xfrm>
          <a:prstGeom prst="wedgeEllipseCallout">
            <a:avLst>
              <a:gd name="adj1" fmla="val -204"/>
              <a:gd name="adj2" fmla="val 63560"/>
            </a:avLst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Do you 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have any special memories?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4067175" y="549275"/>
            <a:ext cx="4679950" cy="4105275"/>
          </a:xfrm>
          <a:prstGeom prst="wedgeRectCallout">
            <a:avLst>
              <a:gd name="adj1" fmla="val -58310"/>
              <a:gd name="adj2" fmla="val 31593"/>
            </a:avLst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My best memory is when That’s Life played at school. Remember we wrote a letter to the band about our dream of hearing them play, and they offered to come?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3563938" y="5445125"/>
            <a:ext cx="4464050" cy="720725"/>
          </a:xfrm>
          <a:prstGeom prst="wedgeRoundRectCallout">
            <a:avLst>
              <a:gd name="adj1" fmla="val -59139"/>
              <a:gd name="adj2" fmla="val -128634"/>
              <a:gd name="adj3" fmla="val 16667"/>
            </a:avLst>
          </a:prstGeom>
          <a:noFill/>
          <a:ln w="254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Yeah, that was so cool.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13"/>
          <p:cNvSpPr txBox="1">
            <a:spLocks noChangeArrowheads="1"/>
          </p:cNvSpPr>
          <p:nvPr/>
        </p:nvSpPr>
        <p:spPr bwMode="auto">
          <a:xfrm>
            <a:off x="727382" y="2924944"/>
            <a:ext cx="727199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teachers will you miss the most after junior high school?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teachers do you like?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218205"/>
            <a:ext cx="6351507" cy="17067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03350" y="188913"/>
            <a:ext cx="734536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Read the conversation and complete the chart.</a:t>
            </a:r>
          </a:p>
        </p:txBody>
      </p:sp>
      <p:graphicFrame>
        <p:nvGraphicFramePr>
          <p:cNvPr id="45126" name="Group 7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7067284"/>
              </p:ext>
            </p:extLst>
          </p:nvPr>
        </p:nvGraphicFramePr>
        <p:xfrm>
          <a:off x="395288" y="1412875"/>
          <a:ext cx="8229600" cy="4895850"/>
        </p:xfrm>
        <a:graphic>
          <a:graphicData uri="http://schemas.openxmlformats.org/drawingml/2006/table">
            <a:tbl>
              <a:tblPr/>
              <a:tblGrid>
                <a:gridCol w="1728787"/>
                <a:gridCol w="1584325"/>
                <a:gridCol w="1366838"/>
                <a:gridCol w="3549650"/>
              </a:tblGrid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Miss who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What 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79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Clara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8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Judy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8" name="Oval 2"/>
          <p:cNvSpPr>
            <a:spLocks noChangeArrowheads="1"/>
          </p:cNvSpPr>
          <p:nvPr/>
        </p:nvSpPr>
        <p:spPr bwMode="auto">
          <a:xfrm>
            <a:off x="468313" y="404813"/>
            <a:ext cx="719137" cy="7191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2411413" y="2565400"/>
            <a:ext cx="115093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Ms. Lee</a:t>
            </a:r>
            <a:endParaRPr lang="zh-CN" altLang="en-US" sz="3000" b="1">
              <a:solidFill>
                <a:srgbClr val="FF0000"/>
              </a:solidFill>
              <a:latin typeface="Times New Roman" panose="02020603050405020304" pitchFamily="18" charset="0"/>
              <a:sym typeface="MS PGothic" panose="020B0600070205080204" pitchFamily="34" charset="-128"/>
            </a:endParaRP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2268538" y="4076700"/>
            <a:ext cx="136683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Mr. Brown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2195513" y="5300663"/>
            <a:ext cx="143986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Ms. Griffin</a:t>
            </a:r>
            <a:endParaRPr lang="zh-CN" altLang="en-US" sz="3000" b="1">
              <a:solidFill>
                <a:srgbClr val="FF0000"/>
              </a:solidFill>
              <a:latin typeface="Times New Roman" panose="02020603050405020304" pitchFamily="18" charset="0"/>
              <a:sym typeface="MS PGothic" panose="020B0600070205080204" pitchFamily="34" charset="-128"/>
            </a:endParaRP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3779838" y="2805113"/>
            <a:ext cx="10302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math</a:t>
            </a:r>
            <a:endParaRPr lang="zh-CN" altLang="en-US" sz="3000" b="1">
              <a:solidFill>
                <a:srgbClr val="FF0000"/>
              </a:solidFill>
              <a:latin typeface="Times New Roman" panose="02020603050405020304" pitchFamily="18" charset="0"/>
              <a:sym typeface="MS PGothic" panose="020B0600070205080204" pitchFamily="34" charset="-128"/>
            </a:endParaRP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3708400" y="4292600"/>
            <a:ext cx="1328738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science</a:t>
            </a:r>
            <a:endParaRPr lang="zh-CN" altLang="en-US" sz="3000" b="1">
              <a:solidFill>
                <a:srgbClr val="FF0000"/>
              </a:solidFill>
              <a:latin typeface="Times New Roman" panose="02020603050405020304" pitchFamily="18" charset="0"/>
              <a:sym typeface="MS PGothic" panose="020B0600070205080204" pitchFamily="34" charset="-128"/>
            </a:endParaRP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3635375" y="5540375"/>
            <a:ext cx="1411288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English</a:t>
            </a:r>
            <a:endParaRPr lang="zh-CN" altLang="en-US" sz="3000" b="1">
              <a:solidFill>
                <a:srgbClr val="FF0000"/>
              </a:solidFill>
              <a:latin typeface="Times New Roman" panose="02020603050405020304" pitchFamily="18" charset="0"/>
              <a:sym typeface="MS PGothic" panose="020B0600070205080204" pitchFamily="34" charset="-128"/>
            </a:endParaRP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5148263" y="2420938"/>
            <a:ext cx="338455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patient, helped her to work out the answers</a:t>
            </a:r>
            <a:endParaRPr lang="zh-CN" altLang="en-US" sz="3000" b="1">
              <a:solidFill>
                <a:srgbClr val="FF0000"/>
              </a:solidFill>
              <a:latin typeface="Times New Roman" panose="02020603050405020304" pitchFamily="18" charset="0"/>
              <a:sym typeface="MS PGothic" panose="020B0600070205080204" pitchFamily="34" charset="-128"/>
            </a:endParaRPr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5076825" y="3789363"/>
            <a:ext cx="3382963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took the time to explain things clearly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5435600" y="5346700"/>
            <a:ext cx="2808288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encouraged her a lot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1" grpId="0"/>
      <p:bldP spid="45102" grpId="0"/>
      <p:bldP spid="45103" grpId="0"/>
      <p:bldP spid="45104" grpId="0"/>
      <p:bldP spid="45105" grpId="0"/>
      <p:bldP spid="45106" grpId="0"/>
      <p:bldP spid="45108" grpId="0"/>
      <p:bldP spid="45110" grpId="0"/>
      <p:bldP spid="451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459788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EFD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Judy and Clara are talking about their junior high school life. Clara says she will miss Ms. Lee and Mr. Brown the most because Ms. Lee _____ always ___________ her in math class. And Mr. Brown always _____ the time __________ things to her clearly ________ she couldn’t understand anything. Judy will miss Ms. Griffin because she encouraged her in English class, and Judy’s exam ______ doubled. They will _____ each of the teachers a card and gift to say thank you.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68313" y="2417763"/>
            <a:ext cx="1109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was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2771775" y="2420938"/>
            <a:ext cx="292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patient with 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643438" y="2924175"/>
            <a:ext cx="1328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took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6011863" y="3500438"/>
            <a:ext cx="2160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whenever 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468313" y="3497263"/>
            <a:ext cx="2379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explain </a:t>
            </a:r>
          </a:p>
        </p:txBody>
      </p:sp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5861050" y="5084763"/>
            <a:ext cx="1374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scores</a:t>
            </a:r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2284413" y="5589588"/>
            <a:ext cx="77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get</a:t>
            </a:r>
          </a:p>
        </p:txBody>
      </p:sp>
      <p:sp>
        <p:nvSpPr>
          <p:cNvPr id="70666" name="Text Box 13"/>
          <p:cNvSpPr txBox="1">
            <a:spLocks noChangeArrowheads="1"/>
          </p:cNvSpPr>
          <p:nvPr/>
        </p:nvSpPr>
        <p:spPr bwMode="auto">
          <a:xfrm>
            <a:off x="360363" y="188913"/>
            <a:ext cx="4787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cs typeface="Arial" panose="020B0604020202020204" pitchFamily="34" charset="0"/>
              </a:rPr>
              <a:t>Fill in the blanks.</a:t>
            </a:r>
            <a:endParaRPr lang="zh-CN" altLang="en-US" sz="3200" b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/>
      <p:bldP spid="191494" grpId="0"/>
      <p:bldP spid="191495" grpId="0"/>
      <p:bldP spid="191496" grpId="0"/>
      <p:bldP spid="191497" grpId="0"/>
      <p:bldP spid="191498" grpId="0"/>
      <p:bldP spid="1914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2" name="Picture 6" descr="Ro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8913"/>
            <a:ext cx="3240088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0929" r:id="rId2" imgW="8713800" imgH="5616720"/>
        </mc:Choice>
        <mc:Fallback>
          <p:control r:id="rId2" imgW="8713800" imgH="5616720">
            <p:pic>
              <p:nvPicPr>
                <p:cNvPr id="8090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50825" y="1052513"/>
                  <a:ext cx="8713788" cy="5616575"/>
                </a:xfrm>
                <a:prstGeom prst="rect">
                  <a:avLst/>
                </a:prstGeom>
                <a:noFill/>
                <a:ln w="9525" algn="ctr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Section A 1 (1a-2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826250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圆角矩形标注 13"/>
          <p:cNvSpPr>
            <a:spLocks noChangeArrowheads="1"/>
          </p:cNvSpPr>
          <p:nvPr/>
        </p:nvSpPr>
        <p:spPr bwMode="auto">
          <a:xfrm>
            <a:off x="4967287" y="1124744"/>
            <a:ext cx="3853185" cy="2880320"/>
          </a:xfrm>
          <a:prstGeom prst="wedgeRoundRectCallout">
            <a:avLst>
              <a:gd name="adj1" fmla="val -69348"/>
              <a:gd name="adj2" fmla="val 25361"/>
              <a:gd name="adj3" fmla="val 16667"/>
            </a:avLst>
          </a:prstGeom>
          <a:noFill/>
          <a:ln w="25400">
            <a:solidFill>
              <a:srgbClr val="CC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teacher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will you miss the most after junior high school, Clara? …</a:t>
            </a:r>
          </a:p>
        </p:txBody>
      </p:sp>
      <p:sp>
        <p:nvSpPr>
          <p:cNvPr id="20487" name="圆角矩形标注 9"/>
          <p:cNvSpPr>
            <a:spLocks noChangeArrowheads="1"/>
          </p:cNvSpPr>
          <p:nvPr/>
        </p:nvSpPr>
        <p:spPr bwMode="auto">
          <a:xfrm>
            <a:off x="684213" y="4797425"/>
            <a:ext cx="5830887" cy="863600"/>
          </a:xfrm>
          <a:prstGeom prst="wedgeRoundRectCallout">
            <a:avLst>
              <a:gd name="adj1" fmla="val -17525"/>
              <a:gd name="adj2" fmla="val -99002"/>
              <a:gd name="adj3" fmla="val 16667"/>
            </a:avLst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Lee and Mr. Brown…</a:t>
            </a:r>
          </a:p>
        </p:txBody>
      </p:sp>
      <p:pic>
        <p:nvPicPr>
          <p:cNvPr id="20492" name="Picture 12" descr="Work in pai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0350"/>
            <a:ext cx="389731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35" y="1988840"/>
            <a:ext cx="2663952" cy="24871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 autoUpdateAnimBg="0"/>
      <p:bldP spid="20487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563" y="1125538"/>
            <a:ext cx="4049712" cy="5502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a prize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 survey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row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the school band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 method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instructions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patient with sb.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out the answers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sb.</a:t>
            </a:r>
          </a:p>
          <a:p>
            <a:pPr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in more effort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27088" y="1216025"/>
            <a:ext cx="403225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做一项调查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连续地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加入学校乐队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教学方法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明确的指示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对某人有耐心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计算出答案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给某人解释某事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付出更多的努力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56458"/>
            <a:ext cx="3352523" cy="9143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26390"/>
            <a:ext cx="7992888" cy="12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3200" b="1" dirty="0">
                <a:solidFill>
                  <a:srgbClr val="0000FF"/>
                </a:solidFill>
              </a:rPr>
              <a:t>.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根据句意，从方框中选择恰当的单词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填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空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，有的需要变换形式。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32656"/>
            <a:ext cx="3005588" cy="99373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8946" y="2603217"/>
            <a:ext cx="6408712" cy="1222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survey, keyboard, double, instruction, shall, standard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3912245"/>
            <a:ext cx="8732113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number of cars on the roads has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 over the past few years in my city.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__________ I invite my math teacher to the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birthday party, Mom?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4509075"/>
            <a:ext cx="1596912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doubled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43608" y="5123089"/>
            <a:ext cx="1072730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61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2526733"/>
            <a:ext cx="8568952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According to a recent __________, 90 percent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people like this TV play.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Miss Mills made the __________ simple so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the children could understand them.  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7624" y="982222"/>
            <a:ext cx="6408712" cy="1222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survey, keyboard, double, instruction, shall, standard</a:t>
            </a:r>
          </a:p>
        </p:txBody>
      </p:sp>
      <p:sp>
        <p:nvSpPr>
          <p:cNvPr id="5" name="矩形 4"/>
          <p:cNvSpPr/>
          <p:nvPr/>
        </p:nvSpPr>
        <p:spPr>
          <a:xfrm>
            <a:off x="4862525" y="2492896"/>
            <a:ext cx="134844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355976" y="3733906"/>
            <a:ext cx="2361544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11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852936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Without doubt, the living __________ in the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small village has improved a lot since 2000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Paul has much experience playing the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__________. He began to learn it at the age of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6.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59632" y="1495394"/>
            <a:ext cx="6408712" cy="1222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survey, keyboard, double, instruction, shall, standard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4581128"/>
            <a:ext cx="1848583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6" name="矩形 5"/>
          <p:cNvSpPr/>
          <p:nvPr/>
        </p:nvSpPr>
        <p:spPr>
          <a:xfrm>
            <a:off x="5508104" y="2866256"/>
            <a:ext cx="1962397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 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5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620688"/>
            <a:ext cx="8496944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根据句意及汉语提示，完成下列句子。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Have you __________ __________(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计算出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how much these things will cost?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Bob told me he didn’t want to make two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mistakes __________ _________ __________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Susan enjoys music very much. She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 __________ __________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__________(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加入学校乐队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two years ago.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1206864"/>
            <a:ext cx="2999539" cy="63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out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059832" y="2961760"/>
            <a:ext cx="45886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               a              row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187624" y="4732335"/>
            <a:ext cx="5586786" cy="1222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the            school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549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664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Judy, we have been walking along the river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hour. What about __________ 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休息一下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 big cities, cars and buses have polluted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air. A lot 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people__________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__________ __________(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健康有问题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English teacher used a new __________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__________(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教学方法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As a result, the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students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more interested in the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lessons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958278"/>
            <a:ext cx="763284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taking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                break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62878" y="2718965"/>
            <a:ext cx="7165506" cy="1222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have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health          problems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32925" y="3913373"/>
            <a:ext cx="762750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teaching 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29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588041"/>
            <a:ext cx="8352928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根据汉语意思及括号内所给英文提示语，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将下列句子翻译成英语。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王老师对她的学生们有耐心。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(patient)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谁指导你读这本书的？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(guide)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向小孩解释这个问题很难。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(explain)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______________________________________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1014" y="2326859"/>
            <a:ext cx="7065717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 Wang is patient with her students.</a:t>
            </a:r>
          </a:p>
        </p:txBody>
      </p:sp>
      <p:sp>
        <p:nvSpPr>
          <p:cNvPr id="5" name="矩形 4"/>
          <p:cNvSpPr/>
          <p:nvPr/>
        </p:nvSpPr>
        <p:spPr>
          <a:xfrm>
            <a:off x="831014" y="3497164"/>
            <a:ext cx="6420925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guided you to read the book?  </a:t>
            </a:r>
          </a:p>
        </p:txBody>
      </p:sp>
      <p:sp>
        <p:nvSpPr>
          <p:cNvPr id="6" name="矩形 5"/>
          <p:cNvSpPr/>
          <p:nvPr/>
        </p:nvSpPr>
        <p:spPr>
          <a:xfrm>
            <a:off x="831014" y="4667470"/>
            <a:ext cx="813347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explain the problem to children.</a:t>
            </a:r>
          </a:p>
        </p:txBody>
      </p:sp>
    </p:spTree>
    <p:extLst>
      <p:ext uri="{BB962C8B-B14F-4D97-AF65-F5344CB8AC3E}">
        <p14:creationId xmlns:p14="http://schemas.microsoft.com/office/powerpoint/2010/main" val="42822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268760"/>
            <a:ext cx="813690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因为下雨，昨天他们不得不待在家。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of)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_____________________________________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_____________________________________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莫莉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(Molly)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经常花时间在养老院帮助做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些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事情。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(take)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_____________________________________</a:t>
            </a: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_____________________________________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69672" y="2437180"/>
            <a:ext cx="763284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had to stay at home yesterday because of the rain.</a:t>
            </a:r>
          </a:p>
        </p:txBody>
      </p:sp>
      <p:sp>
        <p:nvSpPr>
          <p:cNvPr id="5" name="矩形 4"/>
          <p:cNvSpPr/>
          <p:nvPr/>
        </p:nvSpPr>
        <p:spPr>
          <a:xfrm>
            <a:off x="1169672" y="4725144"/>
            <a:ext cx="766875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Molly often takes time to help do something in the old people's home.</a:t>
            </a:r>
          </a:p>
        </p:txBody>
      </p:sp>
    </p:spTree>
    <p:extLst>
      <p:ext uri="{BB962C8B-B14F-4D97-AF65-F5344CB8AC3E}">
        <p14:creationId xmlns:p14="http://schemas.microsoft.com/office/powerpoint/2010/main" val="17894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2492896"/>
            <a:ext cx="69848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8775" indent="-358775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sym typeface="MS PGothic" panose="020B0600070205080204" pitchFamily="34" charset="-128"/>
              </a:rPr>
              <a:t>1.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your past memories and experiences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S PGothic" panose="020B0600070205080204" pitchFamily="34" charset="-128"/>
              </a:rPr>
              <a:t>from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MS PGothic" panose="020B0600070205080204" pitchFamily="34" charset="-128"/>
              </a:rPr>
              <a:t>junior high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S PGothic" panose="020B0600070205080204" pitchFamily="34" charset="-128"/>
              </a:rPr>
              <a:t>school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S PGothic" panose="020B0600070205080204" pitchFamily="34" charset="-128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MS PGothic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sym typeface="MS PGothic" panose="020B0600070205080204" pitchFamily="34" charset="-128"/>
              </a:rPr>
              <a:t>2. Recite the conversation in 2d.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sym typeface="MS PGothic" panose="020B0600070205080204" pitchFamily="34" charset="-128"/>
              </a:rPr>
              <a:t>3. </a:t>
            </a:r>
            <a:r>
              <a:rPr lang="en-US" altLang="zh-CN" sz="3200" b="1" dirty="0">
                <a:latin typeface="Times New Roman" panose="02020603050405020304" pitchFamily="18" charset="0"/>
              </a:rPr>
              <a:t>Preview the article on page 107.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03" y="836712"/>
            <a:ext cx="5790721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27086" y="2780928"/>
            <a:ext cx="7705725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3400" b="1" dirty="0">
                <a:latin typeface="Times New Roman" panose="02020603050405020304" pitchFamily="18" charset="0"/>
              </a:rPr>
              <a:t>  To learn to share past memories and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   experiences with your classmates.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3400" b="1" dirty="0">
                <a:latin typeface="Times New Roman" panose="02020603050405020304" pitchFamily="18" charset="0"/>
              </a:rPr>
              <a:t>  To learn to use the sentence patterns: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400" b="1" i="1" dirty="0">
                <a:latin typeface="Times New Roman" panose="02020603050405020304" pitchFamily="18" charset="0"/>
              </a:rPr>
              <a:t>    I remember doing …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400" b="1" i="1" dirty="0">
                <a:latin typeface="Times New Roman" panose="02020603050405020304" pitchFamily="18" charset="0"/>
              </a:rPr>
              <a:t>    I have 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8" y="1556792"/>
            <a:ext cx="8228919" cy="14019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99592" y="2780928"/>
            <a:ext cx="748982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high school days will soon be over.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special memories at junior high school?</a:t>
            </a:r>
          </a:p>
        </p:txBody>
      </p:sp>
      <p:pic>
        <p:nvPicPr>
          <p:cNvPr id="36871" name="Picture 7" descr="Warming up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689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23850" y="2636838"/>
            <a:ext cx="3960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having military training in Grade 7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79388" y="6092825"/>
            <a:ext cx="4189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reading in the morning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148064" y="3197226"/>
            <a:ext cx="37814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making new friends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6573"/>
            <a:ext cx="1782198" cy="2376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3" y="3851275"/>
            <a:ext cx="3556001" cy="17668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4175"/>
            <a:ext cx="2052849" cy="2736063"/>
          </a:xfrm>
          <a:prstGeom prst="rect">
            <a:avLst/>
          </a:prstGeom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92598" y="6021387"/>
            <a:ext cx="37814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winning a prize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51275"/>
            <a:ext cx="2935358" cy="2160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90" grpId="0"/>
      <p:bldP spid="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787900" y="3186964"/>
            <a:ext cx="4143375" cy="6317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putting on a play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3" descr="u=3056317562,2692302704&amp;fm=21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08450"/>
            <a:ext cx="3384550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67175" y="4941888"/>
            <a:ext cx="4608513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having an interesting P.E. lesson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89950" y="2963464"/>
            <a:ext cx="324008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being volunteers to help others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6" y="668083"/>
            <a:ext cx="3572522" cy="2373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67" y="686042"/>
            <a:ext cx="3925128" cy="23550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/>
      <p:bldP spid="47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1402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1560" y="771786"/>
            <a:ext cx="763284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Look at the picture. What kind of party do you think it is? Is it a welcome party or a graduation party?</a:t>
            </a:r>
            <a:endParaRPr lang="zh-CN" altLang="en-US" sz="32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725144"/>
            <a:ext cx="4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749338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Look at the small pictures. What are the boy and the girl talking about? What does the girl remember doing? What do you remember doing in junior high school?</a:t>
            </a:r>
            <a:endParaRPr lang="zh-CN" altLang="en-US" sz="32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24462"/>
            <a:ext cx="41402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562" y="5301208"/>
            <a:ext cx="4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200" b="1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</TotalTime>
  <Pages>0</Pages>
  <Words>1988</Words>
  <Characters>0</Characters>
  <Application>Microsoft Office PowerPoint</Application>
  <DocSecurity>0</DocSecurity>
  <PresentationFormat>全屏显示(4:3)</PresentationFormat>
  <Lines>0</Lines>
  <Paragraphs>314</Paragraphs>
  <Slides>40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MS PGothic</vt:lpstr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/>
  <cp:keywords/>
  <dc:description/>
  <cp:lastModifiedBy>Sky123.Org</cp:lastModifiedBy>
  <cp:revision>255</cp:revision>
  <dcterms:created xsi:type="dcterms:W3CDTF">2012-06-06T01:30:27Z</dcterms:created>
  <dcterms:modified xsi:type="dcterms:W3CDTF">2020-09-10T01:09:00Z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