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306" r:id="rId2"/>
    <p:sldId id="256" r:id="rId3"/>
    <p:sldId id="257" r:id="rId4"/>
    <p:sldId id="316" r:id="rId5"/>
    <p:sldId id="309" r:id="rId6"/>
    <p:sldId id="317" r:id="rId7"/>
    <p:sldId id="318" r:id="rId8"/>
    <p:sldId id="319" r:id="rId9"/>
    <p:sldId id="329" r:id="rId10"/>
    <p:sldId id="268" r:id="rId11"/>
    <p:sldId id="320" r:id="rId12"/>
    <p:sldId id="321" r:id="rId13"/>
    <p:sldId id="322" r:id="rId14"/>
    <p:sldId id="269" r:id="rId15"/>
    <p:sldId id="270" r:id="rId16"/>
    <p:sldId id="297" r:id="rId17"/>
    <p:sldId id="308" r:id="rId18"/>
    <p:sldId id="271" r:id="rId19"/>
    <p:sldId id="323" r:id="rId20"/>
    <p:sldId id="289" r:id="rId21"/>
    <p:sldId id="298" r:id="rId22"/>
    <p:sldId id="330" r:id="rId23"/>
    <p:sldId id="331" r:id="rId24"/>
    <p:sldId id="325" r:id="rId25"/>
    <p:sldId id="333" r:id="rId26"/>
    <p:sldId id="327" r:id="rId27"/>
    <p:sldId id="334" r:id="rId28"/>
    <p:sldId id="335" r:id="rId29"/>
    <p:sldId id="338" r:id="rId30"/>
    <p:sldId id="337" r:id="rId31"/>
    <p:sldId id="336" r:id="rId32"/>
    <p:sldId id="266" r:id="rId33"/>
    <p:sldId id="267" r:id="rId3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9FF"/>
    <a:srgbClr val="CCFFFF"/>
    <a:srgbClr val="FF00FF"/>
    <a:srgbClr val="FF33CC"/>
    <a:srgbClr val="FF0000"/>
    <a:srgbClr val="CC00FF"/>
    <a:srgbClr val="FF33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93679" autoAdjust="0"/>
  </p:normalViewPr>
  <p:slideViewPr>
    <p:cSldViewPr>
      <p:cViewPr varScale="1">
        <p:scale>
          <a:sx n="88" d="100"/>
          <a:sy n="88" d="100"/>
        </p:scale>
        <p:origin x="4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4F24D-0A3F-443F-9963-03ACA9CBD0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18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8C97B-B707-4A19-8F9D-2986373B09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22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D6078-4106-45BD-B1BC-CA6F90F080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01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34135-EFE8-44AD-951B-F1AFF76519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89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1B32A-A6D6-417B-86D8-31086C1A2C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4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081CF-FCE2-48FF-9349-949664E40E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22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D047B-5398-4D1E-A5B9-73A604216E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30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06BAF-3EA9-42F2-B44B-54C0F85F5E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631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CB145-B214-4EA2-8A2C-A0B212AF0F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32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57F1C-EE69-4177-9094-E04E2008DF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540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44E9E-8CC9-4E65-88F0-547C7C227B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2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52CF4CC-D441-42B6-AF5F-B5805E27270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Section%20A%203a.mp3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Section%20A%203a.mp3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WordArt 2"/>
          <p:cNvSpPr>
            <a:spLocks noChangeArrowheads="1" noChangeShapeType="1" noTextEdit="1"/>
          </p:cNvSpPr>
          <p:nvPr/>
        </p:nvSpPr>
        <p:spPr bwMode="auto">
          <a:xfrm>
            <a:off x="4932363" y="4149725"/>
            <a:ext cx="3024187" cy="7921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cs typeface="Arial" panose="020B0604020202020204" pitchFamily="34" charset="0"/>
              </a:rPr>
              <a:t>Unit 14</a:t>
            </a:r>
            <a:endParaRPr lang="zh-CN" altLang="en-US" sz="3600" b="1" kern="10">
              <a:ln w="12700">
                <a:solidFill>
                  <a:schemeClr val="tx1"/>
                </a:solidFill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402582" y="547266"/>
            <a:ext cx="7200900" cy="121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rtl="1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0000FF"/>
                </a:solidFill>
              </a:rPr>
              <a:t>Read the </a:t>
            </a:r>
            <a:r>
              <a:rPr lang="en-US" altLang="zh-CN" sz="3200" b="1" dirty="0">
                <a:solidFill>
                  <a:srgbClr val="0000FF"/>
                </a:solidFill>
              </a:rPr>
              <a:t>passage 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and </a:t>
            </a:r>
            <a:r>
              <a:rPr lang="en-US" altLang="zh-CN" sz="3200" b="1" dirty="0">
                <a:solidFill>
                  <a:srgbClr val="0000FF"/>
                </a:solidFill>
              </a:rPr>
              <a:t>answer the questions.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67544" y="1772816"/>
            <a:ext cx="8496300" cy="181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1. What kind of writing is this?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32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2. What is the main subject of this writing?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899344" y="2364963"/>
            <a:ext cx="4860925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This is a poem.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899344" y="3466678"/>
            <a:ext cx="7704138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The main subject is the writer’s memories of school over the last three years.</a:t>
            </a:r>
          </a:p>
        </p:txBody>
      </p:sp>
      <p:sp>
        <p:nvSpPr>
          <p:cNvPr id="10250" name="Oval 2"/>
          <p:cNvSpPr>
            <a:spLocks noChangeArrowheads="1"/>
          </p:cNvSpPr>
          <p:nvPr/>
        </p:nvSpPr>
        <p:spPr bwMode="auto">
          <a:xfrm>
            <a:off x="612007" y="653628"/>
            <a:ext cx="719137" cy="7588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3a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96888" y="4531658"/>
            <a:ext cx="72009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3. Who do you think the writer is?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899344" y="5092398"/>
            <a:ext cx="7991475" cy="122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The writer is a student who is just about to graduate.</a:t>
            </a:r>
          </a:p>
        </p:txBody>
      </p:sp>
      <p:pic>
        <p:nvPicPr>
          <p:cNvPr id="10257" name="Picture 17" descr="图片听力1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94572"/>
            <a:ext cx="769938" cy="7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10248" grpId="0"/>
      <p:bldP spid="102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29" name="Group 53"/>
          <p:cNvGraphicFramePr>
            <a:graphicFrameLocks noGrp="1"/>
          </p:cNvGraphicFramePr>
          <p:nvPr>
            <p:ph idx="4294967295"/>
          </p:nvPr>
        </p:nvGraphicFramePr>
        <p:xfrm>
          <a:off x="179388" y="1339850"/>
          <a:ext cx="8640762" cy="5331779"/>
        </p:xfrm>
        <a:graphic>
          <a:graphicData uri="http://schemas.openxmlformats.org/drawingml/2006/table">
            <a:tbl>
              <a:tblPr/>
              <a:tblGrid>
                <a:gridCol w="1584325"/>
                <a:gridCol w="4537075"/>
                <a:gridCol w="2519362"/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Stanzas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Experiences / Memories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Feelings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935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793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04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2339975" y="1965325"/>
            <a:ext cx="3106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morning reading</a:t>
            </a:r>
          </a:p>
        </p:txBody>
      </p:sp>
      <p:sp>
        <p:nvSpPr>
          <p:cNvPr id="50214" name="Text Box 38"/>
          <p:cNvSpPr txBox="1">
            <a:spLocks noChangeArrowheads="1"/>
          </p:cNvSpPr>
          <p:nvPr/>
        </p:nvSpPr>
        <p:spPr bwMode="auto">
          <a:xfrm>
            <a:off x="2051050" y="2611438"/>
            <a:ext cx="34956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school sports day, </a:t>
            </a:r>
          </a:p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long hours of training</a:t>
            </a:r>
          </a:p>
        </p:txBody>
      </p:sp>
      <p:sp>
        <p:nvSpPr>
          <p:cNvPr id="50215" name="Text Box 39"/>
          <p:cNvSpPr txBox="1">
            <a:spLocks noChangeArrowheads="1"/>
          </p:cNvSpPr>
          <p:nvPr/>
        </p:nvSpPr>
        <p:spPr bwMode="auto">
          <a:xfrm>
            <a:off x="6227763" y="2636838"/>
            <a:ext cx="2700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pride of overcoming fear</a:t>
            </a:r>
          </a:p>
        </p:txBody>
      </p:sp>
      <p:sp>
        <p:nvSpPr>
          <p:cNvPr id="50216" name="Text Box 40"/>
          <p:cNvSpPr txBox="1">
            <a:spLocks noChangeArrowheads="1"/>
          </p:cNvSpPr>
          <p:nvPr/>
        </p:nvSpPr>
        <p:spPr bwMode="auto">
          <a:xfrm>
            <a:off x="2555875" y="3571875"/>
            <a:ext cx="2373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starting day </a:t>
            </a:r>
          </a:p>
        </p:txBody>
      </p:sp>
      <p:sp>
        <p:nvSpPr>
          <p:cNvPr id="50217" name="Text Box 41"/>
          <p:cNvSpPr txBox="1">
            <a:spLocks noChangeArrowheads="1"/>
          </p:cNvSpPr>
          <p:nvPr/>
        </p:nvSpPr>
        <p:spPr bwMode="auto">
          <a:xfrm>
            <a:off x="7019925" y="3571875"/>
            <a:ext cx="77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shy</a:t>
            </a:r>
          </a:p>
        </p:txBody>
      </p:sp>
      <p:sp>
        <p:nvSpPr>
          <p:cNvPr id="50218" name="Text Box 42"/>
          <p:cNvSpPr txBox="1">
            <a:spLocks noChangeArrowheads="1"/>
          </p:cNvSpPr>
          <p:nvPr/>
        </p:nvSpPr>
        <p:spPr bwMode="auto">
          <a:xfrm>
            <a:off x="1763713" y="4076700"/>
            <a:ext cx="47529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making friends, helping each other with homework</a:t>
            </a:r>
          </a:p>
        </p:txBody>
      </p:sp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1908175" y="4940300"/>
            <a:ext cx="42814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preparing for art festivals, </a:t>
            </a:r>
          </a:p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New Year’s parties</a:t>
            </a:r>
          </a:p>
        </p:txBody>
      </p:sp>
      <p:sp>
        <p:nvSpPr>
          <p:cNvPr id="50220" name="Text Box 44"/>
          <p:cNvSpPr txBox="1">
            <a:spLocks noChangeArrowheads="1"/>
          </p:cNvSpPr>
          <p:nvPr/>
        </p:nvSpPr>
        <p:spPr bwMode="auto">
          <a:xfrm>
            <a:off x="1691680" y="6021388"/>
            <a:ext cx="46169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learning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 different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language</a:t>
            </a:r>
          </a:p>
        </p:txBody>
      </p:sp>
      <p:sp>
        <p:nvSpPr>
          <p:cNvPr id="50230" name="Text Box 54"/>
          <p:cNvSpPr txBox="1">
            <a:spLocks noChangeArrowheads="1"/>
          </p:cNvSpPr>
          <p:nvPr/>
        </p:nvSpPr>
        <p:spPr bwMode="auto">
          <a:xfrm>
            <a:off x="467544" y="263550"/>
            <a:ext cx="83169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00FF"/>
                </a:solidFill>
                <a:cs typeface="Arial" panose="020B0604020202020204" pitchFamily="34" charset="0"/>
              </a:rPr>
              <a:t>Read the poem (1-6 stanzas) and finish the diagram.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13" grpId="0"/>
      <p:bldP spid="50214" grpId="0"/>
      <p:bldP spid="50215" grpId="0"/>
      <p:bldP spid="50216" grpId="0"/>
      <p:bldP spid="50217" grpId="0"/>
      <p:bldP spid="50218" grpId="0"/>
      <p:bldP spid="50219" grpId="0"/>
      <p:bldP spid="502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276920" y="2492152"/>
            <a:ext cx="8686800" cy="221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1) How does the writer feel about leaving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the school?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2) What will the writer miss?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732533" y="3573240"/>
            <a:ext cx="4343400" cy="59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He/she wants to cry.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26976" y="4668799"/>
            <a:ext cx="7786687" cy="113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lnSpc>
                <a:spcPct val="110000"/>
              </a:lnSpc>
              <a:buFontTx/>
              <a:buNone/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  <a:lvl2pPr marL="742950" indent="-285750">
              <a:buFont typeface="Arial" panose="020B0604020202020204" pitchFamily="34" charset="0"/>
            </a:lvl2pPr>
            <a:lvl3pPr marL="1143000" indent="-228600">
              <a:buFont typeface="Arial" panose="020B0604020202020204" pitchFamily="34" charset="0"/>
            </a:lvl3pPr>
            <a:lvl4pPr marL="1600200" indent="-228600">
              <a:buFont typeface="Arial" panose="020B0604020202020204" pitchFamily="34" charset="0"/>
            </a:lvl4pPr>
            <a:lvl5pPr marL="2057400" indent="-228600">
              <a:buFont typeface="Arial" panose="020B0604020202020204" pitchFamily="34" charset="0"/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r>
              <a:rPr lang="en-US" altLang="zh-CN" dirty="0"/>
              <a:t>The school trees and flowers, and kind and caring teachers.</a:t>
            </a:r>
            <a:endParaRPr lang="zh-CN" altLang="zh-CN" dirty="0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251520" y="1196752"/>
            <a:ext cx="8572500" cy="113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2D050">
                    <a:alpha val="48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cs typeface="Arial" panose="020B0604020202020204" pitchFamily="34" charset="0"/>
              </a:rPr>
              <a:t>Read the poem (7-8 stanzas) and answer the following questions.</a:t>
            </a:r>
            <a:endParaRPr lang="zh-CN" altLang="en-US" sz="3200" b="1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/>
      <p:bldP spid="409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图片 1" descr="图片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496050"/>
            <a:ext cx="8953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{9067DB63-9D1E-4481-A49A-4D13469C4CC5}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6"/>
          <p:cNvSpPr>
            <a:spLocks noChangeArrowheads="1"/>
          </p:cNvSpPr>
          <p:nvPr/>
        </p:nvSpPr>
        <p:spPr bwMode="auto">
          <a:xfrm>
            <a:off x="2571750" y="4214813"/>
            <a:ext cx="714375" cy="4286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3000375" y="1785938"/>
            <a:ext cx="714375" cy="4286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Oval 16"/>
          <p:cNvSpPr>
            <a:spLocks noChangeArrowheads="1"/>
          </p:cNvSpPr>
          <p:nvPr/>
        </p:nvSpPr>
        <p:spPr bwMode="auto">
          <a:xfrm>
            <a:off x="3276600" y="2636838"/>
            <a:ext cx="714375" cy="42862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Oval 16"/>
          <p:cNvSpPr>
            <a:spLocks noChangeArrowheads="1"/>
          </p:cNvSpPr>
          <p:nvPr/>
        </p:nvSpPr>
        <p:spPr bwMode="auto">
          <a:xfrm>
            <a:off x="2195513" y="3357563"/>
            <a:ext cx="642937" cy="42862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2643188" y="4857750"/>
            <a:ext cx="714375" cy="4286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1979613" y="1125538"/>
            <a:ext cx="714375" cy="4286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1547813" y="5734050"/>
            <a:ext cx="857250" cy="42862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1835150" y="6429375"/>
            <a:ext cx="919163" cy="42862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7308850" y="1125538"/>
            <a:ext cx="857250" cy="4286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215188" y="2643188"/>
            <a:ext cx="571500" cy="42862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659563" y="3357563"/>
            <a:ext cx="1357312" cy="42862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7164388" y="4221163"/>
            <a:ext cx="857250" cy="428625"/>
          </a:xfrm>
          <a:prstGeom prst="ellips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7092950" y="4868863"/>
            <a:ext cx="642938" cy="428625"/>
          </a:xfrm>
          <a:prstGeom prst="ellips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7885113" y="5734050"/>
            <a:ext cx="857250" cy="4286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7215188" y="6429375"/>
            <a:ext cx="714375" cy="4286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1403350" y="1916113"/>
            <a:ext cx="5761038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400" b="1">
                <a:solidFill>
                  <a:srgbClr val="0000FF"/>
                </a:solidFill>
              </a:rPr>
              <a:t>Listen and find the rhyme.</a:t>
            </a:r>
          </a:p>
        </p:txBody>
      </p:sp>
      <p:sp>
        <p:nvSpPr>
          <p:cNvPr id="2" name="Oval 16"/>
          <p:cNvSpPr>
            <a:spLocks noChangeArrowheads="1"/>
          </p:cNvSpPr>
          <p:nvPr/>
        </p:nvSpPr>
        <p:spPr bwMode="auto">
          <a:xfrm>
            <a:off x="7019925" y="1773238"/>
            <a:ext cx="857250" cy="4286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2247" name="Picture 23" descr="图片听力1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49275"/>
            <a:ext cx="769938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4" grpId="1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2"/>
          <p:cNvSpPr>
            <a:spLocks noChangeArrowheads="1"/>
          </p:cNvSpPr>
          <p:nvPr/>
        </p:nvSpPr>
        <p:spPr bwMode="auto">
          <a:xfrm>
            <a:off x="395288" y="981075"/>
            <a:ext cx="719137" cy="7207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3b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222812" y="554559"/>
            <a:ext cx="7488237" cy="181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0000FF"/>
                </a:solidFill>
              </a:rPr>
              <a:t>Read the poem again. Write </a:t>
            </a:r>
            <a:r>
              <a:rPr lang="en-US" altLang="zh-CN" sz="3200" b="1" dirty="0">
                <a:solidFill>
                  <a:srgbClr val="0000FF"/>
                </a:solidFill>
              </a:rPr>
              <a:t>the words that rhyme with the words below.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96875" y="2430463"/>
            <a:ext cx="3290888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things    </a:t>
            </a:r>
            <a:r>
              <a:rPr lang="zh-CN" altLang="en-US" sz="3200" b="1" u="sng">
                <a:latin typeface="Times New Roman" panose="02020603050405020304" pitchFamily="18" charset="0"/>
              </a:rPr>
              <a:t>rings    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256088" y="2381251"/>
            <a:ext cx="4060825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year      ________   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96875" y="3870326"/>
            <a:ext cx="39243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class      ________    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284663" y="3943351"/>
            <a:ext cx="4391025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land     ____</a:t>
            </a:r>
            <a:r>
              <a:rPr lang="en-US" altLang="zh-CN" sz="3200" b="1">
                <a:latin typeface="Times New Roman" panose="02020603050405020304" pitchFamily="18" charset="0"/>
              </a:rPr>
              <a:t>_______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68313" y="5310188"/>
            <a:ext cx="3738562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school  ________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284663" y="5310188"/>
            <a:ext cx="4176712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flowers ________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797550" y="3933826"/>
            <a:ext cx="2735263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understand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2124075" y="5300663"/>
            <a:ext cx="21590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cool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938837" y="5300663"/>
            <a:ext cx="1779587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ours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124075" y="3789363"/>
            <a:ext cx="1800225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pass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227763" y="2349501"/>
            <a:ext cx="191135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fear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/>
      <p:bldP spid="11275" grpId="0"/>
      <p:bldP spid="11276" grpId="0"/>
      <p:bldP spid="11277" grpId="0"/>
      <p:bldP spid="112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128" y="620713"/>
            <a:ext cx="7343775" cy="2520950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3200" b="1" dirty="0">
                <a:solidFill>
                  <a:srgbClr val="0000FF"/>
                </a:solidFill>
              </a:rPr>
              <a:t>Have you experienced any of the following things? How did you feel?</a:t>
            </a:r>
            <a:r>
              <a:rPr lang="en-US" altLang="zh-CN" sz="3200" b="1" dirty="0">
                <a:solidFill>
                  <a:srgbClr val="0000FF"/>
                </a:solidFill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</a:rPr>
              <a:t>How does the writer feel about them?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0791" y="2852936"/>
            <a:ext cx="7702550" cy="1439862"/>
          </a:xfrm>
        </p:spPr>
        <p:txBody>
          <a:bodyPr/>
          <a:lstStyle/>
          <a:p>
            <a:pPr marL="444500" indent="-4445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</a:rPr>
              <a:t>trying to be on time for morning readings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2292" name="Oval 2"/>
          <p:cNvSpPr>
            <a:spLocks noChangeArrowheads="1"/>
          </p:cNvSpPr>
          <p:nvPr/>
        </p:nvSpPr>
        <p:spPr bwMode="auto">
          <a:xfrm>
            <a:off x="323528" y="908050"/>
            <a:ext cx="719137" cy="7207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3c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114028" y="4075311"/>
            <a:ext cx="7199313" cy="122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It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 a struggle to be on time for morning readings.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085138" cy="3960812"/>
          </a:xfrm>
        </p:spPr>
        <p:txBody>
          <a:bodyPr/>
          <a:lstStyle/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2. running to the dining hall when the lunch bell rings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b="1">
              <a:latin typeface="Times New Roman" panose="02020603050405020304" pitchFamily="18" charset="0"/>
            </a:endParaRP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b="1">
              <a:latin typeface="Times New Roman" panose="02020603050405020304" pitchFamily="18" charset="0"/>
            </a:endParaRP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3. training for sports day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969765" y="4221510"/>
            <a:ext cx="7705725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He/ She was </a:t>
            </a:r>
            <a:r>
              <a:rPr lang="en-US" altLang="zh-CN" sz="3200" b="1" dirty="0">
                <a:solidFill>
                  <a:srgbClr val="CC00FF"/>
                </a:solidFill>
                <a:latin typeface="Times New Roman" panose="02020603050405020304" pitchFamily="18" charset="0"/>
              </a:rPr>
              <a:t>excited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about training and </a:t>
            </a:r>
            <a:r>
              <a:rPr lang="en-US" altLang="zh-CN" sz="3200" b="1" dirty="0">
                <a:solidFill>
                  <a:srgbClr val="CC00FF"/>
                </a:solidFill>
                <a:latin typeface="Times New Roman" panose="02020603050405020304" pitchFamily="18" charset="0"/>
              </a:rPr>
              <a:t>proud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when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he/ she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overcame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his/her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fears.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971352" y="2421285"/>
            <a:ext cx="7489825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He/ She was </a:t>
            </a:r>
            <a:r>
              <a:rPr lang="en-US" altLang="zh-CN" sz="3200" b="1" dirty="0" smtClean="0">
                <a:solidFill>
                  <a:srgbClr val="CC00FF"/>
                </a:solidFill>
                <a:latin typeface="Times New Roman" panose="02020603050405020304" pitchFamily="18" charset="0"/>
              </a:rPr>
              <a:t>hungry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so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he/she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rushed to the dining hall when the bell rang.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/>
      <p:bldP spid="266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908720"/>
            <a:ext cx="8085137" cy="3672408"/>
          </a:xfrm>
        </p:spPr>
        <p:txBody>
          <a:bodyPr/>
          <a:lstStyle/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4. starting the first day in Grade 7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5.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slowly making some new friends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6</a:t>
            </a:r>
            <a:r>
              <a:rPr lang="zh-CN" altLang="en-US" b="1" dirty="0">
                <a:latin typeface="Times New Roman" panose="02020603050405020304" pitchFamily="18" charset="0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classmates with homework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992560" y="1556420"/>
            <a:ext cx="7704137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He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 She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 </a:t>
            </a:r>
            <a:r>
              <a:rPr lang="en-US" altLang="zh-CN" sz="3200" b="1" dirty="0">
                <a:solidFill>
                  <a:srgbClr val="CC00FF"/>
                </a:solidFill>
                <a:latin typeface="Times New Roman" panose="02020603050405020304" pitchFamily="18" charset="0"/>
              </a:rPr>
              <a:t>shy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when starting his/her first day in Grade 7.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992560" y="3291064"/>
            <a:ext cx="7200900" cy="122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He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 She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felt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it was a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little</a:t>
            </a:r>
            <a:r>
              <a:rPr lang="en-US" altLang="zh-CN" sz="3200" b="1" dirty="0">
                <a:solidFill>
                  <a:srgbClr val="CC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CC00FF"/>
                </a:solidFill>
                <a:latin typeface="Times New Roman" panose="02020603050405020304" pitchFamily="18" charset="0"/>
              </a:rPr>
              <a:t>difficult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to make friends.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992560" y="4974155"/>
            <a:ext cx="7524750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He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 She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 </a:t>
            </a:r>
            <a:r>
              <a:rPr lang="en-US" altLang="zh-CN" sz="3200" b="1" dirty="0">
                <a:solidFill>
                  <a:srgbClr val="CC00FF"/>
                </a:solidFill>
                <a:latin typeface="Times New Roman" panose="02020603050405020304" pitchFamily="18" charset="0"/>
              </a:rPr>
              <a:t>happy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helping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classmates with homework.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  <p:bldP spid="37893" grpId="0"/>
      <p:bldP spid="378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333375"/>
            <a:ext cx="8302625" cy="5184775"/>
          </a:xfrm>
        </p:spPr>
        <p:txBody>
          <a:bodyPr/>
          <a:lstStyle/>
          <a:p>
            <a:pPr marL="444500" indent="-4445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7.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for art festivals</a:t>
            </a:r>
          </a:p>
          <a:p>
            <a:pPr marL="444500" indent="-444500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b="1" dirty="0">
              <a:latin typeface="Times New Roman" panose="02020603050405020304" pitchFamily="18" charset="0"/>
            </a:endParaRPr>
          </a:p>
          <a:p>
            <a:pPr marL="444500" indent="-444500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b="1" dirty="0">
              <a:latin typeface="Times New Roman" panose="02020603050405020304" pitchFamily="18" charset="0"/>
            </a:endParaRPr>
          </a:p>
          <a:p>
            <a:pPr marL="444500" indent="-444500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b="1" dirty="0">
              <a:latin typeface="Times New Roman" panose="02020603050405020304" pitchFamily="18" charset="0"/>
            </a:endParaRPr>
          </a:p>
          <a:p>
            <a:pPr marL="444500" indent="-4445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8.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to New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parties</a:t>
            </a:r>
          </a:p>
          <a:p>
            <a:pPr marL="444500" indent="-444500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b="1" dirty="0">
              <a:latin typeface="Times New Roman" panose="02020603050405020304" pitchFamily="18" charset="0"/>
            </a:endParaRPr>
          </a:p>
          <a:p>
            <a:pPr marL="444500" indent="-4445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9.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English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94531" y="4482667"/>
            <a:ext cx="7561262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There were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many challenges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that the writer and his / her friends had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to work hard to understand.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55650" y="915988"/>
            <a:ext cx="7775575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He/ She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enjoyed preparing for art festivals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(with his/ her friends) and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making a great big mess.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53351" y="3330258"/>
            <a:ext cx="7632700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He/ She had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fun at New Year’s parties.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1187624" y="3356992"/>
            <a:ext cx="64023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朗读诗歌，比比看谁朗读得最好。</a:t>
            </a:r>
          </a:p>
        </p:txBody>
      </p:sp>
      <p:sp>
        <p:nvSpPr>
          <p:cNvPr id="2" name="矩形 1"/>
          <p:cNvSpPr/>
          <p:nvPr/>
        </p:nvSpPr>
        <p:spPr>
          <a:xfrm>
            <a:off x="2291651" y="1988840"/>
            <a:ext cx="4051109" cy="10895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</a:rPr>
              <a:t>Competition 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WordArt 4"/>
          <p:cNvSpPr>
            <a:spLocks noChangeArrowheads="1" noChangeShapeType="1" noTextEdit="1"/>
          </p:cNvSpPr>
          <p:nvPr/>
        </p:nvSpPr>
        <p:spPr bwMode="auto">
          <a:xfrm>
            <a:off x="1692275" y="404813"/>
            <a:ext cx="6121400" cy="2592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FF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cs typeface="Arial" panose="020B0604020202020204" pitchFamily="34" charset="0"/>
              </a:rPr>
              <a:t>Unit 14</a:t>
            </a:r>
          </a:p>
          <a:p>
            <a:pPr algn="ctr"/>
            <a:r>
              <a:rPr lang="en-US" altLang="zh-CN" sz="3600" b="1" kern="1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FF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cs typeface="Arial" panose="020B0604020202020204" pitchFamily="34" charset="0"/>
              </a:rPr>
              <a:t>I remember meeting </a:t>
            </a:r>
          </a:p>
          <a:p>
            <a:pPr algn="ctr"/>
            <a:r>
              <a:rPr lang="en-US" altLang="zh-CN" sz="3600" b="1" kern="1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FF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cs typeface="Arial" panose="020B0604020202020204" pitchFamily="34" charset="0"/>
              </a:rPr>
              <a:t>all of you in Grade 7.</a:t>
            </a:r>
            <a:endParaRPr lang="zh-CN" altLang="en-US" sz="3600" b="1" kern="10">
              <a:ln w="12700">
                <a:solidFill>
                  <a:schemeClr val="bg1"/>
                </a:solidFill>
                <a:round/>
                <a:headEnd/>
                <a:tailEnd/>
              </a:ln>
              <a:solidFill>
                <a:srgbClr val="CC00FF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94817" y="1578397"/>
            <a:ext cx="8135937" cy="121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02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1.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Looking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back at</a:t>
            </a:r>
            <a:r>
              <a:rPr lang="en-US" altLang="zh-CN" sz="3200" b="1" dirty="0">
                <a:latin typeface="Times New Roman" panose="02020603050405020304" pitchFamily="18" charset="0"/>
              </a:rPr>
              <a:t> these past three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years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回顾过去三年时光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754384" y="2809801"/>
            <a:ext cx="813809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19138" indent="-7191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842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636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back at  回顾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e.g.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Every </a:t>
            </a:r>
            <a:r>
              <a:rPr lang="en-US" altLang="zh-CN" sz="3200" b="1" dirty="0">
                <a:latin typeface="Times New Roman" panose="02020603050405020304" pitchFamily="18" charset="0"/>
              </a:rPr>
              <a:t>time I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look back at</a:t>
            </a:r>
            <a:r>
              <a:rPr lang="en-US" altLang="zh-CN" sz="3200" b="1" dirty="0">
                <a:latin typeface="Times New Roman" panose="02020603050405020304" pitchFamily="18" charset="0"/>
              </a:rPr>
              <a:t> my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childhood</a:t>
            </a:r>
            <a:r>
              <a:rPr lang="en-US" altLang="zh-CN" sz="3200" b="1" dirty="0">
                <a:latin typeface="Times New Roman" panose="02020603050405020304" pitchFamily="18" charset="0"/>
              </a:rPr>
              <a:t>, I cannot help missing my dear grandma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200" b="1" dirty="0" smtClean="0">
                <a:latin typeface="Times New Roman" panose="02020603050405020304" pitchFamily="18" charset="0"/>
              </a:rPr>
              <a:t>       每当回忆童年生活，我总是忍不住想念我亲爱的祖母。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pic>
        <p:nvPicPr>
          <p:cNvPr id="14345" name="Picture 9" descr="Language points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76672"/>
            <a:ext cx="46799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95536" y="1556792"/>
            <a:ext cx="7993063" cy="121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0850" indent="-450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02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2. Trying to be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on time</a:t>
            </a:r>
            <a:r>
              <a:rPr lang="en-US" altLang="zh-CN" sz="3200" b="1" dirty="0">
                <a:latin typeface="Times New Roman" panose="02020603050405020304" pitchFamily="18" charset="0"/>
              </a:rPr>
              <a:t> for morning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readings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尽力按时赶上早读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13488"/>
              </p:ext>
            </p:extLst>
          </p:nvPr>
        </p:nvGraphicFramePr>
        <p:xfrm>
          <a:off x="2267744" y="3212976"/>
          <a:ext cx="3816424" cy="135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23042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time 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3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准时，按时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time 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3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及时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28662"/>
            <a:ext cx="1114704" cy="72874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9552" y="1556792"/>
            <a:ext cx="7956550" cy="299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in time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on time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填空。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1) We students should go to school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________.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2) The doctor came _______ and saved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the little boy’s life.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043608" y="2780928"/>
            <a:ext cx="1596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time 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067944" y="3383282"/>
            <a:ext cx="14029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time</a:t>
            </a:r>
          </a:p>
        </p:txBody>
      </p:sp>
    </p:spTree>
    <p:extLst>
      <p:ext uri="{BB962C8B-B14F-4D97-AF65-F5344CB8AC3E}">
        <p14:creationId xmlns:p14="http://schemas.microsoft.com/office/powerpoint/2010/main" val="118117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512" y="908720"/>
            <a:ext cx="8640960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The many long hours of training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pride of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overcoming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fear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长时间的运动训练让我克服恐惧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自豪之情充满胸膛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overcome 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克服；战胜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7913" indent="-1077913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They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overcame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kinds of difficulties and completed the task.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他们克服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了各种困难完成了任务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4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51520" y="692696"/>
            <a:ext cx="6034087" cy="121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4. </a:t>
            </a:r>
            <a:r>
              <a:rPr lang="en-US" altLang="zh-CN" sz="3200" b="1" dirty="0">
                <a:latin typeface="Times New Roman" panose="02020603050405020304" pitchFamily="18" charset="0"/>
              </a:rPr>
              <a:t>I’m trying to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keep my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cool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3200" b="1" dirty="0" smtClean="0">
                <a:latin typeface="Times New Roman" panose="02020603050405020304" pitchFamily="18" charset="0"/>
              </a:rPr>
              <a:t>   我尽力让自己保持冷静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611560" y="1916832"/>
            <a:ext cx="8136904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CC33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23913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19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39888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keep one’s cool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保持沉着；不让自己失去控制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cool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用作名词。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611560" y="3212976"/>
            <a:ext cx="7920037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e.g. “I must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keep my cool</a:t>
            </a:r>
            <a:r>
              <a:rPr lang="en-US" altLang="zh-CN" sz="3200" b="1" dirty="0">
                <a:latin typeface="Times New Roman" panose="02020603050405020304" pitchFamily="18" charset="0"/>
              </a:rPr>
              <a:t>,” she thought,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“Losing my temper isn’t going to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help.”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她想：“我要保持冷静，发脾气是不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会起作用的。”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  <p:bldP spid="593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536" y="1412776"/>
            <a:ext cx="8280920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And our kind and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caring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teachers 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还有那些善良体贴的老师们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caring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体贴人的；关心他人的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e.g.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I've always thought of Jo as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very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caring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person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我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一直认为乔是个很有爱心的人。</a:t>
            </a:r>
            <a:endParaRPr lang="zh-CN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14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4158" y="1469084"/>
            <a:ext cx="4049712" cy="476822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back at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morning readings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sports day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hours of training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overcome fears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for…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 festival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a mess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251520" y="1469084"/>
            <a:ext cx="5329238" cy="476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回首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</a:rPr>
              <a:t>往事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；回忆；回顾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早读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学校体育节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长时间的训练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克服恐惧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为</a:t>
            </a:r>
            <a:r>
              <a:rPr lang="en-US" altLang="zh-CN" sz="3200" b="1" dirty="0">
                <a:latin typeface="Times New Roman" panose="02020603050405020304" pitchFamily="18" charset="0"/>
              </a:rPr>
              <a:t>……</a:t>
            </a:r>
            <a:r>
              <a:rPr lang="zh-CN" altLang="en-US" sz="3200" b="1" dirty="0">
                <a:latin typeface="Times New Roman" panose="02020603050405020304" pitchFamily="18" charset="0"/>
              </a:rPr>
              <a:t>做准备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艺术节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弄得一团糟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16956"/>
            <a:ext cx="3880582" cy="10583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1454930"/>
            <a:ext cx="8712968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Ⅰ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根据语境及所给首字母提示，补全所缺单词。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—Will our football team win first place?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—I think so. </a:t>
            </a:r>
            <a:r>
              <a:rPr kumimoji="0" lang="en-US" altLang="zh-CN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                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much stronger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 the others'.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My sister didn't take up rock climbing until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 </a:t>
            </a:r>
            <a:r>
              <a:rPr kumimoji="0" lang="en-US" altLang="zh-CN" sz="32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zh-CN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her fear of heights. 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I have never seen my classmate Sue since we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                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from senior high school in 2001.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2656"/>
            <a:ext cx="4176464" cy="11222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38399" y="2641916"/>
            <a:ext cx="1176925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Ours 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9868" y="4385185"/>
            <a:ext cx="1967783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overcame 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3204" y="5598208"/>
            <a:ext cx="2190023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graduated  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1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980728"/>
            <a:ext cx="8568952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Ⅱ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根据汉语意思完成英语句子，每空一词。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大家都沉住气！警察正在来商场的路上。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__________ __________ __________,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everyone! The police are on their way to the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mall.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星期三曼迪将会帮助我准备晚会。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Mandy will help me __________ __________  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party on Wednesday.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2132856"/>
            <a:ext cx="5284395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your              cool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0" y="4437112"/>
            <a:ext cx="3206455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        for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0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052736"/>
            <a:ext cx="7992888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如果我在卧室弄得一团糟我妈妈会生气。</a:t>
            </a:r>
          </a:p>
          <a:p>
            <a:pPr lvl="0"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My mom will be mad at me if I </a:t>
            </a:r>
          </a:p>
          <a:p>
            <a:pPr lvl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 __________ __________ in the </a:t>
            </a:r>
          </a:p>
          <a:p>
            <a:pPr lvl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bedroom. </a:t>
            </a:r>
          </a:p>
          <a:p>
            <a:pPr lvl="0"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随着时间的逝去，爱因斯坦的理论证明是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正确的。</a:t>
            </a:r>
          </a:p>
          <a:p>
            <a:pPr lvl="0"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As time __________ __________, </a:t>
            </a:r>
          </a:p>
          <a:p>
            <a:pPr lvl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Einstein's theory proved to be correct. </a:t>
            </a:r>
          </a:p>
        </p:txBody>
      </p:sp>
      <p:sp>
        <p:nvSpPr>
          <p:cNvPr id="4" name="矩形 3"/>
          <p:cNvSpPr/>
          <p:nvPr/>
        </p:nvSpPr>
        <p:spPr>
          <a:xfrm>
            <a:off x="1475656" y="2221225"/>
            <a:ext cx="5371983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             a                mess 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15816" y="4509120"/>
            <a:ext cx="2794355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went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by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77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Section A2 (3a-3c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682625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04664"/>
            <a:ext cx="8352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在老师的帮助下，凯西在这次比赛中获得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了第一名。</a:t>
            </a:r>
          </a:p>
          <a:p>
            <a:pPr lvl="0"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__________ __________ __________ </a:t>
            </a:r>
          </a:p>
          <a:p>
            <a:pPr lvl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__________, Cathy came first in the </a:t>
            </a:r>
          </a:p>
          <a:p>
            <a:pPr lvl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competition. </a:t>
            </a:r>
          </a:p>
          <a:p>
            <a:pPr lvl="0"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布莱克老师是如此的和蔼体贴以致所有的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学生都喜欢她。</a:t>
            </a:r>
          </a:p>
          <a:p>
            <a:pPr lvl="0">
              <a:lnSpc>
                <a:spcPct val="120000"/>
              </a:lnSpc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Mrs. Black is such a(n) __________ </a:t>
            </a:r>
          </a:p>
          <a:p>
            <a:pPr lvl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 __________ __________ that </a:t>
            </a:r>
          </a:p>
          <a:p>
            <a:pPr lvl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students like her.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1556792"/>
            <a:ext cx="5892511" cy="1222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her          teacher's </a:t>
            </a:r>
          </a:p>
          <a:p>
            <a:pPr lvl="0" eaLnBrk="1" hangingPunct="1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4509120"/>
            <a:ext cx="72008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kind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and            caring        teacher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11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967112"/>
            <a:ext cx="8177248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当你在以后的日子里回忆你的生活时，你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会发现你和家人以及朋友一起度过的日子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是最美好的。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When you ________ ________ ________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life in your later years, you'll find that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time you spent with your family and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friends was the best. </a:t>
            </a:r>
          </a:p>
        </p:txBody>
      </p:sp>
      <p:sp>
        <p:nvSpPr>
          <p:cNvPr id="2" name="矩形 1"/>
          <p:cNvSpPr/>
          <p:nvPr/>
        </p:nvSpPr>
        <p:spPr>
          <a:xfrm>
            <a:off x="2812144" y="2739905"/>
            <a:ext cx="511256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look          back        at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23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827584" y="2780928"/>
            <a:ext cx="7776864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1. Read the poem after class.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2. Remember the new words.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3. Preview the Grammar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Focus.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78964"/>
            <a:ext cx="5790721" cy="14019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9552" y="2687425"/>
            <a:ext cx="8208912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55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1. To learn the poem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I remember.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2. To learn to find the rhyme of a poem.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3. To learn to use some words and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expressions.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8228919" cy="14019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76263" y="1222207"/>
            <a:ext cx="817245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you remember about your life in junior high?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2987675" y="3959057"/>
            <a:ext cx="2735263" cy="1223963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3600" b="1" dirty="0">
                <a:latin typeface="Times New Roman" panose="02020603050405020304" pitchFamily="18" charset="0"/>
              </a:rPr>
              <a:t>I remember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395288" y="2806532"/>
            <a:ext cx="2520950" cy="1008063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800" b="1">
                <a:latin typeface="Times New Roman" panose="02020603050405020304" pitchFamily="18" charset="0"/>
              </a:rPr>
              <a:t>morning readings</a:t>
            </a: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468313" y="5325895"/>
            <a:ext cx="2447925" cy="1052512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sports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day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5795963" y="2806532"/>
            <a:ext cx="2951162" cy="100806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800" b="1">
                <a:latin typeface="Times New Roman" panose="02020603050405020304" pitchFamily="18" charset="0"/>
              </a:rPr>
              <a:t>New Year’s parties</a:t>
            </a:r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5940424" y="5325895"/>
            <a:ext cx="2447999" cy="10795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800" b="1" dirty="0" smtClean="0">
                <a:latin typeface="Times New Roman" panose="02020603050405020304" pitchFamily="18" charset="0"/>
              </a:rPr>
              <a:t>preparing for </a:t>
            </a:r>
            <a:r>
              <a:rPr lang="en-US" altLang="zh-CN" sz="2800" b="1" dirty="0">
                <a:latin typeface="Times New Roman" panose="02020603050405020304" pitchFamily="18" charset="0"/>
              </a:rPr>
              <a:t>exams</a:t>
            </a: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2555875" y="3670132"/>
            <a:ext cx="7207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V="1">
            <a:off x="5435600" y="3598695"/>
            <a:ext cx="6492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V="1">
            <a:off x="2484438" y="4894095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5508625" y="4894095"/>
            <a:ext cx="64770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8930" name="Picture 18" descr="Warming up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1079">
            <a:off x="2339975" y="207795"/>
            <a:ext cx="4040188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/>
      <p:bldP spid="38919" grpId="0" animBg="1"/>
      <p:bldP spid="38920" grpId="0" animBg="1"/>
      <p:bldP spid="38921" grpId="0" animBg="1"/>
      <p:bldP spid="38922" grpId="0" animBg="1"/>
      <p:bldP spid="38923" grpId="0" animBg="1"/>
      <p:bldP spid="38924" grpId="0" animBg="1"/>
      <p:bldP spid="38926" grpId="0" animBg="1"/>
      <p:bldP spid="389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{9067DB63-9D1E-4481-A49A-4D13469C4CC5}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436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云形标注 15"/>
          <p:cNvSpPr>
            <a:spLocks noChangeArrowheads="1"/>
          </p:cNvSpPr>
          <p:nvPr/>
        </p:nvSpPr>
        <p:spPr bwMode="auto">
          <a:xfrm>
            <a:off x="1403350" y="2060575"/>
            <a:ext cx="6931025" cy="1778000"/>
          </a:xfrm>
          <a:prstGeom prst="cloudCallout">
            <a:avLst>
              <a:gd name="adj1" fmla="val -29838"/>
              <a:gd name="adj2" fmla="val 126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en-US" altLang="zh-CN" sz="3600" b="1">
              <a:solidFill>
                <a:srgbClr val="FF3300"/>
              </a:solidFill>
            </a:endParaRPr>
          </a:p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979613" y="2382838"/>
            <a:ext cx="60721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600" b="1" dirty="0">
                <a:solidFill>
                  <a:srgbClr val="3333FF"/>
                </a:solidFill>
              </a:rPr>
              <a:t>How many stanzas are there in it?</a:t>
            </a:r>
            <a:endParaRPr lang="zh-CN" altLang="en-US" sz="3600" b="1" dirty="0">
              <a:solidFill>
                <a:srgbClr val="3333FF"/>
              </a:solidFill>
            </a:endParaRPr>
          </a:p>
        </p:txBody>
      </p:sp>
      <p:sp>
        <p:nvSpPr>
          <p:cNvPr id="19" name="圆角矩形 18"/>
          <p:cNvSpPr>
            <a:spLocks noChangeArrowheads="1"/>
          </p:cNvSpPr>
          <p:nvPr/>
        </p:nvSpPr>
        <p:spPr bwMode="auto">
          <a:xfrm>
            <a:off x="215900" y="765175"/>
            <a:ext cx="4284663" cy="1368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</a:endParaRPr>
          </a:p>
        </p:txBody>
      </p:sp>
      <p:sp>
        <p:nvSpPr>
          <p:cNvPr id="20" name="圆角矩形 19"/>
          <p:cNvSpPr>
            <a:spLocks noChangeArrowheads="1"/>
          </p:cNvSpPr>
          <p:nvPr/>
        </p:nvSpPr>
        <p:spPr bwMode="auto">
          <a:xfrm>
            <a:off x="179388" y="2241550"/>
            <a:ext cx="4289425" cy="1331913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</a:endParaRPr>
          </a:p>
        </p:txBody>
      </p:sp>
      <p:sp>
        <p:nvSpPr>
          <p:cNvPr id="21" name="圆角矩形 20"/>
          <p:cNvSpPr>
            <a:spLocks noChangeArrowheads="1"/>
          </p:cNvSpPr>
          <p:nvPr/>
        </p:nvSpPr>
        <p:spPr bwMode="auto">
          <a:xfrm>
            <a:off x="106363" y="3678238"/>
            <a:ext cx="4359275" cy="725487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</a:endParaRPr>
          </a:p>
        </p:txBody>
      </p:sp>
      <p:sp>
        <p:nvSpPr>
          <p:cNvPr id="22" name="圆角矩形 21"/>
          <p:cNvSpPr>
            <a:spLocks noChangeArrowheads="1"/>
          </p:cNvSpPr>
          <p:nvPr/>
        </p:nvSpPr>
        <p:spPr bwMode="auto">
          <a:xfrm>
            <a:off x="106363" y="5249863"/>
            <a:ext cx="4359275" cy="725487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</a:endParaRPr>
          </a:p>
        </p:txBody>
      </p:sp>
      <p:sp>
        <p:nvSpPr>
          <p:cNvPr id="23" name="圆角矩形 22"/>
          <p:cNvSpPr>
            <a:spLocks noChangeArrowheads="1"/>
          </p:cNvSpPr>
          <p:nvPr/>
        </p:nvSpPr>
        <p:spPr bwMode="auto">
          <a:xfrm>
            <a:off x="4606925" y="758825"/>
            <a:ext cx="4359275" cy="725488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</a:endParaRPr>
          </a:p>
        </p:txBody>
      </p:sp>
      <p:sp>
        <p:nvSpPr>
          <p:cNvPr id="24" name="圆角矩形 23"/>
          <p:cNvSpPr>
            <a:spLocks noChangeArrowheads="1"/>
          </p:cNvSpPr>
          <p:nvPr/>
        </p:nvSpPr>
        <p:spPr bwMode="auto">
          <a:xfrm>
            <a:off x="4606925" y="2178050"/>
            <a:ext cx="4359275" cy="725488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</a:endParaRPr>
          </a:p>
        </p:txBody>
      </p:sp>
      <p:sp>
        <p:nvSpPr>
          <p:cNvPr id="25" name="圆角矩形 24"/>
          <p:cNvSpPr>
            <a:spLocks noChangeArrowheads="1"/>
          </p:cNvSpPr>
          <p:nvPr/>
        </p:nvSpPr>
        <p:spPr bwMode="auto">
          <a:xfrm>
            <a:off x="4606925" y="3678238"/>
            <a:ext cx="4359275" cy="725487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</a:endParaRPr>
          </a:p>
        </p:txBody>
      </p:sp>
      <p:sp>
        <p:nvSpPr>
          <p:cNvPr id="30" name="圆角矩形 29"/>
          <p:cNvSpPr>
            <a:spLocks noChangeArrowheads="1"/>
          </p:cNvSpPr>
          <p:nvPr/>
        </p:nvSpPr>
        <p:spPr bwMode="auto">
          <a:xfrm>
            <a:off x="142875" y="571500"/>
            <a:ext cx="285750" cy="660400"/>
          </a:xfrm>
          <a:prstGeom prst="roundRect">
            <a:avLst>
              <a:gd name="adj" fmla="val 16667"/>
            </a:avLst>
          </a:prstGeom>
          <a:solidFill>
            <a:srgbClr val="FF0000">
              <a:alpha val="3999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</a:endParaRPr>
          </a:p>
        </p:txBody>
      </p:sp>
      <p:sp>
        <p:nvSpPr>
          <p:cNvPr id="26" name="圆角矩形 25"/>
          <p:cNvSpPr>
            <a:spLocks noChangeArrowheads="1"/>
          </p:cNvSpPr>
          <p:nvPr/>
        </p:nvSpPr>
        <p:spPr bwMode="auto">
          <a:xfrm>
            <a:off x="4606925" y="5249863"/>
            <a:ext cx="4359275" cy="725487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4500563" y="2997200"/>
            <a:ext cx="175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Eight. 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2928938" y="-71438"/>
            <a:ext cx="2792412" cy="6508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600" b="1">
                <a:solidFill>
                  <a:srgbClr val="FF3300"/>
                </a:solidFill>
              </a:rPr>
              <a:t>(</a:t>
            </a:r>
            <a:r>
              <a:rPr lang="zh-CN" altLang="en-US" sz="3600" b="1">
                <a:solidFill>
                  <a:srgbClr val="FF3300"/>
                </a:solidFill>
              </a:rPr>
              <a:t>诗</a:t>
            </a:r>
            <a:r>
              <a:rPr lang="zh-TW" altLang="en-US" sz="3600" b="1">
                <a:solidFill>
                  <a:srgbClr val="FF3300"/>
                </a:solidFill>
              </a:rPr>
              <a:t>的</a:t>
            </a:r>
            <a:r>
              <a:rPr lang="en-US" altLang="zh-TW" sz="3600" b="1">
                <a:solidFill>
                  <a:srgbClr val="FF3300"/>
                </a:solidFill>
              </a:rPr>
              <a:t>)</a:t>
            </a:r>
            <a:r>
              <a:rPr lang="zh-CN" altLang="en-US" sz="3600" b="1">
                <a:solidFill>
                  <a:srgbClr val="FF3300"/>
                </a:solidFill>
              </a:rPr>
              <a:t>节</a:t>
            </a:r>
            <a:r>
              <a:rPr lang="zh-TW" altLang="en-US" sz="3600" b="1">
                <a:solidFill>
                  <a:srgbClr val="FF3300"/>
                </a:solidFill>
              </a:rPr>
              <a:t>，段</a:t>
            </a:r>
            <a:endParaRPr lang="zh-CN" altLang="en-US" sz="3600" b="1">
              <a:solidFill>
                <a:srgbClr val="FF3300"/>
              </a:solidFill>
            </a:endParaRPr>
          </a:p>
        </p:txBody>
      </p:sp>
      <p:sp>
        <p:nvSpPr>
          <p:cNvPr id="29" name="线形标注 3 28"/>
          <p:cNvSpPr>
            <a:spLocks/>
          </p:cNvSpPr>
          <p:nvPr/>
        </p:nvSpPr>
        <p:spPr bwMode="auto">
          <a:xfrm>
            <a:off x="4427538" y="2420938"/>
            <a:ext cx="1800225" cy="650875"/>
          </a:xfrm>
          <a:prstGeom prst="borderCallout3">
            <a:avLst>
              <a:gd name="adj1" fmla="val 17560"/>
              <a:gd name="adj2" fmla="val 104231"/>
              <a:gd name="adj3" fmla="val 17560"/>
              <a:gd name="adj4" fmla="val 104495"/>
              <a:gd name="adj5" fmla="val -60977"/>
              <a:gd name="adj6" fmla="val 104495"/>
              <a:gd name="adj7" fmla="val -286829"/>
              <a:gd name="adj8" fmla="val -4583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</a:endParaRPr>
          </a:p>
        </p:txBody>
      </p:sp>
      <p:sp>
        <p:nvSpPr>
          <p:cNvPr id="31" name="圆角矩形 30"/>
          <p:cNvSpPr>
            <a:spLocks noChangeArrowheads="1"/>
          </p:cNvSpPr>
          <p:nvPr/>
        </p:nvSpPr>
        <p:spPr bwMode="auto">
          <a:xfrm>
            <a:off x="4857750" y="571500"/>
            <a:ext cx="285750" cy="660400"/>
          </a:xfrm>
          <a:prstGeom prst="roundRect">
            <a:avLst>
              <a:gd name="adj" fmla="val 16667"/>
            </a:avLst>
          </a:prstGeom>
          <a:solidFill>
            <a:srgbClr val="FF0000">
              <a:alpha val="3999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>
              <a:solidFill>
                <a:srgbClr val="FF3300"/>
              </a:solidFill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2071688" y="0"/>
            <a:ext cx="6500812" cy="650875"/>
          </a:xfrm>
          <a:prstGeom prst="rect">
            <a:avLst/>
          </a:prstGeom>
          <a:solidFill>
            <a:srgbClr val="FF0000">
              <a:alpha val="39999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3600" b="1">
                <a:solidFill>
                  <a:srgbClr val="3333FF"/>
                </a:solidFill>
              </a:rPr>
              <a:t>英文诗每行第一个字母都大写</a:t>
            </a:r>
            <a:endParaRPr lang="zh-CN" altLang="en-US" sz="3600" b="1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8" grpId="0"/>
      <p:bldP spid="18" grpId="1"/>
      <p:bldP spid="30" grpId="0" animBg="1"/>
      <p:bldP spid="27" grpId="0"/>
      <p:bldP spid="27" grpId="1"/>
      <p:bldP spid="28" grpId="0" animBg="1"/>
      <p:bldP spid="28" grpId="1" animBg="1"/>
      <p:bldP spid="29" grpId="0" animBg="1"/>
      <p:bldP spid="29" grpId="1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5"/>
          <p:cNvSpPr txBox="1">
            <a:spLocks noChangeArrowheads="1"/>
          </p:cNvSpPr>
          <p:nvPr/>
        </p:nvSpPr>
        <p:spPr bwMode="auto">
          <a:xfrm>
            <a:off x="251520" y="476672"/>
            <a:ext cx="8640638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8775" indent="-35877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1225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19213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27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5188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2388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9588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6788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3988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>
                <a:solidFill>
                  <a:srgbClr val="CC00FF"/>
                </a:solidFill>
                <a:latin typeface="+mn-ea"/>
                <a:ea typeface="+mn-ea"/>
              </a:rPr>
              <a:t>诗歌小常识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有的英文诗分成几节（</a:t>
            </a:r>
            <a:r>
              <a:rPr lang="en-US" altLang="zh-CN" sz="2800" b="1" dirty="0">
                <a:latin typeface="Times New Roman" panose="02020603050405020304" pitchFamily="18" charset="0"/>
              </a:rPr>
              <a:t>stanza</a:t>
            </a:r>
            <a:r>
              <a:rPr lang="zh-CN" altLang="en-US" sz="2800" b="1" dirty="0">
                <a:latin typeface="Times New Roman" panose="02020603050405020304" pitchFamily="18" charset="0"/>
              </a:rPr>
              <a:t>），每节由若干诗行组成；有的诗则不分节。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诗每行的第一个字母都大写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，但是一诗行不一定是一个完整的句子，不一定能表达完整的意思。有时一行诗正好是一句，有时两行甚至许多行才构成一个意思完整的句子。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押韵</a:t>
            </a:r>
            <a:r>
              <a:rPr lang="zh-CN" altLang="en-US" sz="2800" b="1" dirty="0">
                <a:latin typeface="Times New Roman" panose="02020603050405020304" pitchFamily="18" charset="0"/>
              </a:rPr>
              <a:t>。常见押韵：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头韵</a:t>
            </a:r>
            <a:r>
              <a:rPr lang="zh-CN" altLang="en-US" sz="2800" b="1" dirty="0">
                <a:latin typeface="Times New Roman" panose="02020603050405020304" pitchFamily="18" charset="0"/>
              </a:rPr>
              <a:t>指一行（节）诗中几个词开头的辅音相同。押在诗行最后一个重读音节上，叫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尾韵</a:t>
            </a:r>
            <a:r>
              <a:rPr lang="zh-CN" altLang="en-US" sz="2800" b="1" dirty="0">
                <a:latin typeface="Times New Roman" panose="02020603050405020304" pitchFamily="18" charset="0"/>
              </a:rPr>
              <a:t>。这是诗歌最常见的押韵部位。诗行中间停顿处的重读音节与该行最后一个重读音节押韵者，叫行内韵。也有不少是不押韵的，称无韵诗或白体诗。多用在戏剧和叙事诗中。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60648"/>
            <a:ext cx="1270505" cy="6649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71533" y="974601"/>
            <a:ext cx="8208962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>
                    <a:alpha val="38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Scan </a:t>
            </a:r>
            <a:r>
              <a:rPr lang="en-US" altLang="zh-CN" sz="3200" b="1" dirty="0">
                <a:solidFill>
                  <a:srgbClr val="0000FF"/>
                </a:solidFill>
                <a:cs typeface="Arial" panose="020B0604020202020204" pitchFamily="34" charset="0"/>
              </a:rPr>
              <a:t>the </a:t>
            </a:r>
            <a:r>
              <a:rPr lang="en-US" altLang="zh-CN" sz="32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passage </a:t>
            </a:r>
            <a:r>
              <a:rPr lang="en-US" altLang="zh-CN" sz="3200" b="1" dirty="0">
                <a:solidFill>
                  <a:srgbClr val="0000FF"/>
                </a:solidFill>
                <a:cs typeface="Arial" panose="020B0604020202020204" pitchFamily="34" charset="0"/>
              </a:rPr>
              <a:t>and </a:t>
            </a:r>
            <a:r>
              <a:rPr lang="en-US" altLang="zh-CN" sz="3200" b="1" dirty="0">
                <a:solidFill>
                  <a:srgbClr val="0000FF"/>
                </a:solidFill>
                <a:cs typeface="Arial" panose="020B0604020202020204" pitchFamily="34" charset="0"/>
              </a:rPr>
              <a:t>match the main </a:t>
            </a:r>
            <a:r>
              <a:rPr lang="en-US" altLang="zh-CN" sz="32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idea</a:t>
            </a:r>
            <a:r>
              <a:rPr lang="en-US" altLang="zh-CN" sz="32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.</a:t>
            </a:r>
            <a:endParaRPr lang="zh-CN" altLang="en-US" sz="3200" b="1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918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371317"/>
              </p:ext>
            </p:extLst>
          </p:nvPr>
        </p:nvGraphicFramePr>
        <p:xfrm>
          <a:off x="571533" y="2316832"/>
          <a:ext cx="7920037" cy="3200400"/>
        </p:xfrm>
        <a:graphic>
          <a:graphicData uri="http://schemas.openxmlformats.org/drawingml/2006/table">
            <a:tbl>
              <a:tblPr/>
              <a:tblGrid>
                <a:gridCol w="3929062"/>
                <a:gridCol w="3990975"/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Main ideas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Stanzas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3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Experiences or memories about 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the 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past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Feelings about having to leave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6116670" y="3253457"/>
            <a:ext cx="952500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1–6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6188108" y="4620295"/>
            <a:ext cx="1066800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7, 8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/>
      <p:bldP spid="112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/>
          <p:cNvSpPr>
            <a:spLocks noChangeArrowheads="1"/>
          </p:cNvSpPr>
          <p:nvPr/>
        </p:nvSpPr>
        <p:spPr bwMode="auto">
          <a:xfrm>
            <a:off x="3185172" y="3294973"/>
            <a:ext cx="2401792" cy="1223963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3200" b="1" dirty="0">
                <a:latin typeface="Times New Roman" panose="02020603050405020304" pitchFamily="18" charset="0"/>
              </a:rPr>
              <a:t>I remember</a:t>
            </a:r>
          </a:p>
        </p:txBody>
      </p:sp>
      <p:sp>
        <p:nvSpPr>
          <p:cNvPr id="3" name="Oval 7"/>
          <p:cNvSpPr>
            <a:spLocks noChangeArrowheads="1"/>
          </p:cNvSpPr>
          <p:nvPr/>
        </p:nvSpPr>
        <p:spPr bwMode="auto">
          <a:xfrm>
            <a:off x="283098" y="2135080"/>
            <a:ext cx="2520950" cy="1008063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400" b="1" dirty="0" smtClean="0">
                <a:latin typeface="Times New Roman" panose="02020603050405020304" pitchFamily="18" charset="0"/>
              </a:rPr>
              <a:t> making friends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4" name="Oval 8"/>
          <p:cNvSpPr>
            <a:spLocks noChangeArrowheads="1"/>
          </p:cNvSpPr>
          <p:nvPr/>
        </p:nvSpPr>
        <p:spPr bwMode="auto">
          <a:xfrm>
            <a:off x="35496" y="4428060"/>
            <a:ext cx="2447925" cy="105251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zh-CN" sz="2400" b="1" dirty="0" smtClean="0">
                <a:latin typeface="Times New Roman" panose="02020603050405020304" pitchFamily="18" charset="0"/>
              </a:rPr>
              <a:t>sports day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5467872" y="1812148"/>
            <a:ext cx="2951162" cy="1008063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zh-CN" sz="2400" b="1" dirty="0" smtClean="0">
                <a:latin typeface="Times New Roman" panose="02020603050405020304" pitchFamily="18" charset="0"/>
              </a:rPr>
              <a:t> preparing for art festivals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5827714" y="4046402"/>
            <a:ext cx="3110010" cy="1656179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zh-CN" sz="2400" b="1" dirty="0" smtClean="0">
                <a:latin typeface="Times New Roman" panose="02020603050405020304" pitchFamily="18" charset="0"/>
              </a:rPr>
              <a:t>school trees and flowers, kind and caring teachers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2443685" y="2995310"/>
            <a:ext cx="935757" cy="6289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5029626" y="2740935"/>
            <a:ext cx="6492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flipV="1">
            <a:off x="2372247" y="4046402"/>
            <a:ext cx="836559" cy="7491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 flipV="1">
            <a:off x="5586963" y="3687155"/>
            <a:ext cx="440177" cy="334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51520" y="404664"/>
            <a:ext cx="8686204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passage.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activities can the writer remember about his or her life in junior high?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2875485" y="1765890"/>
            <a:ext cx="2520950" cy="1125636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zh-CN" sz="2400" b="1" dirty="0" smtClean="0">
                <a:latin typeface="Times New Roman" panose="02020603050405020304" pitchFamily="18" charset="0"/>
              </a:rPr>
              <a:t>helping with homework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224046" y="3333597"/>
            <a:ext cx="2520950" cy="1008063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zh-CN" sz="2400" b="1" dirty="0" smtClean="0">
                <a:latin typeface="Times New Roman" panose="02020603050405020304" pitchFamily="18" charset="0"/>
              </a:rPr>
              <a:t>morning readings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6016031" y="2968405"/>
            <a:ext cx="2520950" cy="1008063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400" b="1" dirty="0" smtClean="0">
                <a:latin typeface="Times New Roman" panose="02020603050405020304" pitchFamily="18" charset="0"/>
              </a:rPr>
              <a:t>New Year’s parties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1554398" y="5227336"/>
            <a:ext cx="2520950" cy="1008063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zh-CN" sz="2400" b="1" dirty="0" smtClean="0">
                <a:latin typeface="Times New Roman" panose="02020603050405020304" pitchFamily="18" charset="0"/>
              </a:rPr>
              <a:t> starting day one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4002323" y="5318438"/>
            <a:ext cx="2520950" cy="1008063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400" b="1" dirty="0" smtClean="0">
                <a:latin typeface="Times New Roman" panose="02020603050405020304" pitchFamily="18" charset="0"/>
              </a:rPr>
              <a:t> learning a language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V="1">
            <a:off x="4075348" y="2968405"/>
            <a:ext cx="0" cy="3265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5168150" y="4416360"/>
            <a:ext cx="659564" cy="379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 flipV="1">
            <a:off x="4734912" y="4508198"/>
            <a:ext cx="196434" cy="810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V="1">
            <a:off x="3064494" y="4428060"/>
            <a:ext cx="615018" cy="8322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2744994" y="3765397"/>
            <a:ext cx="463813" cy="505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919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3200" b="1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</TotalTime>
  <Pages>0</Pages>
  <Words>1491</Words>
  <Characters>0</Characters>
  <Application>Microsoft Office PowerPoint</Application>
  <DocSecurity>0</DocSecurity>
  <PresentationFormat>全屏显示(4:3)</PresentationFormat>
  <Lines>0</Lines>
  <Paragraphs>236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宋体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you experienced any of the following things? How did you feel? How does the writer feel about them?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/>
  <cp:keywords/>
  <dc:description/>
  <cp:lastModifiedBy>Sky123.Org</cp:lastModifiedBy>
  <cp:revision>210</cp:revision>
  <dcterms:created xsi:type="dcterms:W3CDTF">2012-06-06T01:30:27Z</dcterms:created>
  <dcterms:modified xsi:type="dcterms:W3CDTF">2020-09-10T00:48:00Z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2052-9.1.0.4567</vt:lpwstr>
  </property>
</Properties>
</file>