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74" r:id="rId2"/>
    <p:sldId id="256" r:id="rId3"/>
    <p:sldId id="257" r:id="rId4"/>
    <p:sldId id="290" r:id="rId5"/>
    <p:sldId id="260" r:id="rId6"/>
    <p:sldId id="272" r:id="rId7"/>
    <p:sldId id="261" r:id="rId8"/>
    <p:sldId id="262" r:id="rId9"/>
    <p:sldId id="263" r:id="rId10"/>
    <p:sldId id="273" r:id="rId11"/>
    <p:sldId id="304" r:id="rId12"/>
    <p:sldId id="277" r:id="rId13"/>
    <p:sldId id="278" r:id="rId14"/>
    <p:sldId id="314" r:id="rId15"/>
    <p:sldId id="291" r:id="rId16"/>
    <p:sldId id="293" r:id="rId17"/>
    <p:sldId id="296" r:id="rId18"/>
    <p:sldId id="297" r:id="rId19"/>
    <p:sldId id="298" r:id="rId20"/>
    <p:sldId id="299" r:id="rId21"/>
    <p:sldId id="300" r:id="rId22"/>
    <p:sldId id="292" r:id="rId23"/>
    <p:sldId id="305" r:id="rId24"/>
    <p:sldId id="315" r:id="rId25"/>
    <p:sldId id="319" r:id="rId26"/>
    <p:sldId id="318" r:id="rId27"/>
    <p:sldId id="317" r:id="rId28"/>
    <p:sldId id="316" r:id="rId29"/>
    <p:sldId id="323" r:id="rId30"/>
    <p:sldId id="322" r:id="rId31"/>
    <p:sldId id="321" r:id="rId32"/>
    <p:sldId id="320" r:id="rId33"/>
    <p:sldId id="324" r:id="rId34"/>
    <p:sldId id="264" r:id="rId35"/>
    <p:sldId id="271" r:id="rId36"/>
    <p:sldId id="287" r:id="rId37"/>
    <p:sldId id="266" r:id="rId38"/>
    <p:sldId id="267" r:id="rId39"/>
    <p:sldId id="275" r:id="rId40"/>
    <p:sldId id="328" r:id="rId41"/>
    <p:sldId id="325" r:id="rId42"/>
    <p:sldId id="327" r:id="rId43"/>
    <p:sldId id="326" r:id="rId44"/>
    <p:sldId id="269" r:id="rId45"/>
    <p:sldId id="270" r:id="rId4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36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36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36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36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  <a:srgbClr val="0000FF"/>
    <a:srgbClr val="FFFF00"/>
    <a:srgbClr val="990000"/>
    <a:srgbClr val="3366FF"/>
    <a:srgbClr val="FF0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6" autoAdjust="0"/>
    <p:restoredTop sz="94660"/>
  </p:normalViewPr>
  <p:slideViewPr>
    <p:cSldViewPr>
      <p:cViewPr varScale="1">
        <p:scale>
          <a:sx n="88" d="100"/>
          <a:sy n="88" d="100"/>
        </p:scale>
        <p:origin x="372" y="96"/>
      </p:cViewPr>
      <p:guideLst>
        <p:guide orient="horz" pos="2160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1E6918-36BE-402F-9A52-8A7AC129DAC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9161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1AF640-7D53-4CAE-8872-6473DC2EABC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3932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8F39DE-FF91-48CA-AC04-530FF01314E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0547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791833-B96C-406A-B7E5-8915E91AF9B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8835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AC77FB-0C88-426E-935A-C715CD2A7C0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3949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2F628-7D8B-4EC8-BBAE-9534ED5950F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1686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EEBE25-217C-4D3C-B14C-37E7E1F8513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141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CC3B2-36EF-412A-9A49-7B7B575BFF8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4771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F4AB53-2DB8-4E96-8341-C08DB012A6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901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04AF85-01AA-4913-AF18-DDFC543BD8A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248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C72612-E74D-42A7-80F4-AD0492E0A46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8126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 smtClean="0">
                <a:latin typeface="+mn-lt"/>
              </a:defRPr>
            </a:lvl1pPr>
          </a:lstStyle>
          <a:p>
            <a:pPr>
              <a:defRPr/>
            </a:pPr>
            <a:fld id="{DFD20C65-CC6C-4915-AB01-084163E0601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WordArt 3"/>
          <p:cNvSpPr>
            <a:spLocks noChangeArrowheads="1" noChangeShapeType="1" noTextEdit="1"/>
          </p:cNvSpPr>
          <p:nvPr/>
        </p:nvSpPr>
        <p:spPr bwMode="auto">
          <a:xfrm>
            <a:off x="5291138" y="4221163"/>
            <a:ext cx="2736850" cy="10080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kern="10">
                <a:ln w="12700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Unit 14</a:t>
            </a:r>
            <a:endParaRPr lang="zh-CN" altLang="en-US" kern="10">
              <a:ln w="12700">
                <a:solidFill>
                  <a:schemeClr val="tx1"/>
                </a:solidFill>
                <a:round/>
                <a:headEnd/>
                <a:tailEnd/>
              </a:ln>
              <a:solidFill>
                <a:schemeClr val="bg1"/>
              </a:solidFill>
              <a:effectLst>
                <a:outerShdw dist="35921" dir="2700000" sy="50000" kx="2115830" algn="bl" rotWithShape="0">
                  <a:srgbClr val="C0C0C0">
                    <a:alpha val="79999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323528" y="1772816"/>
            <a:ext cx="8355013" cy="2995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1325" indent="-441325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3200" dirty="0"/>
              <a:t>7. 你在期待什么？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3200" dirty="0"/>
              <a:t>    What are you ____</a:t>
            </a:r>
            <a:r>
              <a:rPr lang="en-US" altLang="zh-CN" sz="3200" dirty="0"/>
              <a:t>___ _______ ___?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3200" dirty="0"/>
              <a:t>    我很期待进入高中。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3200" dirty="0"/>
              <a:t>    I</a:t>
            </a:r>
            <a:r>
              <a:rPr lang="en-US" altLang="zh-CN" sz="3200" dirty="0"/>
              <a:t>’m looking forward to going to </a:t>
            </a:r>
            <a:r>
              <a:rPr lang="en-US" altLang="zh-CN" sz="3200" u="sng" dirty="0"/>
              <a:t>senior high school</a:t>
            </a:r>
            <a:r>
              <a:rPr lang="en-US" altLang="zh-CN" sz="3200" dirty="0"/>
              <a:t>.</a:t>
            </a:r>
            <a:endParaRPr lang="zh-CN" altLang="en-US" sz="3200" dirty="0">
              <a:cs typeface="Times New Roman" panose="02020603050405020304" pitchFamily="18" charset="0"/>
            </a:endParaRP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3275856" y="2348880"/>
            <a:ext cx="4216400" cy="631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0000"/>
                </a:solidFill>
                <a:cs typeface="Times New Roman" panose="02020603050405020304" pitchFamily="18" charset="0"/>
              </a:rPr>
              <a:t>looking  forward  to</a:t>
            </a:r>
          </a:p>
        </p:txBody>
      </p:sp>
      <p:sp>
        <p:nvSpPr>
          <p:cNvPr id="2" name="圆角矩形标注 1"/>
          <p:cNvSpPr/>
          <p:nvPr/>
        </p:nvSpPr>
        <p:spPr bwMode="auto">
          <a:xfrm>
            <a:off x="3995936" y="4284134"/>
            <a:ext cx="2520280" cy="913718"/>
          </a:xfrm>
          <a:prstGeom prst="wedgeRoundRectCallout">
            <a:avLst>
              <a:gd name="adj1" fmla="val 57618"/>
              <a:gd name="adj2" fmla="val -7074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adj.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级别（或地位）高的</a:t>
            </a:r>
          </a:p>
        </p:txBody>
      </p:sp>
      <p:sp>
        <p:nvSpPr>
          <p:cNvPr id="5" name="圆角矩形标注 4"/>
          <p:cNvSpPr/>
          <p:nvPr/>
        </p:nvSpPr>
        <p:spPr bwMode="auto">
          <a:xfrm>
            <a:off x="7236296" y="4311392"/>
            <a:ext cx="936104" cy="456859"/>
          </a:xfrm>
          <a:prstGeom prst="wedgeRoundRectCallout">
            <a:avLst>
              <a:gd name="adj1" fmla="val -19264"/>
              <a:gd name="adj2" fmla="val -9814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高中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/>
      <p:bldP spid="2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ChangeArrowheads="1"/>
          </p:cNvSpPr>
          <p:nvPr/>
        </p:nvSpPr>
        <p:spPr bwMode="auto">
          <a:xfrm>
            <a:off x="611560" y="926998"/>
            <a:ext cx="7993063" cy="526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3200" dirty="0">
                <a:solidFill>
                  <a:srgbClr val="CC00FF"/>
                </a:solidFill>
                <a:cs typeface="Times New Roman" panose="02020603050405020304" pitchFamily="18" charset="0"/>
              </a:rPr>
              <a:t>一般过去时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3200" dirty="0">
                <a:solidFill>
                  <a:srgbClr val="FF0000"/>
                </a:solidFill>
                <a:cs typeface="Times New Roman" panose="02020603050405020304" pitchFamily="18" charset="0"/>
              </a:rPr>
              <a:t>用法：</a:t>
            </a:r>
            <a:r>
              <a:rPr lang="zh-CN" altLang="en-US" sz="3200" dirty="0">
                <a:cs typeface="Times New Roman" panose="02020603050405020304" pitchFamily="18" charset="0"/>
              </a:rPr>
              <a:t>表示过去某一时间或某一段时间内发生的动作或存在的状态，也可以表示过去经常或反复发生的动作。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3200" dirty="0">
                <a:solidFill>
                  <a:srgbClr val="FF0000"/>
                </a:solidFill>
                <a:cs typeface="Times New Roman" panose="02020603050405020304" pitchFamily="18" charset="0"/>
              </a:rPr>
              <a:t>谓语部分要用动词的过去式。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3200" dirty="0">
                <a:solidFill>
                  <a:srgbClr val="FF0000"/>
                </a:solidFill>
                <a:cs typeface="Times New Roman" panose="02020603050405020304" pitchFamily="18" charset="0"/>
              </a:rPr>
              <a:t>标志性词汇：</a:t>
            </a:r>
            <a:r>
              <a:rPr lang="en-US" altLang="zh-CN" sz="3200" dirty="0">
                <a:cs typeface="Times New Roman" panose="02020603050405020304" pitchFamily="18" charset="0"/>
              </a:rPr>
              <a:t>yesterday, the day before yesterday, …ago, …later, just now, at that moment, last…, in 2001, in the past, every day last year</a:t>
            </a:r>
            <a:r>
              <a:rPr lang="zh-CN" altLang="en-US" sz="3200" dirty="0">
                <a:cs typeface="Times New Roman" panose="02020603050405020304" pitchFamily="18" charset="0"/>
              </a:rPr>
              <a:t>等。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ChangeArrowheads="1"/>
          </p:cNvSpPr>
          <p:nvPr/>
        </p:nvSpPr>
        <p:spPr bwMode="auto">
          <a:xfrm>
            <a:off x="323528" y="519093"/>
            <a:ext cx="8353425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3200" dirty="0">
                <a:solidFill>
                  <a:srgbClr val="CC00FF"/>
                </a:solidFill>
              </a:rPr>
              <a:t>一般将来时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3200" dirty="0">
                <a:solidFill>
                  <a:srgbClr val="FF0000"/>
                </a:solidFill>
              </a:rPr>
              <a:t>用法：</a:t>
            </a:r>
            <a:r>
              <a:rPr lang="zh-CN" altLang="en-US" sz="3200" dirty="0"/>
              <a:t>表示将来某个时间要发生的动作或存在的状态</a:t>
            </a:r>
            <a:r>
              <a:rPr lang="zh-CN" altLang="en-US" sz="3200" dirty="0" smtClean="0"/>
              <a:t>，</a:t>
            </a:r>
            <a:r>
              <a:rPr lang="zh-CN" altLang="en-US" sz="3200" dirty="0" smtClean="0"/>
              <a:t>或</a:t>
            </a:r>
            <a:r>
              <a:rPr lang="zh-CN" altLang="en-US" sz="3200" dirty="0" smtClean="0"/>
              <a:t>将</a:t>
            </a:r>
            <a:r>
              <a:rPr lang="zh-CN" altLang="en-US" sz="3200" dirty="0"/>
              <a:t>来经常或反复发生的动作。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3200" dirty="0">
                <a:solidFill>
                  <a:srgbClr val="FF0000"/>
                </a:solidFill>
              </a:rPr>
              <a:t>构成：</a:t>
            </a:r>
            <a:r>
              <a:rPr lang="en-US" altLang="zh-CN" sz="3200" dirty="0"/>
              <a:t>will / shall + </a:t>
            </a:r>
            <a:r>
              <a:rPr lang="zh-CN" altLang="en-US" sz="3200" dirty="0"/>
              <a:t>动词原形</a:t>
            </a:r>
            <a:r>
              <a:rPr lang="en-US" altLang="zh-CN" sz="3200" dirty="0"/>
              <a:t>(</a:t>
            </a:r>
            <a:r>
              <a:rPr lang="zh-CN" altLang="en-US" sz="3200" dirty="0"/>
              <a:t>注意：主语为第一人称时使用</a:t>
            </a:r>
            <a:r>
              <a:rPr lang="en-US" altLang="zh-CN" sz="3200" dirty="0"/>
              <a:t>shall)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3200" dirty="0">
                <a:solidFill>
                  <a:srgbClr val="FF0000"/>
                </a:solidFill>
              </a:rPr>
              <a:t>标志性词汇：</a:t>
            </a:r>
            <a:r>
              <a:rPr lang="en-US" altLang="zh-CN" sz="3200" dirty="0"/>
              <a:t>tomorrow, the day after tomorrow, next…, in five days, in the future, later on, soon, right now</a:t>
            </a:r>
            <a:r>
              <a:rPr lang="zh-CN" altLang="en-US" sz="3200" dirty="0"/>
              <a:t>等。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3200" dirty="0">
                <a:solidFill>
                  <a:srgbClr val="FF0000"/>
                </a:solidFill>
              </a:rPr>
              <a:t>“</a:t>
            </a:r>
            <a:r>
              <a:rPr lang="en-US" altLang="zh-CN" sz="3200" dirty="0">
                <a:solidFill>
                  <a:srgbClr val="FF0000"/>
                </a:solidFill>
              </a:rPr>
              <a:t>be going to + </a:t>
            </a:r>
            <a:r>
              <a:rPr lang="zh-CN" altLang="en-US" sz="3200" dirty="0">
                <a:solidFill>
                  <a:srgbClr val="FF0000"/>
                </a:solidFill>
              </a:rPr>
              <a:t>动词原形”</a:t>
            </a:r>
            <a:r>
              <a:rPr lang="zh-CN" altLang="en-US" sz="3200" dirty="0"/>
              <a:t>也可以表示将要发生的动作或打算、计划、决定要做的事。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611560" y="1748184"/>
            <a:ext cx="7993063" cy="3619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3200" dirty="0" smtClean="0">
                <a:solidFill>
                  <a:srgbClr val="CC00FF"/>
                </a:solidFill>
                <a:cs typeface="Times New Roman" panose="02020603050405020304" pitchFamily="18" charset="0"/>
              </a:rPr>
              <a:t>现在进行时</a:t>
            </a:r>
            <a:endParaRPr lang="en-US" altLang="zh-CN" sz="3200" dirty="0" smtClean="0">
              <a:solidFill>
                <a:srgbClr val="CC00FF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32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用法：</a:t>
            </a:r>
            <a:r>
              <a:rPr lang="zh-CN" altLang="en-US" sz="3200" dirty="0"/>
              <a:t>表示现在</a:t>
            </a:r>
            <a:r>
              <a:rPr lang="en-US" altLang="zh-CN" sz="3200" dirty="0" smtClean="0">
                <a:effectLst/>
              </a:rPr>
              <a:t>(</a:t>
            </a:r>
            <a:r>
              <a:rPr lang="zh-CN" altLang="en-US" sz="3200" dirty="0"/>
              <a:t>说话瞬间</a:t>
            </a:r>
            <a:r>
              <a:rPr lang="en-US" altLang="zh-CN" sz="3200" dirty="0" smtClean="0">
                <a:effectLst/>
              </a:rPr>
              <a:t>)</a:t>
            </a:r>
            <a:r>
              <a:rPr lang="zh-CN" altLang="en-US" sz="3200" dirty="0"/>
              <a:t>正在进行或发生的动作，也可表示当前一段时间内的活动或现阶段正在进行的动作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pPr eaLnBrk="1" hangingPunct="1">
              <a:lnSpc>
                <a:spcPct val="120000"/>
              </a:lnSpc>
            </a:pPr>
            <a:r>
              <a:rPr lang="zh-CN" altLang="en-US" sz="3200" dirty="0">
                <a:solidFill>
                  <a:srgbClr val="FF0000"/>
                </a:solidFill>
              </a:rPr>
              <a:t>构成：</a:t>
            </a:r>
            <a:r>
              <a:rPr lang="en-US" altLang="zh-CN" sz="3200" dirty="0" smtClean="0">
                <a:effectLst/>
              </a:rPr>
              <a:t>be (am / is / are)+</a:t>
            </a:r>
            <a:r>
              <a:rPr lang="zh-CN" altLang="en-US" sz="3200" dirty="0"/>
              <a:t>动词的</a:t>
            </a:r>
            <a:r>
              <a:rPr lang="en-US" altLang="zh-CN" sz="3200" dirty="0" smtClean="0">
                <a:effectLst/>
              </a:rPr>
              <a:t>-</a:t>
            </a:r>
            <a:r>
              <a:rPr lang="en-US" altLang="zh-CN" sz="3200" dirty="0" err="1" smtClean="0">
                <a:effectLst/>
              </a:rPr>
              <a:t>ing</a:t>
            </a:r>
            <a:r>
              <a:rPr lang="zh-CN" altLang="en-US" sz="3200" dirty="0"/>
              <a:t>形式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pPr eaLnBrk="1" hangingPunct="1">
              <a:lnSpc>
                <a:spcPct val="120000"/>
              </a:lnSpc>
            </a:pPr>
            <a:r>
              <a:rPr lang="zh-CN" altLang="en-US" sz="32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标志</a:t>
            </a:r>
            <a:r>
              <a:rPr lang="zh-CN" altLang="en-US" sz="3200" dirty="0">
                <a:solidFill>
                  <a:srgbClr val="FF0000"/>
                </a:solidFill>
                <a:cs typeface="Times New Roman" panose="02020603050405020304" pitchFamily="18" charset="0"/>
              </a:rPr>
              <a:t>性词汇</a:t>
            </a:r>
            <a:r>
              <a:rPr lang="zh-CN" altLang="en-US" sz="32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：</a:t>
            </a:r>
            <a:r>
              <a:rPr lang="en-US" altLang="zh-CN" sz="3200" dirty="0" smtClean="0">
                <a:effectLst/>
              </a:rPr>
              <a:t>now, right now, look, listen</a:t>
            </a:r>
            <a:r>
              <a:rPr lang="zh-CN" altLang="en-US" sz="3200" dirty="0"/>
              <a:t>等。</a:t>
            </a:r>
            <a:endParaRPr lang="zh-CN" altLang="en-US" sz="3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1828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323528" y="1240483"/>
            <a:ext cx="8353425" cy="3545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3200" dirty="0">
                <a:solidFill>
                  <a:srgbClr val="CC00FF"/>
                </a:solidFill>
              </a:rPr>
              <a:t>现在完成时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3200" dirty="0">
                <a:solidFill>
                  <a:srgbClr val="FF0000"/>
                </a:solidFill>
              </a:rPr>
              <a:t>用法：</a:t>
            </a:r>
            <a:r>
              <a:rPr lang="zh-CN" altLang="en-US" sz="3200" dirty="0"/>
              <a:t>表示过去发生或者未发生的事对现在造成的影响或结果。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3200" dirty="0">
                <a:solidFill>
                  <a:srgbClr val="FF0000"/>
                </a:solidFill>
              </a:rPr>
              <a:t>构成：</a:t>
            </a:r>
            <a:r>
              <a:rPr lang="zh-CN" altLang="en-US" sz="3200" dirty="0"/>
              <a:t>主语 </a:t>
            </a:r>
            <a:r>
              <a:rPr lang="en-US" altLang="zh-CN" sz="3200" dirty="0"/>
              <a:t>+ have / has + </a:t>
            </a:r>
            <a:r>
              <a:rPr lang="zh-CN" altLang="en-US" sz="3200" dirty="0"/>
              <a:t>过去分</a:t>
            </a:r>
            <a:r>
              <a:rPr lang="zh-CN" altLang="en-US" sz="3200" dirty="0" smtClean="0"/>
              <a:t>词</a:t>
            </a:r>
            <a:endParaRPr lang="en-US" altLang="zh-CN" sz="3200" dirty="0"/>
          </a:p>
          <a:p>
            <a:pPr eaLnBrk="1" hangingPunct="1">
              <a:lnSpc>
                <a:spcPct val="120000"/>
              </a:lnSpc>
            </a:pPr>
            <a:r>
              <a:rPr lang="zh-CN" altLang="en-US" sz="3200" dirty="0">
                <a:solidFill>
                  <a:srgbClr val="FF0000"/>
                </a:solidFill>
              </a:rPr>
              <a:t>标志性词汇：</a:t>
            </a:r>
            <a:r>
              <a:rPr lang="en-US" altLang="zh-CN" sz="3200" dirty="0"/>
              <a:t>just, ever, never, yet, already, for, since, so far, recently, twice, three times</a:t>
            </a:r>
            <a:r>
              <a:rPr lang="zh-CN" altLang="en-US" sz="3200" dirty="0"/>
              <a:t>等。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5"/>
          <p:cNvSpPr txBox="1">
            <a:spLocks noChangeArrowheads="1"/>
          </p:cNvSpPr>
          <p:nvPr/>
        </p:nvSpPr>
        <p:spPr bwMode="auto">
          <a:xfrm>
            <a:off x="467544" y="1844824"/>
            <a:ext cx="7993062" cy="4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719138" indent="-7191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27000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677988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2085975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493963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951163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408363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865563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322763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用作宾语的从句叫做宾语从句。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e.g. Sally always complains (that) she has too much work to do.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</a:t>
            </a:r>
            <a:r>
              <a:rPr lang="en-US" altLang="zh-CN" dirty="0" smtClean="0">
                <a:latin typeface="Times New Roman" panose="02020603050405020304" pitchFamily="18" charset="0"/>
              </a:rPr>
              <a:t> Could </a:t>
            </a:r>
            <a:r>
              <a:rPr lang="en-US" altLang="zh-CN" dirty="0">
                <a:latin typeface="Times New Roman" panose="02020603050405020304" pitchFamily="18" charset="0"/>
              </a:rPr>
              <a:t>you please tell me when I can get my report card?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 I want to know if our new classmate is from Japan.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5363" name="Rectangle 7"/>
          <p:cNvSpPr>
            <a:spLocks noChangeArrowheads="1"/>
          </p:cNvSpPr>
          <p:nvPr/>
        </p:nvSpPr>
        <p:spPr bwMode="auto">
          <a:xfrm>
            <a:off x="3276625" y="1124744"/>
            <a:ext cx="23749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rgbClr val="CC00FF"/>
                </a:solidFill>
              </a:rPr>
              <a:t>宾语从句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3"/>
          <p:cNvSpPr txBox="1">
            <a:spLocks noChangeArrowheads="1"/>
          </p:cNvSpPr>
          <p:nvPr/>
        </p:nvSpPr>
        <p:spPr bwMode="auto">
          <a:xfrm>
            <a:off x="3707904" y="620688"/>
            <a:ext cx="2590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600">
                <a:solidFill>
                  <a:srgbClr val="CC00FF"/>
                </a:solidFill>
                <a:cs typeface="Arial" panose="020B0604020202020204" pitchFamily="34" charset="0"/>
              </a:rPr>
              <a:t>连接词</a:t>
            </a:r>
          </a:p>
        </p:txBody>
      </p:sp>
      <p:graphicFrame>
        <p:nvGraphicFramePr>
          <p:cNvPr id="49185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495465"/>
              </p:ext>
            </p:extLst>
          </p:nvPr>
        </p:nvGraphicFramePr>
        <p:xfrm>
          <a:off x="228600" y="1371600"/>
          <a:ext cx="8763000" cy="4370389"/>
        </p:xfrm>
        <a:graphic>
          <a:graphicData uri="http://schemas.openxmlformats.org/drawingml/2006/table">
            <a:tbl>
              <a:tblPr/>
              <a:tblGrid>
                <a:gridCol w="2071688"/>
                <a:gridCol w="4176712"/>
                <a:gridCol w="2514600"/>
              </a:tblGrid>
              <a:tr h="544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从句来源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连接词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备注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>
                        <a:alpha val="50195"/>
                      </a:srgbClr>
                    </a:solidFill>
                  </a:tcPr>
                </a:tc>
              </a:tr>
              <a:tr h="103038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陈述句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66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that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口语或非正式文体中常省略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一般疑问句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if / whether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321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特殊疑问句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连接代词：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who; whom; whose; which; what </a:t>
                      </a: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等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在句中担任主、宾、定或表语。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50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连接副词：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when; where; why; how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等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在句中担任状语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827584" y="1268760"/>
            <a:ext cx="7416824" cy="4819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92D050">
                    <a:alpha val="2196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宾语从句用陈述语序。如：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</a:rPr>
              <a:t>He is an honest boy. The teacher said.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→The teacher said (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that) </a:t>
            </a:r>
            <a:r>
              <a:rPr lang="en-US" altLang="zh-CN" dirty="0">
                <a:latin typeface="Times New Roman" panose="02020603050405020304" pitchFamily="18" charset="0"/>
              </a:rPr>
              <a:t>he was an 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honest boy.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</a:rPr>
              <a:t>Does he work hard? I wonder.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→I wonder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if/whether</a:t>
            </a:r>
            <a:r>
              <a:rPr lang="en-US" altLang="zh-CN" dirty="0">
                <a:latin typeface="Times New Roman" panose="02020603050405020304" pitchFamily="18" charset="0"/>
              </a:rPr>
              <a:t> he works hard.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</a:rPr>
              <a:t>When did he leave? I don’t know. 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→I don’t know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when </a:t>
            </a:r>
            <a:r>
              <a:rPr lang="en-US" altLang="zh-CN" dirty="0">
                <a:latin typeface="Times New Roman" panose="02020603050405020304" pitchFamily="18" charset="0"/>
              </a:rPr>
              <a:t>he left.</a:t>
            </a:r>
          </a:p>
        </p:txBody>
      </p:sp>
      <p:sp>
        <p:nvSpPr>
          <p:cNvPr id="17411" name="Text Box 5"/>
          <p:cNvSpPr txBox="1">
            <a:spLocks noChangeArrowheads="1"/>
          </p:cNvSpPr>
          <p:nvPr/>
        </p:nvSpPr>
        <p:spPr bwMode="auto">
          <a:xfrm>
            <a:off x="3707904" y="644165"/>
            <a:ext cx="1420813" cy="624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dirty="0">
                <a:solidFill>
                  <a:srgbClr val="0000FF"/>
                </a:solidFill>
              </a:rPr>
              <a:t>语序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86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86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860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860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860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860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860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396007" y="2133501"/>
            <a:ext cx="8001000" cy="3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BEAC7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主句是现在的时态，从句的时态可根据实际情况而定。</a:t>
            </a:r>
            <a:r>
              <a:rPr lang="zh-CN" altLang="en-US" dirty="0">
                <a:latin typeface="Times New Roman" panose="02020603050405020304" pitchFamily="18" charset="0"/>
              </a:rPr>
              <a:t>如：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I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hear </a:t>
            </a:r>
            <a:r>
              <a:rPr lang="en-US" altLang="zh-CN" dirty="0">
                <a:latin typeface="Times New Roman" panose="02020603050405020304" pitchFamily="18" charset="0"/>
              </a:rPr>
              <a:t>that she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has written</a:t>
            </a:r>
            <a:r>
              <a:rPr lang="en-US" altLang="zh-CN" dirty="0">
                <a:latin typeface="Times New Roman" panose="02020603050405020304" pitchFamily="18" charset="0"/>
              </a:rPr>
              <a:t> three letters to the headmaster.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Mr. Green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says </a:t>
            </a:r>
            <a:r>
              <a:rPr lang="en-US" altLang="zh-CN" dirty="0">
                <a:latin typeface="Times New Roman" panose="02020603050405020304" pitchFamily="18" charset="0"/>
              </a:rPr>
              <a:t>that the snow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was</a:t>
            </a:r>
            <a:r>
              <a:rPr lang="en-US" altLang="zh-CN" dirty="0">
                <a:solidFill>
                  <a:srgbClr val="FF33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very heavy last month.</a:t>
            </a:r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3059832" y="1412776"/>
            <a:ext cx="2590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0000FF"/>
                </a:solidFill>
              </a:rPr>
              <a:t>时态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88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88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WordArt 4"/>
          <p:cNvSpPr>
            <a:spLocks noChangeArrowheads="1" noChangeShapeType="1" noTextEdit="1"/>
          </p:cNvSpPr>
          <p:nvPr/>
        </p:nvSpPr>
        <p:spPr bwMode="auto">
          <a:xfrm>
            <a:off x="1116013" y="981075"/>
            <a:ext cx="7056437" cy="18716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kern="10">
                <a:ln w="12700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 14</a:t>
            </a:r>
          </a:p>
          <a:p>
            <a:pPr algn="ctr"/>
            <a:r>
              <a:rPr lang="en-US" altLang="zh-CN" kern="10">
                <a:ln w="12700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remember meeting </a:t>
            </a:r>
          </a:p>
          <a:p>
            <a:pPr algn="ctr"/>
            <a:r>
              <a:rPr lang="en-US" altLang="zh-CN" kern="10">
                <a:ln w="12700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of you in Grade 7.  </a:t>
            </a:r>
            <a:endParaRPr lang="zh-CN" altLang="en-US" kern="10">
              <a:ln w="12700">
                <a:solidFill>
                  <a:schemeClr val="bg1"/>
                </a:solidFill>
                <a:round/>
                <a:headEnd/>
                <a:tailEnd/>
              </a:ln>
              <a:solidFill>
                <a:srgbClr val="CC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539552" y="1772816"/>
            <a:ext cx="8135938" cy="358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>
                    <a:alpha val="5098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主句是过去的某种时态，从句一定要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用过去的某种时态。 </a:t>
            </a:r>
            <a:r>
              <a:rPr lang="zh-CN" altLang="en-US" dirty="0">
                <a:latin typeface="Times New Roman" panose="02020603050405020304" pitchFamily="18" charset="0"/>
              </a:rPr>
              <a:t>如：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We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didn’t </a:t>
            </a:r>
            <a:r>
              <a:rPr lang="en-US" altLang="zh-CN" dirty="0">
                <a:latin typeface="Times New Roman" panose="02020603050405020304" pitchFamily="18" charset="0"/>
              </a:rPr>
              <a:t>know why she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had missed</a:t>
            </a:r>
            <a:r>
              <a:rPr lang="en-US" altLang="zh-CN" dirty="0">
                <a:latin typeface="Times New Roman" panose="02020603050405020304" pitchFamily="18" charset="0"/>
              </a:rPr>
              <a:t> the flight.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He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 told</a:t>
            </a:r>
            <a:r>
              <a:rPr lang="en-US" altLang="zh-CN" dirty="0">
                <a:latin typeface="Times New Roman" panose="02020603050405020304" pitchFamily="18" charset="0"/>
              </a:rPr>
              <a:t> me that he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was watching</a:t>
            </a:r>
            <a:r>
              <a:rPr lang="en-US" altLang="zh-CN" dirty="0">
                <a:latin typeface="Times New Roman" panose="02020603050405020304" pitchFamily="18" charset="0"/>
              </a:rPr>
              <a:t> a cartoon film at 10 o’clock this morning.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91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91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3"/>
          <p:cNvSpPr txBox="1">
            <a:spLocks noChangeArrowheads="1"/>
          </p:cNvSpPr>
          <p:nvPr/>
        </p:nvSpPr>
        <p:spPr bwMode="auto">
          <a:xfrm>
            <a:off x="609600" y="685800"/>
            <a:ext cx="800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zh-CN" sz="1800" b="0"/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397668" y="1844824"/>
            <a:ext cx="8424863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【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注意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】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如果宾语从句表述的是客观真理、自然现象等时，从句都要用一般现在时。如：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He</a:t>
            </a:r>
            <a:r>
              <a:rPr lang="en-US" altLang="zh-CN" dirty="0">
                <a:solidFill>
                  <a:srgbClr val="FF33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said</a:t>
            </a:r>
            <a:r>
              <a:rPr lang="en-US" altLang="zh-CN" dirty="0">
                <a:latin typeface="Times New Roman" panose="02020603050405020304" pitchFamily="18" charset="0"/>
              </a:rPr>
              <a:t> that light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travels</a:t>
            </a:r>
            <a:r>
              <a:rPr lang="en-US" altLang="zh-CN" dirty="0">
                <a:solidFill>
                  <a:srgbClr val="FF33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much faster than sound.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92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323528" y="1124744"/>
            <a:ext cx="8640763" cy="359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6088" indent="-446088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68375" indent="-3429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90663" indent="-3429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12950" indent="-3429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535238" indent="-3429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992438" indent="-3429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449638" indent="-3429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906838" indent="-3429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364038" indent="-3429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>
                <a:solidFill>
                  <a:srgbClr val="0000FF"/>
                </a:solidFill>
                <a:cs typeface="Times New Roman" panose="02020603050405020304" pitchFamily="18" charset="0"/>
              </a:rPr>
              <a:t>【</a:t>
            </a:r>
            <a:r>
              <a:rPr lang="zh-CN" altLang="en-US" sz="3200">
                <a:solidFill>
                  <a:srgbClr val="0000FF"/>
                </a:solidFill>
                <a:cs typeface="Times New Roman" panose="02020603050405020304" pitchFamily="18" charset="0"/>
              </a:rPr>
              <a:t>语境应用</a:t>
            </a:r>
            <a:r>
              <a:rPr lang="en-US" altLang="zh-CN" sz="3200">
                <a:solidFill>
                  <a:srgbClr val="0000FF"/>
                </a:solidFill>
                <a:cs typeface="Times New Roman" panose="02020603050405020304" pitchFamily="18" charset="0"/>
              </a:rPr>
              <a:t>】</a:t>
            </a:r>
            <a:r>
              <a:rPr lang="zh-CN" altLang="en-US" sz="3200">
                <a:solidFill>
                  <a:srgbClr val="0000FF"/>
                </a:solidFill>
                <a:cs typeface="Times New Roman" panose="02020603050405020304" pitchFamily="18" charset="0"/>
              </a:rPr>
              <a:t>将句子合并成宾语从句。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>
                <a:cs typeface="Times New Roman" panose="02020603050405020304" pitchFamily="18" charset="0"/>
              </a:rPr>
              <a:t>1. She bought a new camera yesterday. Li Fang said.</a:t>
            </a:r>
          </a:p>
          <a:p>
            <a:pPr eaLnBrk="1" hangingPunct="1">
              <a:lnSpc>
                <a:spcPct val="120000"/>
              </a:lnSpc>
            </a:pPr>
            <a:endParaRPr lang="en-US" altLang="zh-CN" sz="3200"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endParaRPr lang="en-US" altLang="zh-CN" sz="3200"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3200">
                <a:cs typeface="Times New Roman" panose="02020603050405020304" pitchFamily="18" charset="0"/>
              </a:rPr>
              <a:t>2. Writing is as important as speaking. I think.</a:t>
            </a: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720403" y="2882106"/>
            <a:ext cx="795655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solidFill>
                  <a:srgbClr val="FF0000"/>
                </a:solidFill>
                <a:cs typeface="Times New Roman" panose="02020603050405020304" pitchFamily="18" charset="0"/>
              </a:rPr>
              <a:t>Li Fang said (that) she bought a new camera yesterday.</a:t>
            </a:r>
          </a:p>
          <a:p>
            <a:pPr eaLnBrk="1" hangingPunct="1">
              <a:lnSpc>
                <a:spcPct val="120000"/>
              </a:lnSpc>
            </a:pPr>
            <a:endParaRPr lang="en-US" altLang="zh-CN" sz="3200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solidFill>
                  <a:srgbClr val="FF0000"/>
                </a:solidFill>
                <a:cs typeface="Times New Roman" panose="02020603050405020304" pitchFamily="18" charset="0"/>
              </a:rPr>
              <a:t>I think (that) writing is as important as speaking.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0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395536" y="1556792"/>
            <a:ext cx="8640762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6088" indent="-446088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68375" indent="-3429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90663" indent="-3429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12950" indent="-3429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535238" indent="-3429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992438" indent="-3429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449638" indent="-3429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906838" indent="-3429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364038" indent="-3429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cs typeface="Times New Roman" panose="02020603050405020304" pitchFamily="18" charset="0"/>
              </a:rPr>
              <a:t>3. Taiyuan is the capital </a:t>
            </a:r>
            <a:r>
              <a:rPr lang="en-US" altLang="zh-CN" sz="3200" dirty="0" smtClean="0">
                <a:cs typeface="Times New Roman" panose="02020603050405020304" pitchFamily="18" charset="0"/>
              </a:rPr>
              <a:t>city of</a:t>
            </a:r>
            <a:r>
              <a:rPr lang="en-US" altLang="zh-CN" sz="3200" dirty="0">
                <a:cs typeface="Times New Roman" panose="02020603050405020304" pitchFamily="18" charset="0"/>
              </a:rPr>
              <a:t> Shanxi Province. The teacher told us.</a:t>
            </a:r>
          </a:p>
          <a:p>
            <a:pPr eaLnBrk="1" hangingPunct="1">
              <a:lnSpc>
                <a:spcPct val="120000"/>
              </a:lnSpc>
            </a:pPr>
            <a:endParaRPr lang="en-US" altLang="zh-CN" sz="3200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endParaRPr lang="en-US" altLang="zh-CN" sz="3200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cs typeface="Times New Roman" panose="02020603050405020304" pitchFamily="18" charset="0"/>
              </a:rPr>
              <a:t>4. You can speak French well. I believe.</a:t>
            </a:r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792411" y="2685504"/>
            <a:ext cx="7956550" cy="2456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solidFill>
                  <a:srgbClr val="FF0000"/>
                </a:solidFill>
                <a:cs typeface="Times New Roman" panose="02020603050405020304" pitchFamily="18" charset="0"/>
              </a:rPr>
              <a:t>The teacher told us (that) Taiyuan is the capital </a:t>
            </a:r>
            <a:r>
              <a:rPr lang="en-US" altLang="zh-CN" sz="32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city of</a:t>
            </a:r>
            <a:r>
              <a:rPr lang="en-US" altLang="zh-CN" sz="3200" dirty="0">
                <a:solidFill>
                  <a:srgbClr val="FF0000"/>
                </a:solidFill>
                <a:cs typeface="Times New Roman" panose="02020603050405020304" pitchFamily="18" charset="0"/>
              </a:rPr>
              <a:t> Shanxi Province.</a:t>
            </a:r>
          </a:p>
          <a:p>
            <a:pPr eaLnBrk="1" hangingPunct="1">
              <a:lnSpc>
                <a:spcPct val="120000"/>
              </a:lnSpc>
            </a:pPr>
            <a:endParaRPr lang="en-US" altLang="zh-CN" sz="3200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solidFill>
                  <a:srgbClr val="FF0000"/>
                </a:solidFill>
                <a:cs typeface="Times New Roman" panose="02020603050405020304" pitchFamily="18" charset="0"/>
              </a:rPr>
              <a:t>I believe (that) you can speak French well.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764704"/>
            <a:ext cx="3960440" cy="1082933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23528" y="1988840"/>
            <a:ext cx="8460432" cy="4136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32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Times New Roman" panose="02020603050405020304" pitchFamily="18" charset="0"/>
              </a:rPr>
              <a:t>单项选择</a:t>
            </a:r>
          </a:p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1. —Wendy, how long have you had the Huawei </a:t>
            </a:r>
          </a:p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       </a:t>
            </a:r>
            <a:r>
              <a:rPr kumimoji="0" lang="en-US" altLang="zh-CN" sz="32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P30 </a:t>
            </a:r>
            <a:r>
              <a:rPr kumimoji="0" lang="en-US" altLang="zh-CN" sz="32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Pro?</a:t>
            </a:r>
            <a:endParaRPr kumimoji="0" lang="en-US" altLang="zh-CN" sz="3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   —A couple of days. I _______ it last week. </a:t>
            </a:r>
            <a:endParaRPr kumimoji="0" lang="en-US" altLang="zh-CN" sz="3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   A. bought                     B. buy     </a:t>
            </a:r>
            <a:endParaRPr kumimoji="0" lang="en-US" altLang="zh-CN" sz="3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   C. will buy                   D. have bought    </a:t>
            </a:r>
            <a:endParaRPr kumimoji="0" lang="en-US" altLang="zh-CN" sz="3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Times New Roman" panose="02020603050405020304" pitchFamily="18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 (2019 </a:t>
            </a:r>
            <a:r>
              <a:rPr kumimoji="0" lang="zh-CN" altLang="en-US" sz="32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江苏南京</a:t>
            </a:r>
            <a:r>
              <a:rPr kumimoji="0" lang="en-US" altLang="zh-CN" sz="32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)</a:t>
            </a:r>
            <a:endParaRPr kumimoji="0" lang="en-US" altLang="zh-CN" sz="3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221088"/>
            <a:ext cx="653032" cy="74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7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476672"/>
            <a:ext cx="820891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2. Be quiet! The students _______ an English </a:t>
            </a:r>
            <a:endParaRPr lang="en-US" altLang="zh-CN" sz="3200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</a:pP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  exam</a:t>
            </a: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. </a:t>
            </a:r>
            <a:endParaRPr kumimoji="0" lang="en-US" altLang="zh-CN" sz="3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</a:pPr>
            <a:r>
              <a:rPr lang="en-US" altLang="zh-CN" sz="32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   A</a:t>
            </a: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. take     </a:t>
            </a:r>
            <a:r>
              <a:rPr lang="en-US" altLang="zh-CN" sz="32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. are taking          </a:t>
            </a:r>
            <a:r>
              <a:rPr lang="en-US" altLang="zh-CN" sz="32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C</a:t>
            </a: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. will </a:t>
            </a:r>
            <a:r>
              <a:rPr lang="en-US" altLang="zh-CN" sz="32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take</a:t>
            </a:r>
            <a:endParaRPr kumimoji="0" lang="en-US" altLang="zh-CN" sz="3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Times New Roman" panose="02020603050405020304" pitchFamily="18" charset="0"/>
            </a:endParaRPr>
          </a:p>
          <a:p>
            <a:pPr lvl="0" algn="r">
              <a:lnSpc>
                <a:spcPct val="120000"/>
              </a:lnSpc>
            </a:pP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 (2019 </a:t>
            </a:r>
            <a:r>
              <a:rPr lang="zh-CN" altLang="en-US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四川成都</a:t>
            </a:r>
            <a:r>
              <a:rPr lang="en-US" altLang="zh-CN" sz="32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3200" dirty="0"/>
              <a:t>3. —I’ve never seen Mr. Taylor before. </a:t>
            </a:r>
          </a:p>
          <a:p>
            <a:pPr>
              <a:lnSpc>
                <a:spcPct val="120000"/>
              </a:lnSpc>
            </a:pPr>
            <a:r>
              <a:rPr lang="en-US" altLang="zh-CN" sz="3200" dirty="0" smtClean="0"/>
              <a:t>    —</a:t>
            </a:r>
            <a:r>
              <a:rPr lang="en-US" altLang="zh-CN" sz="3200" dirty="0"/>
              <a:t>Don’t worry. I _______ him to you before </a:t>
            </a:r>
            <a:endParaRPr lang="en-US" altLang="zh-CN" sz="3200" dirty="0" smtClean="0"/>
          </a:p>
          <a:p>
            <a:pPr>
              <a:lnSpc>
                <a:spcPct val="120000"/>
              </a:lnSpc>
            </a:pPr>
            <a:r>
              <a:rPr lang="en-US" altLang="zh-CN" sz="3200" dirty="0"/>
              <a:t> </a:t>
            </a:r>
            <a:r>
              <a:rPr lang="en-US" altLang="zh-CN" sz="3200" dirty="0" smtClean="0"/>
              <a:t>       the </a:t>
            </a:r>
            <a:r>
              <a:rPr lang="en-US" altLang="zh-CN" sz="3200" dirty="0"/>
              <a:t>meeting. </a:t>
            </a:r>
          </a:p>
          <a:p>
            <a:pPr>
              <a:lnSpc>
                <a:spcPct val="120000"/>
              </a:lnSpc>
            </a:pPr>
            <a:r>
              <a:rPr lang="en-US" altLang="zh-CN" sz="3200" dirty="0" smtClean="0"/>
              <a:t>    A</a:t>
            </a:r>
            <a:r>
              <a:rPr lang="en-US" altLang="zh-CN" sz="3200" dirty="0"/>
              <a:t>. will introduce         </a:t>
            </a:r>
            <a:r>
              <a:rPr lang="en-US" altLang="zh-CN" sz="3200" dirty="0" smtClean="0"/>
              <a:t>B</a:t>
            </a:r>
            <a:r>
              <a:rPr lang="en-US" altLang="zh-CN" sz="3200" dirty="0"/>
              <a:t>. introduced    </a:t>
            </a:r>
          </a:p>
          <a:p>
            <a:pPr>
              <a:lnSpc>
                <a:spcPct val="120000"/>
              </a:lnSpc>
            </a:pPr>
            <a:r>
              <a:rPr lang="en-US" altLang="zh-CN" sz="3200" dirty="0" smtClean="0"/>
              <a:t>    C</a:t>
            </a:r>
            <a:r>
              <a:rPr lang="en-US" altLang="zh-CN" sz="3200" dirty="0"/>
              <a:t>. have introduced </a:t>
            </a:r>
            <a:r>
              <a:rPr lang="en-US" altLang="zh-CN" sz="3200" dirty="0" smtClean="0"/>
              <a:t>    D</a:t>
            </a:r>
            <a:r>
              <a:rPr lang="en-US" altLang="zh-CN" sz="3200" dirty="0"/>
              <a:t>. had introduced</a:t>
            </a:r>
          </a:p>
          <a:p>
            <a:pPr algn="r">
              <a:lnSpc>
                <a:spcPct val="120000"/>
              </a:lnSpc>
            </a:pPr>
            <a:r>
              <a:rPr lang="en-US" altLang="zh-CN" sz="3200" dirty="0"/>
              <a:t> (2019 </a:t>
            </a:r>
            <a:r>
              <a:rPr lang="zh-CN" altLang="en-US" sz="3200" dirty="0"/>
              <a:t>江西</a:t>
            </a:r>
            <a:r>
              <a:rPr lang="en-US" altLang="zh-CN" sz="3200" dirty="0" smtClean="0"/>
              <a:t>)</a:t>
            </a:r>
            <a:endParaRPr lang="en-US" altLang="zh-CN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628800"/>
            <a:ext cx="653032" cy="74242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09120"/>
            <a:ext cx="653032" cy="74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12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1556792"/>
            <a:ext cx="8280920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4. —What is your plan for next weekend, </a:t>
            </a:r>
            <a:endParaRPr lang="en-US" altLang="zh-CN" sz="3200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      </a:t>
            </a:r>
            <a:r>
              <a:rPr lang="en-US" altLang="zh-CN" sz="3200" dirty="0" err="1" smtClean="0">
                <a:solidFill>
                  <a:srgbClr val="000000"/>
                </a:solidFill>
                <a:cs typeface="Times New Roman" panose="02020603050405020304" pitchFamily="18" charset="0"/>
              </a:rPr>
              <a:t>Lingling</a:t>
            </a: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20000"/>
              </a:lnSpc>
            </a:pPr>
            <a:r>
              <a:rPr lang="en-US" altLang="zh-CN" sz="32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   —</a:t>
            </a: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I _______ volunteer work in the museum. </a:t>
            </a:r>
          </a:p>
          <a:p>
            <a:pPr>
              <a:lnSpc>
                <a:spcPct val="120000"/>
              </a:lnSpc>
            </a:pPr>
            <a:r>
              <a:rPr lang="en-US" altLang="zh-CN" sz="32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   A</a:t>
            </a: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. was doing         </a:t>
            </a:r>
            <a:r>
              <a:rPr lang="en-US" altLang="zh-CN" sz="32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   B</a:t>
            </a: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. did     </a:t>
            </a:r>
          </a:p>
          <a:p>
            <a:pPr>
              <a:lnSpc>
                <a:spcPct val="120000"/>
              </a:lnSpc>
            </a:pPr>
            <a:r>
              <a:rPr lang="en-US" altLang="zh-CN" sz="32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   C</a:t>
            </a: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. have done             </a:t>
            </a:r>
            <a:r>
              <a:rPr lang="en-US" altLang="zh-CN" sz="32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D</a:t>
            </a: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. am going to do</a:t>
            </a:r>
          </a:p>
          <a:p>
            <a:pPr algn="r">
              <a:lnSpc>
                <a:spcPct val="120000"/>
              </a:lnSpc>
            </a:pP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 (2019 </a:t>
            </a:r>
            <a:r>
              <a:rPr lang="zh-CN" altLang="en-US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天津</a:t>
            </a:r>
            <a:r>
              <a:rPr lang="en-US" altLang="zh-CN" sz="32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)</a:t>
            </a:r>
            <a:endParaRPr lang="zh-CN" altLang="en-US" sz="32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496" y="3933056"/>
            <a:ext cx="653032" cy="74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27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1772816"/>
            <a:ext cx="8136904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5. My father _______ in a panda protection </a:t>
            </a:r>
            <a:endParaRPr lang="en-US" altLang="zh-CN" sz="3200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  center </a:t>
            </a: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for 10 years, so he knows a lot about </a:t>
            </a:r>
            <a:endParaRPr lang="en-US" altLang="zh-CN" sz="3200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  pandas</a:t>
            </a: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zh-CN" sz="32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   A</a:t>
            </a: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. was working               </a:t>
            </a:r>
            <a:r>
              <a:rPr lang="en-US" altLang="zh-CN" sz="32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. is working        </a:t>
            </a:r>
          </a:p>
          <a:p>
            <a:pPr>
              <a:lnSpc>
                <a:spcPct val="120000"/>
              </a:lnSpc>
            </a:pPr>
            <a:r>
              <a:rPr lang="en-US" altLang="zh-CN" sz="32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   C</a:t>
            </a: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. has worked               </a:t>
            </a:r>
            <a:r>
              <a:rPr lang="en-US" altLang="zh-CN" sz="32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 D</a:t>
            </a: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. will work     </a:t>
            </a:r>
          </a:p>
          <a:p>
            <a:pPr algn="r">
              <a:lnSpc>
                <a:spcPct val="120000"/>
              </a:lnSpc>
            </a:pP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 (2019 </a:t>
            </a:r>
            <a:r>
              <a:rPr lang="zh-CN" altLang="en-US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广东</a:t>
            </a: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)</a:t>
            </a:r>
            <a:endParaRPr lang="zh-CN" altLang="en-US" sz="32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149080"/>
            <a:ext cx="653032" cy="74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01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620688"/>
            <a:ext cx="849694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6. It _______. Please take an umbrella with </a:t>
            </a:r>
            <a:endParaRPr lang="en-US" altLang="zh-CN" sz="3200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  you</a:t>
            </a: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, Annie.</a:t>
            </a:r>
          </a:p>
          <a:p>
            <a:pPr>
              <a:lnSpc>
                <a:spcPct val="120000"/>
              </a:lnSpc>
            </a:pPr>
            <a:r>
              <a:rPr lang="en-US" altLang="zh-CN" sz="32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   A</a:t>
            </a: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. rains                          </a:t>
            </a:r>
            <a:r>
              <a:rPr lang="en-US" altLang="zh-CN" sz="32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. is raining  </a:t>
            </a:r>
          </a:p>
          <a:p>
            <a:pPr>
              <a:lnSpc>
                <a:spcPct val="120000"/>
              </a:lnSpc>
            </a:pPr>
            <a:r>
              <a:rPr lang="en-US" altLang="zh-CN" sz="32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   C</a:t>
            </a: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. rained                       </a:t>
            </a:r>
            <a:r>
              <a:rPr lang="en-US" altLang="zh-CN" sz="32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D</a:t>
            </a: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. was raining  </a:t>
            </a:r>
          </a:p>
          <a:p>
            <a:pPr algn="r">
              <a:lnSpc>
                <a:spcPct val="120000"/>
              </a:lnSpc>
            </a:pP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(2019 </a:t>
            </a:r>
            <a:r>
              <a:rPr lang="zh-CN" altLang="en-US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河北</a:t>
            </a: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7. —I am worried about _______ I can enter a </a:t>
            </a:r>
            <a:endParaRPr lang="en-US" altLang="zh-CN" sz="3200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      good </a:t>
            </a: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high school or not.</a:t>
            </a:r>
          </a:p>
          <a:p>
            <a:pPr>
              <a:lnSpc>
                <a:spcPct val="120000"/>
              </a:lnSpc>
            </a:pPr>
            <a:r>
              <a:rPr lang="en-US" altLang="zh-CN" sz="32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   —</a:t>
            </a: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Take it easy. Believe in yourself!</a:t>
            </a:r>
          </a:p>
          <a:p>
            <a:pPr>
              <a:lnSpc>
                <a:spcPct val="120000"/>
              </a:lnSpc>
            </a:pPr>
            <a:r>
              <a:rPr lang="en-US" altLang="zh-CN" sz="32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   A</a:t>
            </a: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. that     </a:t>
            </a:r>
            <a:r>
              <a:rPr lang="en-US" altLang="zh-CN" sz="32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. when     </a:t>
            </a:r>
            <a:r>
              <a:rPr lang="en-US" altLang="zh-CN" sz="32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C</a:t>
            </a: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. whether   </a:t>
            </a:r>
            <a:r>
              <a:rPr lang="en-US" altLang="zh-CN" sz="32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D. where</a:t>
            </a: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      </a:t>
            </a:r>
          </a:p>
          <a:p>
            <a:pPr algn="r">
              <a:lnSpc>
                <a:spcPct val="120000"/>
              </a:lnSpc>
            </a:pP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 (2019 </a:t>
            </a:r>
            <a:r>
              <a:rPr lang="zh-CN" altLang="en-US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湖北咸宁</a:t>
            </a: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700808"/>
            <a:ext cx="653032" cy="74242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937" y="5229200"/>
            <a:ext cx="653032" cy="74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16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1844824"/>
            <a:ext cx="8496944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8. We don’t know _______, but it tells us the </a:t>
            </a:r>
            <a:endParaRPr lang="en-US" altLang="zh-CN" sz="3200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  importance </a:t>
            </a: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of friendship.</a:t>
            </a:r>
          </a:p>
          <a:p>
            <a:pPr>
              <a:lnSpc>
                <a:spcPct val="120000"/>
              </a:lnSpc>
            </a:pPr>
            <a:r>
              <a:rPr lang="en-US" altLang="zh-CN" sz="32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   A</a:t>
            </a: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. what the story is about   </a:t>
            </a:r>
          </a:p>
          <a:p>
            <a:pPr>
              <a:lnSpc>
                <a:spcPct val="120000"/>
              </a:lnSpc>
            </a:pPr>
            <a:r>
              <a:rPr lang="en-US" altLang="zh-CN" sz="32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   B</a:t>
            </a: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. whether the story is true</a:t>
            </a:r>
          </a:p>
          <a:p>
            <a:pPr>
              <a:lnSpc>
                <a:spcPct val="120000"/>
              </a:lnSpc>
            </a:pPr>
            <a:r>
              <a:rPr lang="en-US" altLang="zh-CN" sz="32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   C</a:t>
            </a: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. when did the story take place</a:t>
            </a:r>
          </a:p>
          <a:p>
            <a:pPr algn="r">
              <a:lnSpc>
                <a:spcPct val="120000"/>
              </a:lnSpc>
            </a:pP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 (2019 </a:t>
            </a:r>
            <a:r>
              <a:rPr lang="zh-CN" altLang="en-US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福建</a:t>
            </a:r>
            <a:r>
              <a:rPr lang="en-US" altLang="zh-CN" sz="32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)</a:t>
            </a:r>
            <a:endParaRPr lang="en-US" altLang="zh-CN" sz="32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630247"/>
            <a:ext cx="653032" cy="74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539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 descr="Section A3 (Grammar Focus-4b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08920"/>
            <a:ext cx="8172450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1556792"/>
            <a:ext cx="8208912" cy="422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9. —Could you tell me _______ for the fruit?</a:t>
            </a:r>
          </a:p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    —By paying over the Internet.</a:t>
            </a:r>
          </a:p>
          <a:p>
            <a:pPr marL="514350" indent="-514350">
              <a:lnSpc>
                <a:spcPct val="120000"/>
              </a:lnSpc>
              <a:buAutoNum type="alphaUcPeriod"/>
            </a:pP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how much will I pay        </a:t>
            </a:r>
          </a:p>
          <a:p>
            <a:pPr marL="514350" indent="-514350">
              <a:lnSpc>
                <a:spcPct val="120000"/>
              </a:lnSpc>
              <a:buAutoNum type="alphaUcPeriod"/>
            </a:pP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B. how much I will pay</a:t>
            </a:r>
          </a:p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C. how will I pay             </a:t>
            </a:r>
          </a:p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D. how I will pay</a:t>
            </a:r>
          </a:p>
          <a:p>
            <a:pPr algn="r">
              <a:lnSpc>
                <a:spcPct val="120000"/>
              </a:lnSpc>
            </a:pP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(2019 </a:t>
            </a:r>
            <a:r>
              <a:rPr lang="zh-CN" altLang="en-US" sz="32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天津</a:t>
            </a:r>
            <a:r>
              <a:rPr lang="en-US" altLang="zh-CN" sz="32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)</a:t>
            </a:r>
            <a:endParaRPr lang="en-US" altLang="zh-CN" sz="32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612335"/>
            <a:ext cx="653032" cy="74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9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1484784"/>
            <a:ext cx="8280920" cy="422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10. —Did you notice _______ in her office?</a:t>
            </a:r>
          </a:p>
          <a:p>
            <a:pPr>
              <a:lnSpc>
                <a:spcPct val="120000"/>
              </a:lnSpc>
            </a:pPr>
            <a:r>
              <a:rPr lang="en-US" altLang="zh-CN" sz="32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     —</a:t>
            </a: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Yes. She was going over our writing.</a:t>
            </a:r>
          </a:p>
          <a:p>
            <a:pPr>
              <a:lnSpc>
                <a:spcPct val="120000"/>
              </a:lnSpc>
            </a:pPr>
            <a:r>
              <a:rPr lang="en-US" altLang="zh-CN" sz="32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     A</a:t>
            </a: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. what was Miss Lin doing        </a:t>
            </a:r>
          </a:p>
          <a:p>
            <a:pPr>
              <a:lnSpc>
                <a:spcPct val="120000"/>
              </a:lnSpc>
            </a:pPr>
            <a:r>
              <a:rPr lang="en-US" altLang="zh-CN" sz="32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     B</a:t>
            </a: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. what Miss Lin was doing</a:t>
            </a:r>
          </a:p>
          <a:p>
            <a:pPr>
              <a:lnSpc>
                <a:spcPct val="120000"/>
              </a:lnSpc>
            </a:pPr>
            <a:r>
              <a:rPr lang="en-US" altLang="zh-CN" sz="32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     C</a:t>
            </a: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. what does Miss Lin do</a:t>
            </a:r>
          </a:p>
          <a:p>
            <a:pPr>
              <a:lnSpc>
                <a:spcPct val="120000"/>
              </a:lnSpc>
            </a:pPr>
            <a:r>
              <a:rPr lang="en-US" altLang="zh-CN" sz="32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     D</a:t>
            </a: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. what Miss Lin does         </a:t>
            </a:r>
          </a:p>
          <a:p>
            <a:pPr algn="r">
              <a:lnSpc>
                <a:spcPct val="120000"/>
              </a:lnSpc>
            </a:pP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 (2019 </a:t>
            </a:r>
            <a:r>
              <a:rPr lang="zh-CN" altLang="en-US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北京</a:t>
            </a: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227997"/>
            <a:ext cx="653032" cy="74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6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1196752"/>
            <a:ext cx="8640960" cy="4819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11. —Dear friends, do you still remember </a:t>
            </a:r>
            <a:endParaRPr lang="en-US" altLang="zh-CN" sz="3200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        _______ </a:t>
            </a: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three years ago?</a:t>
            </a:r>
          </a:p>
          <a:p>
            <a:pPr>
              <a:lnSpc>
                <a:spcPct val="120000"/>
              </a:lnSpc>
            </a:pPr>
            <a:r>
              <a:rPr lang="en-US" altLang="zh-CN" sz="32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     —</a:t>
            </a: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To realize our dreams!</a:t>
            </a:r>
          </a:p>
          <a:p>
            <a:pPr>
              <a:lnSpc>
                <a:spcPct val="120000"/>
              </a:lnSpc>
            </a:pPr>
            <a:r>
              <a:rPr lang="en-US" altLang="zh-CN" sz="32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     A</a:t>
            </a: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. why you came here   </a:t>
            </a:r>
          </a:p>
          <a:p>
            <a:pPr>
              <a:lnSpc>
                <a:spcPct val="120000"/>
              </a:lnSpc>
            </a:pPr>
            <a:r>
              <a:rPr lang="en-US" altLang="zh-CN" sz="32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     B</a:t>
            </a: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. why did you come here</a:t>
            </a:r>
          </a:p>
          <a:p>
            <a:pPr>
              <a:lnSpc>
                <a:spcPct val="120000"/>
              </a:lnSpc>
            </a:pPr>
            <a:r>
              <a:rPr lang="en-US" altLang="zh-CN" sz="32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     C</a:t>
            </a: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. how you came here</a:t>
            </a:r>
          </a:p>
          <a:p>
            <a:pPr>
              <a:lnSpc>
                <a:spcPct val="120000"/>
              </a:lnSpc>
            </a:pPr>
            <a:r>
              <a:rPr lang="en-US" altLang="zh-CN" sz="32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     D</a:t>
            </a: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. how did you come here    </a:t>
            </a:r>
          </a:p>
          <a:p>
            <a:pPr algn="r">
              <a:lnSpc>
                <a:spcPct val="120000"/>
              </a:lnSpc>
            </a:pP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 (2019 </a:t>
            </a:r>
            <a:r>
              <a:rPr lang="zh-CN" altLang="en-US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重庆</a:t>
            </a: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zh-CN" altLang="en-US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卷</a:t>
            </a: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)</a:t>
            </a:r>
            <a:endParaRPr lang="zh-CN" altLang="en-US" sz="32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885112"/>
            <a:ext cx="653032" cy="74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28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1052736"/>
            <a:ext cx="8136904" cy="4819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12. —Have you decided _______ the Expo </a:t>
            </a:r>
            <a:endParaRPr lang="en-US" altLang="zh-CN" sz="3200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        2019 </a:t>
            </a: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Beijing?</a:t>
            </a:r>
          </a:p>
          <a:p>
            <a:pPr>
              <a:lnSpc>
                <a:spcPct val="120000"/>
              </a:lnSpc>
            </a:pPr>
            <a:r>
              <a:rPr lang="en-US" altLang="zh-CN" sz="32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     —</a:t>
            </a: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This summer holiday.</a:t>
            </a:r>
          </a:p>
          <a:p>
            <a:pPr>
              <a:lnSpc>
                <a:spcPct val="120000"/>
              </a:lnSpc>
            </a:pPr>
            <a:r>
              <a:rPr lang="en-US" altLang="zh-CN" sz="32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     A</a:t>
            </a: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. how are you going to </a:t>
            </a:r>
          </a:p>
          <a:p>
            <a:pPr>
              <a:lnSpc>
                <a:spcPct val="120000"/>
              </a:lnSpc>
            </a:pPr>
            <a:r>
              <a:rPr lang="en-US" altLang="zh-CN" sz="32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     B</a:t>
            </a: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. how you are going to</a:t>
            </a:r>
          </a:p>
          <a:p>
            <a:pPr>
              <a:lnSpc>
                <a:spcPct val="120000"/>
              </a:lnSpc>
            </a:pPr>
            <a:r>
              <a:rPr lang="en-US" altLang="zh-CN" sz="32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     C</a:t>
            </a: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. when are you going to</a:t>
            </a:r>
          </a:p>
          <a:p>
            <a:pPr>
              <a:lnSpc>
                <a:spcPct val="120000"/>
              </a:lnSpc>
            </a:pPr>
            <a:r>
              <a:rPr lang="en-US" altLang="zh-CN" sz="32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     D</a:t>
            </a: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. when you are going to          </a:t>
            </a:r>
          </a:p>
          <a:p>
            <a:pPr algn="r">
              <a:lnSpc>
                <a:spcPct val="120000"/>
              </a:lnSpc>
            </a:pP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  (2019 </a:t>
            </a:r>
            <a:r>
              <a:rPr lang="zh-CN" altLang="en-US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广东</a:t>
            </a: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)</a:t>
            </a:r>
            <a:endParaRPr lang="zh-CN" altLang="en-US" sz="32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653136"/>
            <a:ext cx="653032" cy="74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0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Oval 2"/>
          <p:cNvSpPr>
            <a:spLocks noChangeArrowheads="1"/>
          </p:cNvSpPr>
          <p:nvPr/>
        </p:nvSpPr>
        <p:spPr bwMode="auto">
          <a:xfrm>
            <a:off x="611188" y="1773238"/>
            <a:ext cx="719137" cy="7207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400">
                <a:solidFill>
                  <a:srgbClr val="0000FF"/>
                </a:solidFill>
              </a:rPr>
              <a:t>4a</a:t>
            </a:r>
          </a:p>
        </p:txBody>
      </p:sp>
      <p:sp>
        <p:nvSpPr>
          <p:cNvPr id="28675" name="Rectangle 13"/>
          <p:cNvSpPr>
            <a:spLocks noChangeArrowheads="1"/>
          </p:cNvSpPr>
          <p:nvPr/>
        </p:nvSpPr>
        <p:spPr bwMode="auto">
          <a:xfrm>
            <a:off x="1547813" y="1692275"/>
            <a:ext cx="6686550" cy="123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3400">
                <a:solidFill>
                  <a:srgbClr val="0000FF"/>
                </a:solidFill>
                <a:latin typeface="Arial" panose="020B0604020202020204" pitchFamily="34" charset="0"/>
              </a:rPr>
              <a:t>Number the sentences to make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3400">
                <a:solidFill>
                  <a:srgbClr val="0000FF"/>
                </a:solidFill>
                <a:latin typeface="Arial" panose="020B0604020202020204" pitchFamily="34" charset="0"/>
              </a:rPr>
              <a:t>a paragraph.</a:t>
            </a:r>
            <a:endParaRPr lang="zh-CN" altLang="en-US" sz="3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pic>
        <p:nvPicPr>
          <p:cNvPr id="28676" name="Picture 19" descr="Practice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404813"/>
            <a:ext cx="35226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3068638"/>
            <a:ext cx="4465638" cy="326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79388" y="188913"/>
            <a:ext cx="8720137" cy="6555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249363" indent="-1249363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/>
              <a:t>_____ When I get to senior high, I will join the school </a:t>
            </a:r>
          </a:p>
          <a:p>
            <a:pPr eaLnBrk="1" hangingPunct="1"/>
            <a:r>
              <a:rPr lang="zh-CN" altLang="en-US" sz="2800" dirty="0"/>
              <a:t>            swim team.</a:t>
            </a:r>
          </a:p>
          <a:p>
            <a:pPr eaLnBrk="1" hangingPunct="1"/>
            <a:r>
              <a:rPr lang="zh-CN" altLang="en-US" sz="2800" dirty="0"/>
              <a:t>__</a:t>
            </a:r>
            <a:r>
              <a:rPr lang="en-US" altLang="zh-CN" sz="2800" dirty="0"/>
              <a:t>___ My time in junior high school has been enjoyable.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dirty="0"/>
              <a:t>_____ In Grade 8, I studied harder but I still got poor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dirty="0"/>
              <a:t>           grades in English. I had problems with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dirty="0"/>
              <a:t>           pronunciation and reading </a:t>
            </a:r>
            <a:r>
              <a:rPr lang="zh-CN" altLang="en-US" sz="2800" dirty="0">
                <a:solidFill>
                  <a:srgbClr val="CC00FF"/>
                </a:solidFill>
              </a:rPr>
              <a:t>texts</a:t>
            </a:r>
            <a:r>
              <a:rPr lang="zh-CN" altLang="en-US" sz="2800" dirty="0"/>
              <a:t>. So the next year,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dirty="0"/>
              <a:t>           I worked much harder and got better grades.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dirty="0"/>
              <a:t>_____ Next year, I will be in senior high school. I </a:t>
            </a:r>
            <a:r>
              <a:rPr lang="zh-CN" altLang="en-US" sz="2800" dirty="0" smtClean="0"/>
              <a:t>can</a:t>
            </a:r>
            <a:r>
              <a:rPr lang="en-US" altLang="zh-CN" sz="2800" dirty="0" smtClean="0"/>
              <a:t>’</a:t>
            </a:r>
            <a:r>
              <a:rPr lang="zh-CN" altLang="en-US" sz="2800" dirty="0" smtClean="0"/>
              <a:t>t </a:t>
            </a:r>
            <a:endParaRPr lang="en-US" altLang="en-US" sz="2800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dirty="0"/>
              <a:t>           </a:t>
            </a:r>
            <a:r>
              <a:rPr lang="zh-CN" altLang="en-US" sz="2800" dirty="0"/>
              <a:t>believe how fast the time </a:t>
            </a:r>
            <a:r>
              <a:rPr lang="zh-CN" altLang="en-US" sz="2800" dirty="0">
                <a:solidFill>
                  <a:srgbClr val="CC00FF"/>
                </a:solidFill>
              </a:rPr>
              <a:t>went by</a:t>
            </a:r>
            <a:r>
              <a:rPr lang="zh-CN" altLang="en-US" sz="2800" dirty="0"/>
              <a:t>!</a:t>
            </a:r>
            <a:endParaRPr lang="en-US" altLang="en-US" sz="2800" dirty="0"/>
          </a:p>
          <a:p>
            <a:pPr eaLnBrk="1" hangingPunct="1"/>
            <a:r>
              <a:rPr lang="zh-CN" altLang="en-US" sz="2800" dirty="0"/>
              <a:t>_____ This year, with Mr. </a:t>
            </a:r>
            <a:r>
              <a:rPr lang="zh-CN" altLang="en-US" sz="2800" dirty="0" smtClean="0"/>
              <a:t>Trent</a:t>
            </a:r>
            <a:r>
              <a:rPr lang="en-US" altLang="zh-CN" sz="2800" dirty="0" smtClean="0"/>
              <a:t>’</a:t>
            </a:r>
            <a:r>
              <a:rPr lang="zh-CN" altLang="en-US" sz="2800" dirty="0" smtClean="0"/>
              <a:t>s </a:t>
            </a:r>
            <a:r>
              <a:rPr lang="zh-CN" altLang="en-US" sz="2800" dirty="0"/>
              <a:t>help, my English </a:t>
            </a:r>
            <a:endParaRPr lang="en-US" altLang="en-US" sz="2800" dirty="0"/>
          </a:p>
          <a:p>
            <a:pPr eaLnBrk="1" hangingPunct="1"/>
            <a:r>
              <a:rPr lang="en-US" altLang="en-US" sz="2800" dirty="0"/>
              <a:t>           </a:t>
            </a:r>
            <a:r>
              <a:rPr lang="zh-CN" altLang="en-US" sz="2800" dirty="0">
                <a:solidFill>
                  <a:srgbClr val="CC00FF"/>
                </a:solidFill>
              </a:rPr>
              <a:t>level</a:t>
            </a:r>
            <a:r>
              <a:rPr lang="zh-CN" altLang="en-US" sz="2800" dirty="0"/>
              <a:t> has been improving and I hope to get good </a:t>
            </a:r>
            <a:endParaRPr lang="en-US" altLang="en-US" sz="2800" dirty="0"/>
          </a:p>
          <a:p>
            <a:pPr eaLnBrk="1" hangingPunct="1"/>
            <a:r>
              <a:rPr lang="en-US" altLang="en-US" sz="2800" dirty="0"/>
              <a:t>           </a:t>
            </a:r>
            <a:r>
              <a:rPr lang="zh-CN" altLang="en-US" sz="2800" dirty="0"/>
              <a:t>grades at the end of the year.</a:t>
            </a:r>
          </a:p>
          <a:p>
            <a:pPr marL="990600" indent="-990600" eaLnBrk="1" hangingPunct="1"/>
            <a:r>
              <a:rPr lang="zh-CN" altLang="en-US" sz="2800" dirty="0"/>
              <a:t>_____ In the first year, I </a:t>
            </a:r>
            <a:r>
              <a:rPr lang="zh-CN" altLang="en-US" sz="2800" dirty="0" smtClean="0"/>
              <a:t>didn</a:t>
            </a:r>
            <a:r>
              <a:rPr lang="en-US" altLang="zh-CN" sz="2800" dirty="0" smtClean="0"/>
              <a:t>’</a:t>
            </a:r>
            <a:r>
              <a:rPr lang="zh-CN" altLang="en-US" sz="2800" dirty="0" smtClean="0"/>
              <a:t>t </a:t>
            </a:r>
            <a:r>
              <a:rPr lang="zh-CN" altLang="en-US" sz="2800" dirty="0"/>
              <a:t>work very hard in class, </a:t>
            </a:r>
            <a:r>
              <a:rPr lang="zh-CN" altLang="en-US" sz="2800" dirty="0" smtClean="0"/>
              <a:t>but </a:t>
            </a:r>
            <a:r>
              <a:rPr lang="zh-CN" altLang="en-US" sz="2800" dirty="0"/>
              <a:t>I joined many different school clubs and had </a:t>
            </a:r>
            <a:r>
              <a:rPr lang="zh-CN" altLang="en-US" sz="2800" dirty="0" smtClean="0"/>
              <a:t>a </a:t>
            </a:r>
            <a:r>
              <a:rPr lang="zh-CN" altLang="en-US" sz="2800" dirty="0"/>
              <a:t>lot of fun.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468313" y="1412875"/>
            <a:ext cx="6477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539750" y="3213100"/>
            <a:ext cx="504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395288" y="188913"/>
            <a:ext cx="649287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9702" name="Rectangle 7"/>
          <p:cNvSpPr>
            <a:spLocks noChangeArrowheads="1"/>
          </p:cNvSpPr>
          <p:nvPr/>
        </p:nvSpPr>
        <p:spPr bwMode="auto">
          <a:xfrm>
            <a:off x="468313" y="10810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FF0000"/>
                </a:solidFill>
              </a:rPr>
              <a:t>1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468313" y="4005263"/>
            <a:ext cx="719137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468313" y="5300663"/>
            <a:ext cx="6477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" name="圆角矩形标注 8"/>
          <p:cNvSpPr/>
          <p:nvPr/>
        </p:nvSpPr>
        <p:spPr bwMode="auto">
          <a:xfrm>
            <a:off x="7135309" y="1916832"/>
            <a:ext cx="2053141" cy="525807"/>
          </a:xfrm>
          <a:prstGeom prst="wedgeRoundRectCallout">
            <a:avLst>
              <a:gd name="adj1" fmla="val -115760"/>
              <a:gd name="adj2" fmla="val 5713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n.</a:t>
            </a:r>
            <a:r>
              <a:rPr kumimoji="0" lang="zh-CN" altLang="en-US" sz="24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课文；文本</a:t>
            </a:r>
          </a:p>
        </p:txBody>
      </p:sp>
      <p:sp>
        <p:nvSpPr>
          <p:cNvPr id="10" name="圆角矩形标注 9"/>
          <p:cNvSpPr/>
          <p:nvPr/>
        </p:nvSpPr>
        <p:spPr bwMode="auto">
          <a:xfrm>
            <a:off x="6379692" y="3713699"/>
            <a:ext cx="2664296" cy="456859"/>
          </a:xfrm>
          <a:prstGeom prst="wedgeRoundRectCallout">
            <a:avLst>
              <a:gd name="adj1" fmla="val -71971"/>
              <a:gd name="adj2" fmla="val -5216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时间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逝去；过去</a:t>
            </a:r>
          </a:p>
        </p:txBody>
      </p:sp>
      <p:sp>
        <p:nvSpPr>
          <p:cNvPr id="11" name="圆角矩形标注 10"/>
          <p:cNvSpPr/>
          <p:nvPr/>
        </p:nvSpPr>
        <p:spPr bwMode="auto">
          <a:xfrm>
            <a:off x="70153" y="4800199"/>
            <a:ext cx="1158269" cy="500464"/>
          </a:xfrm>
          <a:prstGeom prst="wedgeRoundRectCallout">
            <a:avLst>
              <a:gd name="adj1" fmla="val 49344"/>
              <a:gd name="adj2" fmla="val -7204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n.</a:t>
            </a:r>
            <a:r>
              <a:rPr kumimoji="0" lang="zh-CN" altLang="en-US" sz="24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水平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ldLvl="0" autoUpdateAnimBg="0"/>
      <p:bldP spid="12293" grpId="0" bldLvl="0" autoUpdateAnimBg="0"/>
      <p:bldP spid="12294" grpId="0" bldLvl="0" autoUpdateAnimBg="0"/>
      <p:bldP spid="12297" grpId="0" bldLvl="0" autoUpdateAnimBg="0"/>
      <p:bldP spid="12298" grpId="0" bldLvl="0" autoUpdateAnimBg="0"/>
      <p:bldP spid="9" grpId="0" animBg="1"/>
      <p:bldP spid="10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/>
          <p:cNvSpPr txBox="1">
            <a:spLocks noChangeArrowheads="1"/>
          </p:cNvSpPr>
          <p:nvPr/>
        </p:nvSpPr>
        <p:spPr bwMode="auto">
          <a:xfrm>
            <a:off x="250825" y="515938"/>
            <a:ext cx="87852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 the passage and write the timeline.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1258888" y="1268413"/>
            <a:ext cx="7127875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/>
              <a:t>My time in junior high school (general introduction)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3200"/>
              <a:t>In the first year (Grade 7)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3200"/>
              <a:t>In Grade 8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3200"/>
              <a:t>This year (Grade 9)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3200"/>
              <a:t>Next year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3200"/>
              <a:t>When I get to senior high</a:t>
            </a:r>
          </a:p>
        </p:txBody>
      </p:sp>
      <p:sp>
        <p:nvSpPr>
          <p:cNvPr id="37894" name="Line 6"/>
          <p:cNvSpPr>
            <a:spLocks noChangeShapeType="1"/>
          </p:cNvSpPr>
          <p:nvPr/>
        </p:nvSpPr>
        <p:spPr bwMode="auto">
          <a:xfrm>
            <a:off x="2411413" y="2349500"/>
            <a:ext cx="0" cy="3587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5" name="Line 7"/>
          <p:cNvSpPr>
            <a:spLocks noChangeShapeType="1"/>
          </p:cNvSpPr>
          <p:nvPr/>
        </p:nvSpPr>
        <p:spPr bwMode="auto">
          <a:xfrm>
            <a:off x="2411413" y="2996952"/>
            <a:ext cx="0" cy="3587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6" name="Line 8"/>
          <p:cNvSpPr>
            <a:spLocks noChangeShapeType="1"/>
          </p:cNvSpPr>
          <p:nvPr/>
        </p:nvSpPr>
        <p:spPr bwMode="auto">
          <a:xfrm>
            <a:off x="2411413" y="3717032"/>
            <a:ext cx="0" cy="3587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7" name="Line 9"/>
          <p:cNvSpPr>
            <a:spLocks noChangeShapeType="1"/>
          </p:cNvSpPr>
          <p:nvPr/>
        </p:nvSpPr>
        <p:spPr bwMode="auto">
          <a:xfrm>
            <a:off x="2390096" y="4437112"/>
            <a:ext cx="0" cy="3587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8" name="Line 10"/>
          <p:cNvSpPr>
            <a:spLocks noChangeShapeType="1"/>
          </p:cNvSpPr>
          <p:nvPr/>
        </p:nvSpPr>
        <p:spPr bwMode="auto">
          <a:xfrm>
            <a:off x="2384426" y="5229200"/>
            <a:ext cx="0" cy="3587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7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78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4" grpId="0" animBg="1"/>
      <p:bldP spid="37895" grpId="0" animBg="1"/>
      <p:bldP spid="37896" grpId="0" animBg="1"/>
      <p:bldP spid="37897" grpId="0" animBg="1"/>
      <p:bldP spid="3789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Oval 2"/>
          <p:cNvSpPr>
            <a:spLocks noChangeArrowheads="1"/>
          </p:cNvSpPr>
          <p:nvPr/>
        </p:nvSpPr>
        <p:spPr bwMode="auto">
          <a:xfrm>
            <a:off x="611188" y="547688"/>
            <a:ext cx="790575" cy="71755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400">
                <a:solidFill>
                  <a:srgbClr val="0000FF"/>
                </a:solidFill>
              </a:rPr>
              <a:t>4b</a:t>
            </a:r>
          </a:p>
        </p:txBody>
      </p:sp>
      <p:sp>
        <p:nvSpPr>
          <p:cNvPr id="31747" name="Text Box 4"/>
          <p:cNvSpPr txBox="1">
            <a:spLocks noChangeArrowheads="1"/>
          </p:cNvSpPr>
          <p:nvPr/>
        </p:nvSpPr>
        <p:spPr bwMode="auto">
          <a:xfrm>
            <a:off x="317500" y="1665288"/>
            <a:ext cx="8502650" cy="2404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1325" indent="-441325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3200"/>
              <a:t>1. What do you remember about Grade 7?</a:t>
            </a: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3200"/>
          </a:p>
          <a:p>
            <a:pPr eaLnBrk="1" hangingPunct="1">
              <a:lnSpc>
                <a:spcPct val="120000"/>
              </a:lnSpc>
            </a:pPr>
            <a:endParaRPr lang="zh-CN" altLang="en-US" sz="3200"/>
          </a:p>
          <a:p>
            <a:pPr eaLnBrk="1" hangingPunct="1">
              <a:lnSpc>
                <a:spcPct val="120000"/>
              </a:lnSpc>
            </a:pPr>
            <a:r>
              <a:rPr lang="zh-CN" altLang="en-US" sz="3200"/>
              <a:t>2.What happened in Grade 8 that was special?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827088" y="2205038"/>
            <a:ext cx="7751762" cy="1222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0000"/>
                </a:solidFill>
              </a:rPr>
              <a:t>I remember </a:t>
            </a:r>
            <a:r>
              <a:rPr lang="en-US" altLang="zh-CN" sz="3200" dirty="0">
                <a:solidFill>
                  <a:srgbClr val="FF0000"/>
                </a:solidFill>
              </a:rPr>
              <a:t>losing my schoolbag in Grade 7.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697905" y="4069792"/>
            <a:ext cx="8137525" cy="1813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0000"/>
                </a:solidFill>
              </a:rPr>
              <a:t>My </a:t>
            </a:r>
            <a:r>
              <a:rPr lang="en-US" altLang="zh-CN" sz="3200" dirty="0">
                <a:solidFill>
                  <a:srgbClr val="FF0000"/>
                </a:solidFill>
              </a:rPr>
              <a:t>P.E. teacher Mr. Lu was kind when I hurt my knee. He told me to take a break for running.</a:t>
            </a:r>
          </a:p>
        </p:txBody>
      </p:sp>
      <p:sp>
        <p:nvSpPr>
          <p:cNvPr id="31750" name="Rectangle 8"/>
          <p:cNvSpPr>
            <a:spLocks noChangeArrowheads="1"/>
          </p:cNvSpPr>
          <p:nvPr/>
        </p:nvSpPr>
        <p:spPr bwMode="auto">
          <a:xfrm>
            <a:off x="1547813" y="547688"/>
            <a:ext cx="6233373" cy="1219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solidFill>
                  <a:srgbClr val="0000FF"/>
                </a:solidFill>
                <a:latin typeface="Arial" panose="020B0604020202020204" pitchFamily="34" charset="0"/>
              </a:rPr>
              <a:t>Write your own answers to the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solidFill>
                  <a:srgbClr val="0000FF"/>
                </a:solidFill>
                <a:latin typeface="Arial" panose="020B0604020202020204" pitchFamily="34" charset="0"/>
              </a:rPr>
              <a:t>questions.</a:t>
            </a:r>
            <a:endParaRPr lang="zh-CN" altLang="en-US" sz="3200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/>
      <p:bldP spid="1434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179512" y="1556792"/>
            <a:ext cx="8736012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1325" indent="-441325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3200" dirty="0">
                <a:cs typeface="Times New Roman" panose="02020603050405020304" pitchFamily="18" charset="0"/>
              </a:rPr>
              <a:t>3. What did you use to do that you </a:t>
            </a:r>
            <a:r>
              <a:rPr lang="zh-CN" altLang="en-US" sz="3200" dirty="0" smtClean="0">
                <a:cs typeface="Times New Roman" panose="02020603050405020304" pitchFamily="18" charset="0"/>
              </a:rPr>
              <a:t>don</a:t>
            </a:r>
            <a:r>
              <a:rPr lang="en-US" altLang="zh-CN" sz="3200" dirty="0" smtClean="0">
                <a:cs typeface="Times New Roman" panose="02020603050405020304" pitchFamily="18" charset="0"/>
              </a:rPr>
              <a:t>’</a:t>
            </a:r>
            <a:r>
              <a:rPr lang="zh-CN" altLang="en-US" sz="3200" dirty="0" smtClean="0">
                <a:cs typeface="Times New Roman" panose="02020603050405020304" pitchFamily="18" charset="0"/>
              </a:rPr>
              <a:t>t </a:t>
            </a:r>
            <a:r>
              <a:rPr lang="zh-CN" altLang="en-US" sz="3200" dirty="0">
                <a:cs typeface="Times New Roman" panose="02020603050405020304" pitchFamily="18" charset="0"/>
              </a:rPr>
              <a:t>do now?</a:t>
            </a: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3200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zh-CN" sz="3200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3200" dirty="0">
                <a:cs typeface="Times New Roman" panose="02020603050405020304" pitchFamily="18" charset="0"/>
              </a:rPr>
              <a:t>4. How have you changed since you started junior high school?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42122" y="2132856"/>
            <a:ext cx="7942262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I used to be afraid of giving a speech in public, </a:t>
            </a:r>
            <a:r>
              <a:rPr lang="zh-CN" altLang="en-US" sz="3200" dirty="0">
                <a:solidFill>
                  <a:srgbClr val="FF0000"/>
                </a:solidFill>
              </a:rPr>
              <a:t>but now I </a:t>
            </a:r>
            <a:r>
              <a:rPr lang="en-US" altLang="zh-CN" sz="3200" dirty="0">
                <a:solidFill>
                  <a:srgbClr val="FF0000"/>
                </a:solidFill>
              </a:rPr>
              <a:t>don’t.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611560" y="4496580"/>
            <a:ext cx="1274167" cy="631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Open.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  <p:bldP spid="1536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4"/>
          <p:cNvSpPr txBox="1">
            <a:spLocks noChangeArrowheads="1"/>
          </p:cNvSpPr>
          <p:nvPr/>
        </p:nvSpPr>
        <p:spPr bwMode="auto">
          <a:xfrm>
            <a:off x="611560" y="1672568"/>
            <a:ext cx="7993063" cy="2404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44500" indent="-4445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dirty="0"/>
              <a:t>5. How do you think things will be different in senior high school</a:t>
            </a:r>
            <a:r>
              <a:rPr lang="en-US" altLang="zh-CN" sz="3200" dirty="0" smtClean="0"/>
              <a:t>?</a:t>
            </a:r>
            <a:endParaRPr lang="en-US" altLang="zh-CN" sz="3200" dirty="0"/>
          </a:p>
          <a:p>
            <a:pPr eaLnBrk="1" hangingPunct="1">
              <a:lnSpc>
                <a:spcPct val="120000"/>
              </a:lnSpc>
            </a:pPr>
            <a:r>
              <a:rPr lang="zh-CN" altLang="en-US" sz="3200" dirty="0"/>
              <a:t>6. What are your plans for next year</a:t>
            </a:r>
            <a:r>
              <a:rPr lang="zh-CN" altLang="en-US" sz="3200" dirty="0" smtClean="0"/>
              <a:t>?</a:t>
            </a:r>
            <a:endParaRPr lang="zh-CN" altLang="en-US" sz="3200" dirty="0"/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3200" dirty="0"/>
              <a:t>7. What are you looking forward to?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6"/>
          <p:cNvSpPr txBox="1">
            <a:spLocks noChangeArrowheads="1"/>
          </p:cNvSpPr>
          <p:nvPr/>
        </p:nvSpPr>
        <p:spPr bwMode="auto">
          <a:xfrm>
            <a:off x="1042988" y="2492375"/>
            <a:ext cx="7246937" cy="299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00">
                    <a:alpha val="2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1. To review</a:t>
            </a:r>
            <a:r>
              <a:rPr lang="en-US" altLang="zh-CN" i="1" dirty="0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i="1" dirty="0">
                <a:latin typeface="Times New Roman" panose="02020603050405020304" pitchFamily="18" charset="0"/>
              </a:rPr>
              <a:t>    Simple Past Tense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i="1" dirty="0">
                <a:latin typeface="Times New Roman" panose="02020603050405020304" pitchFamily="18" charset="0"/>
              </a:rPr>
              <a:t>    Simple Future Tense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i="1" dirty="0">
                <a:latin typeface="Times New Roman" panose="02020603050405020304" pitchFamily="18" charset="0"/>
              </a:rPr>
              <a:t>    Present Perfect Tense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2. To review </a:t>
            </a:r>
            <a:r>
              <a:rPr lang="en-US" altLang="zh-CN" i="1" dirty="0">
                <a:latin typeface="Times New Roman" panose="02020603050405020304" pitchFamily="18" charset="0"/>
              </a:rPr>
              <a:t>Objective Clause.</a:t>
            </a:r>
          </a:p>
        </p:txBody>
      </p:sp>
      <p:pic>
        <p:nvPicPr>
          <p:cNvPr id="5123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1268413"/>
            <a:ext cx="8228013" cy="140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03648" y="2413103"/>
            <a:ext cx="6390456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rgbClr val="FF0000"/>
                </a:solidFill>
                <a:cs typeface="Times New Roman" panose="02020603050405020304" pitchFamily="18" charset="0"/>
              </a:rPr>
              <a:t>senior high (school) </a:t>
            </a:r>
            <a:r>
              <a:rPr lang="zh-CN" altLang="en-US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高中</a:t>
            </a:r>
          </a:p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rgbClr val="FF0000"/>
                </a:solidFill>
                <a:cs typeface="Times New Roman" panose="02020603050405020304" pitchFamily="18" charset="0"/>
              </a:rPr>
              <a:t>go by </a:t>
            </a: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(</a:t>
            </a:r>
            <a:r>
              <a:rPr lang="zh-CN" altLang="en-US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时间</a:t>
            </a:r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逝去；过去</a:t>
            </a:r>
          </a:p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rgbClr val="FF0000"/>
                </a:solidFill>
                <a:cs typeface="Times New Roman" panose="02020603050405020304" pitchFamily="18" charset="0"/>
              </a:rPr>
              <a:t>with sb.’s help </a:t>
            </a:r>
            <a:r>
              <a:rPr lang="zh-CN" altLang="en-US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在某人的帮助</a:t>
            </a:r>
            <a:r>
              <a:rPr lang="zh-CN" altLang="en-US" sz="32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下</a:t>
            </a:r>
            <a:endParaRPr lang="en-US" altLang="zh-CN" sz="3200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rgbClr val="FF0000"/>
                </a:solidFill>
              </a:rPr>
              <a:t>look forward to </a:t>
            </a:r>
            <a:r>
              <a:rPr lang="zh-CN" altLang="en-US" sz="3200" dirty="0"/>
              <a:t>盼望；期待</a:t>
            </a:r>
            <a:endParaRPr lang="zh-CN" altLang="en-US" sz="32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pic>
        <p:nvPicPr>
          <p:cNvPr id="3" name="Picture 5" descr="summary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196752"/>
            <a:ext cx="3600450" cy="96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17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95536" y="1675032"/>
            <a:ext cx="8568952" cy="4819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Ⅲ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</a:rPr>
              <a:t>. 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根据短文内容及括号内所给词语的提示，用</a:t>
            </a:r>
            <a:endParaRPr kumimoji="0" lang="en-US" altLang="zh-CN" sz="32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200" dirty="0">
                <a:solidFill>
                  <a:srgbClr val="0000FF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320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  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正确的时态补全短文，使短文完整、通顺。</a:t>
            </a:r>
            <a:endParaRPr kumimoji="0" lang="zh-CN" altLang="en-US" sz="32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ea typeface="宋体" panose="02010600030101010101" pitchFamily="2" charset="-122"/>
            </a:endParaRPr>
          </a:p>
          <a:p>
            <a:pPr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Hi Amelia,</a:t>
            </a:r>
          </a:p>
          <a:p>
            <a:pPr marL="0" marR="0" lvl="0" indent="26670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How are you? I haven't heard from you for a while, so I thought I'd drop you a line (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给你写</a:t>
            </a:r>
            <a:endParaRPr kumimoji="0" lang="en-US" altLang="zh-CN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信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). How are you all?</a:t>
            </a:r>
          </a:p>
          <a:p>
            <a:pPr marL="0" marR="0" lvl="0" indent="26670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We've just come back from a holiday in the Alps.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643456"/>
            <a:ext cx="3005588" cy="99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76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764704"/>
            <a:ext cx="8352928" cy="541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altLang="zh-CN" sz="3200" dirty="0"/>
              <a:t>It was wonderful! We (1)__________(see) some fantastic mountain scenery (</a:t>
            </a:r>
            <a:r>
              <a:rPr lang="zh-CN" altLang="en-US" sz="3200" dirty="0">
                <a:latin typeface="宋体" panose="02010600030101010101" pitchFamily="2" charset="-122"/>
              </a:rPr>
              <a:t>风景</a:t>
            </a:r>
            <a:r>
              <a:rPr lang="en-US" altLang="zh-CN" sz="3200" dirty="0"/>
              <a:t>) every day, and (2)__________(swim) in some beautiful and cold lakes. Even the kids (3</a:t>
            </a:r>
            <a:r>
              <a:rPr lang="en-US" altLang="zh-CN" sz="3200" dirty="0" smtClean="0"/>
              <a:t>)__________ (</a:t>
            </a:r>
            <a:r>
              <a:rPr lang="en-US" altLang="zh-CN" sz="3200" dirty="0"/>
              <a:t>enjoy) all the walking! I thought they would complain (</a:t>
            </a:r>
            <a:r>
              <a:rPr lang="zh-CN" altLang="en-US" sz="3200" dirty="0">
                <a:latin typeface="宋体" panose="02010600030101010101" pitchFamily="2" charset="-122"/>
              </a:rPr>
              <a:t>抱怨</a:t>
            </a:r>
            <a:r>
              <a:rPr lang="en-US" altLang="zh-CN" sz="3200" dirty="0"/>
              <a:t>). We've decided to go again next year. </a:t>
            </a:r>
          </a:p>
          <a:p>
            <a:pPr lvl="0" indent="266700">
              <a:lnSpc>
                <a:spcPct val="120000"/>
              </a:lnSpc>
            </a:pPr>
            <a:r>
              <a:rPr lang="en-US" altLang="zh-CN" sz="3200" dirty="0"/>
              <a:t>How are your kids? Has Alice started school yet? Does she like it? And what about Jason? </a:t>
            </a:r>
          </a:p>
        </p:txBody>
      </p:sp>
      <p:sp>
        <p:nvSpPr>
          <p:cNvPr id="4" name="矩形 3"/>
          <p:cNvSpPr/>
          <p:nvPr/>
        </p:nvSpPr>
        <p:spPr>
          <a:xfrm>
            <a:off x="5364088" y="764704"/>
            <a:ext cx="846707" cy="6317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rgbClr val="FF0000"/>
                </a:solidFill>
              </a:rPr>
              <a:t>saw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1907704" y="1916832"/>
            <a:ext cx="1188146" cy="6317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 smtClean="0">
                <a:solidFill>
                  <a:srgbClr val="FF0000"/>
                </a:solidFill>
              </a:rPr>
              <a:t>swam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6271654" y="2529694"/>
            <a:ext cx="1552028" cy="6317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rgbClr val="FF0000"/>
                </a:solidFill>
              </a:rPr>
              <a:t>enjoyed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9138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7544" y="548680"/>
            <a:ext cx="820891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altLang="zh-CN" sz="3200" dirty="0" smtClean="0"/>
              <a:t>Has he scored any goals for his football team lately? I (4)________________(never forget) the last time we (5)__________(watch) him in a match. He played brilliantly! I'm sure he (6)__________(be) a professional footballer.</a:t>
            </a:r>
          </a:p>
          <a:p>
            <a:pPr lvl="0" indent="266700">
              <a:lnSpc>
                <a:spcPct val="120000"/>
              </a:lnSpc>
            </a:pPr>
            <a:r>
              <a:rPr lang="en-US" altLang="zh-CN" sz="3200" dirty="0" smtClean="0"/>
              <a:t>Write soon! Even better, come and visit us, because we haven't seen each other for such a long time!</a:t>
            </a:r>
          </a:p>
          <a:p>
            <a:pPr lvl="0" indent="266700" algn="r">
              <a:lnSpc>
                <a:spcPct val="120000"/>
              </a:lnSpc>
            </a:pPr>
            <a:r>
              <a:rPr lang="en-US" altLang="zh-CN" sz="3200" dirty="0" smtClean="0"/>
              <a:t> Love,</a:t>
            </a:r>
          </a:p>
          <a:p>
            <a:pPr lvl="0" indent="266700" algn="r">
              <a:lnSpc>
                <a:spcPct val="120000"/>
              </a:lnSpc>
            </a:pPr>
            <a:r>
              <a:rPr lang="en-US" altLang="zh-CN" sz="3200" dirty="0" smtClean="0"/>
              <a:t> Joanna</a:t>
            </a:r>
            <a:endParaRPr lang="en-US" altLang="zh-CN" sz="3200" dirty="0"/>
          </a:p>
        </p:txBody>
      </p:sp>
      <p:sp>
        <p:nvSpPr>
          <p:cNvPr id="5" name="矩形 4"/>
          <p:cNvSpPr/>
          <p:nvPr/>
        </p:nvSpPr>
        <p:spPr>
          <a:xfrm>
            <a:off x="2523246" y="1085865"/>
            <a:ext cx="3152401" cy="6317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 smtClean="0">
                <a:solidFill>
                  <a:srgbClr val="FF0000"/>
                </a:solidFill>
              </a:rPr>
              <a:t>will </a:t>
            </a:r>
            <a:r>
              <a:rPr lang="en-US" altLang="zh-CN" sz="3200" dirty="0">
                <a:solidFill>
                  <a:srgbClr val="FF0000"/>
                </a:solidFill>
              </a:rPr>
              <a:t>never forget 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4032383" y="1717576"/>
            <a:ext cx="1643399" cy="6317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rgbClr val="FF0000"/>
                </a:solidFill>
              </a:rPr>
              <a:t>watched</a:t>
            </a:r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1187624" y="2917790"/>
            <a:ext cx="1335622" cy="6317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altLang="zh-CN" sz="3200" dirty="0">
                <a:solidFill>
                  <a:srgbClr val="FF0000"/>
                </a:solidFill>
              </a:rPr>
              <a:t>will be</a:t>
            </a:r>
          </a:p>
        </p:txBody>
      </p:sp>
    </p:spTree>
    <p:extLst>
      <p:ext uri="{BB962C8B-B14F-4D97-AF65-F5344CB8AC3E}">
        <p14:creationId xmlns:p14="http://schemas.microsoft.com/office/powerpoint/2010/main" val="39542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899592" y="2780928"/>
            <a:ext cx="7272338" cy="194429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>
                <a:latin typeface="Times New Roman" panose="02020603050405020304" pitchFamily="18" charset="0"/>
              </a:rPr>
              <a:t>1. Review Grammar and write your own 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>
                <a:latin typeface="Times New Roman" panose="02020603050405020304" pitchFamily="18" charset="0"/>
              </a:rPr>
              <a:t>    answers of the exercise 4b.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2. Preview 1a-2a on page 109.</a:t>
            </a:r>
            <a:endParaRPr lang="en-US" altLang="zh-CN" b="1" dirty="0" smtClean="0">
              <a:latin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268760"/>
            <a:ext cx="5790721" cy="140196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3"/>
          <p:cNvSpPr txBox="1">
            <a:spLocks noChangeArrowheads="1"/>
          </p:cNvSpPr>
          <p:nvPr/>
        </p:nvSpPr>
        <p:spPr bwMode="auto">
          <a:xfrm>
            <a:off x="395288" y="1708150"/>
            <a:ext cx="648017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0000FF"/>
                </a:solidFill>
                <a:latin typeface="Arial" panose="020B0604020202020204" pitchFamily="34" charset="0"/>
              </a:rPr>
              <a:t>Translat</a:t>
            </a:r>
            <a:r>
              <a:rPr lang="en-US" altLang="zh-CN" sz="3200" dirty="0">
                <a:solidFill>
                  <a:srgbClr val="0000FF"/>
                </a:solidFill>
                <a:latin typeface="Arial" panose="020B0604020202020204" pitchFamily="34" charset="0"/>
              </a:rPr>
              <a:t>ion.</a:t>
            </a:r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322263" y="2336800"/>
            <a:ext cx="8418512" cy="358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3400" indent="-5334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3200">
                <a:cs typeface="Times New Roman" panose="02020603050405020304" pitchFamily="18" charset="0"/>
              </a:rPr>
              <a:t>1. 在七年级发生了什么特别的事?</a:t>
            </a: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3200">
                <a:cs typeface="Times New Roman" panose="02020603050405020304" pitchFamily="18" charset="0"/>
              </a:rPr>
              <a:t>     ___</a:t>
            </a:r>
            <a:r>
              <a:rPr lang="en-US" altLang="zh-CN" sz="3200">
                <a:cs typeface="Times New Roman" panose="02020603050405020304" pitchFamily="18" charset="0"/>
              </a:rPr>
              <a:t>___ _________ in Grade 7 that was special?</a:t>
            </a: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3200">
                <a:cs typeface="Times New Roman" panose="02020603050405020304" pitchFamily="18" charset="0"/>
              </a:rPr>
              <a:t>    我们队赢得了学校的篮球比赛。</a:t>
            </a: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3200">
                <a:cs typeface="Times New Roman" panose="02020603050405020304" pitchFamily="18" charset="0"/>
              </a:rPr>
              <a:t>    ________</a:t>
            </a:r>
            <a:r>
              <a:rPr lang="en-US" altLang="zh-CN" sz="3200">
                <a:cs typeface="Times New Roman" panose="02020603050405020304" pitchFamily="18" charset="0"/>
              </a:rPr>
              <a:t>_________________________</a:t>
            </a: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3200">
                <a:cs typeface="Times New Roman" panose="02020603050405020304" pitchFamily="18" charset="0"/>
              </a:rPr>
              <a:t>    _________________________________.</a:t>
            </a:r>
            <a:endParaRPr lang="zh-CN" altLang="en-US" sz="3200">
              <a:cs typeface="Times New Roman" panose="02020603050405020304" pitchFamily="18" charset="0"/>
            </a:endParaRP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987425" y="2935288"/>
            <a:ext cx="38354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0000"/>
                </a:solidFill>
                <a:cs typeface="Times New Roman" panose="02020603050405020304" pitchFamily="18" charset="0"/>
              </a:rPr>
              <a:t>What  happened</a:t>
            </a: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827088" y="4708525"/>
            <a:ext cx="7991475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rgbClr val="FF0000"/>
                </a:solidFill>
                <a:cs typeface="Times New Roman" panose="02020603050405020304" pitchFamily="18" charset="0"/>
              </a:rPr>
              <a:t>Our team won the school basketball competition</a:t>
            </a:r>
          </a:p>
        </p:txBody>
      </p:sp>
      <p:pic>
        <p:nvPicPr>
          <p:cNvPr id="6150" name="Picture 10" descr="Grammar Focus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476250"/>
            <a:ext cx="5665788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/>
      <p:bldP spid="717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5"/>
          <p:cNvSpPr txBox="1">
            <a:spLocks noChangeArrowheads="1"/>
          </p:cNvSpPr>
          <p:nvPr/>
        </p:nvSpPr>
        <p:spPr bwMode="auto">
          <a:xfrm>
            <a:off x="467544" y="1484784"/>
            <a:ext cx="8245475" cy="3637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1325" indent="-441325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3200" dirty="0">
                <a:cs typeface="Times New Roman" panose="02020603050405020304" pitchFamily="18" charset="0"/>
              </a:rPr>
              <a:t>2. 自你开始读初中以来，你有怎样的变化？</a:t>
            </a: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3200" dirty="0">
                <a:cs typeface="Times New Roman" panose="02020603050405020304" pitchFamily="18" charset="0"/>
              </a:rPr>
              <a:t>    How __</a:t>
            </a:r>
            <a:r>
              <a:rPr lang="en-US" altLang="zh-CN" sz="3200" dirty="0">
                <a:cs typeface="Times New Roman" panose="02020603050405020304" pitchFamily="18" charset="0"/>
              </a:rPr>
              <a:t>___ you ________ since you started junior high school?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3200" dirty="0">
                <a:cs typeface="Times New Roman" panose="02020603050405020304" pitchFamily="18" charset="0"/>
              </a:rPr>
              <a:t>    我更擅长说英语了。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cs typeface="Times New Roman" panose="02020603050405020304" pitchFamily="18" charset="0"/>
              </a:rPr>
              <a:t>    ________________________________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cs typeface="Times New Roman" panose="02020603050405020304" pitchFamily="18" charset="0"/>
              </a:rPr>
              <a:t>    </a:t>
            </a:r>
            <a:r>
              <a:rPr lang="en-US" altLang="en-US" sz="3200" dirty="0">
                <a:cs typeface="Times New Roman" panose="02020603050405020304" pitchFamily="18" charset="0"/>
              </a:rPr>
              <a:t>________________________________</a:t>
            </a:r>
            <a:endParaRPr lang="zh-CN" altLang="en-US" sz="3200" dirty="0">
              <a:cs typeface="Times New Roman" panose="02020603050405020304" pitchFamily="18" charset="0"/>
            </a:endParaRP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1978943" y="2103169"/>
            <a:ext cx="4032250" cy="631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0000"/>
                </a:solidFill>
              </a:rPr>
              <a:t>have          changed</a:t>
            </a: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917599" y="3789040"/>
            <a:ext cx="7345363" cy="1222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I’ve become much better at speaking English.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2" grpId="0"/>
      <p:bldP spid="215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3"/>
          <p:cNvSpPr txBox="1">
            <a:spLocks noChangeArrowheads="1"/>
          </p:cNvSpPr>
          <p:nvPr/>
        </p:nvSpPr>
        <p:spPr bwMode="auto">
          <a:xfrm>
            <a:off x="323528" y="1556792"/>
            <a:ext cx="8475662" cy="3637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4025" indent="-441325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3200">
                <a:cs typeface="Times New Roman" panose="02020603050405020304" pitchFamily="18" charset="0"/>
              </a:rPr>
              <a:t>3. 你认为高中会有什么不同？</a:t>
            </a: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3200">
                <a:cs typeface="Times New Roman" panose="02020603050405020304" pitchFamily="18" charset="0"/>
              </a:rPr>
              <a:t>    How do you think things </a:t>
            </a:r>
            <a:r>
              <a:rPr lang="en-US" altLang="zh-CN" sz="3200">
                <a:cs typeface="Times New Roman" panose="02020603050405020304" pitchFamily="18" charset="0"/>
              </a:rPr>
              <a:t>____</a:t>
            </a:r>
            <a:r>
              <a:rPr lang="zh-CN" altLang="en-US" sz="3200">
                <a:cs typeface="Times New Roman" panose="02020603050405020304" pitchFamily="18" charset="0"/>
              </a:rPr>
              <a:t> ___ ___</a:t>
            </a:r>
            <a:r>
              <a:rPr lang="en-US" altLang="zh-CN" sz="3200">
                <a:cs typeface="Times New Roman" panose="02020603050405020304" pitchFamily="18" charset="0"/>
              </a:rPr>
              <a:t>_____ in senior high school?</a:t>
            </a: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3200"/>
              <a:t>   我认为我会更加努力为考试作准备。</a:t>
            </a: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3200"/>
              <a:t>    I think that I</a:t>
            </a:r>
            <a:r>
              <a:rPr lang="en-US" altLang="zh-CN" sz="3200"/>
              <a:t>’ll have to _____ _____ ______ for exams. </a:t>
            </a:r>
            <a:endParaRPr lang="zh-CN" altLang="en-US" sz="3200">
              <a:cs typeface="Times New Roman" panose="02020603050405020304" pitchFamily="18" charset="0"/>
            </a:endParaRP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6710040" y="2171828"/>
            <a:ext cx="2089150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0000"/>
                </a:solidFill>
                <a:cs typeface="Times New Roman" panose="02020603050405020304" pitchFamily="18" charset="0"/>
              </a:rPr>
              <a:t>different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4788024" y="3861048"/>
            <a:ext cx="2663825" cy="631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3200">
                <a:solidFill>
                  <a:srgbClr val="FF0000"/>
                </a:solidFill>
              </a:rPr>
              <a:t>study  much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6989216" y="3865984"/>
            <a:ext cx="1655763" cy="631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0000"/>
                </a:solidFill>
              </a:rPr>
              <a:t>harder</a:t>
            </a: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5148064" y="2176764"/>
            <a:ext cx="1800225" cy="631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solidFill>
                  <a:srgbClr val="FF0000"/>
                </a:solidFill>
              </a:rPr>
              <a:t>will   be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/>
      <p:bldP spid="8198" grpId="0"/>
      <p:bldP spid="8199" grpId="0"/>
      <p:bldP spid="820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395536" y="764704"/>
            <a:ext cx="8497887" cy="541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1325" indent="-441325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3200" dirty="0">
                <a:cs typeface="Times New Roman" panose="02020603050405020304" pitchFamily="18" charset="0"/>
              </a:rPr>
              <a:t>4. 明年你有什么计划？</a:t>
            </a: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3200" dirty="0">
                <a:cs typeface="Times New Roman" panose="02020603050405020304" pitchFamily="18" charset="0"/>
              </a:rPr>
              <a:t>    _____ ____ _____ ______ for next year?</a:t>
            </a: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3200" dirty="0">
                <a:cs typeface="Times New Roman" panose="02020603050405020304" pitchFamily="18" charset="0"/>
              </a:rPr>
              <a:t>   我要参加学校排球队。</a:t>
            </a: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3200" dirty="0">
                <a:cs typeface="Times New Roman" panose="02020603050405020304" pitchFamily="18" charset="0"/>
              </a:rPr>
              <a:t>    I</a:t>
            </a:r>
            <a:r>
              <a:rPr lang="en-US" altLang="zh-CN" sz="3200" dirty="0">
                <a:cs typeface="Times New Roman" panose="02020603050405020304" pitchFamily="18" charset="0"/>
              </a:rPr>
              <a:t>’m _____ ___ _____ the school volleyball team.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3200" dirty="0">
                <a:cs typeface="Times New Roman" panose="02020603050405020304" pitchFamily="18" charset="0"/>
              </a:rPr>
              <a:t>5. 你记得八年级</a:t>
            </a:r>
            <a:r>
              <a:rPr lang="zh-CN" altLang="en-US" sz="3200" dirty="0" smtClean="0">
                <a:cs typeface="Times New Roman" panose="02020603050405020304" pitchFamily="18" charset="0"/>
              </a:rPr>
              <a:t>的事情吗</a:t>
            </a:r>
            <a:r>
              <a:rPr lang="zh-CN" altLang="en-US" sz="3200" dirty="0">
                <a:cs typeface="Times New Roman" panose="02020603050405020304" pitchFamily="18" charset="0"/>
              </a:rPr>
              <a:t>？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3200" dirty="0">
                <a:cs typeface="Times New Roman" panose="02020603050405020304" pitchFamily="18" charset="0"/>
              </a:rPr>
              <a:t>    What do you remember about Grade 8?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3200" dirty="0">
                <a:cs typeface="Times New Roman" panose="02020603050405020304" pitchFamily="18" charset="0"/>
              </a:rPr>
              <a:t>    我记得当过志愿者。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3200" dirty="0">
                <a:cs typeface="Times New Roman" panose="02020603050405020304" pitchFamily="18" charset="0"/>
              </a:rPr>
              <a:t>    I remember _____ ___ ________.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755576" y="1268760"/>
            <a:ext cx="5254625" cy="631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0000"/>
                </a:solidFill>
                <a:cs typeface="Times New Roman" panose="02020603050405020304" pitchFamily="18" charset="0"/>
              </a:rPr>
              <a:t>What   are   your   plans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1621086" y="2492896"/>
            <a:ext cx="3168650" cy="631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going   to    </a:t>
            </a:r>
            <a:r>
              <a:rPr lang="zh-CN" altLang="en-US" sz="3200" dirty="0">
                <a:solidFill>
                  <a:srgbClr val="FF0000"/>
                </a:solidFill>
                <a:cs typeface="Times New Roman" panose="02020603050405020304" pitchFamily="18" charset="0"/>
              </a:rPr>
              <a:t>join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2987824" y="5445224"/>
            <a:ext cx="4246562" cy="631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0000"/>
                </a:solidFill>
                <a:cs typeface="Times New Roman" panose="02020603050405020304" pitchFamily="18" charset="0"/>
              </a:rPr>
              <a:t>being   a   volunteer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  <p:bldP spid="9221" grpId="0"/>
      <p:bldP spid="92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95536" y="1628800"/>
            <a:ext cx="8496300" cy="3637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1325" indent="-441325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3200">
                <a:cs typeface="Times New Roman" panose="02020603050405020304" pitchFamily="18" charset="0"/>
              </a:rPr>
              <a:t>6. 什么事你过去常做但是现在不做了？</a:t>
            </a: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3200">
                <a:cs typeface="Times New Roman" panose="02020603050405020304" pitchFamily="18" charset="0"/>
              </a:rPr>
              <a:t>    What ___ ___ ___ _</a:t>
            </a:r>
            <a:r>
              <a:rPr lang="en-US" altLang="zh-CN" sz="3200">
                <a:cs typeface="Times New Roman" panose="02020603050405020304" pitchFamily="18" charset="0"/>
              </a:rPr>
              <a:t>__ ___ that you don’t do now?</a:t>
            </a: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3200">
                <a:cs typeface="Times New Roman" panose="02020603050405020304" pitchFamily="18" charset="0"/>
              </a:rPr>
              <a:t>    我过去常上舞蹈课，但是现在不了。</a:t>
            </a: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3200">
                <a:cs typeface="Times New Roman" panose="02020603050405020304" pitchFamily="18" charset="0"/>
              </a:rPr>
              <a:t>    I used to __</a:t>
            </a:r>
            <a:r>
              <a:rPr lang="en-US" altLang="zh-CN" sz="3200">
                <a:cs typeface="Times New Roman" panose="02020603050405020304" pitchFamily="18" charset="0"/>
              </a:rPr>
              <a:t>__ _____ ______, but I don’t anymore.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908596" y="2217762"/>
            <a:ext cx="4319588" cy="631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0000"/>
                </a:solidFill>
                <a:cs typeface="Times New Roman" panose="02020603050405020304" pitchFamily="18" charset="0"/>
              </a:rPr>
              <a:t>did you use   to   do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2339430" y="4005064"/>
            <a:ext cx="4608512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0000"/>
                </a:solidFill>
              </a:rPr>
              <a:t>take  dance lessons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  <p:bldP spid="10245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2002</TotalTime>
  <Pages>0</Pages>
  <Words>2140</Words>
  <Characters>0</Characters>
  <Application>Microsoft Office PowerPoint</Application>
  <DocSecurity>0</DocSecurity>
  <PresentationFormat>全屏显示(4:3)</PresentationFormat>
  <Lines>0</Lines>
  <Paragraphs>277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9" baseType="lpstr">
      <vt:lpstr>宋体</vt:lpstr>
      <vt:lpstr>Arial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/>
  <cp:keywords/>
  <dc:description/>
  <cp:lastModifiedBy>Sky123.Org</cp:lastModifiedBy>
  <cp:revision>154</cp:revision>
  <dcterms:created xsi:type="dcterms:W3CDTF">2012-06-06T01:30:27Z</dcterms:created>
  <dcterms:modified xsi:type="dcterms:W3CDTF">2020-09-10T01:08:19Z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2052-9.1.0.4567</vt:lpwstr>
  </property>
</Properties>
</file>