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308" r:id="rId2"/>
    <p:sldId id="256" r:id="rId3"/>
    <p:sldId id="257" r:id="rId4"/>
    <p:sldId id="333" r:id="rId5"/>
    <p:sldId id="343" r:id="rId6"/>
    <p:sldId id="313" r:id="rId7"/>
    <p:sldId id="259" r:id="rId8"/>
    <p:sldId id="310" r:id="rId9"/>
    <p:sldId id="261" r:id="rId10"/>
    <p:sldId id="334" r:id="rId11"/>
    <p:sldId id="262" r:id="rId12"/>
    <p:sldId id="263" r:id="rId13"/>
    <p:sldId id="324" r:id="rId14"/>
    <p:sldId id="342" r:id="rId15"/>
    <p:sldId id="327" r:id="rId16"/>
    <p:sldId id="335" r:id="rId17"/>
    <p:sldId id="336" r:id="rId18"/>
    <p:sldId id="338" r:id="rId19"/>
    <p:sldId id="264" r:id="rId20"/>
    <p:sldId id="337" r:id="rId21"/>
    <p:sldId id="339" r:id="rId22"/>
    <p:sldId id="344" r:id="rId23"/>
    <p:sldId id="276" r:id="rId24"/>
    <p:sldId id="278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CC0066"/>
    <a:srgbClr val="CC00CC"/>
    <a:srgbClr val="CC00FF"/>
    <a:srgbClr val="CC66FF"/>
    <a:srgbClr val="FF33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86" y="96"/>
      </p:cViewPr>
      <p:guideLst>
        <p:guide orient="horz" pos="220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D4280-FFD5-4F28-B080-92B0505D833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5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049DA-571E-424F-A3C1-22013E523E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33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F67DE-E12F-4357-91C8-477B93EC8A3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04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ABE31-9AD9-4595-AAE3-EABAE11F208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57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FCA60-F057-4306-95FD-E1534BA0C7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57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DC71DE-A940-4F83-994C-BA3C6B65F7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02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50991-5DFF-4C8C-BC22-2B475F9994A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11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133B2-A095-4DFE-B777-03FC897E4C9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51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689DD-37E0-4FFF-AFF7-EF19779B97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47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6723E-88F3-4758-A05E-5DA8B1A107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56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B4C762-3092-445B-9401-71898E7950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66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70C83A5-3CA5-4241-ADB7-354BAAD6449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Section%20B%201c&#25130;.mp3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ection%20B%201d.mp3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Section%20B%201c&#25130;.mp3" TargetMode="External"/><Relationship Id="rId7" Type="http://schemas.openxmlformats.org/officeDocument/2006/relationships/image" Target="../media/image26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hyperlink" Target="Section%20B%201c.mp3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/>
          <p:cNvSpPr>
            <a:spLocks noChangeArrowheads="1" noChangeShapeType="1"/>
          </p:cNvSpPr>
          <p:nvPr/>
        </p:nvSpPr>
        <p:spPr bwMode="auto">
          <a:xfrm>
            <a:off x="5219700" y="3573463"/>
            <a:ext cx="3241675" cy="13668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US" altLang="zh-CN" sz="3600" b="1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Arial" panose="020B0604020202020204" pitchFamily="34" charset="0"/>
              </a:rPr>
              <a:t>Unit 14</a:t>
            </a:r>
            <a:endParaRPr lang="zh-CN" altLang="en-US" sz="3600" b="1">
              <a:ln w="9525">
                <a:solidFill>
                  <a:schemeClr val="tx1"/>
                </a:solidFill>
                <a:round/>
                <a:headEnd/>
                <a:tailEnd/>
              </a:ln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250825" y="449263"/>
            <a:ext cx="7921625" cy="65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BEAC7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cs typeface="Arial" panose="020B0604020202020204" pitchFamily="34" charset="0"/>
              </a:rPr>
              <a:t>Listen again and </a:t>
            </a:r>
            <a:r>
              <a:rPr lang="en-US" altLang="zh-CN" sz="3200" b="1" dirty="0" smtClean="0">
                <a:solidFill>
                  <a:srgbClr val="0000FF"/>
                </a:solidFill>
                <a:cs typeface="Arial" panose="020B0604020202020204" pitchFamily="34" charset="0"/>
              </a:rPr>
              <a:t>finish </a:t>
            </a:r>
            <a:r>
              <a:rPr lang="en-US" altLang="zh-CN" sz="3200" b="1" dirty="0">
                <a:solidFill>
                  <a:srgbClr val="0000FF"/>
                </a:solidFill>
                <a:cs typeface="Arial" panose="020B0604020202020204" pitchFamily="34" charset="0"/>
              </a:rPr>
              <a:t>the column.</a:t>
            </a:r>
          </a:p>
        </p:txBody>
      </p:sp>
      <p:graphicFrame>
        <p:nvGraphicFramePr>
          <p:cNvPr id="717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9814"/>
              </p:ext>
            </p:extLst>
          </p:nvPr>
        </p:nvGraphicFramePr>
        <p:xfrm>
          <a:off x="427038" y="1376363"/>
          <a:ext cx="8072437" cy="4810824"/>
        </p:xfrm>
        <a:graphic>
          <a:graphicData uri="http://schemas.openxmlformats.org/drawingml/2006/table">
            <a:tbl>
              <a:tblPr/>
              <a:tblGrid>
                <a:gridCol w="1603375"/>
                <a:gridCol w="6469062"/>
              </a:tblGrid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Person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Hopes to…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9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8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Shirley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1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Anna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5989" name="Text Box 37"/>
          <p:cNvSpPr txBox="1">
            <a:spLocks noChangeArrowheads="1"/>
          </p:cNvSpPr>
          <p:nvPr/>
        </p:nvSpPr>
        <p:spPr bwMode="auto">
          <a:xfrm>
            <a:off x="2101850" y="2073275"/>
            <a:ext cx="6429375" cy="122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exam to </a:t>
            </a:r>
            <a:r>
              <a:rPr lang="en-US" altLang="zh-CN" sz="3200" b="1" dirty="0">
                <a:latin typeface="Times New Roman" panose="02020603050405020304" pitchFamily="18" charset="0"/>
              </a:rPr>
              <a:t>get into senior high school</a:t>
            </a:r>
          </a:p>
        </p:txBody>
      </p:sp>
      <p:sp>
        <p:nvSpPr>
          <p:cNvPr id="125990" name="Text Box 38"/>
          <p:cNvSpPr txBox="1">
            <a:spLocks noChangeArrowheads="1"/>
          </p:cNvSpPr>
          <p:nvPr/>
        </p:nvSpPr>
        <p:spPr bwMode="auto">
          <a:xfrm>
            <a:off x="2139288" y="3204450"/>
            <a:ext cx="5688012" cy="122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get into a music school, play in a band</a:t>
            </a:r>
          </a:p>
        </p:txBody>
      </p:sp>
      <p:sp>
        <p:nvSpPr>
          <p:cNvPr id="125992" name="Text Box 40"/>
          <p:cNvSpPr txBox="1">
            <a:spLocks noChangeArrowheads="1"/>
          </p:cNvSpPr>
          <p:nvPr/>
        </p:nvSpPr>
        <p:spPr bwMode="auto">
          <a:xfrm>
            <a:off x="2139288" y="4460831"/>
            <a:ext cx="6337300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be an astronaut, go into space</a:t>
            </a:r>
          </a:p>
        </p:txBody>
      </p:sp>
      <p:sp>
        <p:nvSpPr>
          <p:cNvPr id="125993" name="Text Box 41"/>
          <p:cNvSpPr txBox="1">
            <a:spLocks noChangeArrowheads="1"/>
          </p:cNvSpPr>
          <p:nvPr/>
        </p:nvSpPr>
        <p:spPr bwMode="auto">
          <a:xfrm>
            <a:off x="2092789" y="5038871"/>
            <a:ext cx="6303963" cy="122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her English to teach kids English in the future</a:t>
            </a:r>
          </a:p>
        </p:txBody>
      </p:sp>
      <p:pic>
        <p:nvPicPr>
          <p:cNvPr id="71708" name="Picture 28" descr="279557118b761e79b8ea86e499507b4d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360363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89" grpId="0"/>
      <p:bldP spid="125990" grpId="0"/>
      <p:bldP spid="125992" grpId="0"/>
      <p:bldP spid="1259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549163" y="1061875"/>
            <a:ext cx="792162" cy="7921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z="3400" b="1" dirty="0">
                <a:solidFill>
                  <a:srgbClr val="0000FF"/>
                </a:solidFill>
              </a:rPr>
              <a:t>1d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95536" y="2112639"/>
            <a:ext cx="8423275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Today is the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students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’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last class. Bob feels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_____ about it and thinks Mrs.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Chen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’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s </a:t>
            </a:r>
            <a:r>
              <a:rPr lang="zh-CN" altLang="en-US" sz="3200" b="1" dirty="0">
                <a:latin typeface="Times New Roman" panose="02020603050405020304" pitchFamily="18" charset="0"/>
              </a:rPr>
              <a:t>classes have been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______. The students talk about what they want to do in the future.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Bob hopes to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_____ the exam to get into senior high school.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Shirley wants to get into a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______ school. 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38051" y="2655568"/>
            <a:ext cx="1538288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sad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433524" y="3219305"/>
            <a:ext cx="1296988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great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955386" y="4384030"/>
            <a:ext cx="1223962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pass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076056" y="5013176"/>
            <a:ext cx="1520825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music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1440232" y="875957"/>
            <a:ext cx="6624637" cy="121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Listen again. Complete the passage.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pic>
        <p:nvPicPr>
          <p:cNvPr id="14350" name="Picture 14" descr="279557118b761e79b8ea86e499507b4d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239390"/>
            <a:ext cx="7207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ldLvl="0" autoUpdateAnimBg="0"/>
      <p:bldP spid="14342" grpId="0" bldLvl="0" autoUpdateAnimBg="0"/>
      <p:bldP spid="14343" grpId="0" bldLvl="0" autoUpdateAnimBg="0"/>
      <p:bldP spid="14344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51520" y="1052736"/>
            <a:ext cx="8642350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Ken is good at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_______ and he won a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_____ for it. So he wants to be a(n)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_________.</a:t>
            </a: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Mrs. Chen </a:t>
            </a:r>
            <a:r>
              <a:rPr lang="zh-CN" altLang="en-US" sz="3200" b="1" u="sng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believes in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all of them and tells </a:t>
            </a: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them to “</a:t>
            </a:r>
            <a:r>
              <a:rPr lang="zh-CN" altLang="en-US" sz="3200" b="1">
                <a:latin typeface="Times New Roman" panose="02020603050405020304" pitchFamily="18" charset="0"/>
              </a:rPr>
              <a:t>________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”. To celebrate the end of junior high, they are having a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</a:rPr>
              <a:t>______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They ask Mrs. Chen to come, and she is happy to</a:t>
            </a:r>
            <a:r>
              <a:rPr lang="zh-CN" altLang="en-US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accept the invitation.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195736" y="3357563"/>
            <a:ext cx="2160588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go for it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580112" y="3933056"/>
            <a:ext cx="1188889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party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411413" y="2838450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信任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信赖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769001" y="1004140"/>
            <a:ext cx="1296988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prize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716463" y="1638808"/>
            <a:ext cx="2160587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astronaut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949575" y="1104174"/>
            <a:ext cx="1766888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science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ldLvl="0" autoUpdateAnimBg="0"/>
      <p:bldP spid="15364" grpId="0" bldLvl="0" autoUpdateAnimBg="0"/>
      <p:bldP spid="15365" grpId="0"/>
      <p:bldP spid="15366" grpId="0" bldLvl="0" autoUpdateAnimBg="0"/>
      <p:bldP spid="15367" grpId="0" bldLvl="0" autoUpdateAnimBg="0"/>
      <p:bldP spid="15368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11188" y="1943100"/>
            <a:ext cx="8389937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719138" indent="-7191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985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9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believe in 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信任；信赖</a:t>
            </a:r>
            <a:endParaRPr lang="zh-CN" altLang="en-US" sz="3200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e.g. They need a leader they can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believe in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相信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的存在</a:t>
            </a:r>
            <a:endParaRPr lang="zh-CN" altLang="en-US" sz="3200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e.g. My younger brother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believes in</a:t>
            </a:r>
            <a:r>
              <a:rPr lang="en-US" altLang="zh-CN" sz="3200" b="1">
                <a:latin typeface="Times New Roman" panose="02020603050405020304" pitchFamily="18" charset="0"/>
              </a:rPr>
              <a:t> aliens, but I don’t.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79512" y="836712"/>
            <a:ext cx="8750300" cy="531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719138" indent="-7191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985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9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语境应用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完成句子。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1) 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我相信他所说的，因为我信任他。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I ______ ______ ______ ______ because I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______ ______ him.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2) 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她说她没有带钱，你相信她的话吗？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She said she didn't take the money. Do you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_______ _______?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3) 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信任自己，否则你永远不会成功。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________________, or you’ll never succeed.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539874" y="5479822"/>
            <a:ext cx="3502882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Believe in yourself 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684337" y="1925127"/>
            <a:ext cx="5222905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believe   what       he       said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539874" y="2572827"/>
            <a:ext cx="2247731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believe     in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684337" y="4406390"/>
            <a:ext cx="2697149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believe      her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/>
      <p:bldP spid="79877" grpId="0"/>
      <p:bldP spid="79878" grpId="0"/>
      <p:bldP spid="798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15900" y="299939"/>
            <a:ext cx="6624638" cy="121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Listen to the class discussion again and retell it.</a:t>
            </a:r>
          </a:p>
        </p:txBody>
      </p:sp>
      <p:pic>
        <p:nvPicPr>
          <p:cNvPr id="62472" name="Picture 8" descr="279557118b761e79b8ea86e499507b4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49275"/>
            <a:ext cx="792163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73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628775"/>
            <a:ext cx="334803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4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3789363"/>
            <a:ext cx="32766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5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844675"/>
            <a:ext cx="38782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038"/>
            <a:ext cx="45720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7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935038"/>
            <a:ext cx="4427537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1116013" y="1412875"/>
            <a:ext cx="33131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1187450" y="1916113"/>
            <a:ext cx="33131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1116013" y="2492375"/>
            <a:ext cx="7191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 animBg="1"/>
      <p:bldP spid="72712" grpId="0" animBg="1"/>
      <p:bldP spid="727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u=187223523,1220283660&amp;fm=23&amp;gp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221163"/>
            <a:ext cx="3455988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755576" y="914324"/>
            <a:ext cx="8101012" cy="3457575"/>
            <a:chOff x="-136" y="398"/>
            <a:chExt cx="5103" cy="2178"/>
          </a:xfrm>
        </p:grpSpPr>
        <p:sp>
          <p:nvSpPr>
            <p:cNvPr id="73732" name="AutoShape 4"/>
            <p:cNvSpPr>
              <a:spLocks noChangeArrowheads="1"/>
            </p:cNvSpPr>
            <p:nvPr/>
          </p:nvSpPr>
          <p:spPr bwMode="auto">
            <a:xfrm>
              <a:off x="-136" y="398"/>
              <a:ext cx="5103" cy="2178"/>
            </a:xfrm>
            <a:prstGeom prst="cloudCallout">
              <a:avLst>
                <a:gd name="adj1" fmla="val -32032"/>
                <a:gd name="adj2" fmla="val 52847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endParaRPr lang="zh-CN" altLang="zh-CN"/>
            </a:p>
          </p:txBody>
        </p:sp>
        <p:sp>
          <p:nvSpPr>
            <p:cNvPr id="73733" name="Text Box 5"/>
            <p:cNvSpPr txBox="1">
              <a:spLocks noChangeArrowheads="1"/>
            </p:cNvSpPr>
            <p:nvPr/>
          </p:nvSpPr>
          <p:spPr bwMode="auto">
            <a:xfrm>
              <a:off x="408" y="775"/>
              <a:ext cx="3656" cy="1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Tx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Have you ever given a speech in front of people?</a:t>
              </a:r>
            </a:p>
            <a:p>
              <a:pPr>
                <a:spcBef>
                  <a:spcPct val="20000"/>
                </a:spcBef>
                <a:buFontTx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What was it like?</a:t>
              </a:r>
            </a:p>
            <a:p>
              <a:pPr>
                <a:spcBef>
                  <a:spcPct val="20000"/>
                </a:spcBef>
                <a:buFontTx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What did you speak about?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0"/>
            <a:ext cx="3352523" cy="91432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539552" y="1484784"/>
            <a:ext cx="8351837" cy="386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1225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19213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27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5188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2388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9588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6788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3988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buFontTx/>
              <a:buNone/>
            </a:pPr>
            <a:r>
              <a:rPr lang="en-US" altLang="zh-CN" sz="3200" b="1" i="1" dirty="0">
                <a:solidFill>
                  <a:srgbClr val="CC00FF"/>
                </a:solidFill>
                <a:latin typeface="Times New Roman" panose="02020603050405020304" pitchFamily="18" charset="0"/>
              </a:rPr>
              <a:t>Giving the Speech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1. Practice reading the speech aloud.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2. Review what you’ve written and make any necessary revisions.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3. Present your speech with confidence. Speak in a loud &amp; clear voice.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2"/>
          <p:cNvSpPr>
            <a:spLocks noChangeArrowheads="1"/>
          </p:cNvSpPr>
          <p:nvPr/>
        </p:nvSpPr>
        <p:spPr bwMode="auto">
          <a:xfrm>
            <a:off x="323850" y="1628775"/>
            <a:ext cx="792163" cy="774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endParaRPr lang="en-US" sz="36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259632" y="945533"/>
            <a:ext cx="7633592" cy="181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0000FF"/>
                </a:solidFill>
                <a:cs typeface="Arial" panose="020B0604020202020204" pitchFamily="34" charset="0"/>
              </a:rPr>
              <a:t>Prepare a speech for your</a:t>
            </a:r>
            <a:r>
              <a:rPr lang="en-US" altLang="zh-CN" sz="3200" b="1" i="1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zh-CN" altLang="en-US" sz="3200" b="1" i="1" dirty="0">
                <a:solidFill>
                  <a:srgbClr val="0000FF"/>
                </a:solidFill>
                <a:cs typeface="Arial" panose="020B0604020202020204" pitchFamily="34" charset="0"/>
              </a:rPr>
              <a:t>graduation. Use the questions to help you.</a:t>
            </a:r>
            <a:r>
              <a:rPr lang="en-US" altLang="zh-CN" sz="3200" b="1" i="1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zh-CN" altLang="en-US" sz="3200" b="1" i="1" dirty="0">
                <a:solidFill>
                  <a:srgbClr val="0000FF"/>
                </a:solidFill>
                <a:cs typeface="Arial" panose="020B0604020202020204" pitchFamily="34" charset="0"/>
              </a:rPr>
              <a:t>Present your speech to your group.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95288" y="2781300"/>
            <a:ext cx="8064500" cy="3586366"/>
          </a:xfrm>
          <a:prstGeom prst="rect">
            <a:avLst/>
          </a:prstGeom>
          <a:noFill/>
          <a:ln w="25400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How have you changed since you started junior high school?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Who has helped you most?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What advice have your parents given you?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What will you do after you graduate?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What are you looking forward to?</a:t>
            </a:r>
          </a:p>
        </p:txBody>
      </p:sp>
      <p:pic>
        <p:nvPicPr>
          <p:cNvPr id="16390" name="Picture 6" descr="Group work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188913"/>
            <a:ext cx="3752850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WordArt 5"/>
          <p:cNvSpPr>
            <a:spLocks noChangeArrowheads="1" noChangeShapeType="1" noTextEdit="1"/>
          </p:cNvSpPr>
          <p:nvPr/>
        </p:nvSpPr>
        <p:spPr bwMode="auto">
          <a:xfrm>
            <a:off x="1692275" y="404813"/>
            <a:ext cx="6121400" cy="2592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FF"/>
                </a:solidFill>
                <a:cs typeface="Arial" panose="020B0604020202020204" pitchFamily="34" charset="0"/>
              </a:rPr>
              <a:t>Unit 14</a:t>
            </a:r>
          </a:p>
          <a:p>
            <a:pPr algn="ctr"/>
            <a:r>
              <a:rPr lang="en-US" altLang="zh-CN" sz="3600" b="1" kern="10" dirty="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FF"/>
                </a:solidFill>
                <a:cs typeface="Arial" panose="020B0604020202020204" pitchFamily="34" charset="0"/>
              </a:rPr>
              <a:t>I remember meeting </a:t>
            </a:r>
          </a:p>
          <a:p>
            <a:pPr algn="ctr"/>
            <a:r>
              <a:rPr lang="en-US" altLang="zh-CN" sz="3600" b="1" kern="10" dirty="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FF"/>
                </a:solidFill>
                <a:cs typeface="Arial" panose="020B0604020202020204" pitchFamily="34" charset="0"/>
              </a:rPr>
              <a:t>all of you in Grade 7.</a:t>
            </a:r>
            <a:endParaRPr lang="zh-CN" altLang="en-US" sz="3600" b="1" kern="10" dirty="0">
              <a:ln w="12700">
                <a:solidFill>
                  <a:schemeClr val="bg1"/>
                </a:solidFill>
                <a:round/>
                <a:headEnd/>
                <a:tailEnd/>
              </a:ln>
              <a:solidFill>
                <a:srgbClr val="CC00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1044575" y="2492375"/>
            <a:ext cx="7056438" cy="240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cs typeface="Arial" panose="020B0604020202020204" pitchFamily="34" charset="0"/>
              </a:rPr>
              <a:t>Write a speech in groups. And then try to give the speech to the whole class. Let’s see which group is the best.</a:t>
            </a:r>
          </a:p>
        </p:txBody>
      </p:sp>
      <p:sp>
        <p:nvSpPr>
          <p:cNvPr id="2" name="矩形 1"/>
          <p:cNvSpPr/>
          <p:nvPr/>
        </p:nvSpPr>
        <p:spPr>
          <a:xfrm>
            <a:off x="1691680" y="1268760"/>
            <a:ext cx="5416868" cy="99790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Speech Contest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0200" y="2525713"/>
            <a:ext cx="4049713" cy="280076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believe in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 the invitation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junior high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a business degree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187450" y="2454275"/>
            <a:ext cx="280848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1" dirty="0"/>
              <a:t>将来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/>
              <a:t>信任；信赖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/>
              <a:t>接受邀请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/>
              <a:t>初中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 smtClean="0"/>
              <a:t>获得</a:t>
            </a:r>
            <a:r>
              <a:rPr lang="zh-CN" altLang="en-US" sz="3200" b="1" dirty="0"/>
              <a:t>商学位</a:t>
            </a:r>
          </a:p>
        </p:txBody>
      </p:sp>
      <p:pic>
        <p:nvPicPr>
          <p:cNvPr id="76805" name="Picture 5" descr="summary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125538"/>
            <a:ext cx="3600450" cy="96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48680"/>
            <a:ext cx="3005588" cy="993734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1628800"/>
            <a:ext cx="8496944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Ⅰ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根据句意及所给汉语提示，写出句中所缺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单词。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Monica was about to tell me what had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happened when the __________(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经理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 into our office.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If you want to get the job, you must have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rich experience, a(n) __________(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学位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 good knowledge of English.</a:t>
            </a:r>
          </a:p>
        </p:txBody>
      </p:sp>
      <p:sp>
        <p:nvSpPr>
          <p:cNvPr id="5" name="矩形 4"/>
          <p:cNvSpPr/>
          <p:nvPr/>
        </p:nvSpPr>
        <p:spPr>
          <a:xfrm>
            <a:off x="4499992" y="3427060"/>
            <a:ext cx="1734770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8024" y="5157192"/>
            <a:ext cx="1341008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4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2780928"/>
            <a:ext cx="7704138" cy="1944166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1. Make a list about what you hope to do in the future and give the reasons.</a:t>
            </a:r>
          </a:p>
          <a:p>
            <a:pPr marL="446088" indent="-44608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2. Preview the article on page 110.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78964"/>
            <a:ext cx="5790721" cy="14019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Section B1 (1a-1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682625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467544" y="1950644"/>
            <a:ext cx="8195518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1. To learn to look ahead to the future.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2. To learn to talk about the future: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i="1" dirty="0">
                <a:latin typeface="Times New Roman" panose="02020603050405020304" pitchFamily="18" charset="0"/>
              </a:rPr>
              <a:t>    — What do you hope to do in the    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i="1" dirty="0">
                <a:latin typeface="Times New Roman" panose="02020603050405020304" pitchFamily="18" charset="0"/>
              </a:rPr>
              <a:t>         future?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i="1" dirty="0">
                <a:latin typeface="Times New Roman" panose="02020603050405020304" pitchFamily="18" charset="0"/>
              </a:rPr>
              <a:t>    — I hope to …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3. To learn to use some words and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expressions</a:t>
            </a:r>
            <a:r>
              <a:rPr lang="en-US" altLang="zh-CN" sz="3200" b="1" dirty="0">
                <a:latin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i="1" dirty="0">
                <a:latin typeface="Times New Roman" panose="02020603050405020304" pitchFamily="18" charset="0"/>
              </a:rPr>
              <a:t>    degree      manager      believe in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8228919" cy="14019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60"/>
            <a:ext cx="6351507" cy="17067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7584" y="2708920"/>
            <a:ext cx="777686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you hope to get a business degree and become a manager? What do you hope to do in the future?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592388" y="1579976"/>
            <a:ext cx="1511300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doctor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7409362" y="4846816"/>
            <a:ext cx="1511300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lawyer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103688" y="6028476"/>
            <a:ext cx="1728788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teacher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7020272" y="981075"/>
            <a:ext cx="2123728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policeman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8" name="AutoShape 12"/>
          <p:cNvSpPr>
            <a:spLocks noChangeArrowheads="1"/>
          </p:cNvSpPr>
          <p:nvPr/>
        </p:nvSpPr>
        <p:spPr bwMode="auto">
          <a:xfrm>
            <a:off x="2843213" y="2420938"/>
            <a:ext cx="4608512" cy="1584325"/>
          </a:xfrm>
          <a:prstGeom prst="cloudCallout">
            <a:avLst>
              <a:gd name="adj1" fmla="val -25713"/>
              <a:gd name="adj2" fmla="val 66935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348038" y="2636838"/>
            <a:ext cx="4032250" cy="122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What do you hope to do in the future?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56" y="260772"/>
            <a:ext cx="1968219" cy="29523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051" y="260772"/>
            <a:ext cx="3051221" cy="20341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5" y="3905518"/>
            <a:ext cx="3715601" cy="2474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661" y="4005263"/>
            <a:ext cx="1852293" cy="259970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  <p:bldP spid="45063" grpId="0"/>
      <p:bldP spid="45065" grpId="0"/>
      <p:bldP spid="45067" grpId="0"/>
      <p:bldP spid="45068" grpId="0" animBg="1"/>
      <p:bldP spid="450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2"/>
          <p:cNvSpPr>
            <a:spLocks noChangeArrowheads="1"/>
          </p:cNvSpPr>
          <p:nvPr/>
        </p:nvSpPr>
        <p:spPr bwMode="auto">
          <a:xfrm>
            <a:off x="179388" y="916781"/>
            <a:ext cx="720725" cy="7921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z="3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1a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30213" y="2492375"/>
            <a:ext cx="8316912" cy="294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400" b="1">
                <a:latin typeface="Times New Roman" panose="02020603050405020304" pitchFamily="18" charset="0"/>
              </a:rPr>
              <a:t>1. get a business </a:t>
            </a:r>
            <a:r>
              <a:rPr lang="zh-CN" altLang="en-US" sz="3400" b="1" u="sng">
                <a:solidFill>
                  <a:srgbClr val="FF0000"/>
                </a:solidFill>
                <a:latin typeface="Times New Roman" panose="02020603050405020304" pitchFamily="18" charset="0"/>
              </a:rPr>
              <a:t>degree</a:t>
            </a:r>
            <a:r>
              <a:rPr lang="zh-CN" altLang="en-US" sz="3400" b="1">
                <a:latin typeface="Times New Roman" panose="02020603050405020304" pitchFamily="18" charset="0"/>
              </a:rPr>
              <a:t> and become a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400" b="1">
                <a:latin typeface="Times New Roman" panose="02020603050405020304" pitchFamily="18" charset="0"/>
              </a:rPr>
              <a:t>    </a:t>
            </a:r>
            <a:r>
              <a:rPr lang="zh-CN" altLang="en-US" sz="3400" b="1" u="sng">
                <a:solidFill>
                  <a:srgbClr val="FF0000"/>
                </a:solidFill>
                <a:latin typeface="Times New Roman" panose="02020603050405020304" pitchFamily="18" charset="0"/>
              </a:rPr>
              <a:t>manager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400" b="1">
                <a:latin typeface="Times New Roman" panose="02020603050405020304" pitchFamily="18" charset="0"/>
              </a:rPr>
              <a:t>2. _________________________________</a:t>
            </a:r>
            <a:r>
              <a:rPr lang="en-US" altLang="zh-CN" sz="3400" b="1">
                <a:latin typeface="Times New Roman" panose="02020603050405020304" pitchFamily="18" charset="0"/>
              </a:rPr>
              <a:t>__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400" b="1">
                <a:latin typeface="Times New Roman" panose="02020603050405020304" pitchFamily="18" charset="0"/>
              </a:rPr>
              <a:t>3. _________________________________</a:t>
            </a:r>
            <a:r>
              <a:rPr lang="en-US" altLang="zh-CN" sz="3400" b="1">
                <a:latin typeface="Times New Roman" panose="02020603050405020304" pitchFamily="18" charset="0"/>
              </a:rPr>
              <a:t>__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400" b="1">
                <a:latin typeface="Times New Roman" panose="02020603050405020304" pitchFamily="18" charset="0"/>
              </a:rPr>
              <a:t>    …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900113" y="3644900"/>
            <a:ext cx="78422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400" b="1">
                <a:solidFill>
                  <a:srgbClr val="FF0000"/>
                </a:solidFill>
                <a:latin typeface="Times New Roman" panose="02020603050405020304" pitchFamily="18" charset="0"/>
              </a:rPr>
              <a:t>travel around the world with my families</a:t>
            </a:r>
            <a:endParaRPr lang="zh-CN" altLang="en-US" sz="3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90588" y="4292600"/>
            <a:ext cx="6777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400" b="1">
                <a:solidFill>
                  <a:srgbClr val="FF0000"/>
                </a:solidFill>
                <a:latin typeface="Times New Roman" panose="02020603050405020304" pitchFamily="18" charset="0"/>
              </a:rPr>
              <a:t>become an astronaut or a doctor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1112838" y="740239"/>
            <a:ext cx="74168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400" b="1" dirty="0">
                <a:solidFill>
                  <a:srgbClr val="0000FF"/>
                </a:solidFill>
              </a:rPr>
              <a:t>Write about what you would like to do in the future.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4588669" y="1628800"/>
            <a:ext cx="2160240" cy="800861"/>
          </a:xfrm>
          <a:prstGeom prst="wedgeRoundRectCallout">
            <a:avLst>
              <a:gd name="adj1" fmla="val -57115"/>
              <a:gd name="adj2" fmla="val 943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大学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度数；程度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771800" y="3134631"/>
            <a:ext cx="2448272" cy="557171"/>
          </a:xfrm>
          <a:prstGeom prst="wedgeRoundRectCallout">
            <a:avLst>
              <a:gd name="adj1" fmla="val -65118"/>
              <a:gd name="adj2" fmla="val 181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经理；经营者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ldLvl="0" autoUpdateAnimBg="0"/>
      <p:bldP spid="11270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val 2"/>
          <p:cNvSpPr>
            <a:spLocks noChangeArrowheads="1"/>
          </p:cNvSpPr>
          <p:nvPr/>
        </p:nvSpPr>
        <p:spPr bwMode="auto">
          <a:xfrm>
            <a:off x="684213" y="1557338"/>
            <a:ext cx="755650" cy="7191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z="34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400" b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endParaRPr lang="en-US" sz="3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821759" y="1484313"/>
            <a:ext cx="6408738" cy="121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Talk about what you hope to do in the future. 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41994" name="AutoShape 10"/>
          <p:cNvSpPr>
            <a:spLocks noChangeArrowheads="1"/>
          </p:cNvSpPr>
          <p:nvPr/>
        </p:nvSpPr>
        <p:spPr bwMode="auto">
          <a:xfrm>
            <a:off x="179512" y="2704199"/>
            <a:ext cx="3037850" cy="2952750"/>
          </a:xfrm>
          <a:prstGeom prst="wedgeEllipseCallout">
            <a:avLst>
              <a:gd name="adj1" fmla="val 68214"/>
              <a:gd name="adj2" fmla="val 17849"/>
            </a:avLst>
          </a:prstGeom>
          <a:noFill/>
          <a:ln w="25400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What do you hope to do in the future?</a:t>
            </a:r>
          </a:p>
        </p:txBody>
      </p:sp>
      <p:sp>
        <p:nvSpPr>
          <p:cNvPr id="41995" name="AutoShape 11"/>
          <p:cNvSpPr>
            <a:spLocks noChangeArrowheads="1"/>
          </p:cNvSpPr>
          <p:nvPr/>
        </p:nvSpPr>
        <p:spPr bwMode="auto">
          <a:xfrm>
            <a:off x="6443864" y="2321725"/>
            <a:ext cx="2486025" cy="1439862"/>
          </a:xfrm>
          <a:prstGeom prst="wedgeEllipseCallout">
            <a:avLst>
              <a:gd name="adj1" fmla="val -54917"/>
              <a:gd name="adj2" fmla="val 64556"/>
            </a:avLst>
          </a:prstGeom>
          <a:noFill/>
          <a:ln w="25400">
            <a:solidFill>
              <a:srgbClr val="FFCC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I hope to …</a:t>
            </a:r>
          </a:p>
        </p:txBody>
      </p:sp>
      <p:pic>
        <p:nvPicPr>
          <p:cNvPr id="41996" name="Picture 12" descr="Pair work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57200"/>
            <a:ext cx="3824287" cy="102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856724"/>
            <a:ext cx="2663952" cy="24871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 animBg="1"/>
      <p:bldP spid="419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Oval 2"/>
          <p:cNvSpPr>
            <a:spLocks noChangeArrowheads="1"/>
          </p:cNvSpPr>
          <p:nvPr/>
        </p:nvSpPr>
        <p:spPr bwMode="auto">
          <a:xfrm>
            <a:off x="323850" y="1700213"/>
            <a:ext cx="792163" cy="7826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1c</a:t>
            </a:r>
          </a:p>
        </p:txBody>
      </p:sp>
      <p:grpSp>
        <p:nvGrpSpPr>
          <p:cNvPr id="13324" name="Group 12"/>
          <p:cNvGrpSpPr>
            <a:grpSpLocks/>
          </p:cNvGrpSpPr>
          <p:nvPr/>
        </p:nvGrpSpPr>
        <p:grpSpPr bwMode="auto">
          <a:xfrm>
            <a:off x="0" y="2997200"/>
            <a:ext cx="9144000" cy="2446338"/>
            <a:chOff x="0" y="1893"/>
            <a:chExt cx="5760" cy="1541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893"/>
              <a:ext cx="2154" cy="1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" y="1938"/>
              <a:ext cx="2404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1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2" y="1938"/>
              <a:ext cx="1088" cy="1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684055" y="4878355"/>
            <a:ext cx="83978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716463" y="4876800"/>
            <a:ext cx="5175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36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8582252" y="4800600"/>
            <a:ext cx="658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FF0000"/>
                </a:solidFill>
              </a:rPr>
              <a:t>√</a:t>
            </a:r>
          </a:p>
        </p:txBody>
      </p:sp>
      <p:pic>
        <p:nvPicPr>
          <p:cNvPr id="13325" name="Picture 13" descr="279557118b761e79b8ea86e499507b4d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628775"/>
            <a:ext cx="792162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258888" y="1484313"/>
            <a:ext cx="6191250" cy="121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Listen to a class discussion. 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Check(</a:t>
            </a:r>
            <a:r>
              <a:rPr lang="en-US" altLang="zh-CN" sz="3200" b="1" dirty="0">
                <a:solidFill>
                  <a:srgbClr val="0000FF"/>
                </a:solidFill>
              </a:rPr>
              <a:t>√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) </a:t>
            </a:r>
            <a:r>
              <a:rPr lang="en-US" altLang="zh-CN" sz="3200" b="1" dirty="0">
                <a:solidFill>
                  <a:srgbClr val="0000FF"/>
                </a:solidFill>
              </a:rPr>
              <a:t>the hopes you hear.</a:t>
            </a:r>
          </a:p>
        </p:txBody>
      </p:sp>
      <p:pic>
        <p:nvPicPr>
          <p:cNvPr id="13327" name="Picture 15" descr="listening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76250"/>
            <a:ext cx="3889375" cy="104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bldLvl="0" autoUpdateAnimBg="0"/>
      <p:bldP spid="13320" grpId="0" bldLvl="0" autoUpdateAnimBg="0"/>
      <p:bldP spid="13323" grpId="0" bldLvl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3200" b="1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3153</TotalTime>
  <Pages>0</Pages>
  <Words>694</Words>
  <Characters>0</Characters>
  <Application>Microsoft Office PowerPoint</Application>
  <DocSecurity>0</DocSecurity>
  <PresentationFormat>全屏显示(4:3)</PresentationFormat>
  <Lines>0</Lines>
  <Paragraphs>121</Paragraphs>
  <Slides>24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宋体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/>
  <cp:keywords/>
  <dc:description/>
  <cp:lastModifiedBy>Administrator</cp:lastModifiedBy>
  <cp:revision>131</cp:revision>
  <dcterms:created xsi:type="dcterms:W3CDTF">2012-06-06T01:30:27Z</dcterms:created>
  <dcterms:modified xsi:type="dcterms:W3CDTF">2020-09-09T08:07:35Z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2052-9.1.0.4567</vt:lpwstr>
  </property>
</Properties>
</file>