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sldIdLst>
    <p:sldId id="331" r:id="rId2"/>
    <p:sldId id="316" r:id="rId3"/>
    <p:sldId id="317" r:id="rId4"/>
    <p:sldId id="318" r:id="rId5"/>
    <p:sldId id="319" r:id="rId6"/>
    <p:sldId id="320" r:id="rId7"/>
    <p:sldId id="323" r:id="rId8"/>
    <p:sldId id="332" r:id="rId9"/>
    <p:sldId id="325" r:id="rId10"/>
    <p:sldId id="326" r:id="rId11"/>
    <p:sldId id="334" r:id="rId12"/>
    <p:sldId id="321" r:id="rId13"/>
    <p:sldId id="333" r:id="rId14"/>
    <p:sldId id="322" r:id="rId15"/>
    <p:sldId id="329" r:id="rId16"/>
    <p:sldId id="330" r:id="rId17"/>
    <p:sldId id="27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66"/>
    <a:srgbClr val="CC00CC"/>
    <a:srgbClr val="0000FF"/>
    <a:srgbClr val="CC00FF"/>
    <a:srgbClr val="CC66FF"/>
    <a:srgbClr val="FF33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20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3EA66503-C568-4E8F-A6E4-D9C1957FDB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95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7AAFF-B1C6-4C0A-9723-687C5A291A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32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8D187-E19D-4F5A-BB16-C97F65C2BE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80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E58D-75A4-4F7E-BF1D-F74DB4F627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30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CEA4D-2946-44E0-930A-D9BCDABCEF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25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AFB7D-3039-4D19-A8B1-6CE2E163C4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01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0113D-3BAA-42B1-A8BC-5969909BF5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97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5E093-7A7C-4CC0-BF1F-AFE562BD91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7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241EC-03F7-4625-84A7-D106F6A446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A4AC6-8896-48EF-B666-0F6DCCFFA5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39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512AD-4571-4E27-B76A-16B375F40E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94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940E3-2F7F-4516-84FD-565B150293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59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6EC1DA-046F-40D5-9980-227C56412CE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95288" y="628416"/>
            <a:ext cx="8208962" cy="467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02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翻译句子。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1) </a:t>
            </a:r>
            <a:r>
              <a:rPr lang="zh-CN" altLang="en-US" sz="3200" b="1" dirty="0">
                <a:latin typeface="Times New Roman" panose="02020603050405020304" pitchFamily="18" charset="0"/>
              </a:rPr>
              <a:t>和朋友们一起，我总是感到很高兴。 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2) </a:t>
            </a:r>
            <a:r>
              <a:rPr lang="zh-CN" altLang="en-US" sz="3200" b="1" dirty="0">
                <a:latin typeface="Times New Roman" panose="02020603050405020304" pitchFamily="18" charset="0"/>
              </a:rPr>
              <a:t>除了三明治以外，</a:t>
            </a:r>
            <a:r>
              <a:rPr lang="en-US" altLang="zh-CN" sz="3200" b="1" dirty="0">
                <a:latin typeface="Times New Roman" panose="02020603050405020304" pitchFamily="18" charset="0"/>
              </a:rPr>
              <a:t>Daisy</a:t>
            </a:r>
            <a:r>
              <a:rPr lang="zh-CN" altLang="en-US" sz="3200" b="1" dirty="0">
                <a:latin typeface="Times New Roman" panose="02020603050405020304" pitchFamily="18" charset="0"/>
              </a:rPr>
              <a:t>还吃了一个巧克力蛋糕。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3) Sara</a:t>
            </a:r>
            <a:r>
              <a:rPr lang="zh-CN" altLang="en-US" sz="3200" b="1" dirty="0">
                <a:latin typeface="Times New Roman" panose="02020603050405020304" pitchFamily="18" charset="0"/>
              </a:rPr>
              <a:t>连同她父母已经在北京待了三周了。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755650" y="5174985"/>
            <a:ext cx="7704138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Sara along with her parents has stayed in Beijing for three weeks.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755650" y="1700808"/>
            <a:ext cx="8004114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 always feel very happy along with friends.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755650" y="3465603"/>
            <a:ext cx="7991475" cy="122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Along with the sandwich, Daisy ate a chocolate cake.</a:t>
            </a:r>
            <a:r>
              <a:rPr lang="en-US" altLang="zh-CN" sz="32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6" grpId="0"/>
      <p:bldP spid="614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813593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3.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Never fail </a:t>
            </a:r>
            <a:r>
              <a:rPr lang="en-US" altLang="zh-CN" sz="3200" b="1" dirty="0">
                <a:latin typeface="Times New Roman" panose="02020603050405020304" pitchFamily="18" charset="0"/>
              </a:rPr>
              <a:t>to be thankful to the people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around you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永远不要忘记对你身边的人心存感恩之情。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560" y="2138759"/>
            <a:ext cx="8137525" cy="438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3913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19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39888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否定结构的祈使句。祈使句否定结构大多由助动词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don’t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承担。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为加</a:t>
            </a:r>
            <a:r>
              <a:rPr lang="zh-CN" altLang="en-US" sz="3200" b="1" dirty="0">
                <a:latin typeface="Times New Roman" panose="02020603050405020304" pitchFamily="18" charset="0"/>
              </a:rPr>
              <a:t>强语气，可用</a:t>
            </a:r>
            <a:r>
              <a:rPr lang="en-US" altLang="zh-CN" sz="3200" b="1" dirty="0">
                <a:latin typeface="Times New Roman" panose="02020603050405020304" pitchFamily="18" charset="0"/>
              </a:rPr>
              <a:t>never</a:t>
            </a:r>
            <a:r>
              <a:rPr lang="zh-CN" altLang="en-US" sz="3200" b="1" dirty="0">
                <a:latin typeface="Times New Roman" panose="02020603050405020304" pitchFamily="18" charset="0"/>
              </a:rPr>
              <a:t>替代</a:t>
            </a:r>
            <a:r>
              <a:rPr lang="en-US" altLang="zh-CN" sz="3200" b="1" dirty="0">
                <a:latin typeface="Times New Roman" panose="02020603050405020304" pitchFamily="18" charset="0"/>
              </a:rPr>
              <a:t>don’t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，表示“千</a:t>
            </a:r>
            <a:r>
              <a:rPr lang="zh-CN" altLang="en-US" sz="3200" b="1" dirty="0">
                <a:latin typeface="Times New Roman" panose="02020603050405020304" pitchFamily="18" charset="0"/>
              </a:rPr>
              <a:t>万不要</a:t>
            </a:r>
            <a:r>
              <a:rPr lang="en-US" altLang="zh-CN" sz="3200" b="1" dirty="0"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</a:rPr>
              <a:t>；一定别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</a:rPr>
              <a:t>”。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进一步强调，表达语气更强的禁止，可使用</a:t>
            </a:r>
            <a:r>
              <a:rPr lang="en-US" altLang="zh-CN" sz="3200" b="1" dirty="0">
                <a:latin typeface="Times New Roman" panose="02020603050405020304" pitchFamily="18" charset="0"/>
              </a:rPr>
              <a:t>Never, ever…</a:t>
            </a:r>
            <a:r>
              <a:rPr lang="zh-CN" altLang="en-US" sz="3200" b="1" dirty="0">
                <a:latin typeface="Times New Roman" panose="02020603050405020304" pitchFamily="18" charset="0"/>
              </a:rPr>
              <a:t>结构。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e.g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Don’t</a:t>
            </a:r>
            <a:r>
              <a:rPr lang="en-US" altLang="zh-CN" sz="3200" b="1" dirty="0">
                <a:latin typeface="Times New Roman" panose="02020603050405020304" pitchFamily="18" charset="0"/>
              </a:rPr>
              <a:t> come late.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Never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use dirty words on others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1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67544" y="934620"/>
            <a:ext cx="8280400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02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4. </a:t>
            </a:r>
            <a:r>
              <a:rPr lang="en-US" altLang="zh-CN" sz="3400" b="1" dirty="0">
                <a:latin typeface="Times New Roman" panose="02020603050405020304" pitchFamily="18" charset="0"/>
              </a:rPr>
              <a:t>Although you have to go your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separate </a:t>
            </a:r>
            <a:r>
              <a:rPr lang="en-US" altLang="zh-CN" sz="3400" b="1" dirty="0">
                <a:latin typeface="Times New Roman" panose="02020603050405020304" pitchFamily="18" charset="0"/>
              </a:rPr>
              <a:t>ways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now, 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虽然你们现在将要开始各自的旅程，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…</a:t>
            </a:r>
            <a:endParaRPr lang="en-US" altLang="zh-CN" sz="3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separate</a:t>
            </a:r>
            <a:r>
              <a:rPr lang="en-US" altLang="zh-CN" sz="3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adj</a:t>
            </a:r>
            <a:r>
              <a:rPr lang="en-US" altLang="zh-CN" sz="3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单独的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分离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e.g.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400" b="1" dirty="0">
                <a:latin typeface="Times New Roman" panose="02020603050405020304" pitchFamily="18" charset="0"/>
              </a:rPr>
              <a:t>Our children want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separate</a:t>
            </a:r>
            <a:r>
              <a:rPr lang="en-US" altLang="zh-CN" sz="3400" b="1" dirty="0">
                <a:latin typeface="Times New Roman" panose="02020603050405020304" pitchFamily="18" charset="0"/>
              </a:rPr>
              <a:t> rooms.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v.</a:t>
            </a:r>
            <a:r>
              <a:rPr lang="en-US" altLang="zh-CN" sz="34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分开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分离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   e.g</a:t>
            </a:r>
            <a:r>
              <a:rPr lang="en-US" altLang="zh-CN" sz="3400" b="1" dirty="0">
                <a:latin typeface="Times New Roman" panose="02020603050405020304" pitchFamily="18" charset="0"/>
              </a:rPr>
              <a:t>. Can you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separate</a:t>
            </a:r>
            <a:r>
              <a:rPr lang="en-US" altLang="zh-CN" sz="3400" b="1" dirty="0">
                <a:latin typeface="Times New Roman" panose="02020603050405020304" pitchFamily="18" charset="0"/>
              </a:rPr>
              <a:t> the good ones from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   the bad ones?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2780928"/>
            <a:ext cx="734481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... from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分开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into ...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66165"/>
            <a:ext cx="1514939" cy="8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11560" y="1556792"/>
            <a:ext cx="76327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翻译句子。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孩子们都睡在各自的床上。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请将冰箱里面的肉和其他食物分开。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115616" y="2771229"/>
            <a:ext cx="74453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children sleep in separate beds.</a:t>
            </a:r>
          </a:p>
          <a:p>
            <a:pPr>
              <a:lnSpc>
                <a:spcPct val="120000"/>
              </a:lnSpc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separate meat from the other food in the fridge.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23528" y="906321"/>
            <a:ext cx="8675688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5. As you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set out on </a:t>
            </a:r>
            <a:r>
              <a:rPr lang="en-US" altLang="zh-CN" sz="3200" b="1" dirty="0">
                <a:latin typeface="Times New Roman" panose="02020603050405020304" pitchFamily="18" charset="0"/>
              </a:rPr>
              <a:t>your new journey, you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shouldn’t forget where you came from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在你踏上新的旅程的时候，不要忘记你来自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哪里。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3568" y="3356992"/>
            <a:ext cx="5832475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set out on something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开始进行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新的</a:t>
            </a:r>
            <a:r>
              <a:rPr lang="zh-CN" altLang="en-US" sz="3200" b="1" dirty="0">
                <a:latin typeface="Times New Roman" panose="02020603050405020304" pitchFamily="18" charset="0"/>
              </a:rPr>
              <a:t>或重要的事情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55576" y="4574633"/>
            <a:ext cx="76327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9138" indent="-7191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7000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677988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85975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93963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51163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408363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65563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22763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e.g. When we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set out on </a:t>
            </a:r>
            <a:r>
              <a:rPr lang="en-US" altLang="zh-CN" sz="3200" b="1" dirty="0">
                <a:latin typeface="Times New Roman" panose="02020603050405020304" pitchFamily="18" charset="0"/>
              </a:rPr>
              <a:t>this project, we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knew it would be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difficult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38982" y="2520652"/>
            <a:ext cx="7127875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9138" indent="-7191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84275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92263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0025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08238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6543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2263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7983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37038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e.g.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After </a:t>
            </a:r>
            <a:r>
              <a:rPr lang="en-US" altLang="zh-CN" sz="3200" b="1" dirty="0">
                <a:latin typeface="Times New Roman" panose="02020603050405020304" pitchFamily="18" charset="0"/>
              </a:rPr>
              <a:t>a three-day rest, the travelers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set out </a:t>
            </a:r>
            <a:r>
              <a:rPr lang="en-US" altLang="zh-CN" sz="3200" b="1" dirty="0">
                <a:latin typeface="Times New Roman" panose="02020603050405020304" pitchFamily="18" charset="0"/>
              </a:rPr>
              <a:t>again.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67544" y="1988840"/>
            <a:ext cx="3097213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set out 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出发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67544" y="1268760"/>
            <a:ext cx="8281988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0850" indent="-450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02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1. First </a:t>
            </a:r>
            <a:r>
              <a:rPr lang="en-US" altLang="zh-CN" sz="3200" b="1" dirty="0">
                <a:latin typeface="Times New Roman" panose="02020603050405020304" pitchFamily="18" charset="0"/>
              </a:rPr>
              <a:t>of all, I’d like to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congratulate</a:t>
            </a:r>
            <a:r>
              <a:rPr lang="en-US" altLang="zh-CN" sz="3200" b="1" dirty="0">
                <a:latin typeface="Times New Roman" panose="02020603050405020304" pitchFamily="18" charset="0"/>
              </a:rPr>
              <a:t> all the students who are here today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首先，我想祝贺所有在座的同学们。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congratulate  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vt.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祝贺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congratulate sb. 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祝贺某人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congratulate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sb. on (doing) sth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某方面祝贺某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人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899592" y="1621360"/>
            <a:ext cx="7488237" cy="358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02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e.g. I </a:t>
            </a:r>
            <a:r>
              <a:rPr lang="en-US" altLang="zh-CN" sz="3200" b="1" dirty="0">
                <a:latin typeface="Times New Roman" panose="02020603050405020304" pitchFamily="18" charset="0"/>
              </a:rPr>
              <a:t>want to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congratulate</a:t>
            </a:r>
            <a:r>
              <a:rPr lang="en-US" altLang="zh-CN" sz="3200" b="1" dirty="0">
                <a:latin typeface="Times New Roman" panose="02020603050405020304" pitchFamily="18" charset="0"/>
              </a:rPr>
              <a:t> you with all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my </a:t>
            </a:r>
            <a:r>
              <a:rPr lang="en-US" altLang="zh-CN" sz="3200" b="1" dirty="0">
                <a:latin typeface="Times New Roman" panose="02020603050405020304" pitchFamily="18" charset="0"/>
              </a:rPr>
              <a:t>heart.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  Jane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congratulated</a:t>
            </a:r>
            <a:r>
              <a:rPr lang="en-US" altLang="zh-CN" sz="32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me warmly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on 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my </a:t>
            </a:r>
            <a:r>
              <a:rPr lang="en-US" altLang="zh-CN" sz="3200" b="1" dirty="0">
                <a:latin typeface="Times New Roman" panose="02020603050405020304" pitchFamily="18" charset="0"/>
              </a:rPr>
              <a:t>new job.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  Sandy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congratulated</a:t>
            </a:r>
            <a:r>
              <a:rPr lang="en-US" altLang="zh-CN" sz="3200" b="1" dirty="0">
                <a:latin typeface="Times New Roman" panose="02020603050405020304" pitchFamily="18" charset="0"/>
              </a:rPr>
              <a:t> Bob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on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winning </a:t>
            </a:r>
            <a:r>
              <a:rPr lang="en-US" altLang="zh-CN" sz="3200" b="1" dirty="0">
                <a:latin typeface="Times New Roman" panose="02020603050405020304" pitchFamily="18" charset="0"/>
              </a:rPr>
              <a:t>the table tennis game.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11560" y="1739600"/>
            <a:ext cx="7704137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02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拓展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congratulation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n.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庆贺</a:t>
            </a:r>
            <a:r>
              <a:rPr lang="zh-CN" altLang="en-US" sz="3200" b="1" dirty="0">
                <a:solidFill>
                  <a:srgbClr val="FF0000"/>
                </a:solidFill>
              </a:rPr>
              <a:t>，祝贺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congratulations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 sb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祝贺某人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e.g.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Congratulations</a:t>
            </a:r>
            <a:r>
              <a:rPr lang="en-US" altLang="zh-CN" sz="3200" b="1" dirty="0">
                <a:latin typeface="Times New Roman" panose="02020603050405020304" pitchFamily="18" charset="0"/>
              </a:rPr>
              <a:t>! I hear you’ve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passed </a:t>
            </a:r>
            <a:r>
              <a:rPr lang="en-US" altLang="zh-CN" sz="3200" b="1" dirty="0">
                <a:latin typeface="Times New Roman" panose="02020603050405020304" pitchFamily="18" charset="0"/>
              </a:rPr>
              <a:t>the math exam.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Congratulations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zh-CN" sz="3200" b="1" dirty="0">
                <a:latin typeface="Times New Roman" panose="02020603050405020304" pitchFamily="18" charset="0"/>
              </a:rPr>
              <a:t> the new parents.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55650" y="215900"/>
            <a:ext cx="7416800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02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单项选择。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1) Tom congratulated me ________ having come first in my exams.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    A. at        B. in        C. on          D. to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2) Paul passed the computer exam. Congratulations ________ him.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    A. on       B. to       C. with         D. for</a:t>
            </a:r>
          </a:p>
        </p:txBody>
      </p:sp>
      <p:pic>
        <p:nvPicPr>
          <p:cNvPr id="53253" name="Picture 5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98913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4" name="Picture 6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71633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755650" y="4149725"/>
            <a:ext cx="7345363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901700" indent="-9017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10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6047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3986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3) —I passed my driving test yesterday.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    —Did you? _______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     A. Forget it!     B. Congratulations! 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     C. Thanks.       D. Don’t worry! </a:t>
            </a:r>
          </a:p>
        </p:txBody>
      </p:sp>
      <p:pic>
        <p:nvPicPr>
          <p:cNvPr id="53256" name="Picture 8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435600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95288" y="768350"/>
            <a:ext cx="84867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446088" indent="-4460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完成句子。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1) 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他们祝贺我找到了新工作。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They ___________ ____ ______ my new job.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2) 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全班同学都祝贺我赢得了演讲比赛。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The whole class ___________ _____ _____ _______ the speech contest.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3) 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祝贺你！我听说你通过考试了。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______________ ____ ____! I hear you have passed the exam.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1630363" y="1889125"/>
            <a:ext cx="46863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congratulated  me   on/for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492500" y="2997200"/>
            <a:ext cx="46863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congratulated  me   on/for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755650" y="3616325"/>
            <a:ext cx="158273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winning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684213" y="4797425"/>
            <a:ext cx="47879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Congratulations    to   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/>
      <p:bldP spid="54282" grpId="0"/>
      <p:bldP spid="54283" grpId="0"/>
      <p:bldP spid="542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3528" y="1545882"/>
            <a:ext cx="8640763" cy="413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02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But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with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difficulties, there will also be many exciting things waiting for you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然而除了困难，也有很多让人兴奋的事情在前方等着你。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一起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一道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连接两个主语时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谓语动词的数应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前面的那个主语保持一致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276872"/>
            <a:ext cx="8208912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Mom sent me some money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with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letter.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He,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with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his two friends, is going to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Hong Kong next month.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39552" y="2132856"/>
            <a:ext cx="8352928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marL="450850" indent="-450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02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除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以外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还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e.g.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Along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with</a:t>
            </a:r>
            <a:r>
              <a:rPr lang="en-US" altLang="zh-CN" sz="3200" b="1" dirty="0">
                <a:latin typeface="Times New Roman" panose="02020603050405020304" pitchFamily="18" charset="0"/>
              </a:rPr>
              <a:t> the newspaper, Sam brought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a </a:t>
            </a:r>
            <a:r>
              <a:rPr lang="en-US" altLang="zh-CN" sz="3200" b="1" dirty="0">
                <a:latin typeface="Times New Roman" panose="02020603050405020304" pitchFamily="18" charset="0"/>
              </a:rPr>
              <a:t>cup of coffee to Mr. Black.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</TotalTime>
  <Pages>0</Pages>
  <Words>850</Words>
  <Characters>0</Characters>
  <Application>Microsoft Office PowerPoint</Application>
  <DocSecurity>0</DocSecurity>
  <PresentationFormat>全屏显示(4:3)</PresentationFormat>
  <Lines>0</Lines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Administrator</cp:lastModifiedBy>
  <cp:revision>107</cp:revision>
  <dcterms:created xsi:type="dcterms:W3CDTF">2012-06-06T01:30:27Z</dcterms:created>
  <dcterms:modified xsi:type="dcterms:W3CDTF">2020-09-09T09:23:48Z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