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sldIdLst>
    <p:sldId id="308" r:id="rId2"/>
    <p:sldId id="256" r:id="rId3"/>
    <p:sldId id="257" r:id="rId4"/>
    <p:sldId id="331" r:id="rId5"/>
    <p:sldId id="332" r:id="rId6"/>
    <p:sldId id="333" r:id="rId7"/>
    <p:sldId id="334" r:id="rId8"/>
    <p:sldId id="330" r:id="rId9"/>
    <p:sldId id="266" r:id="rId10"/>
    <p:sldId id="335" r:id="rId11"/>
    <p:sldId id="336" r:id="rId12"/>
    <p:sldId id="337" r:id="rId13"/>
    <p:sldId id="267" r:id="rId14"/>
    <p:sldId id="312" r:id="rId15"/>
    <p:sldId id="268" r:id="rId16"/>
    <p:sldId id="269" r:id="rId17"/>
    <p:sldId id="270" r:id="rId18"/>
    <p:sldId id="272" r:id="rId19"/>
    <p:sldId id="274" r:id="rId20"/>
    <p:sldId id="338" r:id="rId21"/>
    <p:sldId id="339" r:id="rId22"/>
    <p:sldId id="349" r:id="rId23"/>
    <p:sldId id="353" r:id="rId24"/>
    <p:sldId id="352" r:id="rId25"/>
    <p:sldId id="351" r:id="rId26"/>
    <p:sldId id="350" r:id="rId27"/>
    <p:sldId id="276" r:id="rId28"/>
    <p:sldId id="278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0066"/>
    <a:srgbClr val="CC00CC"/>
    <a:srgbClr val="CC00FF"/>
    <a:srgbClr val="CC66FF"/>
    <a:srgbClr val="FF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20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5EB6A95A-27CE-475E-8979-ACDB281B03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283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3AF21-6152-4534-8D4F-E38591FCD8C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Tx/>
              <a:buNone/>
            </a:pPr>
            <a:fld id="{10816B29-62FA-4E73-BF9A-F4D65148A056}" type="slidenum">
              <a:rPr lang="en-US" altLang="zh-CN" sz="1200"/>
              <a:pPr algn="r">
                <a:buFontTx/>
                <a:buNone/>
              </a:pPr>
              <a:t>7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教师可根据自身教学风格和学生特点任选一个导入</a:t>
            </a:r>
          </a:p>
        </p:txBody>
      </p:sp>
    </p:spTree>
    <p:extLst>
      <p:ext uri="{BB962C8B-B14F-4D97-AF65-F5344CB8AC3E}">
        <p14:creationId xmlns:p14="http://schemas.microsoft.com/office/powerpoint/2010/main" val="327712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B6D6E-924F-48E3-B2E8-1BBC218A12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1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A30C3-F7BF-4498-9EAC-8722585EF2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12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FAA71-FAD0-4102-9E91-5DF51C76EE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4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2046-93E2-4296-879C-00B43BADFB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6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98B55-C63E-49EE-9E86-9B8D5505E7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9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C4A56-F838-419F-B440-3B49B91A1A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4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6B007-FD51-4802-ABB6-4A2E39D93E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08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FFDB-8AC8-4429-A5E2-30A0146908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C7BA0-FD7F-44E4-9EC9-75FCC67DB7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CABDF-AC29-401D-93BA-7908B4B459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45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89D4-308B-4AAC-878E-E32482F627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02AA79-97C7-40E4-9EE9-1944862647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/>
          <p:cNvSpPr>
            <a:spLocks noChangeArrowheads="1" noChangeShapeType="1"/>
          </p:cNvSpPr>
          <p:nvPr/>
        </p:nvSpPr>
        <p:spPr bwMode="auto">
          <a:xfrm>
            <a:off x="5219700" y="3573463"/>
            <a:ext cx="3241675" cy="13668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Arial" panose="020B0604020202020204" pitchFamily="34" charset="0"/>
              </a:rPr>
              <a:t>Unit 14</a:t>
            </a:r>
            <a:endParaRPr lang="zh-CN" altLang="en-US" sz="3600" b="1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9_U14_SB_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" b="7162"/>
          <a:stretch>
            <a:fillRect/>
          </a:stretch>
        </p:blipFill>
        <p:spPr bwMode="auto">
          <a:xfrm>
            <a:off x="0" y="0"/>
            <a:ext cx="684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5715000" y="0"/>
            <a:ext cx="3429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/>
              <a:t>For reference</a:t>
            </a:r>
            <a:endParaRPr lang="zh-CN" altLang="en-US" sz="3600" b="1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164388" y="692150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CC3300"/>
                </a:solidFill>
              </a:rPr>
              <a:t>演讲稿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987675" y="31750"/>
            <a:ext cx="141287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称呼语</a:t>
            </a:r>
            <a:endParaRPr lang="en-US" altLang="zh-CN" sz="3200" b="1"/>
          </a:p>
        </p:txBody>
      </p:sp>
      <p:sp>
        <p:nvSpPr>
          <p:cNvPr id="77831" name="AutoShape 7"/>
          <p:cNvSpPr>
            <a:spLocks/>
          </p:cNvSpPr>
          <p:nvPr/>
        </p:nvSpPr>
        <p:spPr bwMode="auto">
          <a:xfrm>
            <a:off x="6227763" y="1484313"/>
            <a:ext cx="2339975" cy="3637919"/>
          </a:xfrm>
          <a:prstGeom prst="borderCallout3">
            <a:avLst>
              <a:gd name="adj1" fmla="val 3375"/>
              <a:gd name="adj2" fmla="val 103255"/>
              <a:gd name="adj3" fmla="val 3375"/>
              <a:gd name="adj4" fmla="val 118926"/>
              <a:gd name="adj5" fmla="val -21884"/>
              <a:gd name="adj6" fmla="val 118926"/>
              <a:gd name="adj7" fmla="val -33833"/>
              <a:gd name="adj8" fmla="val -7740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最常用的是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Ladies and gentlemen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，也可根据不同情况，选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Fellow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Distinguished guests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等等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4500563" y="476250"/>
            <a:ext cx="1412875" cy="588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问候语</a:t>
            </a:r>
            <a:endParaRPr lang="en-US" altLang="zh-CN" sz="3200" b="1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411413" y="2636838"/>
            <a:ext cx="3394075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具体的演讲内容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4716016" y="6192769"/>
            <a:ext cx="1089472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/>
              <a:t>结尾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179388" y="0"/>
            <a:ext cx="1908175" cy="333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Freeform 12"/>
          <p:cNvSpPr>
            <a:spLocks/>
          </p:cNvSpPr>
          <p:nvPr/>
        </p:nvSpPr>
        <p:spPr bwMode="auto">
          <a:xfrm>
            <a:off x="179388" y="333375"/>
            <a:ext cx="2757487" cy="739775"/>
          </a:xfrm>
          <a:custGeom>
            <a:avLst/>
            <a:gdLst>
              <a:gd name="T0" fmla="*/ 0 w 1737"/>
              <a:gd name="T1" fmla="*/ 49 h 466"/>
              <a:gd name="T2" fmla="*/ 9 w 1737"/>
              <a:gd name="T3" fmla="*/ 466 h 466"/>
              <a:gd name="T4" fmla="*/ 1283 w 1737"/>
              <a:gd name="T5" fmla="*/ 453 h 466"/>
              <a:gd name="T6" fmla="*/ 1329 w 1737"/>
              <a:gd name="T7" fmla="*/ 362 h 466"/>
              <a:gd name="T8" fmla="*/ 1374 w 1737"/>
              <a:gd name="T9" fmla="*/ 317 h 466"/>
              <a:gd name="T10" fmla="*/ 1737 w 1737"/>
              <a:gd name="T11" fmla="*/ 317 h 466"/>
              <a:gd name="T12" fmla="*/ 1646 w 1737"/>
              <a:gd name="T13" fmla="*/ 0 h 466"/>
              <a:gd name="T14" fmla="*/ 0 w 1737"/>
              <a:gd name="T15" fmla="*/ 49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7" h="466">
                <a:moveTo>
                  <a:pt x="0" y="49"/>
                </a:moveTo>
                <a:cubicBezTo>
                  <a:pt x="43" y="205"/>
                  <a:pt x="9" y="71"/>
                  <a:pt x="9" y="466"/>
                </a:cubicBezTo>
                <a:lnTo>
                  <a:pt x="1283" y="453"/>
                </a:lnTo>
                <a:lnTo>
                  <a:pt x="1329" y="362"/>
                </a:lnTo>
                <a:lnTo>
                  <a:pt x="1374" y="317"/>
                </a:lnTo>
                <a:lnTo>
                  <a:pt x="1737" y="317"/>
                </a:lnTo>
                <a:lnTo>
                  <a:pt x="1646" y="0"/>
                </a:lnTo>
                <a:lnTo>
                  <a:pt x="0" y="4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1" grpId="0" animBg="1"/>
      <p:bldP spid="77832" grpId="0" animBg="1"/>
      <p:bldP spid="77833" grpId="0" animBg="1"/>
      <p:bldP spid="77834" grpId="0" animBg="1"/>
      <p:bldP spid="77835" grpId="0" animBg="1"/>
      <p:bldP spid="778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51520" y="718905"/>
            <a:ext cx="8459788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>
                    <a:alpha val="7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</a:rPr>
              <a:t>Read the passage and match the main idea for each paragraph.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3352800" y="1924050"/>
            <a:ext cx="57912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BEA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3337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Tell students something they should or shouldn’t do in the future.  </a:t>
            </a:r>
          </a:p>
          <a:p>
            <a:pPr indent="0"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Tell students to be thankful to those who have helped them.</a:t>
            </a:r>
          </a:p>
          <a:p>
            <a:pPr indent="0">
              <a:lnSpc>
                <a:spcPct val="11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Congratulate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all the students and compare the past with the present.</a:t>
            </a:r>
          </a:p>
        </p:txBody>
      </p:sp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34925" y="2212975"/>
            <a:ext cx="16002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EFD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Para. 1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Para. 2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Para. 3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31914" y="2644775"/>
            <a:ext cx="2160984" cy="229639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V="1">
            <a:off x="1403350" y="3933056"/>
            <a:ext cx="2089547" cy="5474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V="1">
            <a:off x="1258888" y="2348879"/>
            <a:ext cx="2160984" cy="30327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3851920" y="6308725"/>
            <a:ext cx="1644649" cy="463848"/>
          </a:xfrm>
          <a:prstGeom prst="wedgeRoundRectCallout">
            <a:avLst>
              <a:gd name="adj1" fmla="val 47013"/>
              <a:gd name="adj2" fmla="val -319371"/>
              <a:gd name="adj3" fmla="val 16667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祝贺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84176" y="1110174"/>
            <a:ext cx="5327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Complete the sentences.</a:t>
            </a:r>
          </a:p>
        </p:txBody>
      </p:sp>
      <p:pic>
        <p:nvPicPr>
          <p:cNvPr id="79888" name="Picture 16" descr="Careful reading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5137"/>
            <a:ext cx="4997450" cy="12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90" name="Picture 18" descr="http://10.0.0.161:8080/uploads/images/2020/04/9a8f6dee49cd29560da567d1f7ecc4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6" y="1605172"/>
            <a:ext cx="8572500" cy="30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4857846"/>
            <a:ext cx="7812156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Be thankful to the people around you.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Good luck and hope to see you again sometime soon!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You’re talented young adults who are full of hope for 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future.   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4112916"/>
            <a:ext cx="423514" cy="564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3615" y="1930259"/>
            <a:ext cx="444352" cy="564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0801" y="2994859"/>
            <a:ext cx="444352" cy="564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722" y="980852"/>
            <a:ext cx="7272338" cy="1439862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Read the passage again and answer the questions.</a:t>
            </a:r>
          </a:p>
        </p:txBody>
      </p:sp>
      <p:sp>
        <p:nvSpPr>
          <p:cNvPr id="19459" name="Oval 2"/>
          <p:cNvSpPr>
            <a:spLocks noChangeArrowheads="1"/>
          </p:cNvSpPr>
          <p:nvPr/>
        </p:nvSpPr>
        <p:spPr bwMode="auto">
          <a:xfrm>
            <a:off x="611560" y="1196752"/>
            <a:ext cx="720725" cy="774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3400" b="1">
                <a:solidFill>
                  <a:srgbClr val="0000FF"/>
                </a:solidFill>
              </a:rPr>
              <a:t>2c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660" y="2565177"/>
            <a:ext cx="85598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1. What were the students like in Grade7? </a:t>
            </a:r>
          </a:p>
          <a:p>
            <a:pPr>
              <a:lnSpc>
                <a:spcPct val="120000"/>
              </a:lnSpc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2. How have the students changed? 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27460" y="3141439"/>
            <a:ext cx="7710487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They were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all so full of energy and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thirsty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for knowledge.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849685" y="4868639"/>
            <a:ext cx="782637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have become talented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young adults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who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 full of hope for the future.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580113" y="1700808"/>
            <a:ext cx="3167384" cy="722617"/>
          </a:xfrm>
          <a:prstGeom prst="wedgeRoundRectCallout">
            <a:avLst>
              <a:gd name="adj1" fmla="val 12921"/>
              <a:gd name="adj2" fmla="val 183238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adj.</a:t>
            </a:r>
            <a:r>
              <a:rPr lang="zh-CN" alt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渴望的；口渴的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ldLvl="0" autoUpdateAnimBg="0"/>
      <p:bldP spid="1946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51520" y="836712"/>
            <a:ext cx="8559800" cy="358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3. Who should the students thank and why?</a:t>
            </a: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4. What will senior high be like? 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56345" y="1397379"/>
            <a:ext cx="7931150" cy="240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 should thank the important people in their lives – their parents, teachers and friends – because these are the people who have helped and supported them.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56345" y="4362549"/>
            <a:ext cx="7704138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Life in senior high will be harder and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students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will have many difficult tasks ahead of them.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bldLvl="0" autoUpdateAnimBg="0"/>
      <p:bldP spid="44040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280400" cy="535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5. How should the students deal with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the future?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6. What advice would you give to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students </a:t>
            </a:r>
            <a:r>
              <a:rPr lang="zh-CN" altLang="en-US" sz="3200" b="1" dirty="0">
                <a:latin typeface="Times New Roman" panose="02020603050405020304" pitchFamily="18" charset="0"/>
              </a:rPr>
              <a:t>who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are </a:t>
            </a:r>
            <a:r>
              <a:rPr lang="zh-CN" altLang="en-US" sz="3200" b="1" dirty="0">
                <a:latin typeface="Times New Roman" panose="02020603050405020304" pitchFamily="18" charset="0"/>
              </a:rPr>
              <a:t>just starting junior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high </a:t>
            </a:r>
            <a:r>
              <a:rPr lang="zh-CN" altLang="en-US" sz="3200" b="1" dirty="0">
                <a:latin typeface="Times New Roman" panose="02020603050405020304" pitchFamily="18" charset="0"/>
              </a:rPr>
              <a:t>school?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19163" y="1412875"/>
            <a:ext cx="7829550" cy="299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They should learn from their mistakes and never give up, choose wisely and be responsible for their own decisions and actions, and not forget where they came from.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4443" y="5508635"/>
            <a:ext cx="2304256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Open.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utoUpdateAnimBg="0"/>
      <p:bldP spid="6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998538"/>
            <a:ext cx="7561262" cy="1439862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Fill in the blanks with the correct forms of the words in the box.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1189" y="2671763"/>
            <a:ext cx="6265862" cy="1295400"/>
          </a:xfrm>
          <a:solidFill>
            <a:srgbClr val="FFFF00">
              <a:alpha val="75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attend     be thirsty for    none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set out     be proud of</a:t>
            </a:r>
          </a:p>
        </p:txBody>
      </p:sp>
      <p:sp>
        <p:nvSpPr>
          <p:cNvPr id="27652" name="Oval 2"/>
          <p:cNvSpPr>
            <a:spLocks noChangeArrowheads="1"/>
          </p:cNvSpPr>
          <p:nvPr/>
        </p:nvSpPr>
        <p:spPr bwMode="auto">
          <a:xfrm>
            <a:off x="395288" y="1268413"/>
            <a:ext cx="792162" cy="7762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400" b="1">
                <a:solidFill>
                  <a:srgbClr val="0000FF"/>
                </a:solidFill>
              </a:rPr>
              <a:t>2d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07864" y="4256088"/>
            <a:ext cx="8331200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</a:rPr>
              <a:t>1. It is time to say goodbye, but ___</a:t>
            </a:r>
            <a:r>
              <a:rPr lang="en-US" altLang="zh-CN" sz="3200" b="1">
                <a:latin typeface="Times New Roman" panose="02020603050405020304" pitchFamily="18" charset="0"/>
              </a:rPr>
              <a:t>__ of us </a:t>
            </a:r>
            <a:r>
              <a:rPr lang="zh-CN" altLang="en-US" sz="3200" b="1">
                <a:latin typeface="Times New Roman" panose="02020603050405020304" pitchFamily="18" charset="0"/>
              </a:rPr>
              <a:t>want to leave.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940152" y="4256088"/>
            <a:ext cx="1544637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056" y="1627610"/>
            <a:ext cx="8605838" cy="49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07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2. It is always hard to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separate</a:t>
            </a:r>
            <a:r>
              <a:rPr lang="zh-CN" altLang="en-US" sz="3200" b="1" dirty="0">
                <a:latin typeface="Times New Roman" panose="02020603050405020304" pitchFamily="18" charset="0"/>
              </a:rPr>
              <a:t> from those 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whom </a:t>
            </a:r>
            <a:r>
              <a:rPr lang="zh-CN" altLang="en-US" sz="3200" b="1" dirty="0">
                <a:latin typeface="Times New Roman" panose="02020603050405020304" pitchFamily="18" charset="0"/>
              </a:rPr>
              <a:t>you have spent so much time 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with for the past three years. However, we are still excited to ______ on a new journey when we enter senior high school.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3. The teacher can see in our eyes that we 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_____________ knowledge. She tells us that knowledge will give us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wings</a:t>
            </a:r>
            <a:r>
              <a:rPr lang="zh-CN" altLang="en-US" sz="3200" b="1" dirty="0">
                <a:latin typeface="Times New Roman" panose="02020603050405020304" pitchFamily="18" charset="0"/>
              </a:rPr>
              <a:t> to fly.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347864" y="3750114"/>
            <a:ext cx="1512888" cy="59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set out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826865" y="5301208"/>
            <a:ext cx="27876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 thirsty for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475656" y="476672"/>
            <a:ext cx="6121400" cy="1152525"/>
          </a:xfrm>
          <a:prstGeom prst="rect">
            <a:avLst/>
          </a:prstGeom>
          <a:solidFill>
            <a:srgbClr val="FFFF00">
              <a:alpha val="74001"/>
            </a:srgbClr>
          </a:solidFill>
          <a:ln>
            <a:solidFill>
              <a:schemeClr val="tx1"/>
            </a:solidFill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attend      be thirsty for    none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set out      be proud of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055768" y="6237312"/>
            <a:ext cx="1908126" cy="463848"/>
          </a:xfrm>
          <a:prstGeom prst="wedgeRoundRectCallout">
            <a:avLst>
              <a:gd name="adj1" fmla="val -118251"/>
              <a:gd name="adj2" fmla="val 17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翅膀；翼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4515" y="2145435"/>
            <a:ext cx="48965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adj.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单独的；分离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分开；分离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31205" y="2204691"/>
            <a:ext cx="838835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4. We will ________ the junior high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graduation ceremony tomorrow. It is a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very special time for us.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5. Our teachers and parents will  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_______</a:t>
            </a:r>
            <a:r>
              <a:rPr lang="en-US" altLang="zh-CN" sz="3200" b="1">
                <a:latin typeface="Times New Roman" panose="02020603050405020304" pitchFamily="18" charset="0"/>
              </a:rPr>
              <a:t>___ us because we have grown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up and can be responsible for ourselves.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339752" y="2204691"/>
            <a:ext cx="165735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attend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27584" y="4509120"/>
            <a:ext cx="2808287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proud of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547664" y="531973"/>
            <a:ext cx="5903913" cy="1223963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solidFill>
              <a:schemeClr val="tx1"/>
            </a:solidFill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attend     be thirsty for    none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set out     be proud 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2276475"/>
            <a:ext cx="7416800" cy="201662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u="sng" dirty="0">
                <a:solidFill>
                  <a:srgbClr val="0000FF"/>
                </a:solidFill>
              </a:rPr>
              <a:t>Underline</a:t>
            </a:r>
            <a:r>
              <a:rPr lang="en-US" altLang="zh-CN" sz="3400" b="1" dirty="0">
                <a:solidFill>
                  <a:srgbClr val="0000FF"/>
                </a:solidFill>
              </a:rPr>
              <a:t> the sentences you like in the passage. Tell your partner what they mean and why you like them.</a:t>
            </a:r>
          </a:p>
        </p:txBody>
      </p:sp>
      <p:sp>
        <p:nvSpPr>
          <p:cNvPr id="32771" name="Oval 2"/>
          <p:cNvSpPr>
            <a:spLocks noChangeArrowheads="1"/>
          </p:cNvSpPr>
          <p:nvPr/>
        </p:nvSpPr>
        <p:spPr bwMode="auto">
          <a:xfrm>
            <a:off x="250825" y="2349500"/>
            <a:ext cx="792163" cy="7731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</a:rPr>
              <a:t>2e</a:t>
            </a:r>
          </a:p>
        </p:txBody>
      </p:sp>
      <p:pic>
        <p:nvPicPr>
          <p:cNvPr id="32773" name="Picture 5" descr="Discussio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5092618" cy="13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1692275" y="404813"/>
            <a:ext cx="6121400" cy="2592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cs typeface="Arial" panose="020B0604020202020204" pitchFamily="34" charset="0"/>
              </a:rPr>
              <a:t>Unit 14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cs typeface="Arial" panose="020B0604020202020204" pitchFamily="34" charset="0"/>
              </a:rPr>
              <a:t>I remember meeting 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cs typeface="Arial" panose="020B0604020202020204" pitchFamily="34" charset="0"/>
              </a:rPr>
              <a:t>all of you in Grade 7.</a:t>
            </a:r>
            <a:endParaRPr lang="zh-CN" altLang="en-US" sz="3600" b="1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solidFill>
                <a:srgbClr val="CC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1556792"/>
            <a:ext cx="5112568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 ceremony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irst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thirsty for knowledge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 up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last three years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thankful to sb.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a new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out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827584" y="1628800"/>
            <a:ext cx="338455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毕业典礼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首先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渴求知识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成长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在过去的三年里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对某人心存感激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新生活的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开始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出发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;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启程</a:t>
            </a:r>
          </a:p>
        </p:txBody>
      </p:sp>
      <p:pic>
        <p:nvPicPr>
          <p:cNvPr id="80901" name="Picture 5" descr="summary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8640"/>
            <a:ext cx="402223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548680"/>
            <a:ext cx="4535487" cy="600164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 with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ahead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your own decision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of…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from…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proud of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0000"/>
              </a:lnSpc>
            </a:pP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 responsible for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21568" y="540742"/>
            <a:ext cx="403225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对付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连同；除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以外还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做出你自己的选择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三个或以上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都不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没有一个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分离；隔开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骄傲；感到自豪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对...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有责任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负责任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93" y="170955"/>
            <a:ext cx="4164773" cy="137699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645456"/>
            <a:ext cx="7992888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根据句意及所给汉语提示，写出句中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缺单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词。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Ben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I would like to 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ask about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future plans.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Alfred won the speech contest. All his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friends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祝贺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him.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It starts to rain, so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we’ll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to hold the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典礼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indoors this evening.</a:t>
            </a:r>
          </a:p>
        </p:txBody>
      </p:sp>
      <p:sp>
        <p:nvSpPr>
          <p:cNvPr id="5" name="矩形 4"/>
          <p:cNvSpPr/>
          <p:nvPr/>
        </p:nvSpPr>
        <p:spPr>
          <a:xfrm>
            <a:off x="2224818" y="2827436"/>
            <a:ext cx="1119217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lastly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222181" y="4584405"/>
            <a:ext cx="2622834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congratulated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06191" y="5739408"/>
            <a:ext cx="1887633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ceremony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60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76672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Michael has been ill recently.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he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can’t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finish the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on time. </a:t>
            </a:r>
          </a:p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Though they used to be next-door neighbors,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 knows little about this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绅士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</a:p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When college finished, Mario and I went our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单独的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ways and I never saw 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him again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Jeff works in a big company. He went to the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after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毕业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has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never changed his job.</a:t>
            </a:r>
          </a:p>
        </p:txBody>
      </p:sp>
      <p:sp>
        <p:nvSpPr>
          <p:cNvPr id="5" name="矩形 4"/>
          <p:cNvSpPr/>
          <p:nvPr/>
        </p:nvSpPr>
        <p:spPr>
          <a:xfrm>
            <a:off x="4063687" y="1052736"/>
            <a:ext cx="101662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 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508104" y="2132856"/>
            <a:ext cx="200728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gentleman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71600" y="3356992"/>
            <a:ext cx="1872629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 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273531" y="5085184"/>
            <a:ext cx="2223686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graduation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27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542" y="175849"/>
            <a:ext cx="8568952" cy="12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Ⅱ</a:t>
            </a:r>
            <a:r>
              <a:rPr lang="en-US" altLang="zh-CN" sz="3200" b="1" dirty="0" smtClean="0">
                <a:solidFill>
                  <a:srgbClr val="0000FF"/>
                </a:solidFill>
                <a:effectLst/>
              </a:rPr>
              <a:t>. </a:t>
            </a:r>
            <a:r>
              <a:rPr lang="zh-CN" altLang="en-US" sz="3200" b="1" dirty="0" smtClean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根据语境，从方框中选择恰当的短语填空，</a:t>
            </a:r>
            <a:endParaRPr lang="en-US" altLang="zh-CN" sz="3200" b="1" dirty="0" smtClean="0">
              <a:solidFill>
                <a:srgbClr val="0000FF"/>
              </a:solidFill>
              <a:effectLst/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有的需要变换形式，每个短语限用一次。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550" y="1638883"/>
            <a:ext cx="7692889" cy="12741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out, grow up, first of all, ahead of, along with, be thankful to, be responsible for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503" y="3170902"/>
            <a:ext cx="8280920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As teachers, we should _________________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our students.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Jenny received a book _________________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letter yesterday afternoon.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Jordan was born in New York and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 in North Carolina.</a:t>
            </a:r>
          </a:p>
        </p:txBody>
      </p:sp>
      <p:sp>
        <p:nvSpPr>
          <p:cNvPr id="6" name="矩形 5"/>
          <p:cNvSpPr/>
          <p:nvPr/>
        </p:nvSpPr>
        <p:spPr>
          <a:xfrm>
            <a:off x="4838327" y="3143363"/>
            <a:ext cx="330148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responsible for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377225" y="4346030"/>
            <a:ext cx="222368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 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619672" y="6021288"/>
            <a:ext cx="180748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grew up  </a:t>
            </a:r>
          </a:p>
        </p:txBody>
      </p:sp>
    </p:spTree>
    <p:extLst>
      <p:ext uri="{BB962C8B-B14F-4D97-AF65-F5344CB8AC3E}">
        <p14:creationId xmlns:p14="http://schemas.microsoft.com/office/powerpoint/2010/main" val="31431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3608" y="692696"/>
            <a:ext cx="7128792" cy="18135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out, grow up, first of all, ahead of, along with, be thankful to, be responsible for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2636912"/>
            <a:ext cx="7992888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Mr. Green helped Lisa make her dream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 true. She _________________ him.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5.—What time are you planning to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 tomorrow?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—At five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o’clock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 we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 the first train.</a:t>
            </a:r>
          </a:p>
        </p:txBody>
      </p:sp>
      <p:sp>
        <p:nvSpPr>
          <p:cNvPr id="5" name="矩形 4"/>
          <p:cNvSpPr/>
          <p:nvPr/>
        </p:nvSpPr>
        <p:spPr>
          <a:xfrm>
            <a:off x="4104041" y="3212976"/>
            <a:ext cx="2895344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 thankful to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55776" y="4455871"/>
            <a:ext cx="1335622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out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63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218237"/>
            <a:ext cx="828092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—How do you feel after living in France for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year?</a:t>
            </a:r>
          </a:p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—_________________, I feel much more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 about my French. </a:t>
            </a:r>
          </a:p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The tickets for the Sea World are at a 30%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打折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if you buy them online and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two weeks _________________ time.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608" y="404664"/>
            <a:ext cx="7128792" cy="18135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out, grow up, first of all, ahead of, along with, be thankful to, be responsible for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3342037"/>
            <a:ext cx="2007281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of all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148064" y="5661248"/>
            <a:ext cx="1677062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ahead of</a:t>
            </a:r>
          </a:p>
        </p:txBody>
      </p:sp>
    </p:spTree>
    <p:extLst>
      <p:ext uri="{BB962C8B-B14F-4D97-AF65-F5344CB8AC3E}">
        <p14:creationId xmlns:p14="http://schemas.microsoft.com/office/powerpoint/2010/main" val="294524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3024655"/>
            <a:ext cx="7058025" cy="1800721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Write about what you have gotten in 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junior high school and your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plans </a:t>
            </a:r>
            <a:r>
              <a:rPr lang="en-US" altLang="zh-CN" b="1" dirty="0">
                <a:latin typeface="Times New Roman" panose="02020603050405020304" pitchFamily="18" charset="0"/>
              </a:rPr>
              <a:t>in 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the senior high school.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790721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Section B2 (2a-2e)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5749925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755576" y="1412776"/>
            <a:ext cx="7643813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14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and structure 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graduation speech.</a:t>
            </a:r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learn to use some words and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expressions: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gentleman 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congratulate   thirsty 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thankful     task   ahead  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   wing    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    be thirsty for        ahead of       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 be thankful to sb.   set out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         separate from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228919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00103" y="1307346"/>
            <a:ext cx="7511993" cy="6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What will you do when you graduate?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9900" y="5104465"/>
            <a:ext cx="40005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graduation picture</a:t>
            </a:r>
          </a:p>
        </p:txBody>
      </p:sp>
      <p:pic>
        <p:nvPicPr>
          <p:cNvPr id="71689" name="Picture 9" descr="timg?image&amp;quality=80&amp;size=b9999_10000&amp;sec=1525670582043&amp;di=d021e237ae9a5a915b0c12eb76dec0d9&amp;imgtype=0&amp;src=http%3A%2F%2Fw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115536"/>
            <a:ext cx="4457700" cy="2971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43438" y="5154166"/>
            <a:ext cx="4284662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a graduation ceremony</a:t>
            </a:r>
          </a:p>
        </p:txBody>
      </p:sp>
      <p:pic>
        <p:nvPicPr>
          <p:cNvPr id="71691" name="Picture 11" descr="Warming u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03225"/>
            <a:ext cx="4032250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" y="2390021"/>
            <a:ext cx="3938204" cy="22119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04048" y="1351844"/>
            <a:ext cx="3384550" cy="11364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 thanks to teachers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87450" y="4413342"/>
            <a:ext cx="3384550" cy="11364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 goodbye to classmates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42412"/>
            <a:ext cx="3810000" cy="223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21554"/>
            <a:ext cx="3586639" cy="37835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51520" y="1335765"/>
            <a:ext cx="867568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If you have a chance to give a speech at the graduation ceremony, what will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you say?</a:t>
            </a:r>
            <a:endParaRPr lang="zh-CN" altLang="zh-CN" sz="32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Read 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the passage and get more information</a:t>
            </a: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endParaRPr lang="en-US" altLang="zh-CN" sz="32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403600"/>
            <a:ext cx="4392612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8" name="Picture 6" descr="Reading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260648"/>
            <a:ext cx="4400550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47813" y="3141663"/>
            <a:ext cx="691197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Read the passage and answer the questions.</a:t>
            </a:r>
          </a:p>
        </p:txBody>
      </p:sp>
      <p:sp>
        <p:nvSpPr>
          <p:cNvPr id="65542" name="Oval 2"/>
          <p:cNvSpPr>
            <a:spLocks noChangeArrowheads="1"/>
          </p:cNvSpPr>
          <p:nvPr/>
        </p:nvSpPr>
        <p:spPr bwMode="auto">
          <a:xfrm>
            <a:off x="611188" y="3429000"/>
            <a:ext cx="719137" cy="7921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3600" b="1">
                <a:solidFill>
                  <a:srgbClr val="0000FF"/>
                </a:solidFill>
              </a:rPr>
              <a:t>2b</a:t>
            </a:r>
          </a:p>
        </p:txBody>
      </p:sp>
      <p:pic>
        <p:nvPicPr>
          <p:cNvPr id="65543" name="Picture 7" descr="Fast reading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628775"/>
            <a:ext cx="5040312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7544" y="1196752"/>
            <a:ext cx="841692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1. What kind of text is this? Is it a story, a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speech or a notice?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75482" y="2780928"/>
            <a:ext cx="604837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2. Who do you think wrote it?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75482" y="4518559"/>
            <a:ext cx="396081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3. Who is it for?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964432" y="2349277"/>
            <a:ext cx="381317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It is a speech.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940690" y="3364026"/>
            <a:ext cx="7159701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principal of the school is probably the person who wrote it.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940691" y="5107392"/>
            <a:ext cx="777716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It is for the graduating students of the school.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utoUpdateAnimBg="0"/>
      <p:bldP spid="18440" grpId="0" bldLvl="0" autoUpdateAnimBg="0"/>
      <p:bldP spid="18441" grpId="0" bldLvl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3532</TotalTime>
  <Pages>0</Pages>
  <Words>1399</Words>
  <Characters>0</Characters>
  <Application>Microsoft Office PowerPoint</Application>
  <DocSecurity>0</DocSecurity>
  <PresentationFormat>全屏显示(4:3)</PresentationFormat>
  <Lines>0</Lines>
  <Paragraphs>208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Read the passage again and answer the questions.</vt:lpstr>
      <vt:lpstr>PowerPoint 演示文稿</vt:lpstr>
      <vt:lpstr>PowerPoint 演示文稿</vt:lpstr>
      <vt:lpstr>Fill in the blanks with the correct forms of the words in the box.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Administrator</cp:lastModifiedBy>
  <cp:revision>165</cp:revision>
  <dcterms:created xsi:type="dcterms:W3CDTF">2012-06-06T01:30:27Z</dcterms:created>
  <dcterms:modified xsi:type="dcterms:W3CDTF">2020-09-09T09:12:00Z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