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sldIdLst>
    <p:sldId id="274" r:id="rId2"/>
    <p:sldId id="256" r:id="rId3"/>
    <p:sldId id="257" r:id="rId4"/>
    <p:sldId id="278" r:id="rId5"/>
    <p:sldId id="290" r:id="rId6"/>
    <p:sldId id="258" r:id="rId7"/>
    <p:sldId id="259" r:id="rId8"/>
    <p:sldId id="260" r:id="rId9"/>
    <p:sldId id="261" r:id="rId10"/>
    <p:sldId id="279" r:id="rId11"/>
    <p:sldId id="281" r:id="rId12"/>
    <p:sldId id="282" r:id="rId13"/>
    <p:sldId id="295" r:id="rId14"/>
    <p:sldId id="280" r:id="rId15"/>
    <p:sldId id="283" r:id="rId16"/>
    <p:sldId id="284" r:id="rId17"/>
    <p:sldId id="285" r:id="rId18"/>
    <p:sldId id="286" r:id="rId19"/>
    <p:sldId id="287" r:id="rId20"/>
    <p:sldId id="296" r:id="rId21"/>
    <p:sldId id="307" r:id="rId22"/>
    <p:sldId id="301" r:id="rId23"/>
    <p:sldId id="308" r:id="rId24"/>
    <p:sldId id="300" r:id="rId25"/>
    <p:sldId id="299" r:id="rId26"/>
    <p:sldId id="298" r:id="rId27"/>
    <p:sldId id="297" r:id="rId28"/>
    <p:sldId id="262" r:id="rId29"/>
    <p:sldId id="263" r:id="rId30"/>
    <p:sldId id="264" r:id="rId31"/>
    <p:sldId id="265" r:id="rId32"/>
    <p:sldId id="302" r:id="rId33"/>
    <p:sldId id="306" r:id="rId34"/>
    <p:sldId id="305" r:id="rId35"/>
    <p:sldId id="304" r:id="rId36"/>
    <p:sldId id="273" r:id="rId37"/>
    <p:sldId id="272"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CC00FF"/>
    <a:srgbClr val="990000"/>
    <a:srgbClr val="008000"/>
    <a:srgbClr val="9933FF"/>
    <a:srgbClr val="FF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0" autoAdjust="0"/>
  </p:normalViewPr>
  <p:slideViewPr>
    <p:cSldViewPr>
      <p:cViewPr varScale="1">
        <p:scale>
          <a:sx n="88" d="100"/>
          <a:sy n="88" d="100"/>
        </p:scale>
        <p:origin x="7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200"/>
            </a:lvl1pPr>
          </a:lstStyle>
          <a:p>
            <a:endParaRPr lang="zh-CN" altLang="en-US"/>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200"/>
            </a:lvl1pPr>
          </a:lstStyle>
          <a:p>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Font typeface="Arial" panose="020B0604020202020204" pitchFamily="34" charset="0"/>
              <a:buNone/>
              <a:defRPr sz="1200"/>
            </a:lvl1pPr>
          </a:lstStyle>
          <a:p>
            <a:endParaRPr lang="en-US" altLang="zh-CN"/>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fld id="{D5273BE8-675E-4D22-ABA5-BE1B4DF6BDF2}" type="slidenum">
              <a:rPr lang="zh-CN" altLang="en-US"/>
              <a:pPr/>
              <a:t>‹#›</a:t>
            </a:fld>
            <a:endParaRPr lang="en-US" altLang="zh-CN"/>
          </a:p>
        </p:txBody>
      </p:sp>
    </p:spTree>
    <p:extLst>
      <p:ext uri="{BB962C8B-B14F-4D97-AF65-F5344CB8AC3E}">
        <p14:creationId xmlns:p14="http://schemas.microsoft.com/office/powerpoint/2010/main" val="41630964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D1D76C2-9034-49AC-8BF2-B414ECD4E2B2}" type="slidenum">
              <a:rPr lang="zh-CN" altLang="en-US"/>
              <a:pPr/>
              <a:t>10</a:t>
            </a:fld>
            <a:endParaRPr lang="en-US" altLang="zh-CN"/>
          </a:p>
        </p:txBody>
      </p:sp>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p:txBody>
          <a:bodyPr/>
          <a:lstStyle/>
          <a:p>
            <a:endParaRPr lang="zh-CN" altLang="en-US"/>
          </a:p>
        </p:txBody>
      </p:sp>
      <p:sp>
        <p:nvSpPr>
          <p:cNvPr id="317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buFontTx/>
              <a:buNone/>
            </a:pPr>
            <a:fld id="{D664A673-3191-4877-A7F2-ABD5C6F1B1F0}" type="slidenum">
              <a:rPr lang="en-US" altLang="zh-CN" sz="1200"/>
              <a:pPr algn="r">
                <a:buFontTx/>
                <a:buNone/>
              </a:pPr>
              <a:t>10</a:t>
            </a:fld>
            <a:endParaRPr lang="en-US" altLang="zh-CN" sz="1200"/>
          </a:p>
        </p:txBody>
      </p:sp>
    </p:spTree>
    <p:extLst>
      <p:ext uri="{BB962C8B-B14F-4D97-AF65-F5344CB8AC3E}">
        <p14:creationId xmlns:p14="http://schemas.microsoft.com/office/powerpoint/2010/main" val="305580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9C0C91-89CC-4146-B67E-DCBC4BDDC585}" type="slidenum">
              <a:rPr lang="zh-CN" altLang="en-US"/>
              <a:pPr/>
              <a:t>‹#›</a:t>
            </a:fld>
            <a:endParaRPr lang="en-US" altLang="zh-CN"/>
          </a:p>
        </p:txBody>
      </p:sp>
    </p:spTree>
    <p:extLst>
      <p:ext uri="{BB962C8B-B14F-4D97-AF65-F5344CB8AC3E}">
        <p14:creationId xmlns:p14="http://schemas.microsoft.com/office/powerpoint/2010/main" val="270855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1620CA-C5F2-43DF-A1C3-950A45BFBDD2}" type="slidenum">
              <a:rPr lang="zh-CN" altLang="en-US"/>
              <a:pPr/>
              <a:t>‹#›</a:t>
            </a:fld>
            <a:endParaRPr lang="en-US" altLang="zh-CN"/>
          </a:p>
        </p:txBody>
      </p:sp>
    </p:spTree>
    <p:extLst>
      <p:ext uri="{BB962C8B-B14F-4D97-AF65-F5344CB8AC3E}">
        <p14:creationId xmlns:p14="http://schemas.microsoft.com/office/powerpoint/2010/main" val="275157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1A2DB20-904A-4FF0-AA4C-09ADF1311C10}" type="slidenum">
              <a:rPr lang="zh-CN" altLang="en-US"/>
              <a:pPr/>
              <a:t>‹#›</a:t>
            </a:fld>
            <a:endParaRPr lang="en-US" altLang="zh-CN"/>
          </a:p>
        </p:txBody>
      </p:sp>
    </p:spTree>
    <p:extLst>
      <p:ext uri="{BB962C8B-B14F-4D97-AF65-F5344CB8AC3E}">
        <p14:creationId xmlns:p14="http://schemas.microsoft.com/office/powerpoint/2010/main" val="420188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3EA499-5FC2-4C5D-A128-1CD0BBF3E7EE}" type="slidenum">
              <a:rPr lang="zh-CN" altLang="en-US"/>
              <a:pPr/>
              <a:t>‹#›</a:t>
            </a:fld>
            <a:endParaRPr lang="en-US" altLang="zh-CN"/>
          </a:p>
        </p:txBody>
      </p:sp>
    </p:spTree>
    <p:extLst>
      <p:ext uri="{BB962C8B-B14F-4D97-AF65-F5344CB8AC3E}">
        <p14:creationId xmlns:p14="http://schemas.microsoft.com/office/powerpoint/2010/main" val="342331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A038D39-35BA-4A9F-9B14-45F140869128}" type="slidenum">
              <a:rPr lang="zh-CN" altLang="en-US"/>
              <a:pPr/>
              <a:t>‹#›</a:t>
            </a:fld>
            <a:endParaRPr lang="en-US" altLang="zh-CN"/>
          </a:p>
        </p:txBody>
      </p:sp>
    </p:spTree>
    <p:extLst>
      <p:ext uri="{BB962C8B-B14F-4D97-AF65-F5344CB8AC3E}">
        <p14:creationId xmlns:p14="http://schemas.microsoft.com/office/powerpoint/2010/main" val="160922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D71E4D4-539F-4076-A5E6-8CE1B1F0787D}" type="slidenum">
              <a:rPr lang="zh-CN" altLang="en-US"/>
              <a:pPr/>
              <a:t>‹#›</a:t>
            </a:fld>
            <a:endParaRPr lang="en-US" altLang="zh-CN"/>
          </a:p>
        </p:txBody>
      </p:sp>
    </p:spTree>
    <p:extLst>
      <p:ext uri="{BB962C8B-B14F-4D97-AF65-F5344CB8AC3E}">
        <p14:creationId xmlns:p14="http://schemas.microsoft.com/office/powerpoint/2010/main" val="3541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D3669DB-874F-4DF6-ACBA-4F749314D9F9}" type="slidenum">
              <a:rPr lang="zh-CN" altLang="en-US"/>
              <a:pPr/>
              <a:t>‹#›</a:t>
            </a:fld>
            <a:endParaRPr lang="en-US" altLang="zh-CN"/>
          </a:p>
        </p:txBody>
      </p:sp>
    </p:spTree>
    <p:extLst>
      <p:ext uri="{BB962C8B-B14F-4D97-AF65-F5344CB8AC3E}">
        <p14:creationId xmlns:p14="http://schemas.microsoft.com/office/powerpoint/2010/main" val="316138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E22580F-BE96-4D53-BA36-34C1C1909757}" type="slidenum">
              <a:rPr lang="zh-CN" altLang="en-US"/>
              <a:pPr/>
              <a:t>‹#›</a:t>
            </a:fld>
            <a:endParaRPr lang="en-US" altLang="zh-CN"/>
          </a:p>
        </p:txBody>
      </p:sp>
    </p:spTree>
    <p:extLst>
      <p:ext uri="{BB962C8B-B14F-4D97-AF65-F5344CB8AC3E}">
        <p14:creationId xmlns:p14="http://schemas.microsoft.com/office/powerpoint/2010/main" val="241904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7EE1DCD-671C-43D9-839D-C3649675FE1D}" type="slidenum">
              <a:rPr lang="zh-CN" altLang="en-US"/>
              <a:pPr/>
              <a:t>‹#›</a:t>
            </a:fld>
            <a:endParaRPr lang="en-US" altLang="zh-CN"/>
          </a:p>
        </p:txBody>
      </p:sp>
    </p:spTree>
    <p:extLst>
      <p:ext uri="{BB962C8B-B14F-4D97-AF65-F5344CB8AC3E}">
        <p14:creationId xmlns:p14="http://schemas.microsoft.com/office/powerpoint/2010/main" val="378524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A049B7-C4E1-4FCD-92F5-1951E2CCC24E}" type="slidenum">
              <a:rPr lang="zh-CN" altLang="en-US"/>
              <a:pPr/>
              <a:t>‹#›</a:t>
            </a:fld>
            <a:endParaRPr lang="en-US" altLang="zh-CN"/>
          </a:p>
        </p:txBody>
      </p:sp>
    </p:spTree>
    <p:extLst>
      <p:ext uri="{BB962C8B-B14F-4D97-AF65-F5344CB8AC3E}">
        <p14:creationId xmlns:p14="http://schemas.microsoft.com/office/powerpoint/2010/main" val="163398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3D73C2B-ECFD-4791-9E6B-14C1531D180E}" type="slidenum">
              <a:rPr lang="zh-CN" altLang="en-US"/>
              <a:pPr/>
              <a:t>‹#›</a:t>
            </a:fld>
            <a:endParaRPr lang="en-US" altLang="zh-CN"/>
          </a:p>
        </p:txBody>
      </p:sp>
    </p:spTree>
    <p:extLst>
      <p:ext uri="{BB962C8B-B14F-4D97-AF65-F5344CB8AC3E}">
        <p14:creationId xmlns:p14="http://schemas.microsoft.com/office/powerpoint/2010/main" val="347381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2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2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4554848-A66B-499E-94F1-38CA8AD5E0F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80" name="WordArt 4"/>
          <p:cNvSpPr>
            <a:spLocks noChangeArrowheads="1" noChangeShapeType="1" noTextEdit="1"/>
          </p:cNvSpPr>
          <p:nvPr/>
        </p:nvSpPr>
        <p:spPr bwMode="auto">
          <a:xfrm>
            <a:off x="5148263" y="3860800"/>
            <a:ext cx="3240087" cy="1252538"/>
          </a:xfrm>
          <a:prstGeom prst="rect">
            <a:avLst/>
          </a:prstGeom>
        </p:spPr>
        <p:txBody>
          <a:bodyPr wrap="none" fromWordArt="1">
            <a:prstTxWarp prst="textDeflate">
              <a:avLst>
                <a:gd name="adj" fmla="val 18750"/>
              </a:avLst>
            </a:prstTxWarp>
          </a:bodyPr>
          <a:lstStyle/>
          <a:p>
            <a:pPr algn="ctr"/>
            <a:r>
              <a:rPr lang="en-US" altLang="zh-CN" sz="3600" b="1" kern="10">
                <a:ln w="12700">
                  <a:solidFill>
                    <a:srgbClr val="000000"/>
                  </a:solidFill>
                  <a:round/>
                  <a:headEnd/>
                  <a:tailEnd/>
                </a:ln>
                <a:solidFill>
                  <a:schemeClr val="bg1"/>
                </a:solidFill>
                <a:effectLst>
                  <a:outerShdw dist="45791" dir="2021404" algn="ctr" rotWithShape="0">
                    <a:srgbClr val="808080">
                      <a:alpha val="80000"/>
                    </a:srgbClr>
                  </a:outerShdw>
                </a:effectLst>
                <a:cs typeface="Arial" panose="020B0604020202020204" pitchFamily="34" charset="0"/>
              </a:rPr>
              <a:t>Unit 14</a:t>
            </a:r>
            <a:endParaRPr lang="zh-CN" altLang="en-US" sz="3600" b="1" kern="10">
              <a:ln w="12700">
                <a:solidFill>
                  <a:srgbClr val="000000"/>
                </a:solidFill>
                <a:round/>
                <a:headEnd/>
                <a:tailEnd/>
              </a:ln>
              <a:solidFill>
                <a:schemeClr val="bg1"/>
              </a:solidFill>
              <a:effectLst>
                <a:outerShdw dist="45791" dir="2021404" algn="ctr" rotWithShape="0">
                  <a:srgbClr val="808080">
                    <a:alpha val="80000"/>
                  </a:srgbClr>
                </a:outerShdw>
              </a:effectLst>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5" name="六边形 24"/>
          <p:cNvSpPr/>
          <p:nvPr/>
        </p:nvSpPr>
        <p:spPr>
          <a:xfrm rot="19928763">
            <a:off x="3786188" y="3214688"/>
            <a:ext cx="1571625" cy="142875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19" name="Text Box 6"/>
          <p:cNvSpPr txBox="1">
            <a:spLocks noChangeArrowheads="1"/>
          </p:cNvSpPr>
          <p:nvPr/>
        </p:nvSpPr>
        <p:spPr bwMode="auto">
          <a:xfrm>
            <a:off x="539750" y="981075"/>
            <a:ext cx="7561263" cy="628955"/>
          </a:xfrm>
          <a:prstGeom prst="rect">
            <a:avLst/>
          </a:prstGeom>
          <a:noFill/>
          <a:ln>
            <a:noFill/>
          </a:ln>
          <a:extLst>
            <a:ext uri="{909E8E84-426E-40DD-AFC4-6F175D3DCCD1}">
              <a14:hiddenFill xmlns:a14="http://schemas.microsoft.com/office/drawing/2010/main">
                <a:solidFill>
                  <a:srgbClr val="FFC000">
                    <a:alpha val="52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lang="en-US" altLang="zh-CN" sz="3200" b="1" dirty="0">
                <a:solidFill>
                  <a:srgbClr val="0000FF"/>
                </a:solidFill>
              </a:rPr>
              <a:t>If you want to write about a person … </a:t>
            </a:r>
          </a:p>
        </p:txBody>
      </p:sp>
      <p:sp>
        <p:nvSpPr>
          <p:cNvPr id="5" name="六边形 4"/>
          <p:cNvSpPr/>
          <p:nvPr/>
        </p:nvSpPr>
        <p:spPr>
          <a:xfrm>
            <a:off x="5786438" y="2571750"/>
            <a:ext cx="2857500" cy="107156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The first time you meet</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4051886" y="3384319"/>
            <a:ext cx="142875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en-US" altLang="zh-CN" sz="2800" b="1" dirty="0">
                <a:solidFill>
                  <a:schemeClr val="tx2"/>
                </a:solidFill>
                <a:latin typeface="Times New Roman" panose="02020603050405020304" pitchFamily="18" charset="0"/>
                <a:cs typeface="Times New Roman" panose="02020603050405020304" pitchFamily="18" charset="0"/>
              </a:rPr>
              <a:t>The person</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9" name="六边形 8"/>
          <p:cNvSpPr/>
          <p:nvPr/>
        </p:nvSpPr>
        <p:spPr>
          <a:xfrm>
            <a:off x="5929313" y="4071938"/>
            <a:ext cx="2857500" cy="10715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Appearance &amp; personality</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0" name="六边形 9"/>
          <p:cNvSpPr/>
          <p:nvPr/>
        </p:nvSpPr>
        <p:spPr>
          <a:xfrm>
            <a:off x="3143250" y="5214938"/>
            <a:ext cx="3049870" cy="10715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Things happened to you</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1" name="六边形 10"/>
          <p:cNvSpPr/>
          <p:nvPr/>
        </p:nvSpPr>
        <p:spPr>
          <a:xfrm>
            <a:off x="357188" y="4143375"/>
            <a:ext cx="2857500" cy="107156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How he / she helped you</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2" name="六边形 11"/>
          <p:cNvSpPr/>
          <p:nvPr/>
        </p:nvSpPr>
        <p:spPr>
          <a:xfrm>
            <a:off x="357188" y="2571750"/>
            <a:ext cx="2857500" cy="107156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How you’ve been changed</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3" name="六边形 12"/>
          <p:cNvSpPr/>
          <p:nvPr/>
        </p:nvSpPr>
        <p:spPr>
          <a:xfrm>
            <a:off x="3071813" y="1643063"/>
            <a:ext cx="2857500" cy="10715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What you want to tell him / her</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cxnSp>
        <p:nvCxnSpPr>
          <p:cNvPr id="17" name="直接连接符 16"/>
          <p:cNvCxnSpPr>
            <a:stCxn id="5" idx="2"/>
            <a:endCxn id="25" idx="2"/>
          </p:cNvCxnSpPr>
          <p:nvPr/>
        </p:nvCxnSpPr>
        <p:spPr>
          <a:xfrm rot="10800000" flipV="1">
            <a:off x="5267325" y="3106738"/>
            <a:ext cx="519113" cy="4556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2"/>
            <a:endCxn id="25" idx="2"/>
          </p:cNvCxnSpPr>
          <p:nvPr/>
        </p:nvCxnSpPr>
        <p:spPr>
          <a:xfrm rot="10800000">
            <a:off x="5284788" y="4360863"/>
            <a:ext cx="644525" cy="2476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560000" flipH="1">
            <a:off x="4322762" y="4965701"/>
            <a:ext cx="454025" cy="444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5" idx="2"/>
            <a:endCxn id="11" idx="2"/>
          </p:cNvCxnSpPr>
          <p:nvPr/>
        </p:nvCxnSpPr>
        <p:spPr>
          <a:xfrm rot="10800000" flipV="1">
            <a:off x="3214688" y="4295775"/>
            <a:ext cx="661987" cy="3841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1"/>
          </p:cNvCxnSpPr>
          <p:nvPr/>
        </p:nvCxnSpPr>
        <p:spPr>
          <a:xfrm rot="16200000" flipV="1">
            <a:off x="3359944" y="2997994"/>
            <a:ext cx="354013" cy="6445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220000" flipH="1" flipV="1">
            <a:off x="4447382" y="2901156"/>
            <a:ext cx="382588" cy="95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225640" y="169853"/>
            <a:ext cx="2967480"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写作指导</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par>
                          <p:cTn id="8" fill="hold" nodeType="afterGroup">
                            <p:stCondLst>
                              <p:cond delay="2000"/>
                            </p:stCondLst>
                            <p:childTnLst>
                              <p:par>
                                <p:cTn id="9" presetID="53"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par>
                          <p:cTn id="19" fill="hold" nodeType="afterGroup">
                            <p:stCondLst>
                              <p:cond delay="500"/>
                            </p:stCondLst>
                            <p:childTnLst>
                              <p:par>
                                <p:cTn id="20" presetID="6" presetClass="entr" presetSubtype="3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1000"/>
                                        <p:tgtEl>
                                          <p:spTgt spid="5"/>
                                        </p:tgtEl>
                                      </p:cBhvr>
                                    </p:animEffect>
                                  </p:childTnLst>
                                </p:cTn>
                              </p:par>
                            </p:childTnLst>
                          </p:cTn>
                        </p:par>
                        <p:par>
                          <p:cTn id="23" fill="hold" nodeType="afterGroup">
                            <p:stCondLst>
                              <p:cond delay="1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nodeType="afterGroup">
                            <p:stCondLst>
                              <p:cond delay="2000"/>
                            </p:stCondLst>
                            <p:childTnLst>
                              <p:par>
                                <p:cTn id="28" presetID="6" presetClass="entr" presetSubtype="3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out)">
                                      <p:cBhvr>
                                        <p:cTn id="30" dur="1000"/>
                                        <p:tgtEl>
                                          <p:spTgt spid="9"/>
                                        </p:tgtEl>
                                      </p:cBhvr>
                                    </p:animEffect>
                                  </p:childTnLst>
                                </p:cTn>
                              </p:par>
                            </p:childTnLst>
                          </p:cTn>
                        </p:par>
                        <p:par>
                          <p:cTn id="31" fill="hold" nodeType="afterGroup">
                            <p:stCondLst>
                              <p:cond delay="3000"/>
                            </p:stCondLst>
                            <p:childTnLst>
                              <p:par>
                                <p:cTn id="32" presetID="22" presetClass="entr" presetSubtype="1"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500"/>
                                        <p:tgtEl>
                                          <p:spTgt spid="22"/>
                                        </p:tgtEl>
                                      </p:cBhvr>
                                    </p:animEffect>
                                  </p:childTnLst>
                                </p:cTn>
                              </p:par>
                            </p:childTnLst>
                          </p:cTn>
                        </p:par>
                        <p:par>
                          <p:cTn id="35" fill="hold" nodeType="afterGroup">
                            <p:stCondLst>
                              <p:cond delay="3500"/>
                            </p:stCondLst>
                            <p:childTnLst>
                              <p:par>
                                <p:cTn id="36" presetID="6" presetClass="entr" presetSubtype="3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ircle(out)">
                                      <p:cBhvr>
                                        <p:cTn id="38" dur="1000"/>
                                        <p:tgtEl>
                                          <p:spTgt spid="10"/>
                                        </p:tgtEl>
                                      </p:cBhvr>
                                    </p:animEffect>
                                  </p:childTnLst>
                                </p:cTn>
                              </p:par>
                            </p:childTnLst>
                          </p:cTn>
                        </p:par>
                        <p:par>
                          <p:cTn id="39" fill="hold" nodeType="afterGroup">
                            <p:stCondLst>
                              <p:cond delay="4500"/>
                            </p:stCondLst>
                            <p:childTnLst>
                              <p:par>
                                <p:cTn id="40" presetID="22" presetClass="entr" presetSubtype="1"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par>
                          <p:cTn id="43" fill="hold" nodeType="afterGroup">
                            <p:stCondLst>
                              <p:cond delay="5000"/>
                            </p:stCondLst>
                            <p:childTnLst>
                              <p:par>
                                <p:cTn id="44" presetID="6" presetClass="entr" presetSubtype="32"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out)">
                                      <p:cBhvr>
                                        <p:cTn id="46" dur="1000"/>
                                        <p:tgtEl>
                                          <p:spTgt spid="11"/>
                                        </p:tgtEl>
                                      </p:cBhvr>
                                    </p:animEffect>
                                  </p:childTnLst>
                                </p:cTn>
                              </p:par>
                            </p:childTnLst>
                          </p:cTn>
                        </p:par>
                        <p:par>
                          <p:cTn id="47" fill="hold" nodeType="afterGroup">
                            <p:stCondLst>
                              <p:cond delay="6000"/>
                            </p:stCondLst>
                            <p:childTnLst>
                              <p:par>
                                <p:cTn id="48" presetID="22" presetClass="entr" presetSubtype="4"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par>
                          <p:cTn id="51" fill="hold" nodeType="afterGroup">
                            <p:stCondLst>
                              <p:cond delay="6500"/>
                            </p:stCondLst>
                            <p:childTnLst>
                              <p:par>
                                <p:cTn id="52" presetID="6" presetClass="entr" presetSubtype="32"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circle(out)">
                                      <p:cBhvr>
                                        <p:cTn id="54" dur="1000"/>
                                        <p:tgtEl>
                                          <p:spTgt spid="12"/>
                                        </p:tgtEl>
                                      </p:cBhvr>
                                    </p:animEffect>
                                  </p:childTnLst>
                                </p:cTn>
                              </p:par>
                            </p:childTnLst>
                          </p:cTn>
                        </p:par>
                        <p:par>
                          <p:cTn id="55" fill="hold" nodeType="afterGroup">
                            <p:stCondLst>
                              <p:cond delay="7500"/>
                            </p:stCondLst>
                            <p:childTnLst>
                              <p:par>
                                <p:cTn id="56" presetID="22" presetClass="entr" presetSubtype="4" fill="hold"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childTnLst>
                          </p:cTn>
                        </p:par>
                        <p:par>
                          <p:cTn id="59" fill="hold" nodeType="afterGroup">
                            <p:stCondLst>
                              <p:cond delay="8000"/>
                            </p:stCondLst>
                            <p:childTnLst>
                              <p:par>
                                <p:cTn id="60" presetID="6" presetClass="entr" presetSubtype="32"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circle(out)">
                                      <p:cBhvr>
                                        <p:cTn id="6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8" grpId="0"/>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682625" y="1484313"/>
            <a:ext cx="7921625" cy="4172296"/>
          </a:xfrm>
          <a:prstGeom prst="rect">
            <a:avLst/>
          </a:prstGeom>
          <a:noFill/>
          <a:ln>
            <a:noFill/>
          </a:ln>
          <a:extLst>
            <a:ext uri="{909E8E84-426E-40DD-AFC4-6F175D3DCCD1}">
              <a14:hiddenFill xmlns:a14="http://schemas.microsoft.com/office/drawing/2010/main">
                <a:solidFill>
                  <a:srgbClr val="CCFFFF">
                    <a:alpha val="31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6088" indent="-446088">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998538"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406525"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814513"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2225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6797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1369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941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0513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zh-CN" altLang="en-US" sz="3200" b="1">
                <a:latin typeface="Times New Roman" panose="02020603050405020304" pitchFamily="18" charset="0"/>
              </a:rPr>
              <a:t>方法：</a:t>
            </a:r>
          </a:p>
          <a:p>
            <a:pPr>
              <a:lnSpc>
                <a:spcPct val="120000"/>
              </a:lnSpc>
              <a:buFontTx/>
              <a:buNone/>
            </a:pPr>
            <a:r>
              <a:rPr lang="en-US" altLang="zh-CN" sz="3200" b="1">
                <a:latin typeface="Times New Roman" panose="02020603050405020304" pitchFamily="18" charset="0"/>
              </a:rPr>
              <a:t>1. </a:t>
            </a:r>
            <a:r>
              <a:rPr lang="zh-CN" altLang="en-US" sz="3200" b="1">
                <a:latin typeface="Times New Roman" panose="02020603050405020304" pitchFamily="18" charset="0"/>
              </a:rPr>
              <a:t>对人物的出场、肖像进行描写。简要介绍该人物。</a:t>
            </a:r>
          </a:p>
          <a:p>
            <a:pPr>
              <a:lnSpc>
                <a:spcPct val="120000"/>
              </a:lnSpc>
              <a:buFontTx/>
              <a:buNone/>
            </a:pPr>
            <a:r>
              <a:rPr lang="en-US" altLang="zh-CN" sz="3200" b="1">
                <a:latin typeface="Times New Roman" panose="02020603050405020304" pitchFamily="18" charset="0"/>
              </a:rPr>
              <a:t>2. </a:t>
            </a:r>
            <a:r>
              <a:rPr lang="zh-CN" altLang="en-US" sz="3200" b="1">
                <a:latin typeface="Times New Roman" panose="02020603050405020304" pitchFamily="18" charset="0"/>
              </a:rPr>
              <a:t>选择一个角度，通过对某些事情的叙述，更加生动地描写人物，描写该人物如何对你产生了影响。 </a:t>
            </a:r>
          </a:p>
          <a:p>
            <a:pPr>
              <a:lnSpc>
                <a:spcPct val="120000"/>
              </a:lnSpc>
              <a:buFontTx/>
              <a:buNone/>
            </a:pPr>
            <a:r>
              <a:rPr lang="en-US" altLang="zh-CN" sz="3200" b="1">
                <a:latin typeface="Times New Roman" panose="02020603050405020304" pitchFamily="18" charset="0"/>
              </a:rPr>
              <a:t>3. </a:t>
            </a:r>
            <a:r>
              <a:rPr lang="zh-CN" altLang="en-US" sz="3200" b="1">
                <a:latin typeface="Times New Roman" panose="02020603050405020304" pitchFamily="18" charset="0"/>
              </a:rPr>
              <a:t>总结自己对人物的评价、情感等。</a:t>
            </a:r>
          </a:p>
        </p:txBody>
      </p:sp>
      <p:sp>
        <p:nvSpPr>
          <p:cNvPr id="33795" name="TextBox 2"/>
          <p:cNvSpPr txBox="1">
            <a:spLocks noChangeArrowheads="1"/>
          </p:cNvSpPr>
          <p:nvPr/>
        </p:nvSpPr>
        <p:spPr bwMode="auto">
          <a:xfrm>
            <a:off x="2843808" y="980728"/>
            <a:ext cx="3786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zh-CN" altLang="en-US" sz="3200" b="1" dirty="0">
                <a:solidFill>
                  <a:srgbClr val="3333FF"/>
                </a:solidFill>
                <a:latin typeface="宋体" panose="02010600030101010101" pitchFamily="2" charset="-122"/>
              </a:rPr>
              <a:t>一个难忘的人</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80355" y="1988840"/>
            <a:ext cx="8532813" cy="299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20000"/>
              </a:lnSpc>
              <a:buFontTx/>
              <a:buNone/>
            </a:pPr>
            <a:r>
              <a:rPr lang="en-US" altLang="zh-CN" sz="3200" b="1" dirty="0">
                <a:solidFill>
                  <a:srgbClr val="3333FF"/>
                </a:solidFill>
              </a:rPr>
              <a:t>Words preparation:</a:t>
            </a:r>
          </a:p>
          <a:p>
            <a:pPr>
              <a:lnSpc>
                <a:spcPct val="120000"/>
              </a:lnSpc>
              <a:buFontTx/>
              <a:buNone/>
            </a:pPr>
            <a:r>
              <a:rPr lang="en-US" altLang="zh-CN" sz="3200" b="1" dirty="0">
                <a:solidFill>
                  <a:srgbClr val="FF0000"/>
                </a:solidFill>
              </a:rPr>
              <a:t>Appearance</a:t>
            </a:r>
            <a:r>
              <a:rPr lang="zh-CN" altLang="en-US" sz="3200" b="1" dirty="0">
                <a:solidFill>
                  <a:srgbClr val="FF0000"/>
                </a:solidFill>
                <a:latin typeface="Times New Roman" panose="02020603050405020304" pitchFamily="18" charset="0"/>
              </a:rPr>
              <a:t>：</a:t>
            </a:r>
          </a:p>
          <a:p>
            <a:pPr>
              <a:lnSpc>
                <a:spcPct val="120000"/>
              </a:lnSpc>
              <a:buFontTx/>
              <a:buNone/>
            </a:pPr>
            <a:r>
              <a:rPr lang="en-US" altLang="zh-CN" sz="3200" b="1" dirty="0">
                <a:latin typeface="Times New Roman" panose="02020603050405020304" pitchFamily="18" charset="0"/>
              </a:rPr>
              <a:t>good-looking    pretty              lovely    slim overweight       middle-aged    fit          wear  </a:t>
            </a:r>
          </a:p>
          <a:p>
            <a:pPr>
              <a:lnSpc>
                <a:spcPct val="120000"/>
              </a:lnSpc>
              <a:buFontTx/>
              <a:buNone/>
            </a:pPr>
            <a:r>
              <a:rPr lang="en-US" altLang="zh-CN" sz="3200" b="1" dirty="0">
                <a:latin typeface="Times New Roman" panose="02020603050405020304" pitchFamily="18" charset="0"/>
              </a:rPr>
              <a:t>glasses               always             </a:t>
            </a:r>
            <a:r>
              <a:rPr lang="en-US" altLang="zh-CN" sz="3200" b="1" dirty="0" smtClean="0">
                <a:latin typeface="Times New Roman" panose="02020603050405020304" pitchFamily="18" charset="0"/>
              </a:rPr>
              <a:t>smile</a:t>
            </a:r>
            <a:endParaRPr lang="en-US" altLang="zh-CN"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Effect transition="in" filter="dissolve">
                                      <p:cBhvr>
                                        <p:cTn id="7" dur="500"/>
                                        <p:tgtEl>
                                          <p:spTgt spid="4505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5058">
                                            <p:txEl>
                                              <p:pRg st="2" end="2"/>
                                            </p:txEl>
                                          </p:spTgt>
                                        </p:tgtEl>
                                        <p:attrNameLst>
                                          <p:attrName>style.visibility</p:attrName>
                                        </p:attrNameLst>
                                      </p:cBhvr>
                                      <p:to>
                                        <p:strVal val="visible"/>
                                      </p:to>
                                    </p:set>
                                    <p:animEffect transition="in" filter="dissolve">
                                      <p:cBhvr>
                                        <p:cTn id="10" dur="500"/>
                                        <p:tgtEl>
                                          <p:spTgt spid="45058">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5058">
                                            <p:txEl>
                                              <p:pRg st="3" end="3"/>
                                            </p:txEl>
                                          </p:spTgt>
                                        </p:tgtEl>
                                        <p:attrNameLst>
                                          <p:attrName>style.visibility</p:attrName>
                                        </p:attrNameLst>
                                      </p:cBhvr>
                                      <p:to>
                                        <p:strVal val="visible"/>
                                      </p:to>
                                    </p:set>
                                    <p:animEffect transition="in" filter="dissolve">
                                      <p:cBhvr>
                                        <p:cTn id="13" dur="500"/>
                                        <p:tgtEl>
                                          <p:spTgt spid="450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467544" y="1196752"/>
            <a:ext cx="8568952" cy="4228850"/>
          </a:xfrm>
          <a:prstGeom prst="rect">
            <a:avLst/>
          </a:prstGeom>
        </p:spPr>
        <p:txBody>
          <a:bodyPr wrap="square">
            <a:spAutoFit/>
          </a:bodyPr>
          <a:lstStyle/>
          <a:p>
            <a:pPr>
              <a:lnSpc>
                <a:spcPct val="120000"/>
              </a:lnSpc>
              <a:buFontTx/>
              <a:buNone/>
            </a:pPr>
            <a:r>
              <a:rPr lang="en-US" altLang="zh-CN" sz="3200" b="1" dirty="0">
                <a:solidFill>
                  <a:srgbClr val="FF0000"/>
                </a:solidFill>
              </a:rPr>
              <a:t>Personality:</a:t>
            </a:r>
            <a:endParaRPr lang="zh-CN" altLang="en-US" sz="3200" b="1" dirty="0">
              <a:solidFill>
                <a:srgbClr val="FF0000"/>
              </a:solidFill>
            </a:endParaRPr>
          </a:p>
          <a:p>
            <a:pPr>
              <a:lnSpc>
                <a:spcPct val="120000"/>
              </a:lnSpc>
              <a:buFontTx/>
              <a:buNone/>
            </a:pPr>
            <a:r>
              <a:rPr lang="en-US" altLang="zh-CN" sz="3200" b="1" dirty="0">
                <a:latin typeface="Times New Roman" panose="02020603050405020304" pitchFamily="18" charset="0"/>
              </a:rPr>
              <a:t>brave        self-confident       warm-hearted  </a:t>
            </a:r>
          </a:p>
          <a:p>
            <a:pPr>
              <a:lnSpc>
                <a:spcPct val="120000"/>
              </a:lnSpc>
              <a:buFontTx/>
              <a:buNone/>
            </a:pPr>
            <a:r>
              <a:rPr lang="en-US" altLang="zh-CN" sz="3200" b="1" dirty="0">
                <a:latin typeface="Times New Roman" panose="02020603050405020304" pitchFamily="18" charset="0"/>
              </a:rPr>
              <a:t>patient      easy-going            outgoing      energetic   forgetful       generous      hardworking     helpful          humorous       optimistic     punctual   talented  good-tempered  straightforward  considerate         honest </a:t>
            </a:r>
          </a:p>
        </p:txBody>
      </p:sp>
    </p:spTree>
    <p:extLst>
      <p:ext uri="{BB962C8B-B14F-4D97-AF65-F5344CB8AC3E}">
        <p14:creationId xmlns:p14="http://schemas.microsoft.com/office/powerpoint/2010/main" val="2135828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5" name="六边形 24"/>
          <p:cNvSpPr/>
          <p:nvPr/>
        </p:nvSpPr>
        <p:spPr>
          <a:xfrm rot="19928763">
            <a:off x="3786188" y="3214688"/>
            <a:ext cx="1571625" cy="142875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19" name="Text Box 6"/>
          <p:cNvSpPr txBox="1">
            <a:spLocks noChangeArrowheads="1"/>
          </p:cNvSpPr>
          <p:nvPr/>
        </p:nvSpPr>
        <p:spPr bwMode="auto">
          <a:xfrm>
            <a:off x="671513" y="688975"/>
            <a:ext cx="7500937" cy="683264"/>
          </a:xfrm>
          <a:prstGeom prst="rect">
            <a:avLst/>
          </a:prstGeom>
          <a:noFill/>
          <a:ln>
            <a:noFill/>
          </a:ln>
          <a:extLst>
            <a:ext uri="{909E8E84-426E-40DD-AFC4-6F175D3DCCD1}">
              <a14:hiddenFill xmlns:a14="http://schemas.microsoft.com/office/drawing/2010/main">
                <a:solidFill>
                  <a:srgbClr val="FBEAC7"/>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lang="en-US" altLang="zh-CN" sz="3200" b="1" dirty="0">
                <a:solidFill>
                  <a:srgbClr val="0000FF"/>
                </a:solidFill>
              </a:rPr>
              <a:t>If you want to write about an event … </a:t>
            </a:r>
          </a:p>
        </p:txBody>
      </p:sp>
      <p:sp>
        <p:nvSpPr>
          <p:cNvPr id="5" name="六边形 4"/>
          <p:cNvSpPr/>
          <p:nvPr/>
        </p:nvSpPr>
        <p:spPr>
          <a:xfrm>
            <a:off x="5786438" y="2571750"/>
            <a:ext cx="2857500" cy="107156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800" b="1" dirty="0">
                <a:solidFill>
                  <a:schemeClr val="tx2"/>
                </a:solidFill>
                <a:latin typeface="Times New Roman" pitchFamily="18" charset="0"/>
                <a:cs typeface="Times New Roman" panose="02020603050405020304" pitchFamily="18" charset="0"/>
              </a:rPr>
              <a:t>When and where</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4148725" y="3365832"/>
            <a:ext cx="1214437"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en-US" altLang="zh-CN" sz="2800" b="1" dirty="0">
                <a:solidFill>
                  <a:schemeClr val="tx2"/>
                </a:solidFill>
                <a:latin typeface="Times New Roman" panose="02020603050405020304" pitchFamily="18" charset="0"/>
                <a:cs typeface="Times New Roman" panose="02020603050405020304" pitchFamily="18" charset="0"/>
              </a:rPr>
              <a:t>The event</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9" name="六边形 8"/>
          <p:cNvSpPr/>
          <p:nvPr/>
        </p:nvSpPr>
        <p:spPr>
          <a:xfrm>
            <a:off x="5929313" y="4071938"/>
            <a:ext cx="2857500" cy="10715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What happened</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0" name="六边形 9"/>
          <p:cNvSpPr/>
          <p:nvPr/>
        </p:nvSpPr>
        <p:spPr>
          <a:xfrm>
            <a:off x="3143250" y="5214938"/>
            <a:ext cx="2857500" cy="10715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Your feelings</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1" name="六边形 10"/>
          <p:cNvSpPr/>
          <p:nvPr/>
        </p:nvSpPr>
        <p:spPr>
          <a:xfrm>
            <a:off x="357188" y="4143375"/>
            <a:ext cx="2857500" cy="107156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What happened later</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2" name="六边形 11"/>
          <p:cNvSpPr/>
          <p:nvPr/>
        </p:nvSpPr>
        <p:spPr>
          <a:xfrm>
            <a:off x="357188" y="2571750"/>
            <a:ext cx="2857500" cy="107156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How you’ve been changed</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3" name="六边形 12"/>
          <p:cNvSpPr/>
          <p:nvPr/>
        </p:nvSpPr>
        <p:spPr>
          <a:xfrm>
            <a:off x="3071813" y="1643063"/>
            <a:ext cx="2857500" cy="10715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en-US" altLang="zh-CN" sz="2400" b="1" dirty="0">
                <a:solidFill>
                  <a:schemeClr val="tx2"/>
                </a:solidFill>
                <a:latin typeface="Times New Roman" panose="02020603050405020304" pitchFamily="18" charset="0"/>
                <a:cs typeface="Times New Roman" panose="02020603050405020304" pitchFamily="18" charset="0"/>
              </a:rPr>
              <a:t>What you want to tell him / her</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cxnSp>
        <p:nvCxnSpPr>
          <p:cNvPr id="17" name="直接连接符 16"/>
          <p:cNvCxnSpPr>
            <a:stCxn id="5" idx="2"/>
            <a:endCxn id="25" idx="2"/>
          </p:cNvCxnSpPr>
          <p:nvPr/>
        </p:nvCxnSpPr>
        <p:spPr>
          <a:xfrm rot="10800000" flipV="1">
            <a:off x="5267325" y="3106738"/>
            <a:ext cx="519113" cy="4556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2"/>
            <a:endCxn id="25" idx="2"/>
          </p:cNvCxnSpPr>
          <p:nvPr/>
        </p:nvCxnSpPr>
        <p:spPr>
          <a:xfrm rot="10800000">
            <a:off x="5284788" y="4360863"/>
            <a:ext cx="644525" cy="2476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560000" flipH="1">
            <a:off x="4322762" y="4965701"/>
            <a:ext cx="454025" cy="444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5" idx="2"/>
            <a:endCxn id="11" idx="2"/>
          </p:cNvCxnSpPr>
          <p:nvPr/>
        </p:nvCxnSpPr>
        <p:spPr>
          <a:xfrm rot="10800000" flipV="1">
            <a:off x="3214688" y="4295775"/>
            <a:ext cx="661987" cy="3841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1"/>
          </p:cNvCxnSpPr>
          <p:nvPr/>
        </p:nvCxnSpPr>
        <p:spPr>
          <a:xfrm rot="16200000" flipV="1">
            <a:off x="3359944" y="2997994"/>
            <a:ext cx="354013" cy="6445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220000" flipH="1" flipV="1">
            <a:off x="4447382" y="2901156"/>
            <a:ext cx="382588" cy="95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par>
                          <p:cTn id="8" fill="hold" nodeType="afterGroup">
                            <p:stCondLst>
                              <p:cond delay="2000"/>
                            </p:stCondLst>
                            <p:childTnLst>
                              <p:par>
                                <p:cTn id="9" presetID="53"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par>
                          <p:cTn id="19" fill="hold" nodeType="afterGroup">
                            <p:stCondLst>
                              <p:cond delay="500"/>
                            </p:stCondLst>
                            <p:childTnLst>
                              <p:par>
                                <p:cTn id="20" presetID="6" presetClass="entr" presetSubtype="3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1000"/>
                                        <p:tgtEl>
                                          <p:spTgt spid="5"/>
                                        </p:tgtEl>
                                      </p:cBhvr>
                                    </p:animEffect>
                                  </p:childTnLst>
                                </p:cTn>
                              </p:par>
                            </p:childTnLst>
                          </p:cTn>
                        </p:par>
                        <p:par>
                          <p:cTn id="23" fill="hold" nodeType="afterGroup">
                            <p:stCondLst>
                              <p:cond delay="1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nodeType="afterGroup">
                            <p:stCondLst>
                              <p:cond delay="2000"/>
                            </p:stCondLst>
                            <p:childTnLst>
                              <p:par>
                                <p:cTn id="28" presetID="6" presetClass="entr" presetSubtype="3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out)">
                                      <p:cBhvr>
                                        <p:cTn id="30" dur="1000"/>
                                        <p:tgtEl>
                                          <p:spTgt spid="9"/>
                                        </p:tgtEl>
                                      </p:cBhvr>
                                    </p:animEffect>
                                  </p:childTnLst>
                                </p:cTn>
                              </p:par>
                            </p:childTnLst>
                          </p:cTn>
                        </p:par>
                        <p:par>
                          <p:cTn id="31" fill="hold" nodeType="afterGroup">
                            <p:stCondLst>
                              <p:cond delay="3000"/>
                            </p:stCondLst>
                            <p:childTnLst>
                              <p:par>
                                <p:cTn id="32" presetID="22" presetClass="entr" presetSubtype="1"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500"/>
                                        <p:tgtEl>
                                          <p:spTgt spid="22"/>
                                        </p:tgtEl>
                                      </p:cBhvr>
                                    </p:animEffect>
                                  </p:childTnLst>
                                </p:cTn>
                              </p:par>
                            </p:childTnLst>
                          </p:cTn>
                        </p:par>
                        <p:par>
                          <p:cTn id="35" fill="hold" nodeType="afterGroup">
                            <p:stCondLst>
                              <p:cond delay="3500"/>
                            </p:stCondLst>
                            <p:childTnLst>
                              <p:par>
                                <p:cTn id="36" presetID="6" presetClass="entr" presetSubtype="3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ircle(out)">
                                      <p:cBhvr>
                                        <p:cTn id="38" dur="1000"/>
                                        <p:tgtEl>
                                          <p:spTgt spid="10"/>
                                        </p:tgtEl>
                                      </p:cBhvr>
                                    </p:animEffect>
                                  </p:childTnLst>
                                </p:cTn>
                              </p:par>
                            </p:childTnLst>
                          </p:cTn>
                        </p:par>
                        <p:par>
                          <p:cTn id="39" fill="hold" nodeType="afterGroup">
                            <p:stCondLst>
                              <p:cond delay="4500"/>
                            </p:stCondLst>
                            <p:childTnLst>
                              <p:par>
                                <p:cTn id="40" presetID="22" presetClass="entr" presetSubtype="1"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par>
                          <p:cTn id="43" fill="hold" nodeType="afterGroup">
                            <p:stCondLst>
                              <p:cond delay="5000"/>
                            </p:stCondLst>
                            <p:childTnLst>
                              <p:par>
                                <p:cTn id="44" presetID="6" presetClass="entr" presetSubtype="32"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out)">
                                      <p:cBhvr>
                                        <p:cTn id="46" dur="1000"/>
                                        <p:tgtEl>
                                          <p:spTgt spid="11"/>
                                        </p:tgtEl>
                                      </p:cBhvr>
                                    </p:animEffect>
                                  </p:childTnLst>
                                </p:cTn>
                              </p:par>
                            </p:childTnLst>
                          </p:cTn>
                        </p:par>
                        <p:par>
                          <p:cTn id="47" fill="hold" nodeType="afterGroup">
                            <p:stCondLst>
                              <p:cond delay="6000"/>
                            </p:stCondLst>
                            <p:childTnLst>
                              <p:par>
                                <p:cTn id="48" presetID="22" presetClass="entr" presetSubtype="4"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par>
                          <p:cTn id="51" fill="hold" nodeType="afterGroup">
                            <p:stCondLst>
                              <p:cond delay="6500"/>
                            </p:stCondLst>
                            <p:childTnLst>
                              <p:par>
                                <p:cTn id="52" presetID="6" presetClass="entr" presetSubtype="32"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circle(out)">
                                      <p:cBhvr>
                                        <p:cTn id="54" dur="1000"/>
                                        <p:tgtEl>
                                          <p:spTgt spid="12"/>
                                        </p:tgtEl>
                                      </p:cBhvr>
                                    </p:animEffect>
                                  </p:childTnLst>
                                </p:cTn>
                              </p:par>
                            </p:childTnLst>
                          </p:cTn>
                        </p:par>
                        <p:par>
                          <p:cTn id="55" fill="hold" nodeType="afterGroup">
                            <p:stCondLst>
                              <p:cond delay="7500"/>
                            </p:stCondLst>
                            <p:childTnLst>
                              <p:par>
                                <p:cTn id="56" presetID="22" presetClass="entr" presetSubtype="4" fill="hold"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childTnLst>
                          </p:cTn>
                        </p:par>
                        <p:par>
                          <p:cTn id="59" fill="hold" nodeType="afterGroup">
                            <p:stCondLst>
                              <p:cond delay="8000"/>
                            </p:stCondLst>
                            <p:childTnLst>
                              <p:par>
                                <p:cTn id="60" presetID="6" presetClass="entr" presetSubtype="32"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circle(out)">
                                      <p:cBhvr>
                                        <p:cTn id="6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8" grpId="0"/>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5576" y="2204864"/>
            <a:ext cx="7921625" cy="2990434"/>
          </a:xfrm>
          <a:prstGeom prst="rect">
            <a:avLst/>
          </a:prstGeom>
          <a:noFill/>
          <a:ln>
            <a:noFill/>
          </a:ln>
          <a:extLst>
            <a:ext uri="{909E8E84-426E-40DD-AFC4-6F175D3DCCD1}">
              <a14:hiddenFill xmlns:a14="http://schemas.microsoft.com/office/drawing/2010/main">
                <a:solidFill>
                  <a:srgbClr val="CCFFFF">
                    <a:alpha val="34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6088" indent="-446088">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1096963"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50495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912938"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320925"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778125"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235325"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692525"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149725"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zh-CN" altLang="en-US" sz="3200" b="1" dirty="0">
                <a:latin typeface="Times New Roman" panose="02020603050405020304" pitchFamily="18" charset="0"/>
              </a:rPr>
              <a:t>方法：</a:t>
            </a:r>
          </a:p>
          <a:p>
            <a:pPr>
              <a:lnSpc>
                <a:spcPct val="120000"/>
              </a:lnSpc>
              <a:buFontTx/>
              <a:buNone/>
            </a:pPr>
            <a:r>
              <a:rPr lang="en-US" altLang="zh-CN" sz="3200" b="1" dirty="0">
                <a:latin typeface="Times New Roman" panose="02020603050405020304" pitchFamily="18" charset="0"/>
              </a:rPr>
              <a:t>1. </a:t>
            </a:r>
            <a:r>
              <a:rPr lang="zh-CN" altLang="en-US" sz="3200" b="1" dirty="0">
                <a:latin typeface="Times New Roman" panose="02020603050405020304" pitchFamily="18" charset="0"/>
              </a:rPr>
              <a:t>交代清楚时间、地点和人物，一般用过去式。</a:t>
            </a:r>
          </a:p>
          <a:p>
            <a:pPr>
              <a:lnSpc>
                <a:spcPct val="120000"/>
              </a:lnSpc>
              <a:buFontTx/>
              <a:buNone/>
            </a:pPr>
            <a:r>
              <a:rPr lang="en-US" altLang="zh-CN" sz="3200" b="1" dirty="0">
                <a:latin typeface="Times New Roman" panose="02020603050405020304" pitchFamily="18" charset="0"/>
              </a:rPr>
              <a:t>2. </a:t>
            </a:r>
            <a:r>
              <a:rPr lang="zh-CN" altLang="en-US" sz="3200" b="1" dirty="0">
                <a:latin typeface="Times New Roman" panose="02020603050405020304" pitchFamily="18" charset="0"/>
              </a:rPr>
              <a:t>详细描述事情发生的经过和结果。</a:t>
            </a:r>
          </a:p>
          <a:p>
            <a:pPr>
              <a:lnSpc>
                <a:spcPct val="120000"/>
              </a:lnSpc>
              <a:buFontTx/>
              <a:buNone/>
            </a:pPr>
            <a:r>
              <a:rPr lang="en-US" altLang="zh-CN" sz="3200" b="1" dirty="0">
                <a:latin typeface="Times New Roman" panose="02020603050405020304" pitchFamily="18" charset="0"/>
              </a:rPr>
              <a:t>3. </a:t>
            </a:r>
            <a:r>
              <a:rPr lang="zh-CN" altLang="en-US" sz="3200" b="1" dirty="0">
                <a:latin typeface="Times New Roman" panose="02020603050405020304" pitchFamily="18" charset="0"/>
              </a:rPr>
              <a:t>发表对此事的看法和感受。</a:t>
            </a:r>
            <a:endParaRPr lang="zh-CN" altLang="en-US" sz="3200" dirty="0">
              <a:latin typeface="Times New Roman" panose="02020603050405020304" pitchFamily="18" charset="0"/>
            </a:endParaRPr>
          </a:p>
        </p:txBody>
      </p:sp>
      <p:sp>
        <p:nvSpPr>
          <p:cNvPr id="35843" name="TextBox 2"/>
          <p:cNvSpPr txBox="1">
            <a:spLocks noChangeArrowheads="1"/>
          </p:cNvSpPr>
          <p:nvPr/>
        </p:nvSpPr>
        <p:spPr bwMode="auto">
          <a:xfrm>
            <a:off x="2411413" y="1125538"/>
            <a:ext cx="3929062"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20000"/>
              </a:lnSpc>
              <a:buFontTx/>
              <a:buNone/>
            </a:pPr>
            <a:r>
              <a:rPr lang="zh-CN" altLang="en-US" sz="3200" b="1">
                <a:solidFill>
                  <a:srgbClr val="3333FF"/>
                </a:solidFill>
                <a:latin typeface="宋体" panose="02010600030101010101" pitchFamily="2" charset="-122"/>
              </a:rPr>
              <a:t>一件难忘的事</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194791" y="1052935"/>
            <a:ext cx="8748713"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en-US" altLang="zh-CN" sz="3200" b="1" dirty="0">
                <a:latin typeface="Times New Roman" panose="02020603050405020304" pitchFamily="18" charset="0"/>
              </a:rPr>
              <a:t>1. I once had an experience…</a:t>
            </a:r>
          </a:p>
          <a:p>
            <a:pPr>
              <a:lnSpc>
                <a:spcPct val="120000"/>
              </a:lnSpc>
              <a:buFontTx/>
              <a:buNone/>
            </a:pPr>
            <a:r>
              <a:rPr lang="en-US" altLang="zh-CN" sz="3200" b="1" dirty="0">
                <a:latin typeface="Times New Roman" panose="02020603050405020304" pitchFamily="18" charset="0"/>
              </a:rPr>
              <a:t>2. It was the most unforgettable experience </a:t>
            </a:r>
          </a:p>
          <a:p>
            <a:pPr>
              <a:lnSpc>
                <a:spcPct val="120000"/>
              </a:lnSpc>
              <a:buFontTx/>
              <a:buNone/>
            </a:pPr>
            <a:r>
              <a:rPr lang="en-US" altLang="zh-CN" sz="3200" b="1" dirty="0">
                <a:latin typeface="Times New Roman" panose="02020603050405020304" pitchFamily="18" charset="0"/>
              </a:rPr>
              <a:t>    that has ever happened in my life.  </a:t>
            </a:r>
          </a:p>
          <a:p>
            <a:pPr>
              <a:lnSpc>
                <a:spcPct val="120000"/>
              </a:lnSpc>
              <a:buFontTx/>
              <a:buNone/>
            </a:pPr>
            <a:r>
              <a:rPr lang="en-US" altLang="zh-CN" sz="3200" b="1" dirty="0">
                <a:latin typeface="Times New Roman" panose="02020603050405020304" pitchFamily="18" charset="0"/>
              </a:rPr>
              <a:t>3. The most unforgettable experience in my </a:t>
            </a:r>
          </a:p>
          <a:p>
            <a:pPr>
              <a:lnSpc>
                <a:spcPct val="120000"/>
              </a:lnSpc>
              <a:buFontTx/>
              <a:buNone/>
            </a:pPr>
            <a:r>
              <a:rPr lang="en-US" altLang="zh-CN" sz="3200" b="1" dirty="0">
                <a:latin typeface="Times New Roman" panose="02020603050405020304" pitchFamily="18" charset="0"/>
              </a:rPr>
              <a:t>    memory was that one day my classmates   </a:t>
            </a:r>
          </a:p>
          <a:p>
            <a:pPr>
              <a:lnSpc>
                <a:spcPct val="120000"/>
              </a:lnSpc>
              <a:buFontTx/>
              <a:buNone/>
            </a:pPr>
            <a:r>
              <a:rPr lang="en-US" altLang="zh-CN" sz="3200" b="1" dirty="0">
                <a:latin typeface="Times New Roman" panose="02020603050405020304" pitchFamily="18" charset="0"/>
              </a:rPr>
              <a:t>    and I went to the park.  </a:t>
            </a:r>
          </a:p>
          <a:p>
            <a:pPr>
              <a:lnSpc>
                <a:spcPct val="120000"/>
              </a:lnSpc>
              <a:buFontTx/>
              <a:buNone/>
            </a:pPr>
            <a:r>
              <a:rPr lang="en-US" altLang="zh-CN" sz="3200" b="1" dirty="0">
                <a:latin typeface="Times New Roman" panose="02020603050405020304" pitchFamily="18" charset="0"/>
              </a:rPr>
              <a:t>4. I will never forget the military training.  </a:t>
            </a:r>
          </a:p>
          <a:p>
            <a:pPr>
              <a:lnSpc>
                <a:spcPct val="120000"/>
              </a:lnSpc>
              <a:buFontTx/>
              <a:buNone/>
            </a:pPr>
            <a:r>
              <a:rPr lang="en-US" altLang="zh-CN" sz="3200" b="1" dirty="0">
                <a:latin typeface="Times New Roman" panose="02020603050405020304" pitchFamily="18" charset="0"/>
              </a:rPr>
              <a:t>5. There are a lot of memories in my heart </a:t>
            </a:r>
            <a:r>
              <a:rPr lang="en-US" altLang="zh-CN" sz="3200" b="1" dirty="0" smtClean="0">
                <a:latin typeface="Times New Roman" panose="02020603050405020304" pitchFamily="18" charset="0"/>
              </a:rPr>
              <a:t>that </a:t>
            </a:r>
            <a:r>
              <a:rPr lang="en-US" altLang="zh-CN" sz="3200" b="1" dirty="0">
                <a:latin typeface="Times New Roman" panose="02020603050405020304" pitchFamily="18" charset="0"/>
              </a:rPr>
              <a:t>I </a:t>
            </a:r>
            <a:endParaRPr lang="en-US" altLang="zh-CN" sz="3200" b="1" dirty="0" smtClean="0">
              <a:latin typeface="Times New Roman" panose="02020603050405020304" pitchFamily="18" charset="0"/>
            </a:endParaRPr>
          </a:p>
          <a:p>
            <a:pPr>
              <a:lnSpc>
                <a:spcPct val="120000"/>
              </a:lnSpc>
              <a:buFontTx/>
              <a:buNone/>
            </a:pPr>
            <a:r>
              <a:rPr lang="en-US" altLang="zh-CN" sz="3200" b="1" dirty="0">
                <a:latin typeface="Times New Roman" panose="02020603050405020304" pitchFamily="18" charset="0"/>
              </a:rPr>
              <a:t> </a:t>
            </a:r>
            <a:r>
              <a:rPr lang="en-US" altLang="zh-CN" sz="3200" b="1" dirty="0" smtClean="0">
                <a:latin typeface="Times New Roman" panose="02020603050405020304" pitchFamily="18" charset="0"/>
              </a:rPr>
              <a:t>   can’t </a:t>
            </a:r>
            <a:r>
              <a:rPr lang="en-US" altLang="zh-CN" sz="3200" b="1" dirty="0">
                <a:latin typeface="Times New Roman" panose="02020603050405020304" pitchFamily="18" charset="0"/>
              </a:rPr>
              <a:t>forget. When I was … years </a:t>
            </a:r>
            <a:r>
              <a:rPr lang="en-US" altLang="zh-CN" sz="3200" b="1" dirty="0" smtClean="0">
                <a:latin typeface="Times New Roman" panose="02020603050405020304" pitchFamily="18" charset="0"/>
              </a:rPr>
              <a:t>old</a:t>
            </a:r>
            <a:r>
              <a:rPr lang="en-US" altLang="zh-CN" sz="3200" b="1" dirty="0">
                <a:latin typeface="Times New Roman" panose="02020603050405020304" pitchFamily="18" charset="0"/>
              </a:rPr>
              <a:t>, I ...</a:t>
            </a:r>
          </a:p>
        </p:txBody>
      </p:sp>
      <p:sp>
        <p:nvSpPr>
          <p:cNvPr id="47109" name="Rectangle 5"/>
          <p:cNvSpPr>
            <a:spLocks noChangeArrowheads="1"/>
          </p:cNvSpPr>
          <p:nvPr/>
        </p:nvSpPr>
        <p:spPr bwMode="auto">
          <a:xfrm>
            <a:off x="1907704" y="476672"/>
            <a:ext cx="5118709" cy="624595"/>
          </a:xfrm>
          <a:prstGeom prst="rect">
            <a:avLst/>
          </a:prstGeom>
          <a:noFill/>
          <a:ln>
            <a:noFill/>
          </a:ln>
          <a:extLst>
            <a:ext uri="{909E8E84-426E-40DD-AFC4-6F175D3DCCD1}">
              <a14:hiddenFill xmlns:a14="http://schemas.microsoft.com/office/drawing/2010/main">
                <a:solidFill>
                  <a:srgbClr val="FFFF00">
                    <a:alpha val="11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en-US" altLang="zh-CN" sz="3200" b="1">
                <a:solidFill>
                  <a:srgbClr val="3333FF"/>
                </a:solidFill>
              </a:rPr>
              <a:t>You may begin like this</a:t>
            </a:r>
            <a:r>
              <a:rPr lang="zh-CN" altLang="en-US" sz="3200" b="1">
                <a:solidFill>
                  <a:srgbClr val="3333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randombar(horizontal)">
                                      <p:cBhvr>
                                        <p:cTn id="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51520" y="188640"/>
            <a:ext cx="8675688" cy="6530975"/>
          </a:xfrm>
          <a:prstGeom prst="rect">
            <a:avLst/>
          </a:prstGeom>
          <a:solidFill>
            <a:schemeClr val="bg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0000"/>
              </a:lnSpc>
              <a:buFontTx/>
              <a:buNone/>
            </a:pPr>
            <a:r>
              <a:rPr lang="en-US" altLang="zh-CN" sz="3200" b="1" dirty="0">
                <a:latin typeface="Times New Roman" panose="02020603050405020304" pitchFamily="18" charset="0"/>
              </a:rPr>
              <a:t>6. As we all know, everyone has something </a:t>
            </a:r>
          </a:p>
          <a:p>
            <a:pPr>
              <a:lnSpc>
                <a:spcPct val="110000"/>
              </a:lnSpc>
              <a:buFontTx/>
              <a:buNone/>
            </a:pPr>
            <a:r>
              <a:rPr lang="en-US" altLang="zh-CN" sz="3200" b="1" dirty="0">
                <a:latin typeface="Times New Roman" panose="02020603050405020304" pitchFamily="18" charset="0"/>
              </a:rPr>
              <a:t>    special in his life. I think I will never forget </a:t>
            </a:r>
          </a:p>
          <a:p>
            <a:pPr>
              <a:lnSpc>
                <a:spcPct val="110000"/>
              </a:lnSpc>
              <a:buFontTx/>
              <a:buNone/>
            </a:pPr>
            <a:r>
              <a:rPr lang="en-US" altLang="zh-CN" sz="3200" b="1" dirty="0">
                <a:latin typeface="Times New Roman" panose="02020603050405020304" pitchFamily="18" charset="0"/>
              </a:rPr>
              <a:t>    … because on that day …</a:t>
            </a:r>
          </a:p>
          <a:p>
            <a:pPr>
              <a:lnSpc>
                <a:spcPct val="110000"/>
              </a:lnSpc>
              <a:buFontTx/>
              <a:buNone/>
            </a:pPr>
            <a:r>
              <a:rPr lang="en-US" altLang="zh-CN" sz="3200" b="1" dirty="0">
                <a:latin typeface="Times New Roman" panose="02020603050405020304" pitchFamily="18" charset="0"/>
              </a:rPr>
              <a:t>7. I think my junior high was wonderful, </a:t>
            </a:r>
          </a:p>
          <a:p>
            <a:pPr>
              <a:lnSpc>
                <a:spcPct val="110000"/>
              </a:lnSpc>
              <a:buFontTx/>
              <a:buNone/>
            </a:pPr>
            <a:r>
              <a:rPr lang="en-US" altLang="zh-CN" sz="3200" b="1" dirty="0">
                <a:latin typeface="Times New Roman" panose="02020603050405020304" pitchFamily="18" charset="0"/>
              </a:rPr>
              <a:t>    because it taught me to be …</a:t>
            </a:r>
          </a:p>
          <a:p>
            <a:pPr>
              <a:lnSpc>
                <a:spcPct val="110000"/>
              </a:lnSpc>
              <a:buFontTx/>
              <a:buNone/>
            </a:pPr>
            <a:r>
              <a:rPr lang="en-US" altLang="zh-CN" sz="3200" b="1" dirty="0">
                <a:latin typeface="Times New Roman" panose="02020603050405020304" pitchFamily="18" charset="0"/>
              </a:rPr>
              <a:t>8. Whenever I open the book full of photos, I </a:t>
            </a:r>
          </a:p>
          <a:p>
            <a:pPr>
              <a:lnSpc>
                <a:spcPct val="110000"/>
              </a:lnSpc>
              <a:buFontTx/>
              <a:buNone/>
            </a:pPr>
            <a:r>
              <a:rPr lang="en-US" altLang="zh-CN" sz="3200" b="1" dirty="0">
                <a:latin typeface="Times New Roman" panose="02020603050405020304" pitchFamily="18" charset="0"/>
              </a:rPr>
              <a:t>    always look back when I … </a:t>
            </a:r>
          </a:p>
          <a:p>
            <a:pPr>
              <a:lnSpc>
                <a:spcPct val="110000"/>
              </a:lnSpc>
              <a:buFontTx/>
              <a:buNone/>
            </a:pPr>
            <a:r>
              <a:rPr lang="en-US" altLang="zh-CN" sz="3200" b="1" dirty="0">
                <a:latin typeface="Times New Roman" panose="02020603050405020304" pitchFamily="18" charset="0"/>
              </a:rPr>
              <a:t>9. I still remember the most valuable time that </a:t>
            </a:r>
          </a:p>
          <a:p>
            <a:pPr>
              <a:lnSpc>
                <a:spcPct val="110000"/>
              </a:lnSpc>
              <a:buFontTx/>
              <a:buNone/>
            </a:pPr>
            <a:r>
              <a:rPr lang="en-US" altLang="zh-CN" sz="3200" b="1" dirty="0">
                <a:latin typeface="Times New Roman" panose="02020603050405020304" pitchFamily="18" charset="0"/>
              </a:rPr>
              <a:t>    I have ever had.   </a:t>
            </a:r>
          </a:p>
          <a:p>
            <a:pPr>
              <a:lnSpc>
                <a:spcPct val="110000"/>
              </a:lnSpc>
              <a:buFontTx/>
              <a:buNone/>
            </a:pPr>
            <a:r>
              <a:rPr lang="en-US" altLang="zh-CN" sz="3200" b="1" dirty="0">
                <a:latin typeface="Times New Roman" panose="02020603050405020304" pitchFamily="18" charset="0"/>
              </a:rPr>
              <a:t>10. Everyone has a different junior high. It </a:t>
            </a:r>
          </a:p>
          <a:p>
            <a:pPr>
              <a:lnSpc>
                <a:spcPct val="110000"/>
              </a:lnSpc>
              <a:buFontTx/>
              <a:buNone/>
            </a:pPr>
            <a:r>
              <a:rPr lang="en-US" altLang="zh-CN" sz="3200" b="1" dirty="0">
                <a:latin typeface="Times New Roman" panose="02020603050405020304" pitchFamily="18" charset="0"/>
              </a:rPr>
              <a:t>      may be wonderful, exciting or hard. I have </a:t>
            </a:r>
          </a:p>
          <a:p>
            <a:pPr>
              <a:lnSpc>
                <a:spcPct val="110000"/>
              </a:lnSpc>
              <a:buFontTx/>
              <a:buNone/>
            </a:pPr>
            <a:r>
              <a:rPr lang="en-US" altLang="zh-CN" sz="3200" b="1" dirty="0">
                <a:latin typeface="Times New Roman" panose="02020603050405020304" pitchFamily="18" charset="0"/>
              </a:rPr>
              <a:t>      a …junior high.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492589" y="1700808"/>
            <a:ext cx="8642350" cy="438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911225"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319213"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727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135188"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92388"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49588"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06788"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963988"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0000"/>
              </a:lnSpc>
              <a:buFontTx/>
              <a:buNone/>
            </a:pPr>
            <a:r>
              <a:rPr lang="en-US" altLang="zh-CN" sz="3200" b="1" dirty="0">
                <a:latin typeface="Times New Roman" panose="02020603050405020304" pitchFamily="18" charset="0"/>
              </a:rPr>
              <a:t>1. I think this is the most unforgettable </a:t>
            </a:r>
          </a:p>
          <a:p>
            <a:pPr>
              <a:lnSpc>
                <a:spcPct val="110000"/>
              </a:lnSpc>
              <a:buFontTx/>
              <a:buNone/>
            </a:pPr>
            <a:r>
              <a:rPr lang="en-US" altLang="zh-CN" sz="3200" b="1" dirty="0">
                <a:latin typeface="Times New Roman" panose="02020603050405020304" pitchFamily="18" charset="0"/>
              </a:rPr>
              <a:t>    experience in my memory.  </a:t>
            </a:r>
          </a:p>
          <a:p>
            <a:pPr>
              <a:lnSpc>
                <a:spcPct val="110000"/>
              </a:lnSpc>
              <a:buFontTx/>
              <a:buNone/>
            </a:pPr>
            <a:r>
              <a:rPr lang="en-US" altLang="zh-CN" sz="3200" b="1" dirty="0">
                <a:latin typeface="Times New Roman" panose="02020603050405020304" pitchFamily="18" charset="0"/>
              </a:rPr>
              <a:t>2. On that day, I began to feel that I have the duty for my life. And I must be stronger.   </a:t>
            </a:r>
          </a:p>
          <a:p>
            <a:pPr>
              <a:lnSpc>
                <a:spcPct val="110000"/>
              </a:lnSpc>
              <a:buFontTx/>
              <a:buNone/>
            </a:pPr>
            <a:r>
              <a:rPr lang="en-US" altLang="zh-CN" sz="3200" b="1" dirty="0">
                <a:latin typeface="Times New Roman" panose="02020603050405020304" pitchFamily="18" charset="0"/>
              </a:rPr>
              <a:t>3. I felt that I was growing up, and I should </a:t>
            </a:r>
          </a:p>
          <a:p>
            <a:pPr>
              <a:lnSpc>
                <a:spcPct val="110000"/>
              </a:lnSpc>
              <a:buFontTx/>
              <a:buNone/>
            </a:pPr>
            <a:r>
              <a:rPr lang="en-US" altLang="zh-CN" sz="3200" b="1" dirty="0">
                <a:latin typeface="Times New Roman" panose="02020603050405020304" pitchFamily="18" charset="0"/>
              </a:rPr>
              <a:t>    be responsible for myself. </a:t>
            </a:r>
          </a:p>
          <a:p>
            <a:pPr>
              <a:lnSpc>
                <a:spcPct val="110000"/>
              </a:lnSpc>
              <a:buFontTx/>
              <a:buNone/>
            </a:pPr>
            <a:r>
              <a:rPr lang="en-US" altLang="zh-CN" sz="3200" b="1" dirty="0">
                <a:latin typeface="Times New Roman" panose="02020603050405020304" pitchFamily="18" charset="0"/>
              </a:rPr>
              <a:t>4. How exciting and unforgettable the </a:t>
            </a:r>
          </a:p>
          <a:p>
            <a:pPr>
              <a:lnSpc>
                <a:spcPct val="110000"/>
              </a:lnSpc>
              <a:buFontTx/>
              <a:buNone/>
            </a:pPr>
            <a:r>
              <a:rPr lang="en-US" altLang="zh-CN" sz="3200" b="1" dirty="0">
                <a:latin typeface="Times New Roman" panose="02020603050405020304" pitchFamily="18" charset="0"/>
              </a:rPr>
              <a:t>    experience was!  </a:t>
            </a:r>
          </a:p>
        </p:txBody>
      </p:sp>
      <p:sp>
        <p:nvSpPr>
          <p:cNvPr id="38915" name="Rectangle 4"/>
          <p:cNvSpPr>
            <a:spLocks noChangeArrowheads="1"/>
          </p:cNvSpPr>
          <p:nvPr/>
        </p:nvSpPr>
        <p:spPr bwMode="auto">
          <a:xfrm>
            <a:off x="2884951" y="1052736"/>
            <a:ext cx="3857625" cy="584775"/>
          </a:xfrm>
          <a:prstGeom prst="rect">
            <a:avLst/>
          </a:prstGeom>
          <a:noFill/>
          <a:ln>
            <a:noFill/>
          </a:ln>
          <a:extLst>
            <a:ext uri="{909E8E84-426E-40DD-AFC4-6F175D3DCCD1}">
              <a14:hiddenFill xmlns:a14="http://schemas.microsoft.com/office/drawing/2010/main">
                <a:solidFill>
                  <a:srgbClr val="CCFFCC">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lang="en-US" altLang="zh-CN" sz="3200" b="1" dirty="0">
                <a:solidFill>
                  <a:srgbClr val="3333FF"/>
                </a:solidFill>
              </a:rPr>
              <a:t> Your feelings</a:t>
            </a:r>
            <a:endParaRPr lang="zh-CN" altLang="en-US" sz="3200" b="1" dirty="0">
              <a:solidFill>
                <a:srgbClr val="3333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randombar(horizontal)">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3568" y="1052736"/>
            <a:ext cx="7993062" cy="4768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en-US" altLang="zh-CN" sz="3200" b="1" dirty="0">
                <a:latin typeface="Times New Roman" panose="02020603050405020304" pitchFamily="18" charset="0"/>
              </a:rPr>
              <a:t>5. It’s really an important day to me and </a:t>
            </a:r>
          </a:p>
          <a:p>
            <a:pPr>
              <a:lnSpc>
                <a:spcPct val="120000"/>
              </a:lnSpc>
              <a:buFontTx/>
              <a:buNone/>
            </a:pPr>
            <a:r>
              <a:rPr lang="en-US" altLang="zh-CN" sz="3200" b="1" dirty="0">
                <a:latin typeface="Times New Roman" panose="02020603050405020304" pitchFamily="18" charset="0"/>
              </a:rPr>
              <a:t>    I’ll learn to be … all the time.  </a:t>
            </a:r>
          </a:p>
          <a:p>
            <a:pPr>
              <a:lnSpc>
                <a:spcPct val="120000"/>
              </a:lnSpc>
              <a:buFontTx/>
              <a:buNone/>
            </a:pPr>
            <a:r>
              <a:rPr lang="en-US" altLang="zh-CN" sz="3200" b="1" dirty="0">
                <a:latin typeface="Times New Roman" panose="02020603050405020304" pitchFamily="18" charset="0"/>
              </a:rPr>
              <a:t>6. Junior high is a precious memory </a:t>
            </a:r>
          </a:p>
          <a:p>
            <a:pPr>
              <a:lnSpc>
                <a:spcPct val="120000"/>
              </a:lnSpc>
              <a:buFontTx/>
              <a:buNone/>
            </a:pPr>
            <a:r>
              <a:rPr lang="en-US" altLang="zh-CN" sz="3200" b="1" dirty="0">
                <a:latin typeface="Times New Roman" panose="02020603050405020304" pitchFamily="18" charset="0"/>
              </a:rPr>
              <a:t>    without pressure, competition and lots </a:t>
            </a:r>
          </a:p>
          <a:p>
            <a:pPr>
              <a:lnSpc>
                <a:spcPct val="120000"/>
              </a:lnSpc>
              <a:buFontTx/>
              <a:buNone/>
            </a:pPr>
            <a:r>
              <a:rPr lang="en-US" altLang="zh-CN" sz="3200" b="1" dirty="0">
                <a:latin typeface="Times New Roman" panose="02020603050405020304" pitchFamily="18" charset="0"/>
              </a:rPr>
              <a:t>    of homework.  </a:t>
            </a:r>
          </a:p>
          <a:p>
            <a:pPr>
              <a:lnSpc>
                <a:spcPct val="120000"/>
              </a:lnSpc>
              <a:buFontTx/>
              <a:buNone/>
            </a:pPr>
            <a:r>
              <a:rPr lang="en-US" altLang="zh-CN" sz="3200" b="1" dirty="0">
                <a:latin typeface="Times New Roman" panose="02020603050405020304" pitchFamily="18" charset="0"/>
              </a:rPr>
              <a:t>7. From this experience, I learnt that I </a:t>
            </a:r>
          </a:p>
          <a:p>
            <a:pPr>
              <a:lnSpc>
                <a:spcPct val="120000"/>
              </a:lnSpc>
              <a:buFontTx/>
              <a:buNone/>
            </a:pPr>
            <a:r>
              <a:rPr lang="en-US" altLang="zh-CN" sz="3200" b="1" dirty="0">
                <a:latin typeface="Times New Roman" panose="02020603050405020304" pitchFamily="18" charset="0"/>
              </a:rPr>
              <a:t>    should be careful. If I am careless, I </a:t>
            </a:r>
          </a:p>
          <a:p>
            <a:pPr>
              <a:lnSpc>
                <a:spcPct val="120000"/>
              </a:lnSpc>
              <a:buFontTx/>
              <a:buNone/>
            </a:pPr>
            <a:r>
              <a:rPr lang="en-US" altLang="zh-CN" sz="3200" b="1" dirty="0">
                <a:latin typeface="Times New Roman" panose="02020603050405020304" pitchFamily="18" charset="0"/>
              </a:rPr>
              <a:t>    will lose a lot of chances.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WordArt 4"/>
          <p:cNvSpPr>
            <a:spLocks noChangeArrowheads="1" noChangeShapeType="1" noTextEdit="1"/>
          </p:cNvSpPr>
          <p:nvPr/>
        </p:nvSpPr>
        <p:spPr bwMode="auto">
          <a:xfrm>
            <a:off x="827088" y="908050"/>
            <a:ext cx="7705725" cy="2735263"/>
          </a:xfrm>
          <a:prstGeom prst="rect">
            <a:avLst/>
          </a:prstGeom>
        </p:spPr>
        <p:txBody>
          <a:bodyPr wrap="none" fromWordArt="1">
            <a:prstTxWarp prst="textCanUp">
              <a:avLst>
                <a:gd name="adj" fmla="val 85713"/>
              </a:avLst>
            </a:prstTxWarp>
          </a:bodyPr>
          <a:lstStyle/>
          <a:p>
            <a:pPr algn="ctr"/>
            <a:r>
              <a:rPr lang="en-US" altLang="zh-CN" sz="3600" b="1" kern="10" dirty="0">
                <a:ln w="12700">
                  <a:solidFill>
                    <a:schemeClr val="bg1"/>
                  </a:solidFill>
                  <a:round/>
                  <a:headEnd/>
                  <a:tailEnd/>
                </a:ln>
                <a:solidFill>
                  <a:srgbClr val="CC00FF"/>
                </a:solidFill>
                <a:effectLst>
                  <a:outerShdw dist="45791" dir="2021404" algn="ctr" rotWithShape="0">
                    <a:srgbClr val="808080">
                      <a:alpha val="80000"/>
                    </a:srgbClr>
                  </a:outerShdw>
                </a:effectLst>
                <a:cs typeface="Arial" panose="020B0604020202020204" pitchFamily="34" charset="0"/>
              </a:rPr>
              <a:t>Unit 14</a:t>
            </a:r>
          </a:p>
          <a:p>
            <a:pPr algn="ctr"/>
            <a:r>
              <a:rPr lang="en-US" altLang="zh-CN" sz="3600" b="1" kern="10" dirty="0">
                <a:ln w="12700">
                  <a:solidFill>
                    <a:schemeClr val="bg1"/>
                  </a:solidFill>
                  <a:round/>
                  <a:headEnd/>
                  <a:tailEnd/>
                </a:ln>
                <a:solidFill>
                  <a:srgbClr val="CC00FF"/>
                </a:solidFill>
                <a:effectLst>
                  <a:outerShdw dist="45791" dir="2021404" algn="ctr" rotWithShape="0">
                    <a:srgbClr val="808080">
                      <a:alpha val="80000"/>
                    </a:srgbClr>
                  </a:outerShdw>
                </a:effectLst>
                <a:cs typeface="Arial" panose="020B0604020202020204" pitchFamily="34" charset="0"/>
              </a:rPr>
              <a:t>I remember meeting all of </a:t>
            </a:r>
          </a:p>
          <a:p>
            <a:pPr algn="ctr"/>
            <a:r>
              <a:rPr lang="en-US" altLang="zh-CN" sz="3600" b="1" kern="10" dirty="0">
                <a:ln w="12700">
                  <a:solidFill>
                    <a:schemeClr val="bg1"/>
                  </a:solidFill>
                  <a:round/>
                  <a:headEnd/>
                  <a:tailEnd/>
                </a:ln>
                <a:solidFill>
                  <a:srgbClr val="CC00FF"/>
                </a:solidFill>
                <a:effectLst>
                  <a:outerShdw dist="45791" dir="2021404" algn="ctr" rotWithShape="0">
                    <a:srgbClr val="808080">
                      <a:alpha val="80000"/>
                    </a:srgbClr>
                  </a:outerShdw>
                </a:effectLst>
                <a:cs typeface="Arial" panose="020B0604020202020204" pitchFamily="34" charset="0"/>
              </a:rPr>
              <a:t>you in Grade 7.</a:t>
            </a:r>
            <a:endParaRPr lang="zh-CN" altLang="en-US" sz="3600" b="1" kern="10" dirty="0">
              <a:ln w="12700">
                <a:solidFill>
                  <a:schemeClr val="bg1"/>
                </a:solidFill>
                <a:round/>
                <a:headEnd/>
                <a:tailEnd/>
              </a:ln>
              <a:solidFill>
                <a:srgbClr val="CC00FF"/>
              </a:solidFill>
              <a:effectLst>
                <a:outerShdw dist="45791" dir="2021404" algn="ctr" rotWithShape="0">
                  <a:srgbClr val="808080">
                    <a:alpha val="80000"/>
                  </a:srgbClr>
                </a:outerShdw>
              </a:effectLst>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23528" y="404664"/>
            <a:ext cx="8568952" cy="5410712"/>
          </a:xfrm>
          <a:prstGeom prst="rect">
            <a:avLst/>
          </a:prstGeom>
        </p:spPr>
        <p:txBody>
          <a:bodyPr wrap="square">
            <a:spAutoFit/>
          </a:bodyPr>
          <a:lstStyle/>
          <a:p>
            <a:pPr>
              <a:lnSpc>
                <a:spcPct val="120000"/>
              </a:lnSpc>
              <a:spcAft>
                <a:spcPts val="0"/>
              </a:spcAft>
            </a:pPr>
            <a:r>
              <a:rPr lang="zh-CN" altLang="zh-CN" sz="3200" b="1" kern="0" dirty="0">
                <a:solidFill>
                  <a:srgbClr val="0000FF"/>
                </a:solidFill>
                <a:latin typeface="Times New Roman" panose="02020603050405020304" pitchFamily="18" charset="0"/>
                <a:cs typeface="Times New Roman" panose="02020603050405020304" pitchFamily="18" charset="0"/>
              </a:rPr>
              <a:t>【写作任务】</a:t>
            </a:r>
            <a:endParaRPr lang="zh-CN" altLang="zh-CN" sz="3200" b="1" kern="100" dirty="0">
              <a:solidFill>
                <a:srgbClr val="0000FF"/>
              </a:solidFill>
              <a:latin typeface="Times New Roman" panose="02020603050405020304" pitchFamily="18" charset="0"/>
              <a:cs typeface="Times New Roman" panose="02020603050405020304" pitchFamily="18" charset="0"/>
            </a:endParaRPr>
          </a:p>
          <a:p>
            <a:pPr indent="266700">
              <a:lnSpc>
                <a:spcPct val="120000"/>
              </a:lnSpc>
              <a:spcAft>
                <a:spcPts val="0"/>
              </a:spcAft>
            </a:pPr>
            <a:r>
              <a:rPr lang="zh-CN" altLang="zh-CN" sz="3200" b="1" kern="0" dirty="0">
                <a:solidFill>
                  <a:srgbClr val="000000"/>
                </a:solidFill>
                <a:latin typeface="Times New Roman" panose="02020603050405020304" pitchFamily="18" charset="0"/>
                <a:cs typeface="Times New Roman" panose="02020603050405020304" pitchFamily="18" charset="0"/>
              </a:rPr>
              <a:t>某英文杂志社正在举办题为</a:t>
            </a:r>
            <a:r>
              <a:rPr lang="en-US" altLang="zh-CN" sz="3200" b="1" kern="0" dirty="0">
                <a:solidFill>
                  <a:srgbClr val="000000"/>
                </a:solidFill>
                <a:latin typeface="Times New Roman" panose="02020603050405020304" pitchFamily="18" charset="0"/>
                <a:cs typeface="Times New Roman" panose="02020603050405020304" pitchFamily="18" charset="0"/>
              </a:rPr>
              <a:t>“The teacher I will never forget”</a:t>
            </a:r>
            <a:r>
              <a:rPr lang="zh-CN" altLang="zh-CN" sz="3200" b="1" kern="0" dirty="0">
                <a:solidFill>
                  <a:srgbClr val="000000"/>
                </a:solidFill>
                <a:latin typeface="Times New Roman" panose="02020603050405020304" pitchFamily="18" charset="0"/>
                <a:cs typeface="Times New Roman" panose="02020603050405020304" pitchFamily="18" charset="0"/>
              </a:rPr>
              <a:t>的征文活动。请你结合自身经历，写一篇英语短文向该杂志社投稿。</a:t>
            </a:r>
            <a:endParaRPr lang="zh-CN" altLang="zh-CN" sz="3200" b="1" kern="100" dirty="0">
              <a:latin typeface="Times New Roman" panose="02020603050405020304" pitchFamily="18" charset="0"/>
              <a:cs typeface="Times New Roman" panose="02020603050405020304" pitchFamily="18" charset="0"/>
            </a:endParaRPr>
          </a:p>
          <a:p>
            <a:pPr>
              <a:lnSpc>
                <a:spcPct val="120000"/>
              </a:lnSpc>
              <a:spcAft>
                <a:spcPts val="0"/>
              </a:spcAft>
            </a:pPr>
            <a:r>
              <a:rPr lang="zh-CN" altLang="zh-CN" sz="3200" b="1" kern="0" dirty="0">
                <a:solidFill>
                  <a:srgbClr val="0000FF"/>
                </a:solidFill>
                <a:latin typeface="Times New Roman" panose="02020603050405020304" pitchFamily="18" charset="0"/>
                <a:cs typeface="Times New Roman" panose="02020603050405020304" pitchFamily="18" charset="0"/>
              </a:rPr>
              <a:t>【思路点拨】</a:t>
            </a:r>
            <a:endParaRPr lang="zh-CN" altLang="zh-CN" sz="3200" b="1" kern="100" dirty="0">
              <a:solidFill>
                <a:srgbClr val="0000FF"/>
              </a:solidFill>
              <a:latin typeface="Times New Roman" panose="02020603050405020304" pitchFamily="18" charset="0"/>
              <a:cs typeface="Times New Roman" panose="02020603050405020304" pitchFamily="18" charset="0"/>
            </a:endParaRPr>
          </a:p>
          <a:p>
            <a:pPr>
              <a:lnSpc>
                <a:spcPct val="120000"/>
              </a:lnSpc>
              <a:spcAft>
                <a:spcPts val="0"/>
              </a:spcAft>
            </a:pPr>
            <a:r>
              <a:rPr lang="en-US" altLang="zh-CN" sz="3200" b="1" kern="0" dirty="0">
                <a:solidFill>
                  <a:srgbClr val="000000"/>
                </a:solidFill>
                <a:latin typeface="Times New Roman" panose="02020603050405020304" pitchFamily="18" charset="0"/>
                <a:cs typeface="Times New Roman" panose="02020603050405020304" pitchFamily="18" charset="0"/>
              </a:rPr>
              <a:t>1. </a:t>
            </a:r>
            <a:r>
              <a:rPr lang="zh-CN" altLang="zh-CN" sz="3200" b="1" kern="0" dirty="0">
                <a:solidFill>
                  <a:srgbClr val="000000"/>
                </a:solidFill>
                <a:latin typeface="Times New Roman" panose="02020603050405020304" pitchFamily="18" charset="0"/>
                <a:cs typeface="Times New Roman" panose="02020603050405020304" pitchFamily="18" charset="0"/>
              </a:rPr>
              <a:t>定基调</a:t>
            </a:r>
            <a:r>
              <a:rPr lang="en-US" altLang="zh-CN" sz="3200" b="1" kern="0" dirty="0">
                <a:solidFill>
                  <a:srgbClr val="000000"/>
                </a:solidFill>
                <a:latin typeface="Times New Roman" panose="02020603050405020304" pitchFamily="18" charset="0"/>
                <a:cs typeface="Times New Roman" panose="02020603050405020304" pitchFamily="18" charset="0"/>
              </a:rPr>
              <a:t>   </a:t>
            </a:r>
            <a:endParaRPr lang="en-US" altLang="zh-CN" sz="3200" b="1" kern="0" dirty="0" smtClean="0">
              <a:solidFill>
                <a:srgbClr val="000000"/>
              </a:solidFill>
              <a:latin typeface="Times New Roman" panose="02020603050405020304" pitchFamily="18" charset="0"/>
              <a:cs typeface="Times New Roman" panose="02020603050405020304" pitchFamily="18" charset="0"/>
            </a:endParaRPr>
          </a:p>
          <a:p>
            <a:pPr>
              <a:lnSpc>
                <a:spcPct val="120000"/>
              </a:lnSpc>
              <a:spcAft>
                <a:spcPts val="0"/>
              </a:spcAft>
            </a:pPr>
            <a:r>
              <a:rPr lang="zh-CN" altLang="zh-CN" sz="3200" b="1" kern="0" dirty="0" smtClean="0">
                <a:solidFill>
                  <a:srgbClr val="000000"/>
                </a:solidFill>
                <a:latin typeface="Times New Roman" panose="02020603050405020304" pitchFamily="18" charset="0"/>
                <a:cs typeface="Times New Roman" panose="02020603050405020304" pitchFamily="18" charset="0"/>
              </a:rPr>
              <a:t>体裁</a:t>
            </a:r>
            <a:r>
              <a:rPr lang="zh-CN" altLang="zh-CN" sz="3200" b="1" kern="0" dirty="0">
                <a:solidFill>
                  <a:srgbClr val="000000"/>
                </a:solidFill>
                <a:latin typeface="Times New Roman" panose="02020603050405020304" pitchFamily="18" charset="0"/>
                <a:cs typeface="Times New Roman" panose="02020603050405020304" pitchFamily="18" charset="0"/>
              </a:rPr>
              <a:t>：记叙文</a:t>
            </a:r>
            <a:r>
              <a:rPr lang="en-US" altLang="zh-CN" sz="3200" b="1" kern="0" dirty="0">
                <a:solidFill>
                  <a:srgbClr val="000000"/>
                </a:solidFill>
                <a:latin typeface="Times New Roman" panose="02020603050405020304" pitchFamily="18" charset="0"/>
                <a:cs typeface="Times New Roman" panose="02020603050405020304" pitchFamily="18" charset="0"/>
              </a:rPr>
              <a:t>    </a:t>
            </a:r>
            <a:endParaRPr lang="en-US" altLang="zh-CN" sz="3200" b="1" kern="0" dirty="0" smtClean="0">
              <a:solidFill>
                <a:srgbClr val="000000"/>
              </a:solidFill>
              <a:latin typeface="Times New Roman" panose="02020603050405020304" pitchFamily="18" charset="0"/>
              <a:cs typeface="Times New Roman" panose="02020603050405020304" pitchFamily="18" charset="0"/>
            </a:endParaRPr>
          </a:p>
          <a:p>
            <a:pPr>
              <a:lnSpc>
                <a:spcPct val="120000"/>
              </a:lnSpc>
              <a:spcAft>
                <a:spcPts val="0"/>
              </a:spcAft>
            </a:pPr>
            <a:r>
              <a:rPr lang="zh-CN" altLang="zh-CN" sz="3200" b="1" kern="0" dirty="0" smtClean="0">
                <a:solidFill>
                  <a:srgbClr val="000000"/>
                </a:solidFill>
                <a:latin typeface="Times New Roman" panose="02020603050405020304" pitchFamily="18" charset="0"/>
                <a:cs typeface="Times New Roman" panose="02020603050405020304" pitchFamily="18" charset="0"/>
              </a:rPr>
              <a:t>时态</a:t>
            </a:r>
            <a:r>
              <a:rPr lang="zh-CN" altLang="zh-CN" sz="3200" b="1" kern="0" dirty="0">
                <a:solidFill>
                  <a:srgbClr val="000000"/>
                </a:solidFill>
                <a:latin typeface="Times New Roman" panose="02020603050405020304" pitchFamily="18" charset="0"/>
                <a:cs typeface="Times New Roman" panose="02020603050405020304" pitchFamily="18" charset="0"/>
              </a:rPr>
              <a:t>：以一般现在时和一般过去时为主</a:t>
            </a:r>
            <a:r>
              <a:rPr lang="en-US" altLang="zh-CN" sz="3200" b="1" kern="0" dirty="0">
                <a:solidFill>
                  <a:srgbClr val="000000"/>
                </a:solidFill>
                <a:latin typeface="Times New Roman" panose="02020603050405020304" pitchFamily="18" charset="0"/>
                <a:cs typeface="Times New Roman" panose="02020603050405020304" pitchFamily="18" charset="0"/>
              </a:rPr>
              <a:t>    </a:t>
            </a:r>
            <a:endParaRPr lang="en-US" altLang="zh-CN" sz="3200" b="1" kern="0" dirty="0" smtClean="0">
              <a:solidFill>
                <a:srgbClr val="000000"/>
              </a:solidFill>
              <a:latin typeface="Times New Roman" panose="02020603050405020304" pitchFamily="18" charset="0"/>
              <a:cs typeface="Times New Roman" panose="02020603050405020304" pitchFamily="18" charset="0"/>
            </a:endParaRPr>
          </a:p>
          <a:p>
            <a:pPr>
              <a:lnSpc>
                <a:spcPct val="120000"/>
              </a:lnSpc>
              <a:spcAft>
                <a:spcPts val="0"/>
              </a:spcAft>
            </a:pPr>
            <a:r>
              <a:rPr lang="zh-CN" altLang="zh-CN" sz="3200" b="1" kern="0" dirty="0" smtClean="0">
                <a:solidFill>
                  <a:srgbClr val="000000"/>
                </a:solidFill>
                <a:latin typeface="Times New Roman" panose="02020603050405020304" pitchFamily="18" charset="0"/>
                <a:cs typeface="Times New Roman" panose="02020603050405020304" pitchFamily="18" charset="0"/>
              </a:rPr>
              <a:t>人称</a:t>
            </a:r>
            <a:r>
              <a:rPr lang="zh-CN" altLang="zh-CN" sz="3200" b="1" kern="0" dirty="0">
                <a:solidFill>
                  <a:srgbClr val="000000"/>
                </a:solidFill>
                <a:latin typeface="Times New Roman" panose="02020603050405020304" pitchFamily="18" charset="0"/>
                <a:cs typeface="Times New Roman" panose="02020603050405020304" pitchFamily="18" charset="0"/>
              </a:rPr>
              <a:t>：第一人称和第三人称</a:t>
            </a:r>
            <a:endParaRPr lang="zh-CN" altLang="zh-CN" sz="3200" b="1" kern="100" dirty="0">
              <a:latin typeface="Times New Roman" panose="02020603050405020304" pitchFamily="18" charset="0"/>
              <a:cs typeface="Times New Roman" panose="02020603050405020304" pitchFamily="18" charset="0"/>
            </a:endParaRPr>
          </a:p>
        </p:txBody>
      </p:sp>
      <p:sp>
        <p:nvSpPr>
          <p:cNvPr id="3" name="矩形 2"/>
          <p:cNvSpPr/>
          <p:nvPr/>
        </p:nvSpPr>
        <p:spPr>
          <a:xfrm>
            <a:off x="323528" y="5743368"/>
            <a:ext cx="3478837" cy="626710"/>
          </a:xfrm>
          <a:prstGeom prst="rect">
            <a:avLst/>
          </a:prstGeom>
        </p:spPr>
        <p:txBody>
          <a:bodyPr wrap="none">
            <a:spAutoFit/>
          </a:bodyPr>
          <a:lstStyle/>
          <a:p>
            <a:pPr>
              <a:lnSpc>
                <a:spcPct val="120000"/>
              </a:lnSpc>
              <a:spcAft>
                <a:spcPts val="0"/>
              </a:spcAft>
            </a:pPr>
            <a:r>
              <a:rPr lang="en-US" altLang="zh-CN" sz="3200" b="1" kern="0" dirty="0">
                <a:solidFill>
                  <a:srgbClr val="000000"/>
                </a:solidFill>
                <a:latin typeface="Times New Roman" panose="02020603050405020304" pitchFamily="18" charset="0"/>
              </a:rPr>
              <a:t>2. </a:t>
            </a:r>
            <a:r>
              <a:rPr lang="zh-CN" altLang="zh-CN" sz="3200" b="1" kern="0" dirty="0">
                <a:solidFill>
                  <a:srgbClr val="000000"/>
                </a:solidFill>
                <a:latin typeface="Times New Roman" panose="02020603050405020304" pitchFamily="18" charset="0"/>
              </a:rPr>
              <a:t>谋布局、写句子</a:t>
            </a:r>
            <a:endParaRPr lang="zh-CN" altLang="zh-CN" sz="3200" kern="100" dirty="0">
              <a:latin typeface="Times New Roman" panose="02020603050405020304" pitchFamily="18" charset="0"/>
            </a:endParaRPr>
          </a:p>
        </p:txBody>
      </p:sp>
    </p:spTree>
    <p:extLst>
      <p:ext uri="{BB962C8B-B14F-4D97-AF65-F5344CB8AC3E}">
        <p14:creationId xmlns:p14="http://schemas.microsoft.com/office/powerpoint/2010/main" val="72644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26" name="Picture 2" descr="c5dbc4e64c6b0ccb38ba042061b1e5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138"/>
            <a:ext cx="8309095" cy="6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997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c5dbc4e64c6b0ccb38ba042061b1e563"/>
          <p:cNvPicPr>
            <a:picLocks noChangeAspect="1" noChangeArrowheads="1"/>
          </p:cNvPicPr>
          <p:nvPr/>
        </p:nvPicPr>
        <p:blipFill rotWithShape="1">
          <a:blip r:embed="rId3">
            <a:extLst>
              <a:ext uri="{28A0092B-C50C-407E-A947-70E740481C1C}">
                <a14:useLocalDpi xmlns:a14="http://schemas.microsoft.com/office/drawing/2010/main" val="0"/>
              </a:ext>
            </a:extLst>
          </a:blip>
          <a:srcRect b="58252"/>
          <a:stretch/>
        </p:blipFill>
        <p:spPr bwMode="auto">
          <a:xfrm>
            <a:off x="35496" y="692696"/>
            <a:ext cx="8992900" cy="489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496066" y="2340812"/>
            <a:ext cx="5400600" cy="978729"/>
          </a:xfrm>
          <a:prstGeom prst="rect">
            <a:avLst/>
          </a:prstGeom>
        </p:spPr>
        <p:txBody>
          <a:bodyPr wrap="squar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Mr. Wang is of medium build and has </a:t>
            </a:r>
            <a:r>
              <a:rPr lang="en-US" altLang="zh-CN" sz="2400" b="1" kern="0" dirty="0" smtClean="0">
                <a:solidFill>
                  <a:srgbClr val="FF0000"/>
                </a:solidFill>
                <a:latin typeface="Times New Roman" panose="02020603050405020304" pitchFamily="18" charset="0"/>
              </a:rPr>
              <a:t>                     </a:t>
            </a:r>
          </a:p>
          <a:p>
            <a:pPr>
              <a:lnSpc>
                <a:spcPct val="120000"/>
              </a:lnSpc>
              <a:spcAft>
                <a:spcPts val="0"/>
              </a:spcAft>
            </a:pPr>
            <a:r>
              <a:rPr lang="en-US" altLang="zh-CN" sz="2400" b="1" kern="0" dirty="0">
                <a:solidFill>
                  <a:srgbClr val="FF0000"/>
                </a:solidFill>
                <a:latin typeface="Times New Roman" panose="02020603050405020304" pitchFamily="18" charset="0"/>
              </a:rPr>
              <a:t> </a:t>
            </a:r>
            <a:r>
              <a:rPr lang="en-US" altLang="zh-CN" sz="2400" b="1" kern="0" dirty="0" smtClean="0">
                <a:solidFill>
                  <a:srgbClr val="FF0000"/>
                </a:solidFill>
                <a:latin typeface="Times New Roman" panose="02020603050405020304" pitchFamily="18" charset="0"/>
              </a:rPr>
              <a:t>                 </a:t>
            </a:r>
            <a:r>
              <a:rPr lang="en-US" altLang="zh-CN" sz="2400" b="1" kern="0" dirty="0" smtClean="0">
                <a:solidFill>
                  <a:srgbClr val="FF0000"/>
                </a:solidFill>
                <a:latin typeface="Times New Roman" panose="02020603050405020304" pitchFamily="18" charset="0"/>
              </a:rPr>
              <a:t>short </a:t>
            </a:r>
            <a:r>
              <a:rPr lang="en-US" altLang="zh-CN" sz="2400" b="1" kern="0" dirty="0">
                <a:solidFill>
                  <a:srgbClr val="FF0000"/>
                </a:solidFill>
                <a:latin typeface="Times New Roman" panose="02020603050405020304" pitchFamily="18" charset="0"/>
              </a:rPr>
              <a:t>hair</a:t>
            </a:r>
            <a:endParaRPr lang="zh-CN" altLang="zh-CN" b="1" kern="100" dirty="0">
              <a:solidFill>
                <a:srgbClr val="FF0000"/>
              </a:solidFill>
              <a:latin typeface="Times New Roman" panose="02020603050405020304" pitchFamily="18" charset="0"/>
            </a:endParaRPr>
          </a:p>
        </p:txBody>
      </p:sp>
      <p:sp>
        <p:nvSpPr>
          <p:cNvPr id="5" name="矩形 4"/>
          <p:cNvSpPr/>
          <p:nvPr/>
        </p:nvSpPr>
        <p:spPr>
          <a:xfrm>
            <a:off x="2411760" y="3382833"/>
            <a:ext cx="5569212" cy="535531"/>
          </a:xfrm>
          <a:prstGeom prst="rect">
            <a:avLst/>
          </a:prstGeom>
        </p:spPr>
        <p:txBody>
          <a:bodyPr wrap="squar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Mr. Wang likes / loves (playing) sports</a:t>
            </a:r>
            <a:endParaRPr lang="zh-CN" altLang="zh-CN" b="1" kern="100" dirty="0">
              <a:solidFill>
                <a:srgbClr val="FF0000"/>
              </a:solidFill>
              <a:latin typeface="Times New Roman" panose="02020603050405020304" pitchFamily="18" charset="0"/>
            </a:endParaRPr>
          </a:p>
        </p:txBody>
      </p:sp>
      <p:sp>
        <p:nvSpPr>
          <p:cNvPr id="6" name="矩形 5"/>
          <p:cNvSpPr/>
          <p:nvPr/>
        </p:nvSpPr>
        <p:spPr>
          <a:xfrm>
            <a:off x="2506817" y="4559853"/>
            <a:ext cx="4824536" cy="978729"/>
          </a:xfrm>
          <a:prstGeom prst="rect">
            <a:avLst/>
          </a:prstGeom>
        </p:spPr>
        <p:txBody>
          <a:bodyPr wrap="squar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Mr. Wang is very patient and is </a:t>
            </a:r>
            <a:endParaRPr lang="en-US" altLang="zh-CN" sz="2400" b="1" kern="0" dirty="0" smtClean="0">
              <a:solidFill>
                <a:srgbClr val="FF0000"/>
              </a:solidFill>
              <a:latin typeface="Times New Roman" panose="02020603050405020304" pitchFamily="18" charset="0"/>
            </a:endParaRPr>
          </a:p>
          <a:p>
            <a:pPr>
              <a:lnSpc>
                <a:spcPct val="120000"/>
              </a:lnSpc>
              <a:spcAft>
                <a:spcPts val="0"/>
              </a:spcAft>
            </a:pPr>
            <a:r>
              <a:rPr lang="en-US" altLang="zh-CN" sz="2400" b="1" kern="0" dirty="0">
                <a:solidFill>
                  <a:srgbClr val="FF0000"/>
                </a:solidFill>
                <a:latin typeface="Times New Roman" panose="02020603050405020304" pitchFamily="18" charset="0"/>
              </a:rPr>
              <a:t> </a:t>
            </a:r>
            <a:r>
              <a:rPr lang="en-US" altLang="zh-CN" sz="2400" b="1" kern="0" dirty="0" smtClean="0">
                <a:solidFill>
                  <a:srgbClr val="FF0000"/>
                </a:solidFill>
                <a:latin typeface="Times New Roman" panose="02020603050405020304" pitchFamily="18" charset="0"/>
              </a:rPr>
              <a:t>                 </a:t>
            </a:r>
            <a:r>
              <a:rPr lang="en-US" altLang="zh-CN" sz="2400" b="1" kern="0" dirty="0" smtClean="0">
                <a:solidFill>
                  <a:srgbClr val="FF0000"/>
                </a:solidFill>
                <a:latin typeface="Times New Roman" panose="02020603050405020304" pitchFamily="18" charset="0"/>
              </a:rPr>
              <a:t>never </a:t>
            </a:r>
            <a:r>
              <a:rPr lang="en-US" altLang="zh-CN" sz="2400" b="1" kern="0" dirty="0">
                <a:solidFill>
                  <a:srgbClr val="FF0000"/>
                </a:solidFill>
                <a:latin typeface="Times New Roman" panose="02020603050405020304" pitchFamily="18" charset="0"/>
              </a:rPr>
              <a:t>angry with us</a:t>
            </a:r>
            <a:endParaRPr lang="zh-CN" altLang="zh-CN" b="1" kern="1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57162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26" name="Picture 2" descr="c5dbc4e64c6b0ccb38ba042061b1e563"/>
          <p:cNvPicPr>
            <a:picLocks noChangeAspect="1" noChangeArrowheads="1"/>
          </p:cNvPicPr>
          <p:nvPr/>
        </p:nvPicPr>
        <p:blipFill rotWithShape="1">
          <a:blip r:embed="rId4">
            <a:extLst>
              <a:ext uri="{28A0092B-C50C-407E-A947-70E740481C1C}">
                <a14:useLocalDpi xmlns:a14="http://schemas.microsoft.com/office/drawing/2010/main" val="0"/>
              </a:ext>
            </a:extLst>
          </a:blip>
          <a:srcRect t="41716"/>
          <a:stretch/>
        </p:blipFill>
        <p:spPr bwMode="auto">
          <a:xfrm>
            <a:off x="1" y="836712"/>
            <a:ext cx="914400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48810" y="366871"/>
            <a:ext cx="4530959" cy="939681"/>
          </a:xfrm>
          <a:prstGeom prst="rect">
            <a:avLst/>
          </a:prstGeom>
        </p:spPr>
        <p:txBody>
          <a:bodyPr wrap="squar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one morning while I was copying my </a:t>
            </a:r>
            <a:r>
              <a:rPr lang="en-US" altLang="zh-CN" sz="2400" b="1" kern="0" dirty="0" err="1">
                <a:solidFill>
                  <a:srgbClr val="FF0000"/>
                </a:solidFill>
                <a:latin typeface="Times New Roman" panose="02020603050405020304" pitchFamily="18" charset="0"/>
              </a:rPr>
              <a:t>deskmate's</a:t>
            </a:r>
            <a:r>
              <a:rPr lang="en-US" altLang="zh-CN" sz="2400" b="1" kern="0" dirty="0">
                <a:solidFill>
                  <a:srgbClr val="FF0000"/>
                </a:solidFill>
                <a:latin typeface="Times New Roman" panose="02020603050405020304" pitchFamily="18" charset="0"/>
              </a:rPr>
              <a:t> math homework</a:t>
            </a:r>
            <a:endParaRPr lang="zh-CN" altLang="en-US" sz="2400" dirty="0"/>
          </a:p>
        </p:txBody>
      </p:sp>
      <p:sp>
        <p:nvSpPr>
          <p:cNvPr id="8" name="矩形 7"/>
          <p:cNvSpPr/>
          <p:nvPr/>
        </p:nvSpPr>
        <p:spPr>
          <a:xfrm>
            <a:off x="2267744" y="2636912"/>
            <a:ext cx="5493812" cy="496867"/>
          </a:xfrm>
          <a:prstGeom prst="rect">
            <a:avLst/>
          </a:prstGeom>
        </p:spPr>
        <p:txBody>
          <a:bodyPr wrap="non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he said he could help me if I needed help</a:t>
            </a:r>
            <a:endParaRPr lang="zh-CN" altLang="zh-CN" b="1" kern="100" dirty="0">
              <a:solidFill>
                <a:srgbClr val="FF0000"/>
              </a:solidFill>
              <a:latin typeface="Times New Roman" panose="02020603050405020304" pitchFamily="18" charset="0"/>
            </a:endParaRPr>
          </a:p>
        </p:txBody>
      </p:sp>
      <p:sp>
        <p:nvSpPr>
          <p:cNvPr id="9" name="矩形 8"/>
          <p:cNvSpPr/>
          <p:nvPr/>
        </p:nvSpPr>
        <p:spPr>
          <a:xfrm>
            <a:off x="4355976" y="3254939"/>
            <a:ext cx="4536504" cy="978729"/>
          </a:xfrm>
          <a:prstGeom prst="rect">
            <a:avLst/>
          </a:prstGeom>
        </p:spPr>
        <p:txBody>
          <a:bodyPr wrap="squar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I decided not to copy anyone's </a:t>
            </a:r>
            <a:endParaRPr lang="en-US" altLang="zh-CN" sz="2400" b="1" kern="0" dirty="0" smtClean="0">
              <a:solidFill>
                <a:srgbClr val="FF0000"/>
              </a:solidFill>
              <a:latin typeface="Times New Roman" panose="02020603050405020304" pitchFamily="18" charset="0"/>
            </a:endParaRPr>
          </a:p>
          <a:p>
            <a:pPr>
              <a:lnSpc>
                <a:spcPct val="120000"/>
              </a:lnSpc>
              <a:spcAft>
                <a:spcPts val="0"/>
              </a:spcAft>
            </a:pPr>
            <a:r>
              <a:rPr lang="en-US" altLang="zh-CN" sz="2400" b="1" kern="0" dirty="0">
                <a:solidFill>
                  <a:srgbClr val="FF0000"/>
                </a:solidFill>
                <a:latin typeface="Times New Roman" panose="02020603050405020304" pitchFamily="18" charset="0"/>
              </a:rPr>
              <a:t> </a:t>
            </a:r>
            <a:r>
              <a:rPr lang="en-US" altLang="zh-CN" sz="2400" b="1" kern="0" dirty="0" smtClean="0">
                <a:solidFill>
                  <a:srgbClr val="FF0000"/>
                </a:solidFill>
                <a:latin typeface="Times New Roman" panose="02020603050405020304" pitchFamily="18" charset="0"/>
              </a:rPr>
              <a:t>             </a:t>
            </a:r>
            <a:r>
              <a:rPr lang="en-US" altLang="zh-CN" sz="2400" b="1" kern="0" dirty="0" smtClean="0">
                <a:solidFill>
                  <a:srgbClr val="FF0000"/>
                </a:solidFill>
                <a:latin typeface="Times New Roman" panose="02020603050405020304" pitchFamily="18" charset="0"/>
              </a:rPr>
              <a:t>homework </a:t>
            </a:r>
            <a:r>
              <a:rPr lang="en-US" altLang="zh-CN" sz="2400" b="1" kern="0" dirty="0">
                <a:solidFill>
                  <a:srgbClr val="FF0000"/>
                </a:solidFill>
                <a:latin typeface="Times New Roman" panose="02020603050405020304" pitchFamily="18" charset="0"/>
              </a:rPr>
              <a:t>anymore</a:t>
            </a:r>
            <a:endParaRPr lang="zh-CN" altLang="zh-CN" b="1" kern="100" dirty="0">
              <a:solidFill>
                <a:srgbClr val="FF0000"/>
              </a:solidFill>
              <a:latin typeface="Times New Roman" panose="02020603050405020304" pitchFamily="18" charset="0"/>
            </a:endParaRPr>
          </a:p>
        </p:txBody>
      </p:sp>
      <p:sp>
        <p:nvSpPr>
          <p:cNvPr id="10" name="矩形 9"/>
          <p:cNvSpPr/>
          <p:nvPr/>
        </p:nvSpPr>
        <p:spPr>
          <a:xfrm>
            <a:off x="2486438" y="4210071"/>
            <a:ext cx="6478050" cy="978729"/>
          </a:xfrm>
          <a:prstGeom prst="rect">
            <a:avLst/>
          </a:prstGeom>
        </p:spPr>
        <p:txBody>
          <a:bodyPr wrap="square">
            <a:spAutoFit/>
          </a:bodyPr>
          <a:lstStyle/>
          <a:p>
            <a:pPr>
              <a:lnSpc>
                <a:spcPct val="120000"/>
              </a:lnSpc>
              <a:spcAft>
                <a:spcPts val="0"/>
              </a:spcAft>
            </a:pPr>
            <a:r>
              <a:rPr lang="en-US" altLang="zh-CN" sz="2400" b="1" kern="0" dirty="0">
                <a:solidFill>
                  <a:srgbClr val="FF0000"/>
                </a:solidFill>
                <a:latin typeface="Times New Roman" panose="02020603050405020304" pitchFamily="18" charset="0"/>
              </a:rPr>
              <a:t>And with Mr. Wang's help, I made great / much </a:t>
            </a:r>
            <a:endParaRPr lang="en-US" altLang="zh-CN" sz="2400" b="1" kern="0" dirty="0" smtClean="0">
              <a:solidFill>
                <a:srgbClr val="FF0000"/>
              </a:solidFill>
              <a:latin typeface="Times New Roman" panose="02020603050405020304" pitchFamily="18" charset="0"/>
            </a:endParaRPr>
          </a:p>
          <a:p>
            <a:pPr>
              <a:lnSpc>
                <a:spcPct val="120000"/>
              </a:lnSpc>
              <a:spcAft>
                <a:spcPts val="0"/>
              </a:spcAft>
            </a:pPr>
            <a:r>
              <a:rPr lang="en-US" altLang="zh-CN" sz="2400" b="1" kern="0" dirty="0" smtClean="0">
                <a:solidFill>
                  <a:srgbClr val="FF0000"/>
                </a:solidFill>
                <a:latin typeface="Times New Roman" panose="02020603050405020304" pitchFamily="18" charset="0"/>
              </a:rPr>
              <a:t>                                                     progress </a:t>
            </a:r>
            <a:r>
              <a:rPr lang="en-US" altLang="zh-CN" sz="2400" b="1" kern="0" dirty="0">
                <a:solidFill>
                  <a:srgbClr val="FF0000"/>
                </a:solidFill>
                <a:latin typeface="Times New Roman" panose="02020603050405020304" pitchFamily="18" charset="0"/>
              </a:rPr>
              <a:t>in math</a:t>
            </a:r>
            <a:endParaRPr lang="zh-CN" altLang="zh-CN" b="1" kern="1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7717571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467544" y="980728"/>
            <a:ext cx="8136904" cy="4763227"/>
          </a:xfrm>
          <a:prstGeom prst="rect">
            <a:avLst/>
          </a:prstGeom>
        </p:spPr>
        <p:txBody>
          <a:bodyPr wrap="square">
            <a:spAutoFit/>
          </a:bodyPr>
          <a:lstStyle/>
          <a:p>
            <a:pPr>
              <a:lnSpc>
                <a:spcPct val="120000"/>
              </a:lnSpc>
              <a:spcAft>
                <a:spcPts val="0"/>
              </a:spcAft>
            </a:pPr>
            <a:r>
              <a:rPr lang="en-US" altLang="zh-CN" sz="3200" b="1" kern="0" dirty="0">
                <a:solidFill>
                  <a:srgbClr val="000000"/>
                </a:solidFill>
                <a:latin typeface="Times New Roman" panose="02020603050405020304" pitchFamily="18" charset="0"/>
              </a:rPr>
              <a:t>3. </a:t>
            </a:r>
            <a:r>
              <a:rPr lang="zh-CN" altLang="zh-CN" sz="3200" b="1" kern="0" dirty="0">
                <a:solidFill>
                  <a:srgbClr val="000000"/>
                </a:solidFill>
                <a:latin typeface="Times New Roman" panose="02020603050405020304" pitchFamily="18" charset="0"/>
              </a:rPr>
              <a:t>巧衔接</a:t>
            </a:r>
            <a:endParaRPr lang="zh-CN" altLang="zh-CN" sz="3200" b="1" kern="100" dirty="0">
              <a:latin typeface="Times New Roman" panose="02020603050405020304" pitchFamily="18" charset="0"/>
            </a:endParaRPr>
          </a:p>
          <a:p>
            <a:pPr indent="266700">
              <a:lnSpc>
                <a:spcPct val="120000"/>
              </a:lnSpc>
              <a:spcAft>
                <a:spcPts val="0"/>
              </a:spcAft>
            </a:pPr>
            <a:r>
              <a:rPr lang="zh-CN" altLang="zh-CN" sz="3200" b="1" kern="0" dirty="0">
                <a:solidFill>
                  <a:srgbClr val="000000"/>
                </a:solidFill>
                <a:latin typeface="Times New Roman" panose="02020603050405020304" pitchFamily="18" charset="0"/>
              </a:rPr>
              <a:t>本文中体现了语义搭配这一通过词汇纽带来使上下文紧密连贯的衔接方式。如本文中的</a:t>
            </a:r>
            <a:r>
              <a:rPr lang="en-US" altLang="zh-CN" sz="3200" b="1" kern="0" dirty="0">
                <a:solidFill>
                  <a:srgbClr val="000000"/>
                </a:solidFill>
                <a:latin typeface="Times New Roman" panose="02020603050405020304" pitchFamily="18" charset="0"/>
              </a:rPr>
              <a:t> ... years old, of medium build, has ... hair, likes, is good at, patient, is never angry with, still remember, will never forget</a:t>
            </a:r>
            <a:r>
              <a:rPr lang="zh-CN" altLang="zh-CN" sz="3200" b="1" kern="0" dirty="0">
                <a:solidFill>
                  <a:srgbClr val="000000"/>
                </a:solidFill>
                <a:latin typeface="Times New Roman" panose="02020603050405020304" pitchFamily="18" charset="0"/>
              </a:rPr>
              <a:t>这些表达都与描写人物相关联，从而使文章成为一个有机统一体。</a:t>
            </a:r>
            <a:endParaRPr lang="zh-CN" altLang="zh-CN" sz="3200" b="1" kern="100" dirty="0">
              <a:latin typeface="Times New Roman" panose="02020603050405020304" pitchFamily="18" charset="0"/>
            </a:endParaRPr>
          </a:p>
        </p:txBody>
      </p:sp>
    </p:spTree>
    <p:extLst>
      <p:ext uri="{BB962C8B-B14F-4D97-AF65-F5344CB8AC3E}">
        <p14:creationId xmlns:p14="http://schemas.microsoft.com/office/powerpoint/2010/main" val="3647348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95536" y="1196752"/>
            <a:ext cx="8352928" cy="4819781"/>
          </a:xfrm>
          <a:prstGeom prst="rect">
            <a:avLst/>
          </a:prstGeom>
        </p:spPr>
        <p:txBody>
          <a:bodyPr wrap="square">
            <a:spAutoFit/>
          </a:bodyPr>
          <a:lstStyle/>
          <a:p>
            <a:pPr>
              <a:lnSpc>
                <a:spcPct val="120000"/>
              </a:lnSpc>
              <a:spcAft>
                <a:spcPts val="0"/>
              </a:spcAft>
            </a:pPr>
            <a:r>
              <a:rPr lang="en-US" altLang="zh-CN" sz="3200" b="1" kern="0" dirty="0" smtClean="0">
                <a:solidFill>
                  <a:srgbClr val="0000FF"/>
                </a:solidFill>
                <a:latin typeface="Times New Roman" panose="02020603050405020304" pitchFamily="18" charset="0"/>
              </a:rPr>
              <a:t>【</a:t>
            </a:r>
            <a:r>
              <a:rPr lang="zh-CN" altLang="en-US" sz="3200" b="1" kern="0" dirty="0" smtClean="0">
                <a:solidFill>
                  <a:srgbClr val="0000FF"/>
                </a:solidFill>
                <a:latin typeface="Times New Roman" panose="02020603050405020304" pitchFamily="18" charset="0"/>
              </a:rPr>
              <a:t>参考范文</a:t>
            </a:r>
            <a:r>
              <a:rPr lang="en-US" altLang="zh-CN" sz="3200" b="1" kern="0" dirty="0" smtClean="0">
                <a:solidFill>
                  <a:srgbClr val="0000FF"/>
                </a:solidFill>
                <a:latin typeface="Times New Roman" panose="02020603050405020304" pitchFamily="18" charset="0"/>
              </a:rPr>
              <a:t>】</a:t>
            </a:r>
          </a:p>
          <a:p>
            <a:pPr algn="ctr">
              <a:lnSpc>
                <a:spcPct val="120000"/>
              </a:lnSpc>
              <a:spcAft>
                <a:spcPts val="0"/>
              </a:spcAft>
            </a:pPr>
            <a:r>
              <a:rPr lang="en-US" altLang="zh-CN" sz="3200" b="1" kern="0" dirty="0" smtClean="0">
                <a:solidFill>
                  <a:srgbClr val="000000"/>
                </a:solidFill>
                <a:latin typeface="Times New Roman" panose="02020603050405020304" pitchFamily="18" charset="0"/>
              </a:rPr>
              <a:t>The </a:t>
            </a:r>
            <a:r>
              <a:rPr lang="en-US" altLang="zh-CN" sz="3200" b="1" kern="0" dirty="0">
                <a:solidFill>
                  <a:srgbClr val="000000"/>
                </a:solidFill>
                <a:latin typeface="Times New Roman" panose="02020603050405020304" pitchFamily="18" charset="0"/>
              </a:rPr>
              <a:t>teacher I will never forget</a:t>
            </a:r>
            <a:endParaRPr lang="zh-CN" altLang="zh-CN" sz="3200" b="1" kern="100" dirty="0">
              <a:latin typeface="Times New Roman" panose="02020603050405020304" pitchFamily="18" charset="0"/>
            </a:endParaRPr>
          </a:p>
          <a:p>
            <a:pPr indent="266700">
              <a:lnSpc>
                <a:spcPct val="120000"/>
              </a:lnSpc>
              <a:spcAft>
                <a:spcPts val="0"/>
              </a:spcAft>
            </a:pPr>
            <a:r>
              <a:rPr lang="en-US" altLang="zh-CN" sz="3200" b="1" kern="0" dirty="0">
                <a:solidFill>
                  <a:srgbClr val="000000"/>
                </a:solidFill>
                <a:latin typeface="Times New Roman" panose="02020603050405020304" pitchFamily="18" charset="0"/>
              </a:rPr>
              <a:t>The teacher I will never forget is Mr. Wang, my primary school math teacher.</a:t>
            </a:r>
            <a:endParaRPr lang="zh-CN" altLang="zh-CN" sz="3200" b="1" kern="100" dirty="0">
              <a:latin typeface="Times New Roman" panose="02020603050405020304" pitchFamily="18" charset="0"/>
            </a:endParaRPr>
          </a:p>
          <a:p>
            <a:pPr indent="266700">
              <a:lnSpc>
                <a:spcPct val="120000"/>
              </a:lnSpc>
              <a:spcAft>
                <a:spcPts val="0"/>
              </a:spcAft>
            </a:pPr>
            <a:r>
              <a:rPr lang="en-US" altLang="zh-CN" sz="3200" b="1" kern="0" dirty="0">
                <a:solidFill>
                  <a:srgbClr val="000000"/>
                </a:solidFill>
                <a:latin typeface="Times New Roman" panose="02020603050405020304" pitchFamily="18" charset="0"/>
              </a:rPr>
              <a:t>Mr. Wang is 30 years old. He is of medium build and has short hair. He likes sports and he is good at playing basketball. He is very patient and is never angry with us</a:t>
            </a:r>
            <a:r>
              <a:rPr lang="en-US" altLang="zh-CN" sz="3200" b="1" kern="0" dirty="0" smtClean="0">
                <a:solidFill>
                  <a:srgbClr val="000000"/>
                </a:solidFill>
                <a:latin typeface="Times New Roman" panose="02020603050405020304" pitchFamily="18" charset="0"/>
              </a:rPr>
              <a:t>.</a:t>
            </a:r>
            <a:endParaRPr lang="zh-CN" altLang="zh-CN" sz="3200" b="1" kern="100" dirty="0">
              <a:latin typeface="Times New Roman" panose="02020603050405020304" pitchFamily="18" charset="0"/>
            </a:endParaRPr>
          </a:p>
        </p:txBody>
      </p:sp>
    </p:spTree>
    <p:extLst>
      <p:ext uri="{BB962C8B-B14F-4D97-AF65-F5344CB8AC3E}">
        <p14:creationId xmlns:p14="http://schemas.microsoft.com/office/powerpoint/2010/main" val="2092728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95536" y="980728"/>
            <a:ext cx="8352928" cy="4768228"/>
          </a:xfrm>
          <a:prstGeom prst="rect">
            <a:avLst/>
          </a:prstGeom>
        </p:spPr>
        <p:txBody>
          <a:bodyPr wrap="square">
            <a:spAutoFit/>
          </a:bodyPr>
          <a:lstStyle/>
          <a:p>
            <a:pPr indent="266700">
              <a:lnSpc>
                <a:spcPct val="120000"/>
              </a:lnSpc>
              <a:spcAft>
                <a:spcPts val="0"/>
              </a:spcAft>
            </a:pPr>
            <a:r>
              <a:rPr lang="en-US" altLang="zh-CN" sz="3200" b="1" kern="0" dirty="0">
                <a:solidFill>
                  <a:srgbClr val="000000"/>
                </a:solidFill>
                <a:latin typeface="Times New Roman" panose="02020603050405020304" pitchFamily="18" charset="0"/>
              </a:rPr>
              <a:t>I still remember one morning while I was copying my </a:t>
            </a:r>
            <a:r>
              <a:rPr lang="en-US" altLang="zh-CN" sz="3200" b="1" kern="0" dirty="0" err="1">
                <a:solidFill>
                  <a:srgbClr val="000000"/>
                </a:solidFill>
                <a:latin typeface="Times New Roman" panose="02020603050405020304" pitchFamily="18" charset="0"/>
              </a:rPr>
              <a:t>deskmate's</a:t>
            </a:r>
            <a:r>
              <a:rPr lang="en-US" altLang="zh-CN" sz="3200" b="1" kern="0" dirty="0">
                <a:solidFill>
                  <a:srgbClr val="000000"/>
                </a:solidFill>
                <a:latin typeface="Times New Roman" panose="02020603050405020304" pitchFamily="18" charset="0"/>
              </a:rPr>
              <a:t> math homework, Mr. Wang came into the classroom. I was so afraid that I didn't know what to do at that time. To my surprise, he wasn't angry with me. Instead, he told me copying homework wasn't good for me and then he said he could help me if I needed help. </a:t>
            </a:r>
            <a:endParaRPr lang="zh-CN" altLang="zh-CN" sz="3200" b="1" kern="100" dirty="0">
              <a:latin typeface="Times New Roman" panose="02020603050405020304" pitchFamily="18" charset="0"/>
            </a:endParaRPr>
          </a:p>
        </p:txBody>
      </p:sp>
    </p:spTree>
    <p:extLst>
      <p:ext uri="{BB962C8B-B14F-4D97-AF65-F5344CB8AC3E}">
        <p14:creationId xmlns:p14="http://schemas.microsoft.com/office/powerpoint/2010/main" val="2296127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39552" y="1772816"/>
            <a:ext cx="8208912" cy="3586366"/>
          </a:xfrm>
          <a:prstGeom prst="rect">
            <a:avLst/>
          </a:prstGeom>
        </p:spPr>
        <p:txBody>
          <a:bodyPr wrap="square">
            <a:spAutoFit/>
          </a:bodyPr>
          <a:lstStyle/>
          <a:p>
            <a:pPr>
              <a:lnSpc>
                <a:spcPct val="120000"/>
              </a:lnSpc>
              <a:spcAft>
                <a:spcPts val="0"/>
              </a:spcAft>
            </a:pPr>
            <a:r>
              <a:rPr lang="en-US" altLang="zh-CN" sz="3200" b="1" kern="0" dirty="0">
                <a:solidFill>
                  <a:srgbClr val="000000"/>
                </a:solidFill>
                <a:latin typeface="Times New Roman" panose="02020603050405020304" pitchFamily="18" charset="0"/>
              </a:rPr>
              <a:t>I was so moved that I decided not to copy anyone's homework anymore. From then on, I did my homework by myself. And with his help, I made great progress in math.</a:t>
            </a:r>
            <a:endParaRPr lang="zh-CN" altLang="zh-CN" sz="3200" b="1" kern="100" dirty="0">
              <a:latin typeface="Times New Roman" panose="02020603050405020304" pitchFamily="18" charset="0"/>
            </a:endParaRPr>
          </a:p>
          <a:p>
            <a:pPr indent="266700">
              <a:lnSpc>
                <a:spcPct val="120000"/>
              </a:lnSpc>
              <a:spcAft>
                <a:spcPts val="0"/>
              </a:spcAft>
            </a:pPr>
            <a:r>
              <a:rPr lang="en-US" altLang="zh-CN" sz="3200" b="1" kern="0" dirty="0">
                <a:solidFill>
                  <a:srgbClr val="000000"/>
                </a:solidFill>
                <a:latin typeface="Times New Roman" panose="02020603050405020304" pitchFamily="18" charset="0"/>
              </a:rPr>
              <a:t>I will never forget Mr. Wang. I hope he will be happy and healthy in the future.</a:t>
            </a:r>
            <a:endParaRPr lang="zh-CN" altLang="zh-CN" sz="3200" b="1" kern="100" dirty="0">
              <a:latin typeface="Times New Roman" panose="02020603050405020304" pitchFamily="18" charset="0"/>
            </a:endParaRPr>
          </a:p>
        </p:txBody>
      </p:sp>
    </p:spTree>
    <p:extLst>
      <p:ext uri="{BB962C8B-B14F-4D97-AF65-F5344CB8AC3E}">
        <p14:creationId xmlns:p14="http://schemas.microsoft.com/office/powerpoint/2010/main" val="1158622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0358" y="1162427"/>
            <a:ext cx="9145016"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7188" indent="-357188">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6286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0000FF"/>
                </a:solidFill>
              </a:rPr>
              <a:t>1 What happened in junior high that made you have these feelings? Complete the chart.</a:t>
            </a:r>
          </a:p>
        </p:txBody>
      </p:sp>
      <p:graphicFrame>
        <p:nvGraphicFramePr>
          <p:cNvPr id="14381" name="Group 45"/>
          <p:cNvGraphicFramePr>
            <a:graphicFrameLocks noGrp="1"/>
          </p:cNvGraphicFramePr>
          <p:nvPr>
            <p:extLst>
              <p:ext uri="{D42A27DB-BD31-4B8C-83A1-F6EECF244321}">
                <p14:modId xmlns:p14="http://schemas.microsoft.com/office/powerpoint/2010/main" val="4051891283"/>
              </p:ext>
            </p:extLst>
          </p:nvPr>
        </p:nvGraphicFramePr>
        <p:xfrm>
          <a:off x="250825" y="2565400"/>
          <a:ext cx="8712200" cy="4150346"/>
        </p:xfrm>
        <a:graphic>
          <a:graphicData uri="http://schemas.openxmlformats.org/drawingml/2006/table">
            <a:tbl>
              <a:tblPr/>
              <a:tblGrid>
                <a:gridCol w="1656879"/>
                <a:gridCol w="7055321"/>
              </a:tblGrid>
              <a:tr h="958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ts val="0"/>
                        </a:spcBef>
                        <a:spcAft>
                          <a:spcPct val="0"/>
                        </a:spcAft>
                        <a:buClrTx/>
                        <a:buSzTx/>
                        <a:buFontTx/>
                        <a:buNone/>
                        <a:tabLst/>
                      </a:pPr>
                      <a:r>
                        <a:rPr kumimoji="0" lang="en-US" altLang="zh-CN" sz="3200" b="1" i="0" u="none" strike="noStrike" cap="none" normalizeH="0" baseline="0" dirty="0" smtClean="0">
                          <a:ln>
                            <a:noFill/>
                          </a:ln>
                          <a:solidFill>
                            <a:srgbClr val="CC00FF"/>
                          </a:solidFill>
                          <a:effectLst/>
                          <a:latin typeface="Times New Roman" panose="02020603050405020304" pitchFamily="18" charset="0"/>
                          <a:ea typeface="宋体" panose="02010600030101010101" pitchFamily="2" charset="-122"/>
                        </a:rPr>
                        <a:t>Feelings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ts val="0"/>
                        </a:spcBef>
                        <a:spcAft>
                          <a:spcPct val="0"/>
                        </a:spcAft>
                        <a:buClrTx/>
                        <a:buSzTx/>
                        <a:buFontTx/>
                        <a:buNone/>
                        <a:tabLst/>
                      </a:pPr>
                      <a:r>
                        <a:rPr kumimoji="0" lang="en-US" altLang="zh-CN" sz="3200" b="1" i="0" u="none" strike="noStrike" cap="none" normalizeH="0" baseline="0" smtClean="0">
                          <a:ln>
                            <a:noFill/>
                          </a:ln>
                          <a:solidFill>
                            <a:srgbClr val="CC00FF"/>
                          </a:solidFill>
                          <a:effectLst/>
                          <a:latin typeface="Times New Roman" panose="02020603050405020304" pitchFamily="18" charset="0"/>
                          <a:ea typeface="宋体" panose="02010600030101010101" pitchFamily="2" charset="-122"/>
                        </a:rPr>
                        <a:t>Memories/ Experiences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8487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Tx/>
                        <a:buNone/>
                        <a:tabLst/>
                      </a:pPr>
                      <a:r>
                        <a:rPr kumimoji="0" lang="en-US" altLang="zh-CN"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excited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Tx/>
                        <a:buNone/>
                        <a:tabLst/>
                      </a:pP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25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Tx/>
                        <a:buNone/>
                        <a:tabLst/>
                      </a:pPr>
                      <a:r>
                        <a:rPr kumimoji="0" lang="en-US" altLang="zh-CN"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happy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Tx/>
                        <a:buNone/>
                        <a:tabLst/>
                      </a:pP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810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worried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Tx/>
                        <a:buNone/>
                        <a:tabLst/>
                      </a:pPr>
                      <a:endParaRPr kumimoji="0" lang="zh-CN" altLang="en-US" sz="3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371" name="Text Box 35"/>
          <p:cNvSpPr txBox="1">
            <a:spLocks noChangeArrowheads="1"/>
          </p:cNvSpPr>
          <p:nvPr/>
        </p:nvSpPr>
        <p:spPr bwMode="auto">
          <a:xfrm>
            <a:off x="1875433" y="3338401"/>
            <a:ext cx="63119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felt most </a:t>
            </a:r>
            <a:r>
              <a:rPr lang="en-US" altLang="zh-CN" sz="3200" b="1" u="sng" dirty="0" smtClean="0">
                <a:solidFill>
                  <a:srgbClr val="FF0000"/>
                </a:solidFill>
                <a:latin typeface="Times New Roman" panose="02020603050405020304" pitchFamily="18" charset="0"/>
              </a:rPr>
              <a:t>excited</a:t>
            </a:r>
            <a:r>
              <a:rPr lang="en-US" altLang="zh-CN" sz="3200" b="1" dirty="0" smtClean="0">
                <a:solidFill>
                  <a:srgbClr val="FF0000"/>
                </a:solidFill>
                <a:latin typeface="Times New Roman" panose="02020603050405020304" pitchFamily="18" charset="0"/>
              </a:rPr>
              <a:t> when o</a:t>
            </a:r>
            <a:r>
              <a:rPr lang="zh-CN" altLang="en-US" sz="3200" b="1" dirty="0" smtClean="0">
                <a:solidFill>
                  <a:srgbClr val="FF0000"/>
                </a:solidFill>
                <a:latin typeface="Times New Roman" panose="02020603050405020304" pitchFamily="18" charset="0"/>
              </a:rPr>
              <a:t>ur </a:t>
            </a:r>
            <a:r>
              <a:rPr lang="zh-CN" altLang="en-US" sz="3200" b="1" dirty="0">
                <a:solidFill>
                  <a:srgbClr val="FF0000"/>
                </a:solidFill>
                <a:latin typeface="Times New Roman" panose="02020603050405020304" pitchFamily="18" charset="0"/>
              </a:rPr>
              <a:t>class won the sports meeting.</a:t>
            </a:r>
          </a:p>
        </p:txBody>
      </p:sp>
      <p:sp>
        <p:nvSpPr>
          <p:cNvPr id="14372" name="Text Box 36"/>
          <p:cNvSpPr txBox="1">
            <a:spLocks noChangeArrowheads="1"/>
          </p:cNvSpPr>
          <p:nvPr/>
        </p:nvSpPr>
        <p:spPr bwMode="auto">
          <a:xfrm>
            <a:off x="1875433" y="4411097"/>
            <a:ext cx="6459538"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was </a:t>
            </a:r>
            <a:r>
              <a:rPr lang="en-US" altLang="zh-CN" sz="3200" b="1" u="sng" dirty="0" smtClean="0">
                <a:solidFill>
                  <a:srgbClr val="FF0000"/>
                </a:solidFill>
                <a:latin typeface="Times New Roman" panose="02020603050405020304" pitchFamily="18" charset="0"/>
              </a:rPr>
              <a:t>happy</a:t>
            </a:r>
            <a:r>
              <a:rPr lang="en-US" altLang="zh-CN" sz="3200" b="1" dirty="0" smtClean="0">
                <a:solidFill>
                  <a:srgbClr val="FF0000"/>
                </a:solidFill>
                <a:latin typeface="Times New Roman" panose="02020603050405020304" pitchFamily="18" charset="0"/>
              </a:rPr>
              <a:t> when m</a:t>
            </a:r>
            <a:r>
              <a:rPr lang="zh-CN" altLang="en-US" sz="3200" b="1" dirty="0" smtClean="0">
                <a:solidFill>
                  <a:srgbClr val="FF0000"/>
                </a:solidFill>
                <a:latin typeface="Times New Roman" panose="02020603050405020304" pitchFamily="18" charset="0"/>
              </a:rPr>
              <a:t>y </a:t>
            </a:r>
            <a:r>
              <a:rPr lang="zh-CN" altLang="en-US" sz="3200" b="1" dirty="0">
                <a:solidFill>
                  <a:srgbClr val="FF0000"/>
                </a:solidFill>
                <a:latin typeface="Times New Roman" panose="02020603050405020304" pitchFamily="18" charset="0"/>
              </a:rPr>
              <a:t>friends hold a birthday party for me.</a:t>
            </a:r>
          </a:p>
        </p:txBody>
      </p:sp>
      <p:sp>
        <p:nvSpPr>
          <p:cNvPr id="14373" name="Text Box 37"/>
          <p:cNvSpPr txBox="1">
            <a:spLocks noChangeArrowheads="1"/>
          </p:cNvSpPr>
          <p:nvPr/>
        </p:nvSpPr>
        <p:spPr bwMode="auto">
          <a:xfrm>
            <a:off x="1898962" y="5560227"/>
            <a:ext cx="6906836"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felt </a:t>
            </a:r>
            <a:r>
              <a:rPr lang="en-US" altLang="zh-CN" sz="3200" b="1" u="sng" dirty="0" smtClean="0">
                <a:solidFill>
                  <a:srgbClr val="FF0000"/>
                </a:solidFill>
                <a:latin typeface="Times New Roman" panose="02020603050405020304" pitchFamily="18" charset="0"/>
              </a:rPr>
              <a:t>worried</a:t>
            </a:r>
            <a:r>
              <a:rPr lang="en-US" altLang="zh-CN" sz="3200" b="1" dirty="0" smtClean="0">
                <a:solidFill>
                  <a:srgbClr val="FF0000"/>
                </a:solidFill>
                <a:latin typeface="Times New Roman" panose="02020603050405020304" pitchFamily="18" charset="0"/>
              </a:rPr>
              <a:t> when our teacher told us that she was giving us a surprise test.</a:t>
            </a:r>
            <a:endParaRPr lang="en-US" altLang="zh-CN" sz="3200" b="1" dirty="0">
              <a:solidFill>
                <a:srgbClr val="FF0000"/>
              </a:solidFill>
              <a:latin typeface="Times New Roman" panose="02020603050405020304" pitchFamily="18" charset="0"/>
            </a:endParaRPr>
          </a:p>
        </p:txBody>
      </p:sp>
      <p:pic>
        <p:nvPicPr>
          <p:cNvPr id="14382" name="Picture 46" descr="Self Check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60648"/>
            <a:ext cx="4375150" cy="1008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71"/>
                                        </p:tgtEl>
                                        <p:attrNameLst>
                                          <p:attrName>style.visibility</p:attrName>
                                        </p:attrNameLst>
                                      </p:cBhvr>
                                      <p:to>
                                        <p:strVal val="visible"/>
                                      </p:to>
                                    </p:set>
                                    <p:animEffect transition="in" filter="blinds(horizontal)">
                                      <p:cBhvr>
                                        <p:cTn id="7" dur="500"/>
                                        <p:tgtEl>
                                          <p:spTgt spid="14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72"/>
                                        </p:tgtEl>
                                        <p:attrNameLst>
                                          <p:attrName>style.visibility</p:attrName>
                                        </p:attrNameLst>
                                      </p:cBhvr>
                                      <p:to>
                                        <p:strVal val="visible"/>
                                      </p:to>
                                    </p:set>
                                    <p:animEffect transition="in" filter="blinds(horizontal)">
                                      <p:cBhvr>
                                        <p:cTn id="12" dur="500"/>
                                        <p:tgtEl>
                                          <p:spTgt spid="14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73"/>
                                        </p:tgtEl>
                                        <p:attrNameLst>
                                          <p:attrName>style.visibility</p:attrName>
                                        </p:attrNameLst>
                                      </p:cBhvr>
                                      <p:to>
                                        <p:strVal val="visible"/>
                                      </p:to>
                                    </p:set>
                                    <p:animEffect transition="in" filter="blinds(horizontal)">
                                      <p:cBhvr>
                                        <p:cTn id="17" dur="500"/>
                                        <p:tgtEl>
                                          <p:spTgt spid="1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1" grpId="0" bldLvl="0" autoUpdateAnimBg="0"/>
      <p:bldP spid="14372" grpId="0" bldLvl="0" autoUpdateAnimBg="0"/>
      <p:bldP spid="14373"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15409" name="Group 49"/>
          <p:cNvGraphicFramePr>
            <a:graphicFrameLocks noGrp="1"/>
          </p:cNvGraphicFramePr>
          <p:nvPr>
            <p:extLst>
              <p:ext uri="{D42A27DB-BD31-4B8C-83A1-F6EECF244321}">
                <p14:modId xmlns:p14="http://schemas.microsoft.com/office/powerpoint/2010/main" val="3378618093"/>
              </p:ext>
            </p:extLst>
          </p:nvPr>
        </p:nvGraphicFramePr>
        <p:xfrm>
          <a:off x="467544" y="1052736"/>
          <a:ext cx="8281988" cy="5236220"/>
        </p:xfrm>
        <a:graphic>
          <a:graphicData uri="http://schemas.openxmlformats.org/drawingml/2006/table">
            <a:tbl>
              <a:tblPr/>
              <a:tblGrid>
                <a:gridCol w="1333500"/>
                <a:gridCol w="6948488"/>
              </a:tblGrid>
              <a:tr h="16561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3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sad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8012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3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tired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521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proud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47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3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shy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CN" altLang="en-US" sz="3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94" name="Text Box 34"/>
          <p:cNvSpPr txBox="1">
            <a:spLocks noChangeArrowheads="1"/>
          </p:cNvSpPr>
          <p:nvPr/>
        </p:nvSpPr>
        <p:spPr bwMode="auto">
          <a:xfrm>
            <a:off x="1835696" y="1046157"/>
            <a:ext cx="6983486" cy="174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2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was </a:t>
            </a:r>
            <a:r>
              <a:rPr lang="en-US" altLang="zh-CN" sz="3200" b="1" u="sng" dirty="0" smtClean="0">
                <a:solidFill>
                  <a:srgbClr val="FF0000"/>
                </a:solidFill>
                <a:latin typeface="Times New Roman" panose="02020603050405020304" pitchFamily="18" charset="0"/>
              </a:rPr>
              <a:t>sad</a:t>
            </a:r>
            <a:r>
              <a:rPr lang="en-US" altLang="zh-CN" sz="3200" b="1" dirty="0" smtClean="0">
                <a:solidFill>
                  <a:srgbClr val="FF0000"/>
                </a:solidFill>
                <a:latin typeface="Times New Roman" panose="02020603050405020304" pitchFamily="18" charset="0"/>
              </a:rPr>
              <a:t> when I had a fight with my best friend and we didn’t talk to each other for a week.</a:t>
            </a:r>
            <a:endParaRPr lang="zh-CN" altLang="en-US" sz="3200" b="1" dirty="0">
              <a:solidFill>
                <a:srgbClr val="FF0000"/>
              </a:solidFill>
              <a:latin typeface="Times New Roman" panose="02020603050405020304" pitchFamily="18" charset="0"/>
            </a:endParaRPr>
          </a:p>
        </p:txBody>
      </p:sp>
      <p:sp>
        <p:nvSpPr>
          <p:cNvPr id="15395" name="Text Box 35"/>
          <p:cNvSpPr txBox="1">
            <a:spLocks noChangeArrowheads="1"/>
          </p:cNvSpPr>
          <p:nvPr/>
        </p:nvSpPr>
        <p:spPr bwMode="auto">
          <a:xfrm>
            <a:off x="1835696" y="2633144"/>
            <a:ext cx="6983486" cy="11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2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was </a:t>
            </a:r>
            <a:r>
              <a:rPr lang="en-US" altLang="zh-CN" sz="3200" b="1" u="sng" dirty="0" smtClean="0">
                <a:solidFill>
                  <a:srgbClr val="FF0000"/>
                </a:solidFill>
                <a:latin typeface="Times New Roman" panose="02020603050405020304" pitchFamily="18" charset="0"/>
              </a:rPr>
              <a:t>tired</a:t>
            </a:r>
            <a:r>
              <a:rPr lang="en-US" altLang="zh-CN" sz="3200" b="1" dirty="0" smtClean="0">
                <a:solidFill>
                  <a:srgbClr val="FF0000"/>
                </a:solidFill>
                <a:latin typeface="Times New Roman" panose="02020603050405020304" pitchFamily="18" charset="0"/>
              </a:rPr>
              <a:t> after staying up late at night to study</a:t>
            </a:r>
            <a:r>
              <a:rPr lang="en-US" altLang="zh-CN" sz="3200" b="1" dirty="0" smtClean="0">
                <a:solidFill>
                  <a:srgbClr val="FF0000"/>
                </a:solidFill>
                <a:latin typeface="Times New Roman" panose="02020603050405020304" pitchFamily="18" charset="0"/>
              </a:rPr>
              <a:t>.</a:t>
            </a:r>
            <a:endParaRPr lang="zh-CN" altLang="en-US" sz="3200" b="1" dirty="0">
              <a:solidFill>
                <a:srgbClr val="FF0000"/>
              </a:solidFill>
              <a:latin typeface="Times New Roman" panose="02020603050405020304" pitchFamily="18" charset="0"/>
            </a:endParaRPr>
          </a:p>
        </p:txBody>
      </p:sp>
      <p:sp>
        <p:nvSpPr>
          <p:cNvPr id="15396" name="Text Box 36"/>
          <p:cNvSpPr txBox="1">
            <a:spLocks noChangeArrowheads="1"/>
          </p:cNvSpPr>
          <p:nvPr/>
        </p:nvSpPr>
        <p:spPr bwMode="auto">
          <a:xfrm>
            <a:off x="1835696" y="3782433"/>
            <a:ext cx="6840538" cy="11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2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felt </a:t>
            </a:r>
            <a:r>
              <a:rPr lang="en-US" altLang="zh-CN" sz="3200" b="1" u="sng" dirty="0" smtClean="0">
                <a:solidFill>
                  <a:srgbClr val="FF0000"/>
                </a:solidFill>
                <a:latin typeface="Times New Roman" panose="02020603050405020304" pitchFamily="18" charset="0"/>
              </a:rPr>
              <a:t>proud </a:t>
            </a:r>
            <a:r>
              <a:rPr lang="en-US" altLang="zh-CN" sz="3200" b="1" dirty="0" smtClean="0">
                <a:solidFill>
                  <a:srgbClr val="FF0000"/>
                </a:solidFill>
                <a:latin typeface="Times New Roman" panose="02020603050405020304" pitchFamily="18" charset="0"/>
              </a:rPr>
              <a:t>when our class won the first prize in the school sports meet.</a:t>
            </a:r>
            <a:endParaRPr lang="zh-CN" altLang="en-US" sz="3200" b="1" dirty="0">
              <a:solidFill>
                <a:srgbClr val="FF0000"/>
              </a:solidFill>
              <a:latin typeface="Times New Roman" panose="02020603050405020304" pitchFamily="18" charset="0"/>
            </a:endParaRPr>
          </a:p>
        </p:txBody>
      </p:sp>
      <p:sp>
        <p:nvSpPr>
          <p:cNvPr id="15397" name="Text Box 37"/>
          <p:cNvSpPr txBox="1">
            <a:spLocks noChangeArrowheads="1"/>
          </p:cNvSpPr>
          <p:nvPr/>
        </p:nvSpPr>
        <p:spPr bwMode="auto">
          <a:xfrm>
            <a:off x="1832518" y="5003717"/>
            <a:ext cx="6804025" cy="11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2000"/>
              </a:lnSpc>
              <a:buFont typeface="Arial" panose="020B0604020202020204" pitchFamily="34" charset="0"/>
              <a:buNone/>
            </a:pPr>
            <a:r>
              <a:rPr lang="en-US" altLang="zh-CN" sz="3200" b="1" dirty="0" smtClean="0">
                <a:solidFill>
                  <a:srgbClr val="FF0000"/>
                </a:solidFill>
                <a:latin typeface="Times New Roman" panose="02020603050405020304" pitchFamily="18" charset="0"/>
              </a:rPr>
              <a:t>I felt </a:t>
            </a:r>
            <a:r>
              <a:rPr lang="en-US" altLang="zh-CN" sz="3200" b="1" u="sng" dirty="0" smtClean="0">
                <a:solidFill>
                  <a:srgbClr val="FF0000"/>
                </a:solidFill>
                <a:latin typeface="Times New Roman" panose="02020603050405020304" pitchFamily="18" charset="0"/>
              </a:rPr>
              <a:t>shy</a:t>
            </a:r>
            <a:r>
              <a:rPr lang="en-US" altLang="zh-CN" sz="3200" b="1" dirty="0" smtClean="0">
                <a:solidFill>
                  <a:srgbClr val="FF0000"/>
                </a:solidFill>
                <a:latin typeface="Times New Roman" panose="02020603050405020304" pitchFamily="18" charset="0"/>
              </a:rPr>
              <a:t> on the first day of Grade 7 and did not dare to talk </a:t>
            </a:r>
            <a:r>
              <a:rPr lang="en-US" altLang="zh-CN" sz="3200" b="1" smtClean="0">
                <a:solidFill>
                  <a:srgbClr val="FF0000"/>
                </a:solidFill>
                <a:latin typeface="Times New Roman" panose="02020603050405020304" pitchFamily="18" charset="0"/>
              </a:rPr>
              <a:t>to </a:t>
            </a:r>
            <a:r>
              <a:rPr lang="en-US" altLang="zh-CN" sz="3200" b="1" smtClean="0">
                <a:solidFill>
                  <a:srgbClr val="FF0000"/>
                </a:solidFill>
                <a:latin typeface="Times New Roman" panose="02020603050405020304" pitchFamily="18" charset="0"/>
              </a:rPr>
              <a:t>anyone.</a:t>
            </a:r>
            <a:endParaRPr lang="zh-CN" altLang="en-US" sz="32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94"/>
                                        </p:tgtEl>
                                        <p:attrNameLst>
                                          <p:attrName>style.visibility</p:attrName>
                                        </p:attrNameLst>
                                      </p:cBhvr>
                                      <p:to>
                                        <p:strVal val="visible"/>
                                      </p:to>
                                    </p:set>
                                    <p:animEffect transition="in" filter="blinds(horizontal)">
                                      <p:cBhvr>
                                        <p:cTn id="7" dur="500"/>
                                        <p:tgtEl>
                                          <p:spTgt spid="15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95"/>
                                        </p:tgtEl>
                                        <p:attrNameLst>
                                          <p:attrName>style.visibility</p:attrName>
                                        </p:attrNameLst>
                                      </p:cBhvr>
                                      <p:to>
                                        <p:strVal val="visible"/>
                                      </p:to>
                                    </p:set>
                                    <p:animEffect transition="in" filter="blinds(horizontal)">
                                      <p:cBhvr>
                                        <p:cTn id="12" dur="500"/>
                                        <p:tgtEl>
                                          <p:spTgt spid="15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96"/>
                                        </p:tgtEl>
                                        <p:attrNameLst>
                                          <p:attrName>style.visibility</p:attrName>
                                        </p:attrNameLst>
                                      </p:cBhvr>
                                      <p:to>
                                        <p:strVal val="visible"/>
                                      </p:to>
                                    </p:set>
                                    <p:animEffect transition="in" filter="blinds(horizontal)">
                                      <p:cBhvr>
                                        <p:cTn id="17" dur="500"/>
                                        <p:tgtEl>
                                          <p:spTgt spid="15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97"/>
                                        </p:tgtEl>
                                        <p:attrNameLst>
                                          <p:attrName>style.visibility</p:attrName>
                                        </p:attrNameLst>
                                      </p:cBhvr>
                                      <p:to>
                                        <p:strVal val="visible"/>
                                      </p:to>
                                    </p:set>
                                    <p:animEffect transition="in" filter="blinds(horizontal)">
                                      <p:cBhvr>
                                        <p:cTn id="22" dur="500"/>
                                        <p:tgtEl>
                                          <p:spTgt spid="1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bldLvl="0" autoUpdateAnimBg="0"/>
      <p:bldP spid="15395" grpId="0" bldLvl="0" autoUpdateAnimBg="0"/>
      <p:bldP spid="15396" grpId="0" bldLvl="0" autoUpdateAnimBg="0"/>
      <p:bldP spid="1539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5123" name="Picture 3" descr="Section B3 (3a-Self check)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64904"/>
            <a:ext cx="5694363" cy="2103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51656" y="1052736"/>
            <a:ext cx="7466013"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indent="-449263">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6286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a:solidFill>
                  <a:srgbClr val="0000FF"/>
                </a:solidFill>
              </a:rPr>
              <a:t>2 Fill in the blanks with the correct forms of the verbs in brackets.</a:t>
            </a:r>
          </a:p>
        </p:txBody>
      </p:sp>
      <p:sp>
        <p:nvSpPr>
          <p:cNvPr id="16387" name="Text Box 3"/>
          <p:cNvSpPr txBox="1">
            <a:spLocks noChangeArrowheads="1"/>
          </p:cNvSpPr>
          <p:nvPr/>
        </p:nvSpPr>
        <p:spPr bwMode="auto">
          <a:xfrm>
            <a:off x="407194" y="2277687"/>
            <a:ext cx="813593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latin typeface="Times New Roman" panose="02020603050405020304" pitchFamily="18" charset="0"/>
                <a:cs typeface="Times New Roman" panose="02020603050405020304" pitchFamily="18" charset="0"/>
              </a:rPr>
              <a:t>I </a:t>
            </a:r>
            <a:r>
              <a:rPr lang="zh-CN" altLang="en-US" sz="3200" b="1" dirty="0" smtClean="0">
                <a:latin typeface="Times New Roman" panose="02020603050405020304" pitchFamily="18" charset="0"/>
                <a:cs typeface="Times New Roman" panose="02020603050405020304" pitchFamily="18" charset="0"/>
              </a:rPr>
              <a:t>can</a:t>
            </a:r>
            <a:r>
              <a:rPr lang="en-US" altLang="zh-CN" sz="3200" b="1" dirty="0" smtClean="0">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t </a:t>
            </a:r>
            <a:r>
              <a:rPr lang="zh-CN" altLang="en-US" sz="3200" b="1" dirty="0">
                <a:latin typeface="Times New Roman" panose="02020603050405020304" pitchFamily="18" charset="0"/>
                <a:cs typeface="Times New Roman" panose="02020603050405020304" pitchFamily="18" charset="0"/>
              </a:rPr>
              <a:t>_______</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(believe)</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that today is the last day of junior high school. I</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still</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__________</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(remember)</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the first day of Grade 7 like it was yesterday. I used to _____</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(be) a really shy person, so on the first day of junior high, I</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____</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(be) so scared and nervous. </a:t>
            </a:r>
          </a:p>
        </p:txBody>
      </p:sp>
      <p:sp>
        <p:nvSpPr>
          <p:cNvPr id="16388" name="Text Box 4"/>
          <p:cNvSpPr txBox="1">
            <a:spLocks noChangeArrowheads="1"/>
          </p:cNvSpPr>
          <p:nvPr/>
        </p:nvSpPr>
        <p:spPr bwMode="auto">
          <a:xfrm>
            <a:off x="1691680" y="2279275"/>
            <a:ext cx="221297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believe</a:t>
            </a:r>
          </a:p>
        </p:txBody>
      </p:sp>
      <p:sp>
        <p:nvSpPr>
          <p:cNvPr id="16389" name="Text Box 5"/>
          <p:cNvSpPr txBox="1">
            <a:spLocks noChangeArrowheads="1"/>
          </p:cNvSpPr>
          <p:nvPr/>
        </p:nvSpPr>
        <p:spPr bwMode="auto">
          <a:xfrm>
            <a:off x="5868144" y="2819374"/>
            <a:ext cx="25288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remember</a:t>
            </a:r>
          </a:p>
        </p:txBody>
      </p:sp>
      <p:sp>
        <p:nvSpPr>
          <p:cNvPr id="16390" name="Text Box 6"/>
          <p:cNvSpPr txBox="1">
            <a:spLocks noChangeArrowheads="1"/>
          </p:cNvSpPr>
          <p:nvPr/>
        </p:nvSpPr>
        <p:spPr bwMode="auto">
          <a:xfrm>
            <a:off x="4764088" y="4005064"/>
            <a:ext cx="792162" cy="63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be</a:t>
            </a:r>
          </a:p>
        </p:txBody>
      </p:sp>
      <p:sp>
        <p:nvSpPr>
          <p:cNvPr id="16391" name="Text Box 7"/>
          <p:cNvSpPr txBox="1">
            <a:spLocks noChangeArrowheads="1"/>
          </p:cNvSpPr>
          <p:nvPr/>
        </p:nvSpPr>
        <p:spPr bwMode="auto">
          <a:xfrm>
            <a:off x="683568" y="5157192"/>
            <a:ext cx="1079500" cy="63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was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ppt_w</p:attrName>
                                        </p:attrNameLst>
                                      </p:cBhvr>
                                      <p:tavLst>
                                        <p:tav tm="0">
                                          <p:val>
                                            <p:fltVal val="0"/>
                                          </p:val>
                                        </p:tav>
                                        <p:tav tm="100000">
                                          <p:val>
                                            <p:strVal val="#ppt_w"/>
                                          </p:val>
                                        </p:tav>
                                      </p:tavLst>
                                    </p:anim>
                                    <p:anim calcmode="lin" valueType="num">
                                      <p:cBhvr>
                                        <p:cTn id="8" dur="500" fill="hold"/>
                                        <p:tgtEl>
                                          <p:spTgt spid="1638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p:cTn id="13" dur="500" fill="hold"/>
                                        <p:tgtEl>
                                          <p:spTgt spid="16389"/>
                                        </p:tgtEl>
                                        <p:attrNameLst>
                                          <p:attrName>ppt_w</p:attrName>
                                        </p:attrNameLst>
                                      </p:cBhvr>
                                      <p:tavLst>
                                        <p:tav tm="0">
                                          <p:val>
                                            <p:fltVal val="0"/>
                                          </p:val>
                                        </p:tav>
                                        <p:tav tm="100000">
                                          <p:val>
                                            <p:strVal val="#ppt_w"/>
                                          </p:val>
                                        </p:tav>
                                      </p:tavLst>
                                    </p:anim>
                                    <p:anim calcmode="lin" valueType="num">
                                      <p:cBhvr>
                                        <p:cTn id="14" dur="500" fill="hold"/>
                                        <p:tgtEl>
                                          <p:spTgt spid="1638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p:cTn id="19" dur="500" fill="hold"/>
                                        <p:tgtEl>
                                          <p:spTgt spid="16390"/>
                                        </p:tgtEl>
                                        <p:attrNameLst>
                                          <p:attrName>ppt_w</p:attrName>
                                        </p:attrNameLst>
                                      </p:cBhvr>
                                      <p:tavLst>
                                        <p:tav tm="0">
                                          <p:val>
                                            <p:fltVal val="0"/>
                                          </p:val>
                                        </p:tav>
                                        <p:tav tm="100000">
                                          <p:val>
                                            <p:strVal val="#ppt_w"/>
                                          </p:val>
                                        </p:tav>
                                      </p:tavLst>
                                    </p:anim>
                                    <p:anim calcmode="lin" valueType="num">
                                      <p:cBhvr>
                                        <p:cTn id="20" dur="500" fill="hold"/>
                                        <p:tgtEl>
                                          <p:spTgt spid="163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6391"/>
                                        </p:tgtEl>
                                        <p:attrNameLst>
                                          <p:attrName>style.visibility</p:attrName>
                                        </p:attrNameLst>
                                      </p:cBhvr>
                                      <p:to>
                                        <p:strVal val="visible"/>
                                      </p:to>
                                    </p:set>
                                    <p:anim calcmode="lin" valueType="num">
                                      <p:cBhvr>
                                        <p:cTn id="25" dur="500" fill="hold"/>
                                        <p:tgtEl>
                                          <p:spTgt spid="16391"/>
                                        </p:tgtEl>
                                        <p:attrNameLst>
                                          <p:attrName>ppt_w</p:attrName>
                                        </p:attrNameLst>
                                      </p:cBhvr>
                                      <p:tavLst>
                                        <p:tav tm="0">
                                          <p:val>
                                            <p:fltVal val="0"/>
                                          </p:val>
                                        </p:tav>
                                        <p:tav tm="100000">
                                          <p:val>
                                            <p:strVal val="#ppt_w"/>
                                          </p:val>
                                        </p:tav>
                                      </p:tavLst>
                                    </p:anim>
                                    <p:anim calcmode="lin" valueType="num">
                                      <p:cBhvr>
                                        <p:cTn id="26" dur="500" fill="hold"/>
                                        <p:tgtEl>
                                          <p:spTgt spid="163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16389" grpId="0" bldLvl="0" autoUpdateAnimBg="0"/>
      <p:bldP spid="16390" grpId="0" bldLvl="0" autoUpdateAnimBg="0"/>
      <p:bldP spid="16391"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66651" y="978091"/>
            <a:ext cx="7993063"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en-US" altLang="zh-CN" sz="3200" b="1">
                <a:latin typeface="Times New Roman" panose="02020603050405020304" pitchFamily="18" charset="0"/>
              </a:rPr>
              <a:t>I _______ (think) that I would never make any friends. But now, I _______ (realize) that I was just being silly. Since then, I __________ (make) so many good friends and I ___________ (share) so many good memories with them. Even though I ____ (be) sad that junior high is over, I ___________ (look) forward to new experiences in senior high!</a:t>
            </a:r>
            <a:endParaRPr lang="zh-CN" altLang="en-US" sz="3200" b="1">
              <a:latin typeface="Times New Roman" panose="02020603050405020304" pitchFamily="18" charset="0"/>
            </a:endParaRPr>
          </a:p>
        </p:txBody>
      </p:sp>
      <p:sp>
        <p:nvSpPr>
          <p:cNvPr id="17411" name="Text Box 3"/>
          <p:cNvSpPr txBox="1">
            <a:spLocks noChangeArrowheads="1"/>
          </p:cNvSpPr>
          <p:nvPr/>
        </p:nvSpPr>
        <p:spPr bwMode="auto">
          <a:xfrm>
            <a:off x="755576" y="980728"/>
            <a:ext cx="1800225" cy="63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thought</a:t>
            </a:r>
          </a:p>
        </p:txBody>
      </p:sp>
      <p:sp>
        <p:nvSpPr>
          <p:cNvPr id="17412" name="Text Box 4"/>
          <p:cNvSpPr txBox="1">
            <a:spLocks noChangeArrowheads="1"/>
          </p:cNvSpPr>
          <p:nvPr/>
        </p:nvSpPr>
        <p:spPr bwMode="auto">
          <a:xfrm>
            <a:off x="4644008" y="1592021"/>
            <a:ext cx="21732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realize</a:t>
            </a:r>
          </a:p>
        </p:txBody>
      </p:sp>
      <p:sp>
        <p:nvSpPr>
          <p:cNvPr id="17413" name="Text Box 5"/>
          <p:cNvSpPr txBox="1">
            <a:spLocks noChangeArrowheads="1"/>
          </p:cNvSpPr>
          <p:nvPr/>
        </p:nvSpPr>
        <p:spPr bwMode="auto">
          <a:xfrm>
            <a:off x="527043" y="2708920"/>
            <a:ext cx="24352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have made</a:t>
            </a:r>
          </a:p>
        </p:txBody>
      </p:sp>
      <p:sp>
        <p:nvSpPr>
          <p:cNvPr id="17414" name="Text Box 6"/>
          <p:cNvSpPr txBox="1">
            <a:spLocks noChangeArrowheads="1"/>
          </p:cNvSpPr>
          <p:nvPr/>
        </p:nvSpPr>
        <p:spPr bwMode="auto">
          <a:xfrm>
            <a:off x="1528856" y="3341815"/>
            <a:ext cx="27511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smtClean="0">
                <a:solidFill>
                  <a:srgbClr val="FF0000"/>
                </a:solidFill>
                <a:latin typeface="Times New Roman" panose="02020603050405020304" pitchFamily="18" charset="0"/>
              </a:rPr>
              <a:t>have shared</a:t>
            </a:r>
            <a:endParaRPr lang="zh-CN" altLang="en-US" sz="3200" b="1" dirty="0">
              <a:solidFill>
                <a:srgbClr val="FF0000"/>
              </a:solidFill>
              <a:latin typeface="Times New Roman" panose="02020603050405020304" pitchFamily="18" charset="0"/>
            </a:endParaRPr>
          </a:p>
        </p:txBody>
      </p:sp>
      <p:sp>
        <p:nvSpPr>
          <p:cNvPr id="17415" name="Text Box 7"/>
          <p:cNvSpPr txBox="1">
            <a:spLocks noChangeArrowheads="1"/>
          </p:cNvSpPr>
          <p:nvPr/>
        </p:nvSpPr>
        <p:spPr bwMode="auto">
          <a:xfrm>
            <a:off x="6876256" y="3859969"/>
            <a:ext cx="9366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am</a:t>
            </a:r>
          </a:p>
        </p:txBody>
      </p:sp>
      <p:sp>
        <p:nvSpPr>
          <p:cNvPr id="17416" name="Text Box 8"/>
          <p:cNvSpPr txBox="1">
            <a:spLocks noChangeArrowheads="1"/>
          </p:cNvSpPr>
          <p:nvPr/>
        </p:nvSpPr>
        <p:spPr bwMode="auto">
          <a:xfrm>
            <a:off x="5576093" y="4473899"/>
            <a:ext cx="26003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zh-CN" altLang="en-US" sz="3200" b="1" dirty="0">
                <a:solidFill>
                  <a:srgbClr val="FF0000"/>
                </a:solidFill>
                <a:latin typeface="Times New Roman" panose="02020603050405020304" pitchFamily="18" charset="0"/>
              </a:rPr>
              <a:t>am looking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p:cTn id="7" dur="500" fill="hold"/>
                                        <p:tgtEl>
                                          <p:spTgt spid="17411"/>
                                        </p:tgtEl>
                                        <p:attrNameLst>
                                          <p:attrName>ppt_w</p:attrName>
                                        </p:attrNameLst>
                                      </p:cBhvr>
                                      <p:tavLst>
                                        <p:tav tm="0">
                                          <p:val>
                                            <p:fltVal val="0"/>
                                          </p:val>
                                        </p:tav>
                                        <p:tav tm="100000">
                                          <p:val>
                                            <p:strVal val="#ppt_w"/>
                                          </p:val>
                                        </p:tav>
                                      </p:tavLst>
                                    </p:anim>
                                    <p:anim calcmode="lin" valueType="num">
                                      <p:cBhvr>
                                        <p:cTn id="8" dur="500" fill="hold"/>
                                        <p:tgtEl>
                                          <p:spTgt spid="1741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p:cTn id="13" dur="500" fill="hold"/>
                                        <p:tgtEl>
                                          <p:spTgt spid="17412"/>
                                        </p:tgtEl>
                                        <p:attrNameLst>
                                          <p:attrName>ppt_w</p:attrName>
                                        </p:attrNameLst>
                                      </p:cBhvr>
                                      <p:tavLst>
                                        <p:tav tm="0">
                                          <p:val>
                                            <p:fltVal val="0"/>
                                          </p:val>
                                        </p:tav>
                                        <p:tav tm="100000">
                                          <p:val>
                                            <p:strVal val="#ppt_w"/>
                                          </p:val>
                                        </p:tav>
                                      </p:tavLst>
                                    </p:anim>
                                    <p:anim calcmode="lin" valueType="num">
                                      <p:cBhvr>
                                        <p:cTn id="14" dur="500" fill="hold"/>
                                        <p:tgtEl>
                                          <p:spTgt spid="1741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p:cTn id="19" dur="500" fill="hold"/>
                                        <p:tgtEl>
                                          <p:spTgt spid="17413"/>
                                        </p:tgtEl>
                                        <p:attrNameLst>
                                          <p:attrName>ppt_w</p:attrName>
                                        </p:attrNameLst>
                                      </p:cBhvr>
                                      <p:tavLst>
                                        <p:tav tm="0">
                                          <p:val>
                                            <p:fltVal val="0"/>
                                          </p:val>
                                        </p:tav>
                                        <p:tav tm="100000">
                                          <p:val>
                                            <p:strVal val="#ppt_w"/>
                                          </p:val>
                                        </p:tav>
                                      </p:tavLst>
                                    </p:anim>
                                    <p:anim calcmode="lin" valueType="num">
                                      <p:cBhvr>
                                        <p:cTn id="20" dur="500" fill="hold"/>
                                        <p:tgtEl>
                                          <p:spTgt spid="1741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7414"/>
                                        </p:tgtEl>
                                        <p:attrNameLst>
                                          <p:attrName>style.visibility</p:attrName>
                                        </p:attrNameLst>
                                      </p:cBhvr>
                                      <p:to>
                                        <p:strVal val="visible"/>
                                      </p:to>
                                    </p:set>
                                    <p:anim calcmode="lin" valueType="num">
                                      <p:cBhvr>
                                        <p:cTn id="25" dur="500" fill="hold"/>
                                        <p:tgtEl>
                                          <p:spTgt spid="17414"/>
                                        </p:tgtEl>
                                        <p:attrNameLst>
                                          <p:attrName>ppt_w</p:attrName>
                                        </p:attrNameLst>
                                      </p:cBhvr>
                                      <p:tavLst>
                                        <p:tav tm="0">
                                          <p:val>
                                            <p:fltVal val="0"/>
                                          </p:val>
                                        </p:tav>
                                        <p:tav tm="100000">
                                          <p:val>
                                            <p:strVal val="#ppt_w"/>
                                          </p:val>
                                        </p:tav>
                                      </p:tavLst>
                                    </p:anim>
                                    <p:anim calcmode="lin" valueType="num">
                                      <p:cBhvr>
                                        <p:cTn id="26" dur="500" fill="hold"/>
                                        <p:tgtEl>
                                          <p:spTgt spid="1741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7415"/>
                                        </p:tgtEl>
                                        <p:attrNameLst>
                                          <p:attrName>style.visibility</p:attrName>
                                        </p:attrNameLst>
                                      </p:cBhvr>
                                      <p:to>
                                        <p:strVal val="visible"/>
                                      </p:to>
                                    </p:set>
                                    <p:anim calcmode="lin" valueType="num">
                                      <p:cBhvr>
                                        <p:cTn id="31" dur="500" fill="hold"/>
                                        <p:tgtEl>
                                          <p:spTgt spid="17415"/>
                                        </p:tgtEl>
                                        <p:attrNameLst>
                                          <p:attrName>ppt_w</p:attrName>
                                        </p:attrNameLst>
                                      </p:cBhvr>
                                      <p:tavLst>
                                        <p:tav tm="0">
                                          <p:val>
                                            <p:fltVal val="0"/>
                                          </p:val>
                                        </p:tav>
                                        <p:tav tm="100000">
                                          <p:val>
                                            <p:strVal val="#ppt_w"/>
                                          </p:val>
                                        </p:tav>
                                      </p:tavLst>
                                    </p:anim>
                                    <p:anim calcmode="lin" valueType="num">
                                      <p:cBhvr>
                                        <p:cTn id="32" dur="500" fill="hold"/>
                                        <p:tgtEl>
                                          <p:spTgt spid="17415"/>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7416"/>
                                        </p:tgtEl>
                                        <p:attrNameLst>
                                          <p:attrName>style.visibility</p:attrName>
                                        </p:attrNameLst>
                                      </p:cBhvr>
                                      <p:to>
                                        <p:strVal val="visible"/>
                                      </p:to>
                                    </p:set>
                                    <p:anim calcmode="lin" valueType="num">
                                      <p:cBhvr>
                                        <p:cTn id="37" dur="500" fill="hold"/>
                                        <p:tgtEl>
                                          <p:spTgt spid="17416"/>
                                        </p:tgtEl>
                                        <p:attrNameLst>
                                          <p:attrName>ppt_w</p:attrName>
                                        </p:attrNameLst>
                                      </p:cBhvr>
                                      <p:tavLst>
                                        <p:tav tm="0">
                                          <p:val>
                                            <p:fltVal val="0"/>
                                          </p:val>
                                        </p:tav>
                                        <p:tav tm="100000">
                                          <p:val>
                                            <p:strVal val="#ppt_w"/>
                                          </p:val>
                                        </p:tav>
                                      </p:tavLst>
                                    </p:anim>
                                    <p:anim calcmode="lin" valueType="num">
                                      <p:cBhvr>
                                        <p:cTn id="38" dur="500" fill="hold"/>
                                        <p:tgtEl>
                                          <p:spTgt spid="174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autoUpdateAnimBg="0"/>
      <p:bldP spid="17412" grpId="0" bldLvl="0" autoUpdateAnimBg="0"/>
      <p:bldP spid="17413" grpId="0" bldLvl="0" autoUpdateAnimBg="0"/>
      <p:bldP spid="17414" grpId="0" bldLvl="0" autoUpdateAnimBg="0"/>
      <p:bldP spid="17415" grpId="0" bldLvl="0" autoUpdateAnimBg="0"/>
      <p:bldP spid="17416"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764704"/>
            <a:ext cx="3005588" cy="993734"/>
          </a:xfrm>
          <a:prstGeom prst="rect">
            <a:avLst/>
          </a:prstGeom>
        </p:spPr>
      </p:pic>
      <p:sp>
        <p:nvSpPr>
          <p:cNvPr id="3" name="Rectangle 1"/>
          <p:cNvSpPr>
            <a:spLocks noChangeArrowheads="1"/>
          </p:cNvSpPr>
          <p:nvPr/>
        </p:nvSpPr>
        <p:spPr bwMode="auto">
          <a:xfrm>
            <a:off x="814269" y="2924944"/>
            <a:ext cx="7272808" cy="1222642"/>
          </a:xfrm>
          <a:prstGeom prst="rect">
            <a:avLst/>
          </a:prstGeom>
          <a:solidFill>
            <a:srgbClr val="FFFF00"/>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the future, because of, separate from, wing, look forward to</a:t>
            </a:r>
          </a:p>
        </p:txBody>
      </p:sp>
      <p:sp>
        <p:nvSpPr>
          <p:cNvPr id="4" name="矩形 3"/>
          <p:cNvSpPr/>
          <p:nvPr/>
        </p:nvSpPr>
        <p:spPr>
          <a:xfrm>
            <a:off x="323528" y="1707303"/>
            <a:ext cx="8254290" cy="1217641"/>
          </a:xfrm>
          <a:prstGeom prst="rect">
            <a:avLst/>
          </a:prstGeom>
        </p:spPr>
        <p:txBody>
          <a:bodyPr wrap="square">
            <a:spAutoFit/>
          </a:bodyPr>
          <a:lstStyle/>
          <a:p>
            <a:pPr>
              <a:lnSpc>
                <a:spcPct val="12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en-US" sz="3200" b="1" dirty="0">
                <a:solidFill>
                  <a:srgbClr val="0000FF"/>
                </a:solidFill>
                <a:latin typeface="Times New Roman" panose="02020603050405020304" pitchFamily="18" charset="0"/>
                <a:cs typeface="Times New Roman" panose="02020603050405020304" pitchFamily="18" charset="0"/>
              </a:rPr>
              <a:t>根据语境，从方框中选择恰当的单词或</a:t>
            </a:r>
            <a:r>
              <a:rPr lang="zh-CN" altLang="en-US" sz="3200" b="1" dirty="0" smtClean="0">
                <a:solidFill>
                  <a:srgbClr val="0000FF"/>
                </a:solidFill>
                <a:latin typeface="Times New Roman" panose="02020603050405020304" pitchFamily="18" charset="0"/>
                <a:cs typeface="Times New Roman" panose="02020603050405020304" pitchFamily="18" charset="0"/>
              </a:rPr>
              <a:t>短</a:t>
            </a: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a:lnSpc>
                <a:spcPct val="120000"/>
              </a:lnSpc>
            </a:pP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en-US" sz="3200" b="1" dirty="0" smtClean="0">
                <a:solidFill>
                  <a:srgbClr val="0000FF"/>
                </a:solidFill>
                <a:latin typeface="Times New Roman" panose="02020603050405020304" pitchFamily="18" charset="0"/>
                <a:cs typeface="Times New Roman" panose="02020603050405020304" pitchFamily="18" charset="0"/>
              </a:rPr>
              <a:t>语</a:t>
            </a:r>
            <a:r>
              <a:rPr lang="zh-CN" altLang="en-US" sz="3200" b="1" dirty="0">
                <a:solidFill>
                  <a:srgbClr val="0000FF"/>
                </a:solidFill>
                <a:latin typeface="Times New Roman" panose="02020603050405020304" pitchFamily="18" charset="0"/>
                <a:cs typeface="Times New Roman" panose="02020603050405020304" pitchFamily="18" charset="0"/>
              </a:rPr>
              <a:t>填空，有的需要变换形式。</a:t>
            </a:r>
            <a:endParaRPr lang="zh-CN" altLang="en-US" sz="3200" dirty="0">
              <a:solidFill>
                <a:srgbClr val="0000FF"/>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26237" y="4169360"/>
            <a:ext cx="7848872" cy="240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Sara wishes to have _________________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fly like a bird.</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This house is _________________ the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next by a garden.</a:t>
            </a:r>
          </a:p>
        </p:txBody>
      </p:sp>
      <p:sp>
        <p:nvSpPr>
          <p:cNvPr id="7" name="矩形 6"/>
          <p:cNvSpPr/>
          <p:nvPr/>
        </p:nvSpPr>
        <p:spPr>
          <a:xfrm>
            <a:off x="5148064" y="4152871"/>
            <a:ext cx="1188146" cy="631198"/>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wings</a:t>
            </a:r>
            <a:endParaRPr lang="zh-CN" altLang="en-US" sz="3200" dirty="0"/>
          </a:p>
        </p:txBody>
      </p:sp>
      <p:sp>
        <p:nvSpPr>
          <p:cNvPr id="8" name="矩形 7"/>
          <p:cNvSpPr/>
          <p:nvPr/>
        </p:nvSpPr>
        <p:spPr>
          <a:xfrm>
            <a:off x="3563888" y="5267099"/>
            <a:ext cx="2855846" cy="631198"/>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separated from</a:t>
            </a:r>
            <a:endParaRPr lang="zh-CN" altLang="en-US" sz="3200" dirty="0"/>
          </a:p>
        </p:txBody>
      </p:sp>
    </p:spTree>
    <p:extLst>
      <p:ext uri="{BB962C8B-B14F-4D97-AF65-F5344CB8AC3E}">
        <p14:creationId xmlns:p14="http://schemas.microsoft.com/office/powerpoint/2010/main" val="2357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978564" y="406158"/>
            <a:ext cx="7272808" cy="1222642"/>
          </a:xfrm>
          <a:prstGeom prst="rect">
            <a:avLst/>
          </a:prstGeom>
          <a:solidFill>
            <a:srgbClr val="FFFF00"/>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the future, because of, separate from, wing, look forward to</a:t>
            </a:r>
          </a:p>
        </p:txBody>
      </p:sp>
      <p:sp>
        <p:nvSpPr>
          <p:cNvPr id="3" name="Rectangle 1"/>
          <p:cNvSpPr>
            <a:spLocks noChangeArrowheads="1"/>
          </p:cNvSpPr>
          <p:nvPr/>
        </p:nvSpPr>
        <p:spPr bwMode="auto">
          <a:xfrm>
            <a:off x="323528" y="1628800"/>
            <a:ext cx="8582881"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Many beautiful fishes are fast disappearing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_________________ the water pollution.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—Where does your little daughter want to go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during her holidays?</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—She always _________________ going to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Paris.</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 Jenny wants to be a reporter ______________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because she likes to interview people. </a:t>
            </a:r>
          </a:p>
        </p:txBody>
      </p:sp>
      <p:sp>
        <p:nvSpPr>
          <p:cNvPr id="5" name="矩形 4"/>
          <p:cNvSpPr/>
          <p:nvPr/>
        </p:nvSpPr>
        <p:spPr>
          <a:xfrm>
            <a:off x="1475656" y="2249642"/>
            <a:ext cx="2100255" cy="683264"/>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because of </a:t>
            </a:r>
            <a:endParaRPr lang="zh-CN" altLang="en-US" sz="3200" dirty="0"/>
          </a:p>
        </p:txBody>
      </p:sp>
      <p:sp>
        <p:nvSpPr>
          <p:cNvPr id="6" name="矩形 5"/>
          <p:cNvSpPr/>
          <p:nvPr/>
        </p:nvSpPr>
        <p:spPr>
          <a:xfrm>
            <a:off x="3446619" y="4025919"/>
            <a:ext cx="3079689" cy="631198"/>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looks forward to</a:t>
            </a:r>
            <a:endParaRPr lang="zh-CN" altLang="en-US" sz="3200" dirty="0"/>
          </a:p>
        </p:txBody>
      </p:sp>
      <p:sp>
        <p:nvSpPr>
          <p:cNvPr id="7" name="矩形 6"/>
          <p:cNvSpPr/>
          <p:nvPr/>
        </p:nvSpPr>
        <p:spPr>
          <a:xfrm>
            <a:off x="5940152" y="5203623"/>
            <a:ext cx="2466316" cy="631198"/>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in the future </a:t>
            </a:r>
            <a:endParaRPr lang="zh-CN" altLang="en-US" sz="3200" dirty="0"/>
          </a:p>
        </p:txBody>
      </p:sp>
    </p:spTree>
    <p:extLst>
      <p:ext uri="{BB962C8B-B14F-4D97-AF65-F5344CB8AC3E}">
        <p14:creationId xmlns:p14="http://schemas.microsoft.com/office/powerpoint/2010/main" val="249349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68761" y="786653"/>
            <a:ext cx="8352928"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3200" b="1" i="0" u="none" strike="noStrike" cap="none" normalizeH="0" baseline="0" dirty="0" smtClean="0">
                <a:ln>
                  <a:noFill/>
                </a:ln>
                <a:solidFill>
                  <a:srgbClr val="0000FF"/>
                </a:solidFill>
                <a:effectLst/>
                <a:latin typeface="宋体" panose="02010600030101010101" pitchFamily="2" charset="-122"/>
              </a:rPr>
              <a:t>Ⅱ</a:t>
            </a:r>
            <a:r>
              <a:rPr kumimoji="0" lang="en-US" altLang="zh-CN" sz="3200" b="1" i="0" u="none" strike="noStrike" cap="none" normalizeH="0" baseline="0" dirty="0" smtClean="0">
                <a:ln>
                  <a:noFill/>
                </a:ln>
                <a:solidFill>
                  <a:srgbClr val="0000FF"/>
                </a:solidFill>
                <a:effectLst/>
              </a:rPr>
              <a:t>. </a:t>
            </a:r>
            <a:r>
              <a:rPr kumimoji="0" lang="zh-CN" altLang="en-US" sz="3200" b="1" i="0" u="none" strike="noStrike" cap="none" normalizeH="0" baseline="0" dirty="0" smtClean="0">
                <a:ln>
                  <a:noFill/>
                </a:ln>
                <a:solidFill>
                  <a:srgbClr val="0000FF"/>
                </a:solidFill>
                <a:effectLst/>
                <a:latin typeface="宋体" panose="02010600030101010101" pitchFamily="2" charset="-122"/>
              </a:rPr>
              <a:t>阅读短文，从方框中选择恰当的单词并</a:t>
            </a:r>
            <a:endParaRPr kumimoji="0" lang="en-US" altLang="zh-CN" sz="3200" b="1" i="0" u="none" strike="noStrike" cap="none" normalizeH="0" baseline="0" dirty="0" smtClean="0">
              <a:ln>
                <a:noFill/>
              </a:ln>
              <a:solidFill>
                <a:srgbClr val="0000FF"/>
              </a:solidFill>
              <a:effectLst/>
              <a:latin typeface="宋体" panose="02010600030101010101" pitchFamily="2" charset="-122"/>
            </a:endParaRP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solidFill>
                  <a:srgbClr val="0000FF"/>
                </a:solidFill>
                <a:latin typeface="宋体" panose="02010600030101010101" pitchFamily="2" charset="-122"/>
              </a:rPr>
              <a:t> </a:t>
            </a:r>
            <a:r>
              <a:rPr lang="en-US" altLang="zh-CN" sz="3200" b="1" dirty="0" smtClean="0">
                <a:solidFill>
                  <a:srgbClr val="0000FF"/>
                </a:solidFill>
                <a:latin typeface="宋体" panose="02010600030101010101" pitchFamily="2" charset="-122"/>
              </a:rPr>
              <a:t>  </a:t>
            </a:r>
            <a:r>
              <a:rPr kumimoji="0" lang="zh-CN" altLang="en-US" sz="3200" b="1" i="0" u="none" strike="noStrike" cap="none" normalizeH="0" baseline="0" dirty="0" smtClean="0">
                <a:ln>
                  <a:noFill/>
                </a:ln>
                <a:solidFill>
                  <a:srgbClr val="0000FF"/>
                </a:solidFill>
                <a:effectLst/>
                <a:latin typeface="宋体" panose="02010600030101010101" pitchFamily="2" charset="-122"/>
              </a:rPr>
              <a:t>用其适当形式填空，使短文完整、通顺。</a:t>
            </a:r>
            <a:r>
              <a:rPr kumimoji="0" lang="zh-CN" altLang="en-US" sz="3200" b="1" i="0" u="none" strike="noStrike" cap="none" normalizeH="0" baseline="0" dirty="0" smtClean="0">
                <a:ln>
                  <a:noFill/>
                </a:ln>
                <a:solidFill>
                  <a:srgbClr val="0000FF"/>
                </a:solidFill>
                <a:effectLst/>
              </a:rPr>
              <a:t>  </a:t>
            </a:r>
            <a:endParaRPr kumimoji="0" lang="zh-CN" altLang="en-US" sz="3200" b="0" i="0" u="none" strike="noStrike" cap="none" normalizeH="0" baseline="0" dirty="0" smtClean="0">
              <a:ln>
                <a:noFill/>
              </a:ln>
              <a:solidFill>
                <a:srgbClr val="0000FF"/>
              </a:solidFill>
              <a:effectLst/>
            </a:endParaRPr>
          </a:p>
        </p:txBody>
      </p:sp>
      <p:sp>
        <p:nvSpPr>
          <p:cNvPr id="3" name="Rectangle 2"/>
          <p:cNvSpPr>
            <a:spLocks noChangeArrowheads="1"/>
          </p:cNvSpPr>
          <p:nvPr/>
        </p:nvSpPr>
        <p:spPr bwMode="auto">
          <a:xfrm>
            <a:off x="168761" y="2060848"/>
            <a:ext cx="8929624" cy="631711"/>
          </a:xfrm>
          <a:prstGeom prst="rect">
            <a:avLst/>
          </a:prstGeom>
          <a:solidFill>
            <a:srgbClr val="FFFF00"/>
          </a:solidFill>
          <a:ln>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method, double, caring, wing, graduate, overcome</a:t>
            </a:r>
          </a:p>
        </p:txBody>
      </p:sp>
      <p:sp>
        <p:nvSpPr>
          <p:cNvPr id="4" name="Rectangle 3"/>
          <p:cNvSpPr>
            <a:spLocks noChangeArrowheads="1"/>
          </p:cNvSpPr>
          <p:nvPr/>
        </p:nvSpPr>
        <p:spPr bwMode="auto">
          <a:xfrm>
            <a:off x="251520" y="2852936"/>
            <a:ext cx="8521689" cy="3586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Hey, I'm Luke. How fast time goes by! I have spent three years at my junior high school. I'll (1)__________ soon. And it's time to say goodbye to my teachers and classmates. I'd like to say a special “thank you” to my English teacher Mrs. Trent. </a:t>
            </a:r>
          </a:p>
        </p:txBody>
      </p:sp>
      <p:sp>
        <p:nvSpPr>
          <p:cNvPr id="6" name="矩形 5"/>
          <p:cNvSpPr/>
          <p:nvPr/>
        </p:nvSpPr>
        <p:spPr>
          <a:xfrm>
            <a:off x="1043608" y="4061344"/>
            <a:ext cx="1757212" cy="631198"/>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graduate</a:t>
            </a:r>
            <a:endParaRPr lang="zh-CN" altLang="en-US" sz="3200" dirty="0"/>
          </a:p>
        </p:txBody>
      </p:sp>
    </p:spTree>
    <p:extLst>
      <p:ext uri="{BB962C8B-B14F-4D97-AF65-F5344CB8AC3E}">
        <p14:creationId xmlns:p14="http://schemas.microsoft.com/office/powerpoint/2010/main" val="83962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23528" y="1196752"/>
            <a:ext cx="8568952" cy="5410712"/>
          </a:xfrm>
          <a:prstGeom prst="rect">
            <a:avLst/>
          </a:prstGeom>
        </p:spPr>
        <p:txBody>
          <a:bodyPr wrap="square">
            <a:spAutoFit/>
          </a:bodyPr>
          <a:lstStyle/>
          <a:p>
            <a:pPr>
              <a:lnSpc>
                <a:spcPct val="120000"/>
              </a:lnSpc>
            </a:pPr>
            <a:r>
              <a:rPr lang="en-US" altLang="zh-CN" sz="3200" b="1" dirty="0">
                <a:latin typeface="Times New Roman" panose="02020603050405020304" pitchFamily="18" charset="0"/>
                <a:cs typeface="Times New Roman" panose="02020603050405020304" pitchFamily="18" charset="0"/>
              </a:rPr>
              <a:t>When I came here 3 years ago, my English wasn't good. But Mrs. Trent was (2)__________ and patient. She gave me a good (3)__________ to learn English. She helped me (4)__________ many difficulties. Then I put in more effort and my English exam scores (5)__________. She really helped me a lot. She taught me so much and gave me (6)__________ to fly. I'm thankful to Mrs. Trent.</a:t>
            </a:r>
            <a:endParaRPr lang="zh-CN" altLang="en-US" sz="3200" dirty="0"/>
          </a:p>
        </p:txBody>
      </p:sp>
      <p:sp>
        <p:nvSpPr>
          <p:cNvPr id="3" name="Rectangle 2"/>
          <p:cNvSpPr>
            <a:spLocks noChangeArrowheads="1"/>
          </p:cNvSpPr>
          <p:nvPr/>
        </p:nvSpPr>
        <p:spPr bwMode="auto">
          <a:xfrm>
            <a:off x="107504" y="565041"/>
            <a:ext cx="8929624" cy="631711"/>
          </a:xfrm>
          <a:prstGeom prst="rect">
            <a:avLst/>
          </a:prstGeom>
          <a:solidFill>
            <a:srgbClr val="FFFF00"/>
          </a:solidFill>
          <a:ln>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method, double, caring, wing, graduate, overcome</a:t>
            </a:r>
          </a:p>
        </p:txBody>
      </p:sp>
      <p:sp>
        <p:nvSpPr>
          <p:cNvPr id="5" name="矩形 4"/>
          <p:cNvSpPr/>
          <p:nvPr/>
        </p:nvSpPr>
        <p:spPr>
          <a:xfrm>
            <a:off x="6819123" y="1752786"/>
            <a:ext cx="1507144" cy="683264"/>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caring  </a:t>
            </a:r>
            <a:endParaRPr lang="zh-CN" altLang="en-US" sz="3200" dirty="0"/>
          </a:p>
        </p:txBody>
      </p:sp>
      <p:sp>
        <p:nvSpPr>
          <p:cNvPr id="6" name="矩形 5"/>
          <p:cNvSpPr/>
          <p:nvPr/>
        </p:nvSpPr>
        <p:spPr>
          <a:xfrm>
            <a:off x="6758321" y="2342732"/>
            <a:ext cx="1608133" cy="683264"/>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method </a:t>
            </a:r>
            <a:endParaRPr lang="zh-CN" altLang="en-US" sz="3200" dirty="0"/>
          </a:p>
        </p:txBody>
      </p:sp>
      <p:sp>
        <p:nvSpPr>
          <p:cNvPr id="7" name="矩形 6"/>
          <p:cNvSpPr/>
          <p:nvPr/>
        </p:nvSpPr>
        <p:spPr>
          <a:xfrm>
            <a:off x="6383072" y="2932678"/>
            <a:ext cx="2581732" cy="683264"/>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(to) overcome</a:t>
            </a:r>
            <a:endParaRPr lang="zh-CN" altLang="en-US" sz="3200" dirty="0"/>
          </a:p>
        </p:txBody>
      </p:sp>
      <p:sp>
        <p:nvSpPr>
          <p:cNvPr id="8" name="矩形 7"/>
          <p:cNvSpPr/>
          <p:nvPr/>
        </p:nvSpPr>
        <p:spPr>
          <a:xfrm>
            <a:off x="5251420" y="4112503"/>
            <a:ext cx="1596912" cy="683264"/>
          </a:xfrm>
          <a:prstGeom prst="rect">
            <a:avLst/>
          </a:prstGeom>
        </p:spPr>
        <p:txBody>
          <a:bodyPr wrap="none">
            <a:spAutoFit/>
          </a:body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doubled</a:t>
            </a:r>
            <a:endParaRPr lang="zh-CN" altLang="en-US" sz="3200" dirty="0"/>
          </a:p>
        </p:txBody>
      </p:sp>
      <p:sp>
        <p:nvSpPr>
          <p:cNvPr id="9" name="矩形 8"/>
          <p:cNvSpPr/>
          <p:nvPr/>
        </p:nvSpPr>
        <p:spPr>
          <a:xfrm>
            <a:off x="3453394" y="5301208"/>
            <a:ext cx="1188146" cy="683264"/>
          </a:xfrm>
          <a:prstGeom prst="rect">
            <a:avLst/>
          </a:prstGeom>
        </p:spPr>
        <p:txBody>
          <a:bodyPr wrap="none">
            <a:spAutoFit/>
          </a:bodyPr>
          <a:lstStyle/>
          <a:p>
            <a:pPr lvl="0" eaLnBrk="0" hangingPunct="0">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wings</a:t>
            </a:r>
          </a:p>
        </p:txBody>
      </p:sp>
    </p:spTree>
    <p:extLst>
      <p:ext uri="{BB962C8B-B14F-4D97-AF65-F5344CB8AC3E}">
        <p14:creationId xmlns:p14="http://schemas.microsoft.com/office/powerpoint/2010/main" val="58267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3559" name="Rectangle 7"/>
          <p:cNvSpPr>
            <a:spLocks noChangeArrowheads="1"/>
          </p:cNvSpPr>
          <p:nvPr/>
        </p:nvSpPr>
        <p:spPr bwMode="auto">
          <a:xfrm>
            <a:off x="683568" y="3140968"/>
            <a:ext cx="7921625" cy="1222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buFont typeface="Arial" panose="020B0604020202020204" pitchFamily="34" charset="0"/>
              <a:buNone/>
            </a:pPr>
            <a:r>
              <a:rPr lang="en-US" altLang="zh-CN" sz="3200" b="1" dirty="0">
                <a:latin typeface="Times New Roman" panose="02020603050405020304" pitchFamily="18" charset="0"/>
              </a:rPr>
              <a:t>Finish your passage about the person or event you thought about in 3a.</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916832"/>
            <a:ext cx="5790721" cy="1401964"/>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899591" y="2624747"/>
            <a:ext cx="741680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dirty="0">
                <a:latin typeface="Times New Roman" panose="02020603050405020304" pitchFamily="18" charset="0"/>
              </a:rPr>
              <a:t>1. To learn to write a person or an </a:t>
            </a:r>
          </a:p>
          <a:p>
            <a:pPr>
              <a:lnSpc>
                <a:spcPct val="120000"/>
              </a:lnSpc>
            </a:pPr>
            <a:r>
              <a:rPr lang="en-US" altLang="zh-CN" sz="3200" b="1" dirty="0">
                <a:latin typeface="Times New Roman" panose="02020603050405020304" pitchFamily="18" charset="0"/>
              </a:rPr>
              <a:t>    event from junior high school that </a:t>
            </a:r>
          </a:p>
          <a:p>
            <a:pPr>
              <a:lnSpc>
                <a:spcPct val="120000"/>
              </a:lnSpc>
            </a:pPr>
            <a:r>
              <a:rPr lang="en-US" altLang="zh-CN" sz="3200" b="1" dirty="0">
                <a:latin typeface="Times New Roman" panose="02020603050405020304" pitchFamily="18" charset="0"/>
              </a:rPr>
              <a:t>    your will never forget.</a:t>
            </a:r>
          </a:p>
          <a:p>
            <a:pPr>
              <a:lnSpc>
                <a:spcPct val="120000"/>
              </a:lnSpc>
            </a:pPr>
            <a:r>
              <a:rPr lang="en-US" altLang="zh-CN" sz="3200" b="1" dirty="0">
                <a:latin typeface="Times New Roman" panose="02020603050405020304" pitchFamily="18" charset="0"/>
              </a:rPr>
              <a:t>2. To </a:t>
            </a:r>
            <a:r>
              <a:rPr lang="en-US" altLang="zh-CN" sz="3200" b="1" dirty="0" smtClean="0">
                <a:latin typeface="Times New Roman" panose="02020603050405020304" pitchFamily="18" charset="0"/>
              </a:rPr>
              <a:t>finish Self Check.</a:t>
            </a:r>
            <a:endParaRPr lang="en-US" altLang="zh-CN" sz="3200" b="1" dirty="0">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32" y="1196752"/>
            <a:ext cx="8228919" cy="1401964"/>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218" name="Oval 2"/>
          <p:cNvSpPr>
            <a:spLocks noChangeArrowheads="1"/>
          </p:cNvSpPr>
          <p:nvPr/>
        </p:nvSpPr>
        <p:spPr bwMode="auto">
          <a:xfrm>
            <a:off x="468735" y="2062311"/>
            <a:ext cx="863600" cy="863600"/>
          </a:xfrm>
          <a:prstGeom prst="ellipse">
            <a:avLst/>
          </a:prstGeom>
          <a:solidFill>
            <a:srgbClr val="FFFF00"/>
          </a:solid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sz="3400" b="1">
                <a:solidFill>
                  <a:srgbClr val="0000FF"/>
                </a:solidFill>
              </a:rPr>
              <a:t>3a</a:t>
            </a:r>
          </a:p>
        </p:txBody>
      </p:sp>
      <p:sp>
        <p:nvSpPr>
          <p:cNvPr id="9219" name="Text Box 3"/>
          <p:cNvSpPr txBox="1">
            <a:spLocks noChangeArrowheads="1"/>
          </p:cNvSpPr>
          <p:nvPr/>
        </p:nvSpPr>
        <p:spPr bwMode="auto">
          <a:xfrm>
            <a:off x="1619672" y="1844824"/>
            <a:ext cx="70582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buFont typeface="Arial" panose="020B0604020202020204" pitchFamily="34" charset="0"/>
              <a:buNone/>
            </a:pPr>
            <a:r>
              <a:rPr lang="en-US" altLang="zh-CN" sz="3200" b="1" dirty="0">
                <a:solidFill>
                  <a:srgbClr val="0000FF"/>
                </a:solidFill>
              </a:rPr>
              <a:t>Think of a person or an event from junior high school that you will never forget. Make some notes about how this person or event changed your life in some way.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1560" y="1412776"/>
            <a:ext cx="7777163" cy="401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623888">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5000"/>
              </a:lnSpc>
              <a:buFont typeface="Arial" panose="020B0604020202020204" pitchFamily="34" charset="0"/>
              <a:buBlip>
                <a:blip r:embed="rId3"/>
              </a:buBlip>
            </a:pPr>
            <a:r>
              <a:rPr lang="en-US" altLang="zh-CN" sz="3200" b="1" dirty="0">
                <a:latin typeface="Times New Roman" panose="02020603050405020304" pitchFamily="18" charset="0"/>
                <a:cs typeface="Times New Roman" panose="02020603050405020304" pitchFamily="18" charset="0"/>
              </a:rPr>
              <a:t>Who is the person?/ What is the event?</a:t>
            </a:r>
          </a:p>
          <a:p>
            <a:pPr>
              <a:lnSpc>
                <a:spcPct val="115000"/>
              </a:lnSpc>
              <a:buFont typeface="Arial" panose="020B0604020202020204" pitchFamily="34" charset="0"/>
              <a:buBlip>
                <a:blip r:embed="rId3"/>
              </a:buBlip>
            </a:pPr>
            <a:r>
              <a:rPr lang="en-US" altLang="zh-CN" sz="3200" b="1" dirty="0">
                <a:latin typeface="Times New Roman" panose="02020603050405020304" pitchFamily="18" charset="0"/>
                <a:cs typeface="Times New Roman" panose="02020603050405020304" pitchFamily="18" charset="0"/>
              </a:rPr>
              <a:t>When and where did you first meet this person?/ When and where did this event happen?</a:t>
            </a:r>
          </a:p>
          <a:p>
            <a:pPr>
              <a:lnSpc>
                <a:spcPct val="115000"/>
              </a:lnSpc>
              <a:buFont typeface="Arial" panose="020B0604020202020204" pitchFamily="34" charset="0"/>
              <a:buBlip>
                <a:blip r:embed="rId3"/>
              </a:buBlip>
            </a:pPr>
            <a:r>
              <a:rPr lang="en-US" altLang="zh-CN" sz="3200" b="1" dirty="0">
                <a:latin typeface="Times New Roman" panose="02020603050405020304" pitchFamily="18" charset="0"/>
                <a:cs typeface="Times New Roman" panose="02020603050405020304" pitchFamily="18" charset="0"/>
              </a:rPr>
              <a:t>How did you feel when you met this person?/ How did you feel when this event happened?</a:t>
            </a:r>
            <a:endParaRPr lang="zh-CN" altLang="en-US" sz="32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71600" y="2060848"/>
            <a:ext cx="7223125" cy="2357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44500" indent="-4445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623888">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5000"/>
              </a:lnSpc>
              <a:buFont typeface="Arial" panose="020B0604020202020204" pitchFamily="34" charset="0"/>
              <a:buBlip>
                <a:blip r:embed="rId3"/>
              </a:buBlip>
            </a:pPr>
            <a:r>
              <a:rPr lang="zh-CN" altLang="en-US" sz="3200" b="1" dirty="0">
                <a:latin typeface="Times New Roman" panose="02020603050405020304" pitchFamily="18" charset="0"/>
                <a:cs typeface="Times New Roman" panose="02020603050405020304" pitchFamily="18" charset="0"/>
              </a:rPr>
              <a:t>How did this person help you?/ What happened later?          </a:t>
            </a:r>
          </a:p>
          <a:p>
            <a:pPr>
              <a:lnSpc>
                <a:spcPct val="115000"/>
              </a:lnSpc>
              <a:buFont typeface="Arial" panose="020B0604020202020204" pitchFamily="34" charset="0"/>
              <a:buBlip>
                <a:blip r:embed="rId3"/>
              </a:buBlip>
            </a:pPr>
            <a:r>
              <a:rPr lang="zh-CN" altLang="en-US" sz="3200" b="1" dirty="0">
                <a:latin typeface="Times New Roman" panose="02020603050405020304" pitchFamily="18" charset="0"/>
                <a:cs typeface="Times New Roman" panose="02020603050405020304" pitchFamily="18" charset="0"/>
              </a:rPr>
              <a:t>How has this </a:t>
            </a:r>
            <a:r>
              <a:rPr lang="zh-CN" altLang="en-US" sz="3200" b="1" dirty="0" smtClean="0">
                <a:latin typeface="Times New Roman" panose="02020603050405020304" pitchFamily="18" charset="0"/>
                <a:cs typeface="Times New Roman" panose="02020603050405020304" pitchFamily="18" charset="0"/>
              </a:rPr>
              <a:t>person</a:t>
            </a:r>
            <a:r>
              <a:rPr lang="en-US" altLang="zh-CN" sz="3200" b="1" dirty="0" smtClean="0">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s </a:t>
            </a:r>
            <a:r>
              <a:rPr lang="zh-CN" altLang="en-US" sz="3200" b="1" dirty="0">
                <a:latin typeface="Times New Roman" panose="02020603050405020304" pitchFamily="18" charset="0"/>
                <a:cs typeface="Times New Roman" panose="02020603050405020304" pitchFamily="18" charset="0"/>
              </a:rPr>
              <a:t>advice/event changed your life?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2290" name="Oval 2"/>
          <p:cNvSpPr>
            <a:spLocks noChangeArrowheads="1"/>
          </p:cNvSpPr>
          <p:nvPr/>
        </p:nvSpPr>
        <p:spPr bwMode="auto">
          <a:xfrm>
            <a:off x="467469" y="1310589"/>
            <a:ext cx="719138" cy="701675"/>
          </a:xfrm>
          <a:prstGeom prst="ellipse">
            <a:avLst/>
          </a:prstGeom>
          <a:solidFill>
            <a:srgbClr val="FFFF00"/>
          </a:solid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sz="3400" b="1" dirty="0">
                <a:solidFill>
                  <a:srgbClr val="0000FF"/>
                </a:solidFill>
              </a:rPr>
              <a:t>3b</a:t>
            </a:r>
          </a:p>
        </p:txBody>
      </p:sp>
      <p:sp>
        <p:nvSpPr>
          <p:cNvPr id="12292" name="Text Box 4"/>
          <p:cNvSpPr txBox="1">
            <a:spLocks noChangeArrowheads="1"/>
          </p:cNvSpPr>
          <p:nvPr/>
        </p:nvSpPr>
        <p:spPr bwMode="auto">
          <a:xfrm>
            <a:off x="1259632" y="1056589"/>
            <a:ext cx="7151687" cy="121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None/>
            </a:pPr>
            <a:r>
              <a:rPr lang="en-US" altLang="zh-CN" sz="3200" b="1" dirty="0">
                <a:solidFill>
                  <a:srgbClr val="0000FF"/>
                </a:solidFill>
              </a:rPr>
              <a:t>Write a passage about the person or event you thought about in 3a.</a:t>
            </a:r>
          </a:p>
        </p:txBody>
      </p:sp>
      <p:sp>
        <p:nvSpPr>
          <p:cNvPr id="12293" name="Text Box 5"/>
          <p:cNvSpPr txBox="1">
            <a:spLocks noChangeArrowheads="1"/>
          </p:cNvSpPr>
          <p:nvPr/>
        </p:nvSpPr>
        <p:spPr bwMode="auto">
          <a:xfrm>
            <a:off x="971550" y="2276475"/>
            <a:ext cx="7561263" cy="299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623888">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Blip>
                <a:blip r:embed="rId3"/>
              </a:buBlip>
            </a:pPr>
            <a:r>
              <a:rPr lang="en-US" altLang="zh-CN" sz="3200" b="1" dirty="0">
                <a:latin typeface="Times New Roman" panose="02020603050405020304" pitchFamily="18" charset="0"/>
              </a:rPr>
              <a:t>Describe the person/event.</a:t>
            </a:r>
          </a:p>
          <a:p>
            <a:pPr>
              <a:lnSpc>
                <a:spcPct val="120000"/>
              </a:lnSpc>
              <a:buFont typeface="Arial" panose="020B0604020202020204" pitchFamily="34" charset="0"/>
              <a:buBlip>
                <a:blip r:embed="rId3"/>
              </a:buBlip>
            </a:pPr>
            <a:r>
              <a:rPr lang="en-US" altLang="zh-CN" sz="3200" b="1" dirty="0">
                <a:latin typeface="Times New Roman" panose="02020603050405020304" pitchFamily="18" charset="0"/>
              </a:rPr>
              <a:t>Explain how you feel about this person/ event.</a:t>
            </a:r>
          </a:p>
          <a:p>
            <a:pPr>
              <a:lnSpc>
                <a:spcPct val="120000"/>
              </a:lnSpc>
              <a:buFont typeface="Arial" panose="020B0604020202020204" pitchFamily="34" charset="0"/>
              <a:buBlip>
                <a:blip r:embed="rId3"/>
              </a:buBlip>
            </a:pPr>
            <a:r>
              <a:rPr lang="en-US" altLang="zh-CN" sz="3200" b="1" dirty="0">
                <a:latin typeface="Times New Roman" panose="02020603050405020304" pitchFamily="18" charset="0"/>
              </a:rPr>
              <a:t>Describe how this person/event has changed your life.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nSpc>
            <a:spcPct val="120000"/>
          </a:lnSpc>
          <a:defRPr sz="3200" b="1" dirty="0">
            <a:latin typeface="Times New Roman" panose="02020603050405020304" pitchFamily="18" charset="0"/>
            <a:cs typeface="Times New Roman" panose="02020603050405020304" pitchFamily="18" charset="0"/>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947</TotalTime>
  <Pages>0</Pages>
  <Words>1625</Words>
  <Characters>0</Characters>
  <Application>Microsoft Office PowerPoint</Application>
  <DocSecurity>0</DocSecurity>
  <PresentationFormat>全屏显示(4:3)</PresentationFormat>
  <Lines>0</Lines>
  <Paragraphs>186</Paragraphs>
  <Slides>37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宋体</vt:lpstr>
      <vt:lpstr>Arial</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
  <cp:keywords/>
  <dc:description/>
  <cp:lastModifiedBy>Administrator</cp:lastModifiedBy>
  <cp:revision>92</cp:revision>
  <dcterms:created xsi:type="dcterms:W3CDTF">2012-06-06T01:30:27Z</dcterms:created>
  <dcterms:modified xsi:type="dcterms:W3CDTF">2020-09-09T08:48:19Z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