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77" r:id="rId6"/>
    <p:sldId id="259" r:id="rId7"/>
    <p:sldId id="278" r:id="rId8"/>
    <p:sldId id="279" r:id="rId9"/>
    <p:sldId id="260" r:id="rId10"/>
    <p:sldId id="280" r:id="rId11"/>
    <p:sldId id="281" r:id="rId12"/>
    <p:sldId id="282" r:id="rId13"/>
    <p:sldId id="283" r:id="rId14"/>
    <p:sldId id="268" r:id="rId15"/>
    <p:sldId id="269" r:id="rId16"/>
    <p:sldId id="284" r:id="rId17"/>
    <p:sldId id="270" r:id="rId18"/>
    <p:sldId id="271" r:id="rId19"/>
    <p:sldId id="285" r:id="rId20"/>
    <p:sldId id="286" r:id="rId21"/>
    <p:sldId id="263" r:id="rId22"/>
    <p:sldId id="264" r:id="rId23"/>
    <p:sldId id="289" r:id="rId24"/>
    <p:sldId id="266" r:id="rId25"/>
    <p:sldId id="290" r:id="rId26"/>
    <p:sldId id="291" r:id="rId27"/>
    <p:sldId id="265" r:id="rId28"/>
    <p:sldId id="273" r:id="rId29"/>
    <p:sldId id="292" r:id="rId30"/>
    <p:sldId id="293" r:id="rId31"/>
    <p:sldId id="294"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5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54970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320116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143222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109199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17868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201806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192808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241285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1233242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3008412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7466F0-421C-41A4-8D09-E3E040792A79}" type="datetimeFigureOut">
              <a:rPr lang="zh-CN" altLang="en-US" smtClean="0"/>
              <a:t>2020/9/9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306943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466F0-421C-41A4-8D09-E3E040792A79}" type="datetimeFigureOut">
              <a:rPr lang="zh-CN" altLang="en-US" smtClean="0"/>
              <a:t>2020/9/9 Wednesday</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23649-0AD1-4DFE-9F32-CB44D5DA201E}" type="slidenum">
              <a:rPr lang="zh-CN" altLang="en-US" smtClean="0"/>
              <a:t>‹#›</a:t>
            </a:fld>
            <a:endParaRPr lang="zh-CN" altLang="en-US"/>
          </a:p>
        </p:txBody>
      </p:sp>
    </p:spTree>
    <p:extLst>
      <p:ext uri="{BB962C8B-B14F-4D97-AF65-F5344CB8AC3E}">
        <p14:creationId xmlns:p14="http://schemas.microsoft.com/office/powerpoint/2010/main" val="1493785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354237" y="1354237"/>
            <a:ext cx="6632295" cy="1528047"/>
          </a:xfrm>
          <a:prstGeom prst="rect">
            <a:avLst/>
          </a:prstGeom>
          <a:noFill/>
        </p:spPr>
        <p:txBody>
          <a:bodyPr wrap="square" rtlCol="0">
            <a:spAutoFit/>
          </a:bodyPr>
          <a:lstStyle/>
          <a:p>
            <a:pPr algn="ctr">
              <a:lnSpc>
                <a:spcPct val="110000"/>
              </a:lnSpc>
            </a:pPr>
            <a:r>
              <a:rPr lang="en-US" altLang="zh-CN" sz="4400" b="1" dirty="0" smtClean="0">
                <a:solidFill>
                  <a:srgbClr val="FF0000"/>
                </a:solidFill>
                <a:latin typeface="Times New Roman" panose="02020603050405020304" pitchFamily="18" charset="0"/>
                <a:cs typeface="Times New Roman" panose="02020603050405020304" pitchFamily="18" charset="0"/>
              </a:rPr>
              <a:t>Unit 11 </a:t>
            </a:r>
          </a:p>
          <a:p>
            <a:pPr algn="ctr">
              <a:lnSpc>
                <a:spcPct val="110000"/>
              </a:lnSpc>
            </a:pPr>
            <a:r>
              <a:rPr lang="en-US" altLang="zh-CN" sz="4400" b="1" dirty="0" smtClean="0">
                <a:solidFill>
                  <a:srgbClr val="FF0000"/>
                </a:solidFill>
                <a:latin typeface="Times New Roman" panose="02020603050405020304" pitchFamily="18" charset="0"/>
                <a:cs typeface="Times New Roman" panose="02020603050405020304" pitchFamily="18" charset="0"/>
              </a:rPr>
              <a:t>Sad movies make me cry.</a:t>
            </a:r>
            <a:endParaRPr lang="zh-CN" altLang="en-US"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189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85193" y="3509751"/>
            <a:ext cx="8588415" cy="3342453"/>
          </a:xfrm>
          <a:prstGeom prst="rect">
            <a:avLst/>
          </a:prstGeom>
          <a:noFill/>
        </p:spPr>
        <p:txBody>
          <a:bodyPr wrap="square" rtlCol="0">
            <a:spAutoFit/>
          </a:bodyPr>
          <a:lstStyle/>
          <a:p>
            <a:pPr marL="531813" indent="-531813">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Lily, what makes you so happy?</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B: The photo competition. (1)_______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 Well, congratulations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祝贺</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What subject did you choose?</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B: Nature. (2)_______ It shows the different colors on the hill</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736439" y="99587"/>
            <a:ext cx="7671124" cy="3410164"/>
          </a:xfrm>
          <a:prstGeom prst="rect">
            <a:avLst/>
          </a:prstGeom>
          <a:solidFill>
            <a:srgbClr val="FFFFCC"/>
          </a:solidFill>
        </p:spPr>
        <p:txBody>
          <a:bodyPr wrap="square" rtlCol="0">
            <a:spAutoFit/>
          </a:bodyPr>
          <a:lstStyle/>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A. What else?</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B. Well done.</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C. What about Susan?</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D. Why are you so excited?</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E. Then what's her subject?</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F. I took a photo of the trees in </a:t>
            </a:r>
            <a:r>
              <a:rPr lang="en-US" altLang="zh-CN" sz="2800" b="1" dirty="0" err="1">
                <a:solidFill>
                  <a:schemeClr val="tx1">
                    <a:lumMod val="95000"/>
                    <a:lumOff val="5000"/>
                  </a:schemeClr>
                </a:solidFill>
                <a:latin typeface="Times New Roman" panose="02020603050405020304" pitchFamily="18" charset="0"/>
                <a:cs typeface="Times New Roman" panose="02020603050405020304" pitchFamily="18" charset="0"/>
              </a:rPr>
              <a:t>Xiangshan</a:t>
            </a: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 Park.</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G. I got third place in the photo competition.</a:t>
            </a:r>
            <a:endParaRPr lang="zh-CN" alt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5754552" y="4074371"/>
            <a:ext cx="1792146"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G</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169052" y="5664572"/>
            <a:ext cx="1792146"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F</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71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85193" y="3729676"/>
            <a:ext cx="8588415" cy="2800767"/>
          </a:xfrm>
          <a:prstGeom prst="rect">
            <a:avLst/>
          </a:prstGeom>
          <a:noFill/>
        </p:spPr>
        <p:txBody>
          <a:bodyPr wrap="square" rtlCol="0">
            <a:spAutoFit/>
          </a:bodyPr>
          <a:lstStyle/>
          <a:p>
            <a:pPr marL="531813" indent="-531813">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Wow! People can enjoy the beauty of nature from your photo.</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B: Yeah. It makes people feel very comfortable and relaxed.</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 (3)_______ She won second place last year</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724864" y="203762"/>
            <a:ext cx="7671124" cy="3410164"/>
          </a:xfrm>
          <a:prstGeom prst="rect">
            <a:avLst/>
          </a:prstGeom>
          <a:solidFill>
            <a:srgbClr val="FFFFCC"/>
          </a:solidFill>
        </p:spPr>
        <p:txBody>
          <a:bodyPr wrap="square" rtlCol="0">
            <a:spAutoFit/>
          </a:bodyPr>
          <a:lstStyle/>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A. What else?</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B. Well done.</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C. What about Susan?</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D. Why are you so excited?</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E. Then what's her subject?</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F. I took a photo of the trees in </a:t>
            </a:r>
            <a:r>
              <a:rPr lang="en-US" altLang="zh-CN" sz="2800" b="1" dirty="0" err="1">
                <a:solidFill>
                  <a:schemeClr val="tx1">
                    <a:lumMod val="95000"/>
                    <a:lumOff val="5000"/>
                  </a:schemeClr>
                </a:solidFill>
                <a:latin typeface="Times New Roman" panose="02020603050405020304" pitchFamily="18" charset="0"/>
                <a:cs typeface="Times New Roman" panose="02020603050405020304" pitchFamily="18" charset="0"/>
              </a:rPr>
              <a:t>Xiangshan</a:t>
            </a: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 Park.</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G. I got third place in the photo competition.</a:t>
            </a:r>
            <a:endParaRPr lang="zh-CN" alt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1687493" y="5845216"/>
            <a:ext cx="1792146"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C</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3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85193" y="3521326"/>
            <a:ext cx="8588415" cy="3342453"/>
          </a:xfrm>
          <a:prstGeom prst="rect">
            <a:avLst/>
          </a:prstGeom>
          <a:noFill/>
        </p:spPr>
        <p:txBody>
          <a:bodyPr wrap="square" rtlCol="0">
            <a:spAutoFit/>
          </a:bodyPr>
          <a:lstStyle/>
          <a:p>
            <a:pPr marL="531813" indent="-531813">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B</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I'm happy to tell you she won first place in this photo competition.</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 Oh, I'm so excited, thanks so much.</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B: She took a group of photos of Beijing and Cambridge in England.</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 (4</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724864" y="145887"/>
            <a:ext cx="7671124" cy="3410164"/>
          </a:xfrm>
          <a:prstGeom prst="rect">
            <a:avLst/>
          </a:prstGeom>
          <a:solidFill>
            <a:srgbClr val="FFFFCC"/>
          </a:solidFill>
        </p:spPr>
        <p:txBody>
          <a:bodyPr wrap="square" rtlCol="0">
            <a:spAutoFit/>
          </a:bodyPr>
          <a:lstStyle/>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A. What else?</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B. Well done.</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C. What about Susan?</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D. Why are you so excited?</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E. Then what's her subject?</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F. I took a photo of the trees in </a:t>
            </a:r>
            <a:r>
              <a:rPr lang="en-US" altLang="zh-CN" sz="2800" b="1" dirty="0" err="1">
                <a:solidFill>
                  <a:schemeClr val="tx1">
                    <a:lumMod val="95000"/>
                    <a:lumOff val="5000"/>
                  </a:schemeClr>
                </a:solidFill>
                <a:latin typeface="Times New Roman" panose="02020603050405020304" pitchFamily="18" charset="0"/>
                <a:cs typeface="Times New Roman" panose="02020603050405020304" pitchFamily="18" charset="0"/>
              </a:rPr>
              <a:t>Xiangshan</a:t>
            </a: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 Park.</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G. I got third place in the photo competition.</a:t>
            </a:r>
            <a:endParaRPr lang="zh-CN" alt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1761283" y="6146158"/>
            <a:ext cx="1792146"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E</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90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85193" y="3752822"/>
            <a:ext cx="8588415" cy="2800767"/>
          </a:xfrm>
          <a:prstGeom prst="rect">
            <a:avLst/>
          </a:prstGeom>
          <a:noFill/>
        </p:spPr>
        <p:txBody>
          <a:bodyPr wrap="square" rtlCol="0">
            <a:spAutoFit/>
          </a:bodyPr>
          <a:lstStyle/>
          <a:p>
            <a:pPr marL="531813" indent="-531813">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B</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Home and Away. Her photos show her experiences as a young visitor to our country, and some memories of her hometown.</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531813" indent="-531813">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 (5)_______ I'm very proud of your achievements.</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690139" y="261637"/>
            <a:ext cx="7671124" cy="3410164"/>
          </a:xfrm>
          <a:prstGeom prst="rect">
            <a:avLst/>
          </a:prstGeom>
          <a:solidFill>
            <a:srgbClr val="FFFFCC"/>
          </a:solidFill>
        </p:spPr>
        <p:txBody>
          <a:bodyPr wrap="square" rtlCol="0">
            <a:spAutoFit/>
          </a:bodyPr>
          <a:lstStyle/>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A. What else?</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B. Well done.</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C. What about Susan?</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D. Why are you so excited?</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E. Then what's her subject?</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F. I took a photo of the trees in </a:t>
            </a:r>
            <a:r>
              <a:rPr lang="en-US" altLang="zh-CN" sz="2800" b="1" dirty="0" err="1">
                <a:solidFill>
                  <a:schemeClr val="tx1">
                    <a:lumMod val="95000"/>
                    <a:lumOff val="5000"/>
                  </a:schemeClr>
                </a:solidFill>
                <a:latin typeface="Times New Roman" panose="02020603050405020304" pitchFamily="18" charset="0"/>
                <a:cs typeface="Times New Roman" panose="02020603050405020304" pitchFamily="18" charset="0"/>
              </a:rPr>
              <a:t>Xiangshan</a:t>
            </a: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 Park.</a:t>
            </a:r>
            <a:endParaRPr lang="zh-CN" altLang="zh-CN"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2800" b="1" dirty="0">
                <a:solidFill>
                  <a:schemeClr val="tx1">
                    <a:lumMod val="95000"/>
                    <a:lumOff val="5000"/>
                  </a:schemeClr>
                </a:solidFill>
                <a:latin typeface="Times New Roman" panose="02020603050405020304" pitchFamily="18" charset="0"/>
                <a:cs typeface="Times New Roman" panose="02020603050405020304" pitchFamily="18" charset="0"/>
              </a:rPr>
              <a:t>G. I got third place in the photo competition.</a:t>
            </a:r>
            <a:endParaRPr lang="zh-CN" alt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1680259" y="5347504"/>
            <a:ext cx="1792146"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61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44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89366" y="381964"/>
            <a:ext cx="8553691" cy="5509200"/>
          </a:xfrm>
          <a:prstGeom prst="rect">
            <a:avLst/>
          </a:prstGeom>
          <a:noFill/>
        </p:spPr>
        <p:txBody>
          <a:bodyPr wrap="square" rtlCol="0">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Ⅰ. </a:t>
            </a:r>
            <a:r>
              <a:rPr lang="zh-CN" altLang="zh-CN" sz="3200" b="1" dirty="0">
                <a:solidFill>
                  <a:srgbClr val="0000FF"/>
                </a:solidFill>
                <a:latin typeface="Times New Roman" panose="02020603050405020304" pitchFamily="18" charset="0"/>
                <a:cs typeface="Times New Roman" panose="02020603050405020304" pitchFamily="18" charset="0"/>
              </a:rPr>
              <a:t>根据所给提示词语用</a:t>
            </a:r>
            <a:r>
              <a:rPr lang="en-US" altLang="zh-CN" sz="3200" b="1" dirty="0">
                <a:solidFill>
                  <a:srgbClr val="0000FF"/>
                </a:solidFill>
                <a:latin typeface="Times New Roman" panose="02020603050405020304" pitchFamily="18" charset="0"/>
                <a:cs typeface="Times New Roman" panose="02020603050405020304" pitchFamily="18" charset="0"/>
              </a:rPr>
              <a:t>make</a:t>
            </a:r>
            <a:r>
              <a:rPr lang="zh-CN" altLang="zh-CN" sz="3200" b="1" dirty="0">
                <a:solidFill>
                  <a:srgbClr val="0000FF"/>
                </a:solidFill>
                <a:latin typeface="Times New Roman" panose="02020603050405020304" pitchFamily="18" charset="0"/>
                <a:cs typeface="Times New Roman" panose="02020603050405020304" pitchFamily="18" charset="0"/>
              </a:rPr>
              <a:t>写句子。</a:t>
            </a: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1. his words, his teacher, unhappy, yesterday</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 we, should, do something, our school, more beautiful</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 her sick son, always, her, worried</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4. the workers, work, for ten hours, every day</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500264" y="1442254"/>
            <a:ext cx="8470114"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His </a:t>
            </a:r>
            <a:r>
              <a:rPr lang="en-US" altLang="zh-CN" sz="3200" b="1" dirty="0">
                <a:solidFill>
                  <a:srgbClr val="FF0000"/>
                </a:solidFill>
                <a:latin typeface="Times New Roman" panose="02020603050405020304" pitchFamily="18" charset="0"/>
                <a:cs typeface="Times New Roman" panose="02020603050405020304" pitchFamily="18" charset="0"/>
              </a:rPr>
              <a:t>words made his teacher unhappy </a:t>
            </a:r>
            <a:r>
              <a:rPr lang="en-US" altLang="zh-CN" sz="3200" b="1" dirty="0" smtClean="0">
                <a:solidFill>
                  <a:srgbClr val="FF0000"/>
                </a:solidFill>
                <a:latin typeface="Times New Roman" panose="02020603050405020304" pitchFamily="18" charset="0"/>
                <a:cs typeface="Times New Roman" panose="02020603050405020304" pitchFamily="18" charset="0"/>
              </a:rPr>
              <a:t>yesterday</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592864" y="2548711"/>
            <a:ext cx="8032830"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We </a:t>
            </a:r>
            <a:r>
              <a:rPr lang="en-US" altLang="zh-CN" sz="3200" b="1" dirty="0">
                <a:solidFill>
                  <a:srgbClr val="FF0000"/>
                </a:solidFill>
                <a:latin typeface="Times New Roman" panose="02020603050405020304" pitchFamily="18" charset="0"/>
                <a:cs typeface="Times New Roman" panose="02020603050405020304" pitchFamily="18" charset="0"/>
              </a:rPr>
              <a:t>should do something to make our school more </a:t>
            </a:r>
            <a:r>
              <a:rPr lang="en-US" altLang="zh-CN" sz="3200" b="1" dirty="0" smtClean="0">
                <a:solidFill>
                  <a:srgbClr val="FF0000"/>
                </a:solidFill>
                <a:latin typeface="Times New Roman" panose="02020603050405020304" pitchFamily="18" charset="0"/>
                <a:cs typeface="Times New Roman" panose="02020603050405020304" pitchFamily="18" charset="0"/>
              </a:rPr>
              <a:t>beautiful</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701546" y="4114741"/>
            <a:ext cx="8032830"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Her </a:t>
            </a:r>
            <a:r>
              <a:rPr lang="en-US" altLang="zh-CN" sz="3200" b="1" dirty="0">
                <a:solidFill>
                  <a:srgbClr val="FF0000"/>
                </a:solidFill>
                <a:latin typeface="Times New Roman" panose="02020603050405020304" pitchFamily="18" charset="0"/>
                <a:cs typeface="Times New Roman" panose="02020603050405020304" pitchFamily="18" charset="0"/>
              </a:rPr>
              <a:t>sick son always makes her </a:t>
            </a:r>
            <a:r>
              <a:rPr lang="en-US" altLang="zh-CN" sz="3200" b="1" dirty="0" smtClean="0">
                <a:solidFill>
                  <a:srgbClr val="FF0000"/>
                </a:solidFill>
                <a:latin typeface="Times New Roman" panose="02020603050405020304" pitchFamily="18" charset="0"/>
                <a:cs typeface="Times New Roman" panose="02020603050405020304" pitchFamily="18" charset="0"/>
              </a:rPr>
              <a:t>worried</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592864" y="5205700"/>
            <a:ext cx="8032830" cy="1136465"/>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The </a:t>
            </a:r>
            <a:r>
              <a:rPr lang="en-US" altLang="zh-CN" sz="3200" b="1" dirty="0">
                <a:solidFill>
                  <a:srgbClr val="FF0000"/>
                </a:solidFill>
                <a:latin typeface="Times New Roman" panose="02020603050405020304" pitchFamily="18" charset="0"/>
                <a:cs typeface="Times New Roman" panose="02020603050405020304" pitchFamily="18" charset="0"/>
              </a:rPr>
              <a:t>workers are made to work for ten hours every </a:t>
            </a:r>
            <a:r>
              <a:rPr lang="en-US" altLang="zh-CN" sz="3200" b="1" dirty="0" smtClean="0">
                <a:solidFill>
                  <a:srgbClr val="FF0000"/>
                </a:solidFill>
                <a:latin typeface="Times New Roman" panose="02020603050405020304" pitchFamily="18" charset="0"/>
                <a:cs typeface="Times New Roman" panose="02020603050405020304" pitchFamily="18" charset="0"/>
              </a:rPr>
              <a:t>day</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30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77792" y="636607"/>
            <a:ext cx="8553691" cy="4967514"/>
          </a:xfrm>
          <a:prstGeom prst="rect">
            <a:avLst/>
          </a:prstGeom>
          <a:noFill/>
        </p:spPr>
        <p:txBody>
          <a:bodyPr wrap="square" rtlCol="0">
            <a:spAutoFit/>
          </a:bodyPr>
          <a:lstStyle/>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5</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The Internet, our life, convenient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6. the fine day, often, me, happy</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7. the sad story, many people, cry, just now</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8. they, stay at the hotel, for three days, during the last trip</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648183" y="1180617"/>
            <a:ext cx="7349924"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The </a:t>
            </a:r>
            <a:r>
              <a:rPr lang="en-US" altLang="zh-CN" sz="3200" b="1" dirty="0">
                <a:solidFill>
                  <a:srgbClr val="FF0000"/>
                </a:solidFill>
                <a:latin typeface="Times New Roman" panose="02020603050405020304" pitchFamily="18" charset="0"/>
                <a:cs typeface="Times New Roman" panose="02020603050405020304" pitchFamily="18" charset="0"/>
              </a:rPr>
              <a:t>Internet makes our life </a:t>
            </a:r>
            <a:r>
              <a:rPr lang="en-US" altLang="zh-CN" sz="3200" b="1" dirty="0" smtClean="0">
                <a:solidFill>
                  <a:srgbClr val="FF0000"/>
                </a:solidFill>
                <a:latin typeface="Times New Roman" panose="02020603050405020304" pitchFamily="18" charset="0"/>
                <a:cs typeface="Times New Roman" panose="02020603050405020304" pitchFamily="18" charset="0"/>
              </a:rPr>
              <a:t>convenient</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648183" y="2261530"/>
            <a:ext cx="7349924"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The </a:t>
            </a:r>
            <a:r>
              <a:rPr lang="en-US" altLang="zh-CN" sz="3200" b="1" dirty="0">
                <a:solidFill>
                  <a:srgbClr val="FF0000"/>
                </a:solidFill>
                <a:latin typeface="Times New Roman" panose="02020603050405020304" pitchFamily="18" charset="0"/>
                <a:cs typeface="Times New Roman" panose="02020603050405020304" pitchFamily="18" charset="0"/>
              </a:rPr>
              <a:t>fine day often makes me </a:t>
            </a:r>
            <a:r>
              <a:rPr lang="en-US" altLang="zh-CN" sz="3200" b="1" dirty="0" smtClean="0">
                <a:solidFill>
                  <a:srgbClr val="FF0000"/>
                </a:solidFill>
                <a:latin typeface="Times New Roman" panose="02020603050405020304" pitchFamily="18" charset="0"/>
                <a:cs typeface="Times New Roman" panose="02020603050405020304" pitchFamily="18" charset="0"/>
              </a:rPr>
              <a:t>happy</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555582" y="3302334"/>
            <a:ext cx="8194877"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The </a:t>
            </a:r>
            <a:r>
              <a:rPr lang="en-US" altLang="zh-CN" sz="3200" b="1" dirty="0">
                <a:solidFill>
                  <a:srgbClr val="FF0000"/>
                </a:solidFill>
                <a:latin typeface="Times New Roman" panose="02020603050405020304" pitchFamily="18" charset="0"/>
                <a:cs typeface="Times New Roman" panose="02020603050405020304" pitchFamily="18" charset="0"/>
              </a:rPr>
              <a:t>sad story made many people cry just </a:t>
            </a:r>
            <a:r>
              <a:rPr lang="en-US" altLang="zh-CN" sz="3200" b="1" dirty="0" smtClean="0">
                <a:solidFill>
                  <a:srgbClr val="FF0000"/>
                </a:solidFill>
                <a:latin typeface="Times New Roman" panose="02020603050405020304" pitchFamily="18" charset="0"/>
                <a:cs typeface="Times New Roman" panose="02020603050405020304" pitchFamily="18" charset="0"/>
              </a:rPr>
              <a:t>now</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613458" y="4933301"/>
            <a:ext cx="7963382"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They </a:t>
            </a:r>
            <a:r>
              <a:rPr lang="en-US" altLang="zh-CN" sz="3200" b="1" dirty="0">
                <a:solidFill>
                  <a:srgbClr val="FF0000"/>
                </a:solidFill>
                <a:latin typeface="Times New Roman" panose="02020603050405020304" pitchFamily="18" charset="0"/>
                <a:cs typeface="Times New Roman" panose="02020603050405020304" pitchFamily="18" charset="0"/>
              </a:rPr>
              <a:t>were made to stay at the hotel for three days during the last </a:t>
            </a:r>
            <a:r>
              <a:rPr lang="en-US" altLang="zh-CN" sz="3200" b="1" dirty="0" smtClean="0">
                <a:solidFill>
                  <a:srgbClr val="FF0000"/>
                </a:solidFill>
                <a:latin typeface="Times New Roman" panose="02020603050405020304" pitchFamily="18" charset="0"/>
                <a:cs typeface="Times New Roman" panose="02020603050405020304" pitchFamily="18" charset="0"/>
              </a:rPr>
              <a:t>trip</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87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08644" y="211449"/>
            <a:ext cx="8669439" cy="6050887"/>
          </a:xfrm>
          <a:prstGeom prst="rect">
            <a:avLst/>
          </a:prstGeom>
          <a:noFill/>
        </p:spPr>
        <p:txBody>
          <a:bodyPr wrap="square" rtlCol="0">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Ⅱ. </a:t>
            </a:r>
            <a:r>
              <a:rPr lang="zh-CN" altLang="zh-CN" sz="3200" b="1" dirty="0">
                <a:solidFill>
                  <a:srgbClr val="0000FF"/>
                </a:solidFill>
                <a:latin typeface="Times New Roman" panose="02020603050405020304" pitchFamily="18" charset="0"/>
                <a:cs typeface="Times New Roman" panose="02020603050405020304" pitchFamily="18" charset="0"/>
              </a:rPr>
              <a:t>根据例子补充句子</a:t>
            </a:r>
            <a:r>
              <a:rPr lang="en-US" altLang="zh-CN" sz="3200" b="1" dirty="0">
                <a:solidFill>
                  <a:srgbClr val="0000FF"/>
                </a:solidFill>
                <a:latin typeface="Times New Roman" panose="02020603050405020304" pitchFamily="18" charset="0"/>
                <a:cs typeface="Times New Roman" panose="02020603050405020304" pitchFamily="18" charset="0"/>
              </a:rPr>
              <a:t>(</a:t>
            </a:r>
            <a:r>
              <a:rPr lang="zh-CN" altLang="zh-CN" sz="3200" b="1" dirty="0">
                <a:solidFill>
                  <a:srgbClr val="0000FF"/>
                </a:solidFill>
                <a:latin typeface="Times New Roman" panose="02020603050405020304" pitchFamily="18" charset="0"/>
                <a:cs typeface="Times New Roman" panose="02020603050405020304" pitchFamily="18" charset="0"/>
              </a:rPr>
              <a:t>注：运用</a:t>
            </a:r>
            <a:r>
              <a:rPr lang="en-US" altLang="zh-CN" sz="3200" b="1" dirty="0">
                <a:solidFill>
                  <a:srgbClr val="0000FF"/>
                </a:solidFill>
                <a:latin typeface="Times New Roman" panose="02020603050405020304" pitchFamily="18" charset="0"/>
                <a:cs typeface="Times New Roman" panose="02020603050405020304" pitchFamily="18" charset="0"/>
              </a:rPr>
              <a:t>make, </a:t>
            </a:r>
            <a:r>
              <a:rPr lang="zh-CN" altLang="zh-CN" sz="3200" b="1" dirty="0">
                <a:solidFill>
                  <a:srgbClr val="0000FF"/>
                </a:solidFill>
                <a:latin typeface="Times New Roman" panose="02020603050405020304" pitchFamily="18" charset="0"/>
                <a:cs typeface="Times New Roman" panose="02020603050405020304" pitchFamily="18" charset="0"/>
              </a:rPr>
              <a:t>答案不唯一</a:t>
            </a:r>
            <a:r>
              <a:rPr lang="en-US" altLang="zh-CN" sz="3200" b="1" dirty="0">
                <a:solidFill>
                  <a:srgbClr val="0000FF"/>
                </a:solidFill>
                <a:latin typeface="Times New Roman" panose="02020603050405020304" pitchFamily="18" charset="0"/>
                <a:cs typeface="Times New Roman" panose="02020603050405020304" pitchFamily="18" charset="0"/>
              </a:rPr>
              <a:t>)</a:t>
            </a:r>
            <a:r>
              <a:rPr lang="zh-CN" altLang="zh-CN" sz="3200" b="1" dirty="0">
                <a:solidFill>
                  <a:srgbClr val="0000FF"/>
                </a:solidFill>
                <a:latin typeface="Times New Roman" panose="02020603050405020304" pitchFamily="18" charset="0"/>
                <a:cs typeface="Times New Roman" panose="02020603050405020304" pitchFamily="18" charset="0"/>
              </a:rPr>
              <a:t>。</a:t>
            </a:r>
          </a:p>
          <a:p>
            <a:pPr>
              <a:lnSpc>
                <a:spcPct val="110000"/>
              </a:lnSpc>
            </a:pP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例子：</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Taking a big exam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Taking a big exam makes me nervous.</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1. Light music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 The bad food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 His funny jokes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4. The terrible weather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_____________________</a:t>
            </a: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_______________________________________.</a:t>
            </a: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5. Reading more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6. His unfriendly words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2836698" y="2371271"/>
            <a:ext cx="5725412"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makes </a:t>
            </a:r>
            <a:r>
              <a:rPr lang="en-US" altLang="zh-CN" sz="3200" b="1" dirty="0">
                <a:solidFill>
                  <a:srgbClr val="FF0000"/>
                </a:solidFill>
                <a:latin typeface="Times New Roman" panose="02020603050405020304" pitchFamily="18" charset="0"/>
                <a:cs typeface="Times New Roman" panose="02020603050405020304" pitchFamily="18" charset="0"/>
              </a:rPr>
              <a:t>me </a:t>
            </a:r>
            <a:r>
              <a:rPr lang="en-US" altLang="zh-CN" sz="3200" b="1" dirty="0" smtClean="0">
                <a:solidFill>
                  <a:srgbClr val="FF0000"/>
                </a:solidFill>
                <a:latin typeface="Times New Roman" panose="02020603050405020304" pitchFamily="18" charset="0"/>
                <a:cs typeface="Times New Roman" panose="02020603050405020304" pitchFamily="18" charset="0"/>
              </a:rPr>
              <a:t>relaxed</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2987897" y="2891664"/>
            <a:ext cx="6001726"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made </a:t>
            </a:r>
            <a:r>
              <a:rPr lang="en-US" altLang="zh-CN" sz="3200" b="1" dirty="0">
                <a:solidFill>
                  <a:srgbClr val="FF0000"/>
                </a:solidFill>
                <a:latin typeface="Times New Roman" panose="02020603050405020304" pitchFamily="18" charset="0"/>
                <a:cs typeface="Times New Roman" panose="02020603050405020304" pitchFamily="18" charset="0"/>
              </a:rPr>
              <a:t>me feel </a:t>
            </a:r>
            <a:r>
              <a:rPr lang="en-US" altLang="zh-CN" sz="3200" b="1" dirty="0" smtClean="0">
                <a:solidFill>
                  <a:srgbClr val="FF0000"/>
                </a:solidFill>
                <a:latin typeface="Times New Roman" panose="02020603050405020304" pitchFamily="18" charset="0"/>
                <a:cs typeface="Times New Roman" panose="02020603050405020304" pitchFamily="18" charset="0"/>
              </a:rPr>
              <a:t>awful</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478076" y="3468753"/>
            <a:ext cx="3883423"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made </a:t>
            </a:r>
            <a:r>
              <a:rPr lang="en-US" altLang="zh-CN" sz="3200" b="1" dirty="0">
                <a:solidFill>
                  <a:srgbClr val="FF0000"/>
                </a:solidFill>
                <a:latin typeface="Times New Roman" panose="02020603050405020304" pitchFamily="18" charset="0"/>
                <a:cs typeface="Times New Roman" panose="02020603050405020304" pitchFamily="18" charset="0"/>
              </a:rPr>
              <a:t>me </a:t>
            </a:r>
            <a:r>
              <a:rPr lang="en-US" altLang="zh-CN" sz="3200" b="1" dirty="0" smtClean="0">
                <a:solidFill>
                  <a:srgbClr val="FF0000"/>
                </a:solidFill>
                <a:latin typeface="Times New Roman" panose="02020603050405020304" pitchFamily="18" charset="0"/>
                <a:cs typeface="Times New Roman" panose="02020603050405020304" pitchFamily="18" charset="0"/>
              </a:rPr>
              <a:t>laugh </a:t>
            </a:r>
            <a:r>
              <a:rPr lang="en-US" altLang="zh-CN" sz="3200" b="1" dirty="0">
                <a:solidFill>
                  <a:srgbClr val="FF0000"/>
                </a:solidFill>
                <a:latin typeface="Times New Roman" panose="02020603050405020304" pitchFamily="18" charset="0"/>
                <a:cs typeface="Times New Roman" panose="02020603050405020304" pitchFamily="18" charset="0"/>
              </a:rPr>
              <a:t>a </a:t>
            </a:r>
            <a:r>
              <a:rPr lang="en-US" altLang="zh-CN" sz="3200" b="1" dirty="0" smtClean="0">
                <a:solidFill>
                  <a:srgbClr val="FF0000"/>
                </a:solidFill>
                <a:latin typeface="Times New Roman" panose="02020603050405020304" pitchFamily="18" charset="0"/>
                <a:cs typeface="Times New Roman" panose="02020603050405020304" pitchFamily="18" charset="0"/>
              </a:rPr>
              <a:t>lot</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706057" y="3989146"/>
            <a:ext cx="7856054" cy="1175706"/>
          </a:xfrm>
          <a:prstGeom prst="rect">
            <a:avLst/>
          </a:prstGeom>
          <a:noFill/>
        </p:spPr>
        <p:txBody>
          <a:bodyPr wrap="square" rtlCol="0">
            <a:spAutoFit/>
          </a:bodyPr>
          <a:lstStyle/>
          <a:p>
            <a:pPr>
              <a:lnSpc>
                <a:spcPct val="110000"/>
              </a:lnSpc>
            </a:pPr>
            <a:r>
              <a:rPr lang="en-US" altLang="zh-CN" sz="3200" b="1" dirty="0">
                <a:solidFill>
                  <a:srgbClr val="FF0000"/>
                </a:solidFill>
                <a:latin typeface="Times New Roman" panose="02020603050405020304" pitchFamily="18" charset="0"/>
                <a:cs typeface="Times New Roman" panose="02020603050405020304" pitchFamily="18" charset="0"/>
              </a:rPr>
              <a:t> </a:t>
            </a:r>
            <a:r>
              <a:rPr lang="en-US" altLang="zh-CN" sz="3200" b="1" dirty="0" smtClean="0">
                <a:solidFill>
                  <a:srgbClr val="FF0000"/>
                </a:solidFill>
                <a:latin typeface="Times New Roman" panose="02020603050405020304" pitchFamily="18" charset="0"/>
                <a:cs typeface="Times New Roman" panose="02020603050405020304" pitchFamily="18" charset="0"/>
              </a:rPr>
              <a:t>                                   made </a:t>
            </a:r>
            <a:r>
              <a:rPr lang="en-US" altLang="zh-CN" sz="3200" b="1" dirty="0">
                <a:solidFill>
                  <a:srgbClr val="FF0000"/>
                </a:solidFill>
                <a:latin typeface="Times New Roman" panose="02020603050405020304" pitchFamily="18" charset="0"/>
                <a:cs typeface="Times New Roman" panose="02020603050405020304" pitchFamily="18" charset="0"/>
              </a:rPr>
              <a:t>him have to stay </a:t>
            </a:r>
            <a:endParaRPr lang="en-US" altLang="zh-CN" sz="3200" b="1" dirty="0" smtClean="0">
              <a:solidFill>
                <a:srgbClr val="FF0000"/>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at home</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50285" y="5021864"/>
            <a:ext cx="4540379"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makes </a:t>
            </a:r>
            <a:r>
              <a:rPr lang="en-US" altLang="zh-CN" sz="3200" b="1" dirty="0">
                <a:solidFill>
                  <a:srgbClr val="FF0000"/>
                </a:solidFill>
                <a:latin typeface="Times New Roman" panose="02020603050405020304" pitchFamily="18" charset="0"/>
                <a:cs typeface="Times New Roman" panose="02020603050405020304" pitchFamily="18" charset="0"/>
              </a:rPr>
              <a:t>you feel </a:t>
            </a:r>
            <a:r>
              <a:rPr lang="en-US" altLang="zh-CN" sz="3200" b="1" dirty="0" smtClean="0">
                <a:solidFill>
                  <a:srgbClr val="FF0000"/>
                </a:solidFill>
                <a:latin typeface="Times New Roman" panose="02020603050405020304" pitchFamily="18" charset="0"/>
                <a:cs typeface="Times New Roman" panose="02020603050405020304" pitchFamily="18" charset="0"/>
              </a:rPr>
              <a:t>confident</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4401290" y="5568852"/>
            <a:ext cx="4476793"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made </a:t>
            </a:r>
            <a:r>
              <a:rPr lang="en-US" altLang="zh-CN" sz="3200" b="1" dirty="0">
                <a:solidFill>
                  <a:srgbClr val="FF0000"/>
                </a:solidFill>
                <a:latin typeface="Times New Roman" panose="02020603050405020304" pitchFamily="18" charset="0"/>
                <a:cs typeface="Times New Roman" panose="02020603050405020304" pitchFamily="18" charset="0"/>
              </a:rPr>
              <a:t>me </a:t>
            </a:r>
            <a:r>
              <a:rPr lang="en-US" altLang="zh-CN" sz="3200" b="1" dirty="0" smtClean="0">
                <a:solidFill>
                  <a:srgbClr val="FF0000"/>
                </a:solidFill>
                <a:latin typeface="Times New Roman" panose="02020603050405020304" pitchFamily="18" charset="0"/>
                <a:cs typeface="Times New Roman" panose="02020603050405020304" pitchFamily="18" charset="0"/>
              </a:rPr>
              <a:t>uncomfortable</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08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31494" y="185307"/>
            <a:ext cx="8611565" cy="6553332"/>
          </a:xfrm>
          <a:prstGeom prst="rect">
            <a:avLst/>
          </a:prstGeom>
          <a:noFill/>
        </p:spPr>
        <p:txBody>
          <a:bodyPr wrap="square" rtlCol="0">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Ⅲ. </a:t>
            </a:r>
            <a:r>
              <a:rPr lang="zh-CN" altLang="zh-CN" sz="3200" b="1" dirty="0">
                <a:solidFill>
                  <a:srgbClr val="0000FF"/>
                </a:solidFill>
                <a:latin typeface="Times New Roman" panose="02020603050405020304" pitchFamily="18" charset="0"/>
                <a:cs typeface="Times New Roman" panose="02020603050405020304" pitchFamily="18" charset="0"/>
              </a:rPr>
              <a:t>根据短文内容及所给提示词语填空。</a:t>
            </a:r>
          </a:p>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Beauty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sleep is a real thing. Researchers have shown that people who get enough sleep look more attractive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有吸引力的</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to others. “But a few bad nights are enough to (1</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make, a person, look) especially ‘more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ugly’”,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their sleep experiments show.</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The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researchers invited 25 university students to join in their sleep experiments. They (2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make, get) a good night's sleep for two nights</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698340" y="2848003"/>
            <a:ext cx="3723189"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make </a:t>
            </a:r>
            <a:r>
              <a:rPr lang="en-US" altLang="zh-CN" sz="3200" b="1" dirty="0">
                <a:solidFill>
                  <a:srgbClr val="FF0000"/>
                </a:solidFill>
                <a:latin typeface="Times New Roman" panose="02020603050405020304" pitchFamily="18" charset="0"/>
                <a:cs typeface="Times New Roman" panose="02020603050405020304" pitchFamily="18" charset="0"/>
              </a:rPr>
              <a:t>a person look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867137" y="5545424"/>
            <a:ext cx="3385594"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were </a:t>
            </a:r>
            <a:r>
              <a:rPr lang="en-US" altLang="zh-CN" sz="3200" b="1" dirty="0">
                <a:solidFill>
                  <a:srgbClr val="FF0000"/>
                </a:solidFill>
                <a:latin typeface="Times New Roman" panose="02020603050405020304" pitchFamily="18" charset="0"/>
                <a:cs typeface="Times New Roman" panose="02020603050405020304" pitchFamily="18" charset="0"/>
              </a:rPr>
              <a:t>made to get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62044" y="162155"/>
            <a:ext cx="8762037" cy="6592574"/>
          </a:xfrm>
          <a:prstGeom prst="rect">
            <a:avLst/>
          </a:prstGeom>
          <a:noFill/>
        </p:spPr>
        <p:txBody>
          <a:bodyPr wrap="square" rtlCol="0">
            <a:spAutoFit/>
          </a:bodyPr>
          <a:lstStyle/>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A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week later, they (3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)_____________________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make, these students, sleep) for only four hours every night, for two nights in a row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连续两晚上</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The researchers took make-up free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素颜</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photos of the volunteers after both the good and the bad sleep.</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Next</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the researchers (4</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make, strangers, look at) the photos and judge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评价</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them on attractiveness, health, and sleepiness, as well as asking them, “How much would you like to make friends with this person in the picture</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4240190" y="150580"/>
            <a:ext cx="4776485"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made </a:t>
            </a:r>
            <a:r>
              <a:rPr lang="en-US" altLang="zh-CN" sz="3200" b="1" dirty="0">
                <a:solidFill>
                  <a:srgbClr val="FF0000"/>
                </a:solidFill>
                <a:latin typeface="Times New Roman" panose="02020603050405020304" pitchFamily="18" charset="0"/>
                <a:cs typeface="Times New Roman" panose="02020603050405020304" pitchFamily="18" charset="0"/>
              </a:rPr>
              <a:t>these students </a:t>
            </a:r>
            <a:r>
              <a:rPr lang="en-US" altLang="zh-CN" sz="3200" b="1" dirty="0" smtClean="0">
                <a:solidFill>
                  <a:srgbClr val="FF0000"/>
                </a:solidFill>
                <a:latin typeface="Times New Roman" panose="02020603050405020304" pitchFamily="18" charset="0"/>
                <a:cs typeface="Times New Roman" panose="02020603050405020304" pitchFamily="18" charset="0"/>
              </a:rPr>
              <a:t>sleep</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4820854" y="3383665"/>
            <a:ext cx="4265271"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made </a:t>
            </a:r>
            <a:r>
              <a:rPr lang="en-US" altLang="zh-CN" sz="3200" b="1" dirty="0">
                <a:solidFill>
                  <a:srgbClr val="FF0000"/>
                </a:solidFill>
                <a:latin typeface="Times New Roman" panose="02020603050405020304" pitchFamily="18" charset="0"/>
                <a:cs typeface="Times New Roman" panose="02020603050405020304" pitchFamily="18" charset="0"/>
              </a:rPr>
              <a:t>strangers look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61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964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43068" y="578846"/>
            <a:ext cx="8611565" cy="4967514"/>
          </a:xfrm>
          <a:prstGeom prst="rect">
            <a:avLst/>
          </a:prstGeom>
          <a:noFill/>
        </p:spPr>
        <p:txBody>
          <a:bodyPr wrap="square" rtlCol="0">
            <a:spAutoFit/>
          </a:bodyPr>
          <a:lstStyle/>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The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strangers said they wouldn't want to stay with the tired students. The researchers say this is natural for people. An unhealthy-looking face (5</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)_____________________(</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make, people, run away). In other words, people don't want to hang around with people who might be ill.</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Dr</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Brewer, an expert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the</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University of </a:t>
            </a:r>
            <a:endPar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Liverpool</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said, “This study is a good reminder of how important sleep is to us.”</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767788" y="2201120"/>
            <a:ext cx="4394521"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makes </a:t>
            </a:r>
            <a:r>
              <a:rPr lang="en-US" altLang="zh-CN" sz="3200" b="1" dirty="0">
                <a:solidFill>
                  <a:srgbClr val="FF0000"/>
                </a:solidFill>
                <a:latin typeface="Times New Roman" panose="02020603050405020304" pitchFamily="18" charset="0"/>
                <a:cs typeface="Times New Roman" panose="02020603050405020304" pitchFamily="18" charset="0"/>
              </a:rPr>
              <a:t>people run away</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54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4845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96768" y="546174"/>
            <a:ext cx="8611565" cy="5509200"/>
          </a:xfrm>
          <a:prstGeom prst="rect">
            <a:avLst/>
          </a:prstGeom>
          <a:noFill/>
        </p:spPr>
        <p:txBody>
          <a:bodyPr wrap="square" rtlCol="0">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Ⅰ. </a:t>
            </a:r>
            <a:r>
              <a:rPr lang="zh-CN" altLang="zh-CN" sz="3200" b="1" dirty="0">
                <a:solidFill>
                  <a:srgbClr val="0000FF"/>
                </a:solidFill>
                <a:latin typeface="Times New Roman" panose="02020603050405020304" pitchFamily="18" charset="0"/>
                <a:cs typeface="Times New Roman" panose="02020603050405020304" pitchFamily="18" charset="0"/>
              </a:rPr>
              <a:t>根据句意及所给汉语提示，写出所缺单词。</a:t>
            </a: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1. It takes 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勇气</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to sing in public.  </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 Bananas are usually sold by 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重量</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 David and his brother are both top football 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教练</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4. The child sat on her father's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肩膀</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to watch the performance.</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5. Who is keeping 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球门</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for Arsenal?</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6. I asked her if she wanted to come and she 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点头</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1953225" y="1087860"/>
            <a:ext cx="2089231"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courage</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5721747" y="1629945"/>
            <a:ext cx="2089231"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weight</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568118" y="2640881"/>
            <a:ext cx="2089231"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coaches</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5582368" y="3235659"/>
            <a:ext cx="2089231"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shoulders</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3687974" y="4324787"/>
            <a:ext cx="2089231"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goal</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579693" y="5376666"/>
            <a:ext cx="2089231"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nodded</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88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08343" y="812392"/>
            <a:ext cx="8611565" cy="3884140"/>
          </a:xfrm>
          <a:prstGeom prst="rect">
            <a:avLst/>
          </a:prstGeom>
          <a:noFill/>
        </p:spPr>
        <p:txBody>
          <a:bodyPr wrap="square" rtlCol="0">
            <a:spAutoFit/>
          </a:bodyPr>
          <a:lstStyle/>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7</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You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使失望</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us by not supporting our work yesterday.</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8. The boys are 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踢</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 ball around in the yard.</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9. She took his arm and 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拉</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him along.</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10. He and his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队友</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are in serious training for the Olympics.</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1328193" y="812392"/>
            <a:ext cx="2503027"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disappointed</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3013756" y="1887789"/>
            <a:ext cx="2089231"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kicking</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4514125" y="2966164"/>
            <a:ext cx="2089231"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pulled</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2786604" y="3474444"/>
            <a:ext cx="2089231"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teammates</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03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19918" y="353571"/>
            <a:ext cx="8611565" cy="6050887"/>
          </a:xfrm>
          <a:prstGeom prst="rect">
            <a:avLst/>
          </a:prstGeom>
          <a:noFill/>
        </p:spPr>
        <p:txBody>
          <a:bodyPr wrap="square" rtlCol="0">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Ⅱ. </a:t>
            </a:r>
            <a:r>
              <a:rPr lang="zh-CN" altLang="zh-CN" sz="3200" b="1" dirty="0">
                <a:solidFill>
                  <a:srgbClr val="0000FF"/>
                </a:solidFill>
                <a:latin typeface="Times New Roman" panose="02020603050405020304" pitchFamily="18" charset="0"/>
                <a:cs typeface="Times New Roman" panose="02020603050405020304" pitchFamily="18" charset="0"/>
              </a:rPr>
              <a:t>根据汉语意思完成英语句子，每空一词。</a:t>
            </a: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1. 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昨天我差点误了火车。</a:t>
            </a:r>
          </a:p>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Yesterday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I _______ _______ _______ missing the train.</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上学期这个老师对我们要求很严厉。</a:t>
            </a:r>
          </a:p>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The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teacher _______ _______ _______ us last term.</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当孩子们听说你终归还是不能来时，他们会失望的。</a:t>
            </a:r>
          </a:p>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The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kids _______ _______ _______ _______ when they hear you can't come after all</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3099122" y="1444617"/>
            <a:ext cx="4169779"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was        close         to</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3232712" y="3046900"/>
            <a:ext cx="5399589"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was       hard       on </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en-US" altLang="zh-CN" sz="3200" b="1" dirty="0" smtClean="0">
              <a:solidFill>
                <a:srgbClr val="FF0000"/>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rgbClr val="FF0000"/>
                </a:solidFill>
                <a:latin typeface="Times New Roman" panose="02020603050405020304" pitchFamily="18" charset="0"/>
                <a:cs typeface="Times New Roman" panose="02020603050405020304" pitchFamily="18" charset="0"/>
              </a:rPr>
              <a:t> </a:t>
            </a:r>
            <a:r>
              <a:rPr lang="en-US" altLang="zh-CN" sz="3200" b="1" dirty="0" smtClean="0">
                <a:solidFill>
                  <a:srgbClr val="FF0000"/>
                </a:solidFill>
                <a:latin typeface="Times New Roman" panose="02020603050405020304" pitchFamily="18" charset="0"/>
                <a:cs typeface="Times New Roman" panose="02020603050405020304" pitchFamily="18" charset="0"/>
              </a:rPr>
              <a:t>            strict      with</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553666" y="5190869"/>
            <a:ext cx="6078635"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will           be           let        down</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36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31493" y="561915"/>
            <a:ext cx="8611565" cy="4967514"/>
          </a:xfrm>
          <a:prstGeom prst="rect">
            <a:avLst/>
          </a:prstGeom>
          <a:noFill/>
        </p:spPr>
        <p:txBody>
          <a:bodyPr wrap="square" rtlCol="0">
            <a:spAutoFit/>
          </a:bodyPr>
          <a:lstStyle/>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4</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很遗憾上周他被我们队开除了。</a:t>
            </a:r>
          </a:p>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It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is a pity that he _______ _______ _______ our team last week.</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5. 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实际上他是我妹妹的朋友，而不是我的。</a:t>
            </a:r>
          </a:p>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In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fact, he's my sister's friend, _______ _______ mine.</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6. 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使我欣慰的是，今天早晨考试我没有迟到。</a:t>
            </a:r>
          </a:p>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_______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 _______, I was not late for the exam this morning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4233440" y="1100713"/>
            <a:ext cx="4343402"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was      kicked      off</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1005552" y="2713186"/>
            <a:ext cx="6517992"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rather </a:t>
            </a: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than</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1133352" y="4318867"/>
            <a:ext cx="5399589"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To           my       relief</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03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27321" y="1140650"/>
            <a:ext cx="8611565" cy="2800767"/>
          </a:xfrm>
          <a:prstGeom prst="rect">
            <a:avLst/>
          </a:prstGeom>
          <a:noFill/>
        </p:spPr>
        <p:txBody>
          <a:bodyPr wrap="square" rtlCol="0">
            <a:spAutoFit/>
          </a:bodyPr>
          <a:lstStyle/>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7</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如果我们齐心协力，我们会把工作干好的。</a:t>
            </a:r>
          </a:p>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We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will do a good job if we _______ 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8. 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我们一致认为价格应该保持低点。</a:t>
            </a:r>
          </a:p>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We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are all _______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that prices should be kept low.</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5657126" y="1667872"/>
            <a:ext cx="2989164"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pull     together</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2902351" y="2738198"/>
            <a:ext cx="3243806"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in        agreement</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9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6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29878" y="409436"/>
            <a:ext cx="8426370" cy="1175706"/>
          </a:xfrm>
          <a:prstGeom prst="rect">
            <a:avLst/>
          </a:prstGeom>
          <a:noFill/>
        </p:spPr>
        <p:txBody>
          <a:bodyPr wrap="square" rtlCol="0">
            <a:spAutoFit/>
          </a:bodyPr>
          <a:lstStyle/>
          <a:p>
            <a:pPr>
              <a:lnSpc>
                <a:spcPct val="110000"/>
              </a:lnSpc>
            </a:pPr>
            <a:r>
              <a:rPr lang="zh-CN" altLang="zh-CN" sz="3200" b="1" dirty="0">
                <a:solidFill>
                  <a:srgbClr val="0000FF"/>
                </a:solidFill>
                <a:latin typeface="Times New Roman" panose="02020603050405020304" pitchFamily="18" charset="0"/>
                <a:cs typeface="Times New Roman" panose="02020603050405020304" pitchFamily="18" charset="0"/>
              </a:rPr>
              <a:t>根据短文内容，从方框中选择恰当的词语填空，有的需要变换形式。</a:t>
            </a:r>
          </a:p>
        </p:txBody>
      </p:sp>
      <p:sp>
        <p:nvSpPr>
          <p:cNvPr id="3" name="矩形 2"/>
          <p:cNvSpPr/>
          <p:nvPr/>
        </p:nvSpPr>
        <p:spPr>
          <a:xfrm>
            <a:off x="567158" y="1773929"/>
            <a:ext cx="7905509" cy="1175706"/>
          </a:xfrm>
          <a:prstGeom prst="rect">
            <a:avLst/>
          </a:prstGeom>
          <a:solidFill>
            <a:srgbClr val="FFFFCC"/>
          </a:solidFill>
        </p:spPr>
        <p:txBody>
          <a:bodyPr wrap="square" rtlCol="0">
            <a:spAutoFit/>
          </a:bodyPr>
          <a:lstStyle/>
          <a:p>
            <a:pPr algn="ct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minister, king, cause, courage, drive, throw, palace, relationship, wealth, call in</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260428" y="3130434"/>
            <a:ext cx="8518970" cy="3303212"/>
          </a:xfrm>
          <a:prstGeom prst="rect">
            <a:avLst/>
          </a:prstGeom>
          <a:noFill/>
        </p:spPr>
        <p:txBody>
          <a:bodyPr wrap="square" rtlCol="0">
            <a:spAutoFit/>
          </a:bodyPr>
          <a:lstStyle/>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After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hanging out around in the city, Tom found himself standing in front of the (1)_______. He looked through its golden gate, hoping to take a look at the real (2)_______. There were guards standing at both sides of the gate. Tom, dressed badly, </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888357" y="4187262"/>
            <a:ext cx="1626243"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palace</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6626505" y="4747315"/>
            <a:ext cx="1626243"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king</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48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613457" y="137503"/>
            <a:ext cx="7905509" cy="1175706"/>
          </a:xfrm>
          <a:prstGeom prst="rect">
            <a:avLst/>
          </a:prstGeom>
          <a:solidFill>
            <a:srgbClr val="FFFFCC"/>
          </a:solidFill>
        </p:spPr>
        <p:txBody>
          <a:bodyPr wrap="square" rtlCol="0">
            <a:spAutoFit/>
          </a:bodyPr>
          <a:lstStyle/>
          <a:p>
            <a:pPr algn="ct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minister, king, cause, courage, drive, throw, palace, relationship, wealth, call in</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222809" y="1302500"/>
            <a:ext cx="8686803" cy="5509200"/>
          </a:xfrm>
          <a:prstGeom prst="rect">
            <a:avLst/>
          </a:prstGeom>
          <a:noFill/>
        </p:spPr>
        <p:txBody>
          <a:bodyPr wrap="square" rtlCol="0">
            <a:spAutoFit/>
          </a:bodyPr>
          <a:lstStyle/>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was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moving nervously past them when he suddenly saw a well-dressed boy who was followed by several servants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仆人</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and (3)_______. He was no doubt the king!</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Tom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was excited. He wanted to get close to the king. However, a guard saw him and stopped him rudely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粗鲁地</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The guard's rudeness (4)_______ the king mad. He asked the guard to open the gate and Tom was (5)_______ to live in the palace</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636607" y="2929639"/>
            <a:ext cx="1880887"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ministers</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891251" y="5057072"/>
            <a:ext cx="1626243"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drove</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5449747" y="5605550"/>
            <a:ext cx="1680258"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called in</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71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25708" y="300999"/>
            <a:ext cx="8617351" cy="1175706"/>
          </a:xfrm>
          <a:prstGeom prst="rect">
            <a:avLst/>
          </a:prstGeom>
          <a:noFill/>
        </p:spPr>
        <p:txBody>
          <a:bodyPr wrap="square" rtlCol="0">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Ⅰ. </a:t>
            </a:r>
            <a:r>
              <a:rPr lang="zh-CN" altLang="zh-CN" sz="3200" b="1" dirty="0">
                <a:solidFill>
                  <a:srgbClr val="0000FF"/>
                </a:solidFill>
                <a:latin typeface="Times New Roman" panose="02020603050405020304" pitchFamily="18" charset="0"/>
                <a:cs typeface="Times New Roman" panose="02020603050405020304" pitchFamily="18" charset="0"/>
              </a:rPr>
              <a:t>根据句意，从方框中选择恰当的单词填空</a:t>
            </a:r>
            <a:r>
              <a:rPr lang="zh-CN" altLang="zh-CN" sz="3200" b="1" dirty="0" smtClean="0">
                <a:solidFill>
                  <a:srgbClr val="0000FF"/>
                </a:solidFill>
                <a:latin typeface="Times New Roman" panose="02020603050405020304" pitchFamily="18" charset="0"/>
                <a:cs typeface="Times New Roman" panose="02020603050405020304" pitchFamily="18" charset="0"/>
              </a:rPr>
              <a:t>，</a:t>
            </a:r>
            <a:endParaRPr lang="en-US" altLang="zh-CN" sz="3200" b="1" dirty="0" smtClean="0">
              <a:solidFill>
                <a:srgbClr val="0000FF"/>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 </a:t>
            </a:r>
            <a:r>
              <a:rPr lang="en-US" altLang="zh-CN" sz="3200" b="1" dirty="0" smtClean="0">
                <a:solidFill>
                  <a:srgbClr val="0000FF"/>
                </a:solidFill>
                <a:latin typeface="Times New Roman" panose="02020603050405020304" pitchFamily="18" charset="0"/>
                <a:cs typeface="Times New Roman" panose="02020603050405020304" pitchFamily="18" charset="0"/>
              </a:rPr>
              <a:t>     </a:t>
            </a:r>
            <a:r>
              <a:rPr lang="zh-CN" altLang="zh-CN" sz="3200" b="1" dirty="0" smtClean="0">
                <a:solidFill>
                  <a:srgbClr val="0000FF"/>
                </a:solidFill>
                <a:latin typeface="Times New Roman" panose="02020603050405020304" pitchFamily="18" charset="0"/>
                <a:cs typeface="Times New Roman" panose="02020603050405020304" pitchFamily="18" charset="0"/>
              </a:rPr>
              <a:t>有</a:t>
            </a:r>
            <a:r>
              <a:rPr lang="zh-CN" altLang="zh-CN" sz="3200" b="1" dirty="0">
                <a:solidFill>
                  <a:srgbClr val="0000FF"/>
                </a:solidFill>
                <a:latin typeface="Times New Roman" panose="02020603050405020304" pitchFamily="18" charset="0"/>
                <a:cs typeface="Times New Roman" panose="02020603050405020304" pitchFamily="18" charset="0"/>
              </a:rPr>
              <a:t>的需要变换形式。</a:t>
            </a:r>
          </a:p>
        </p:txBody>
      </p:sp>
      <p:sp>
        <p:nvSpPr>
          <p:cNvPr id="3" name="矩形 2"/>
          <p:cNvSpPr/>
          <p:nvPr/>
        </p:nvSpPr>
        <p:spPr>
          <a:xfrm>
            <a:off x="656862" y="1599472"/>
            <a:ext cx="7569843" cy="1175706"/>
          </a:xfrm>
          <a:prstGeom prst="rect">
            <a:avLst/>
          </a:prstGeom>
          <a:solidFill>
            <a:srgbClr val="FFFFCC"/>
          </a:solidFill>
        </p:spPr>
        <p:txBody>
          <a:bodyPr wrap="square" rtlCol="0">
            <a:spAutoFit/>
          </a:bodyPr>
          <a:lstStyle/>
          <a:p>
            <a:pPr algn="ct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wealth, power, lately, king, banker, pale, examine, palace, friendship, fame</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283581" y="3020712"/>
            <a:ext cx="8559478" cy="3342453"/>
          </a:xfrm>
          <a:prstGeom prst="rect">
            <a:avLst/>
          </a:prstGeom>
          <a:noFill/>
        </p:spPr>
        <p:txBody>
          <a:bodyPr wrap="square" rtlCol="0">
            <a:spAutoFit/>
          </a:bodyPr>
          <a:lstStyle/>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1. At school she formed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建立</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 close _______ with several other girls.</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 He promised to do everything in his _______ to help me.</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 He turned _______ when he knew the bad news</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6824966" y="3020712"/>
            <a:ext cx="2139869"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friendship</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7129405" y="4057918"/>
            <a:ext cx="1896318"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power</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2932975" y="5170771"/>
            <a:ext cx="1896318"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pale</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68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613456" y="426871"/>
            <a:ext cx="7905509" cy="1175706"/>
          </a:xfrm>
          <a:prstGeom prst="rect">
            <a:avLst/>
          </a:prstGeom>
          <a:solidFill>
            <a:srgbClr val="FFFFCC"/>
          </a:solidFill>
        </p:spPr>
        <p:txBody>
          <a:bodyPr wrap="square" rtlCol="0">
            <a:spAutoFit/>
          </a:bodyPr>
          <a:lstStyle/>
          <a:p>
            <a:pPr algn="ct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minister, king, cause, courage, drive, throw, palace, relationship, wealth, call in</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306726" y="1729899"/>
            <a:ext cx="8518970" cy="4967514"/>
          </a:xfrm>
          <a:prstGeom prst="rect">
            <a:avLst/>
          </a:prstGeom>
          <a:noFill/>
        </p:spPr>
        <p:txBody>
          <a:bodyPr wrap="square" rtlCol="0">
            <a:spAutoFit/>
          </a:bodyPr>
          <a:lstStyle/>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Tom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got on well with the king called Edward. He had a close (6</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with him. With Edward's help, Tom had not only (7)_______ but also power. They even exchanged their clothes after Tom told Edward that he had dreamt about dressing like a prince, although at first Tom didn't have the (8)_______ to put on Edward's clothes. When exchanging clothes, Edward noticed a bruise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淤伤</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on Tom's hand. </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3427548" y="2293356"/>
            <a:ext cx="2254173"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relationship</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6764435" y="2794295"/>
            <a:ext cx="1626243"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wealth</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5161342" y="4974805"/>
            <a:ext cx="1626243"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courage</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00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613456" y="461594"/>
            <a:ext cx="7905509" cy="1175706"/>
          </a:xfrm>
          <a:prstGeom prst="rect">
            <a:avLst/>
          </a:prstGeom>
          <a:solidFill>
            <a:srgbClr val="FFFFCC"/>
          </a:solidFill>
        </p:spPr>
        <p:txBody>
          <a:bodyPr wrap="square" rtlCol="0">
            <a:spAutoFit/>
          </a:bodyPr>
          <a:lstStyle/>
          <a:p>
            <a:pPr algn="ct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minister, king, cause, courage, drive, throw, palace, relationship, wealth, call in</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306726" y="1776197"/>
            <a:ext cx="8518970" cy="3342453"/>
          </a:xfrm>
          <a:prstGeom prst="rect">
            <a:avLst/>
          </a:prstGeom>
          <a:noFill/>
        </p:spPr>
        <p:txBody>
          <a:bodyPr wrap="square" rtlCol="0">
            <a:spAutoFit/>
          </a:bodyPr>
          <a:lstStyle/>
          <a:p>
            <a:pPr>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He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realized that it was (9)_______ by the guard who had stopped Tom rudely. He decided to kick out the guard. However, the guard didn't realize that the king was in Tom's clothes. He hit Edward hard on the ear and (10)_______ him out of the palace.</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4878730" y="1776197"/>
            <a:ext cx="1626243"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caused</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6765403" y="3905802"/>
            <a:ext cx="1626243"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threw</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60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766823" y="592175"/>
            <a:ext cx="7569843" cy="1175706"/>
          </a:xfrm>
          <a:prstGeom prst="rect">
            <a:avLst/>
          </a:prstGeom>
          <a:solidFill>
            <a:srgbClr val="FFFFCC"/>
          </a:solidFill>
        </p:spPr>
        <p:txBody>
          <a:bodyPr wrap="square" rtlCol="0">
            <a:spAutoFit/>
          </a:bodyPr>
          <a:lstStyle/>
          <a:p>
            <a:pPr algn="ct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wealth, power, lately, king, banker, pale, examine, palace, friendship, fame</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272005" y="2094736"/>
            <a:ext cx="8559478" cy="3884140"/>
          </a:xfrm>
          <a:prstGeom prst="rect">
            <a:avLst/>
          </a:prstGeom>
          <a:noFill/>
        </p:spPr>
        <p:txBody>
          <a:bodyPr wrap="square" rtlCol="0">
            <a:spAutoFit/>
          </a:bodyPr>
          <a:lstStyle/>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4</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The Queen has agreed to open Buckingham _______ to the public.</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5. After dinner, I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my paper carefully again to make sure that I wouldn't make the same mistake.</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6. He seldom gets ill, but he hasn't been feeling so well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881606" y="2650737"/>
            <a:ext cx="1896318"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Palace</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3387525" y="3164490"/>
            <a:ext cx="1896318"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examined</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2230057" y="5337798"/>
            <a:ext cx="1896318"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lately</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83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633713" y="360681"/>
            <a:ext cx="7569843" cy="1175706"/>
          </a:xfrm>
          <a:prstGeom prst="rect">
            <a:avLst/>
          </a:prstGeom>
          <a:solidFill>
            <a:srgbClr val="FFFFCC"/>
          </a:solidFill>
        </p:spPr>
        <p:txBody>
          <a:bodyPr wrap="square" rtlCol="0">
            <a:spAutoFit/>
          </a:bodyPr>
          <a:lstStyle/>
          <a:p>
            <a:pPr algn="ct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wealth, power, lately, king, banker, pale, examine, palace, friendship, fame</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283581" y="1689623"/>
            <a:ext cx="8559478" cy="4967514"/>
          </a:xfrm>
          <a:prstGeom prst="rect">
            <a:avLst/>
          </a:prstGeom>
          <a:noFill/>
        </p:spPr>
        <p:txBody>
          <a:bodyPr wrap="square" rtlCol="0">
            <a:spAutoFit/>
          </a:bodyPr>
          <a:lstStyle/>
          <a:p>
            <a:pPr marL="450850" indent="-450850">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7</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They both worked in the bank for about twenty years. At last, they became successful 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8. Betty won _______ as a singer before she became an actress.</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9. He is a man of great _______, but he isn't happy at all.</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0850" indent="-450850">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10. In 1154, Henry II became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 of</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England.</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719560" y="2752675"/>
            <a:ext cx="1896318"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bankers</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2736452" y="3345353"/>
            <a:ext cx="1896318"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fame</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299997" y="4347604"/>
            <a:ext cx="1896318"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wealth</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5609866" y="5412247"/>
            <a:ext cx="1896318" cy="594778"/>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King</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28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43069" y="439950"/>
            <a:ext cx="8565265" cy="5950090"/>
          </a:xfrm>
          <a:prstGeom prst="rect">
            <a:avLst/>
          </a:prstGeom>
          <a:noFill/>
        </p:spPr>
        <p:txBody>
          <a:bodyPr wrap="square" rtlCol="0">
            <a:spAutoFit/>
          </a:bodyPr>
          <a:lstStyle/>
          <a:p>
            <a:pPr>
              <a:lnSpc>
                <a:spcPct val="120000"/>
              </a:lnSpc>
            </a:pPr>
            <a:r>
              <a:rPr lang="en-US" altLang="zh-CN" sz="3200" b="1" dirty="0">
                <a:solidFill>
                  <a:srgbClr val="0000FF"/>
                </a:solidFill>
                <a:latin typeface="Times New Roman" panose="02020603050405020304" pitchFamily="18" charset="0"/>
                <a:cs typeface="Times New Roman" panose="02020603050405020304" pitchFamily="18" charset="0"/>
              </a:rPr>
              <a:t>Ⅱ. </a:t>
            </a:r>
            <a:r>
              <a:rPr lang="zh-CN" altLang="zh-CN" sz="3200" b="1" dirty="0">
                <a:solidFill>
                  <a:srgbClr val="0000FF"/>
                </a:solidFill>
                <a:latin typeface="Times New Roman" panose="02020603050405020304" pitchFamily="18" charset="0"/>
                <a:cs typeface="Times New Roman" panose="02020603050405020304" pitchFamily="18" charset="0"/>
              </a:rPr>
              <a:t>根据汉语意思完成英语句子，每空一词。</a:t>
            </a:r>
          </a:p>
          <a:p>
            <a:pPr marL="358775" indent="-358775">
              <a:lnSpc>
                <a:spcPct val="12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1. 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我想知道为什么我家宝宝晚上经常无端哭泣。</a:t>
            </a:r>
          </a:p>
          <a:p>
            <a:pPr marL="358775" indent="-358775">
              <a:lnSpc>
                <a:spcPct val="12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I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wonder why my baby often _______ _______ _______ _______ at night.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2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使我惊讶的是，她和她朋友都没有通过考试。</a:t>
            </a:r>
          </a:p>
          <a:p>
            <a:pPr marL="358775" indent="-358775">
              <a:lnSpc>
                <a:spcPct val="12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my surprise, _______ she _______ her friend passed the exam.</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2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有时我宁愿一个人呆在家。</a:t>
            </a:r>
          </a:p>
          <a:p>
            <a:pPr marL="358775" indent="-358775">
              <a:lnSpc>
                <a:spcPct val="12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Sometimes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I _______ _______ _______ at home alone</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1134320" y="1683791"/>
            <a:ext cx="7674013"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cries         for </a:t>
            </a: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no       reason</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3483979" y="3414995"/>
            <a:ext cx="4838216"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neither              nor</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082726" y="5160185"/>
            <a:ext cx="4487117"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would    rather       stay</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3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43069" y="220030"/>
            <a:ext cx="8565265" cy="6592574"/>
          </a:xfrm>
          <a:prstGeom prst="rect">
            <a:avLst/>
          </a:prstGeom>
          <a:noFill/>
        </p:spPr>
        <p:txBody>
          <a:bodyPr wrap="square" rtlCol="0">
            <a:spAutoFit/>
          </a:bodyPr>
          <a:lstStyle/>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4</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Mr</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Wang</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辞职后，</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Mr. Zhao</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取代了他的位置。</a:t>
            </a: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After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Mr. Wang left the job, Mr. Zhao _______ _______ 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5. 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这个单词拼写错了，你漏了一个字母。</a:t>
            </a: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This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word is wrongly spelt; you've _______ _______ a letter.</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6. 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她很友好，我们都想成为她的朋友。</a:t>
            </a: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She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is kind and we all want to _______ _______ _______ her.</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7. 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你父亲病了，你应该马上叫医生来。</a:t>
            </a: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Your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father is ill and you should _______ _______ a doctor at once</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821805" y="1298430"/>
            <a:ext cx="6713314"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took           his     position </a:t>
            </a:r>
            <a:r>
              <a:rPr lang="en-US" altLang="zh-CN" sz="3200" b="1" dirty="0">
                <a:solidFill>
                  <a:srgbClr val="FF0000"/>
                </a:solidFill>
                <a:latin typeface="Times New Roman" panose="02020603050405020304" pitchFamily="18" charset="0"/>
                <a:cs typeface="Times New Roman" panose="02020603050405020304" pitchFamily="18" charset="0"/>
              </a:rPr>
              <a:t>/ place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1066804" y="2379852"/>
            <a:ext cx="7290118"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left </a:t>
            </a: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out</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698340" y="4002960"/>
            <a:ext cx="6744182"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be </a:t>
            </a: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friends     with</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1174831" y="5591343"/>
            <a:ext cx="6996895"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call </a:t>
            </a: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in</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25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31494" y="671442"/>
            <a:ext cx="8565265" cy="4967514"/>
          </a:xfrm>
          <a:prstGeom prst="rect">
            <a:avLst/>
          </a:prstGeom>
          <a:noFill/>
        </p:spPr>
        <p:txBody>
          <a:bodyPr wrap="square" rtlCol="0">
            <a:spAutoFit/>
          </a:bodyPr>
          <a:lstStyle/>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8</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当时那种痛苦几乎使她发疯了。</a:t>
            </a: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The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pain at that time almost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___________.</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9. 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现在我想喝一杯咖啡</a:t>
            </a:r>
            <a:r>
              <a:rPr lang="zh-CN"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I _______ _______ _________ a cup of coffee now.</a:t>
            </a:r>
            <a:endParaRPr lang="zh-CN"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10</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付出越多，收获越多。</a:t>
            </a:r>
          </a:p>
          <a:p>
            <a:pPr marL="358775" indent="-358775">
              <a:lnSpc>
                <a:spcPct val="110000"/>
              </a:lnSpc>
            </a:pP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_______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_______ you pay, _______ _______ you will gain.</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矩形 2"/>
          <p:cNvSpPr/>
          <p:nvPr/>
        </p:nvSpPr>
        <p:spPr>
          <a:xfrm>
            <a:off x="1080303" y="1189586"/>
            <a:ext cx="7716455"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                                             drove </a:t>
            </a:r>
            <a:r>
              <a:rPr lang="en-US" altLang="zh-CN" sz="3200" b="1" dirty="0">
                <a:solidFill>
                  <a:srgbClr val="FF0000"/>
                </a:solidFill>
                <a:latin typeface="Times New Roman" panose="02020603050405020304" pitchFamily="18" charset="0"/>
                <a:cs typeface="Times New Roman" panose="02020603050405020304" pitchFamily="18" charset="0"/>
              </a:rPr>
              <a:t>/ made </a:t>
            </a:r>
            <a:endParaRPr lang="en-US" altLang="zh-CN" sz="3200" b="1" dirty="0" smtClean="0">
              <a:solidFill>
                <a:srgbClr val="FF0000"/>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her     mad </a:t>
            </a:r>
            <a:r>
              <a:rPr lang="en-US" altLang="zh-CN" sz="3200" b="1" dirty="0">
                <a:solidFill>
                  <a:srgbClr val="FF0000"/>
                </a:solidFill>
                <a:latin typeface="Times New Roman" panose="02020603050405020304" pitchFamily="18" charset="0"/>
                <a:cs typeface="Times New Roman" panose="02020603050405020304" pitchFamily="18" charset="0"/>
              </a:rPr>
              <a:t>/ crazy </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1311797" y="2826418"/>
            <a:ext cx="6404657" cy="1175706"/>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feel         like     drinking </a:t>
            </a:r>
            <a:r>
              <a:rPr lang="en-US" altLang="zh-CN" sz="3200" b="1" dirty="0">
                <a:solidFill>
                  <a:srgbClr val="FF0000"/>
                </a:solidFill>
                <a:latin typeface="Times New Roman" panose="02020603050405020304" pitchFamily="18" charset="0"/>
                <a:cs typeface="Times New Roman" panose="02020603050405020304" pitchFamily="18" charset="0"/>
              </a:rPr>
              <a:t>/ </a:t>
            </a:r>
            <a:endParaRPr lang="en-US" altLang="zh-CN" sz="3200" b="1" dirty="0" smtClean="0">
              <a:solidFill>
                <a:srgbClr val="FF0000"/>
              </a:solidFill>
              <a:latin typeface="Times New Roman" panose="02020603050405020304" pitchFamily="18" charset="0"/>
              <a:cs typeface="Times New Roman" panose="02020603050405020304" pitchFamily="18" charset="0"/>
            </a:endParaRPr>
          </a:p>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want        to        drink</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895108" y="4451675"/>
            <a:ext cx="7508111" cy="634020"/>
          </a:xfrm>
          <a:prstGeom prst="rect">
            <a:avLst/>
          </a:prstGeom>
          <a:noFill/>
        </p:spPr>
        <p:txBody>
          <a:bodyPr wrap="square" rtlCol="0">
            <a:spAutoFit/>
          </a:bodyPr>
          <a:lstStyle/>
          <a:p>
            <a:pPr>
              <a:lnSpc>
                <a:spcPct val="110000"/>
              </a:lnSpc>
            </a:pPr>
            <a:r>
              <a:rPr lang="en-US" altLang="zh-CN" sz="3200" b="1" dirty="0" smtClean="0">
                <a:solidFill>
                  <a:srgbClr val="FF0000"/>
                </a:solidFill>
                <a:latin typeface="Times New Roman" panose="02020603050405020304" pitchFamily="18" charset="0"/>
                <a:cs typeface="Times New Roman" panose="02020603050405020304" pitchFamily="18" charset="0"/>
              </a:rPr>
              <a:t>The        more                        the        more</a:t>
            </a:r>
            <a:endParaRPr lang="zh-CN" altLang="zh-C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2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279235" y="422423"/>
            <a:ext cx="8588415" cy="1175706"/>
          </a:xfrm>
          <a:prstGeom prst="rect">
            <a:avLst/>
          </a:prstGeom>
          <a:noFill/>
        </p:spPr>
        <p:txBody>
          <a:bodyPr wrap="square" rtlCol="0">
            <a:spAutoFit/>
          </a:bodyPr>
          <a:lstStyle/>
          <a:p>
            <a:pPr>
              <a:lnSpc>
                <a:spcPct val="110000"/>
              </a:lnSpc>
            </a:pPr>
            <a:r>
              <a:rPr lang="en-US" altLang="zh-CN" sz="3200" b="1" dirty="0">
                <a:solidFill>
                  <a:srgbClr val="0000FF"/>
                </a:solidFill>
                <a:latin typeface="Times New Roman" panose="02020603050405020304" pitchFamily="18" charset="0"/>
                <a:cs typeface="Times New Roman" panose="02020603050405020304" pitchFamily="18" charset="0"/>
              </a:rPr>
              <a:t>Ⅲ. </a:t>
            </a:r>
            <a:r>
              <a:rPr lang="zh-CN" altLang="zh-CN" sz="3200" b="1" dirty="0">
                <a:solidFill>
                  <a:srgbClr val="0000FF"/>
                </a:solidFill>
                <a:latin typeface="Times New Roman" panose="02020603050405020304" pitchFamily="18" charset="0"/>
                <a:cs typeface="Times New Roman" panose="02020603050405020304" pitchFamily="18" charset="0"/>
              </a:rPr>
              <a:t>根据对话内容，从方框中选择恰当的选项补全对话，其中有两项多余</a:t>
            </a:r>
            <a:r>
              <a:rPr lang="zh-CN" altLang="zh-CN" sz="3200" b="1" dirty="0" smtClean="0">
                <a:solidFill>
                  <a:srgbClr val="0000FF"/>
                </a:solidFill>
                <a:latin typeface="Times New Roman" panose="02020603050405020304" pitchFamily="18" charset="0"/>
                <a:cs typeface="Times New Roman" panose="02020603050405020304" pitchFamily="18" charset="0"/>
              </a:rPr>
              <a:t>。</a:t>
            </a:r>
            <a:endParaRPr lang="zh-CN" altLang="zh-CN" sz="3200" b="1" dirty="0">
              <a:solidFill>
                <a:srgbClr val="0000FF"/>
              </a:solidFill>
              <a:latin typeface="Times New Roman" panose="02020603050405020304" pitchFamily="18" charset="0"/>
              <a:cs typeface="Times New Roman" panose="02020603050405020304" pitchFamily="18" charset="0"/>
            </a:endParaRPr>
          </a:p>
        </p:txBody>
      </p:sp>
      <p:sp>
        <p:nvSpPr>
          <p:cNvPr id="3" name="矩形 2"/>
          <p:cNvSpPr/>
          <p:nvPr/>
        </p:nvSpPr>
        <p:spPr>
          <a:xfrm>
            <a:off x="325535" y="1870518"/>
            <a:ext cx="8400328" cy="3884140"/>
          </a:xfrm>
          <a:prstGeom prst="rect">
            <a:avLst/>
          </a:prstGeom>
          <a:solidFill>
            <a:srgbClr val="FFFFCC"/>
          </a:solidFill>
        </p:spPr>
        <p:txBody>
          <a:bodyPr wrap="square" rtlCol="0">
            <a:spAutoFit/>
          </a:bodyPr>
          <a:lstStyle/>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A. What else?</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B. Well done.</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C. What about Susan?</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D. Why are you so excited?</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E. Then what's her subject?</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F. I took a photo of the trees in </a:t>
            </a:r>
            <a:r>
              <a:rPr lang="en-US" altLang="zh-CN" sz="3200" b="1" dirty="0" err="1">
                <a:solidFill>
                  <a:schemeClr val="tx1">
                    <a:lumMod val="95000"/>
                    <a:lumOff val="5000"/>
                  </a:schemeClr>
                </a:solidFill>
                <a:latin typeface="Times New Roman" panose="02020603050405020304" pitchFamily="18" charset="0"/>
                <a:cs typeface="Times New Roman" panose="02020603050405020304" pitchFamily="18" charset="0"/>
              </a:rPr>
              <a:t>Xiangshan</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 Park.</a:t>
            </a:r>
            <a:endParaRPr lang="zh-CN" altLang="zh-CN"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10000"/>
              </a:lnSpc>
            </a:pP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 I got third place in the photo competition.</a:t>
            </a:r>
            <a:endParaRPr lang="zh-CN" alt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978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nSpc>
            <a:spcPct val="110000"/>
          </a:lnSpc>
          <a:defRPr sz="3200" b="1" dirty="0" smtClean="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TotalTime>
  <Words>1525</Words>
  <Application>Microsoft Office PowerPoint</Application>
  <PresentationFormat>全屏显示(4:3)</PresentationFormat>
  <Paragraphs>241</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31</cp:revision>
  <dcterms:created xsi:type="dcterms:W3CDTF">2020-09-03T09:22:07Z</dcterms:created>
  <dcterms:modified xsi:type="dcterms:W3CDTF">2020-09-09T07:16:28Z</dcterms:modified>
</cp:coreProperties>
</file>