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6" r:id="rId3"/>
    <p:sldMasterId id="2147483734" r:id="rId4"/>
  </p:sldMasterIdLst>
  <p:sldIdLst>
    <p:sldId id="364" r:id="rId5"/>
    <p:sldId id="315" r:id="rId6"/>
    <p:sldId id="357" r:id="rId7"/>
    <p:sldId id="363" r:id="rId8"/>
    <p:sldId id="353" r:id="rId9"/>
    <p:sldId id="343" r:id="rId10"/>
    <p:sldId id="344" r:id="rId11"/>
    <p:sldId id="345" r:id="rId12"/>
    <p:sldId id="341" r:id="rId13"/>
    <p:sldId id="354" r:id="rId14"/>
    <p:sldId id="347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CC"/>
    <a:srgbClr val="3366FF"/>
    <a:srgbClr val="9933FF"/>
    <a:srgbClr val="CC00CC"/>
    <a:srgbClr val="CC33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6" autoAdjust="0"/>
    <p:restoredTop sz="94683" autoAdjust="0"/>
  </p:normalViewPr>
  <p:slideViewPr>
    <p:cSldViewPr>
      <p:cViewPr varScale="1">
        <p:scale>
          <a:sx n="88" d="100"/>
          <a:sy n="88" d="100"/>
        </p:scale>
        <p:origin x="14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858D8-7A66-4BF0-9C4B-94F7997C7C6B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CC3D4-4840-4581-A309-20CB26E7A5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46756-67BB-4968-9968-9BF31358EB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837612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3E67A-7C0E-4718-96F1-F7FD97A033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739596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6B0F4-5BD2-48F4-84FB-203DF19964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515478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5A350-9E9F-43A1-9426-180D6D6597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340225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F4EFB-65B2-4D8A-B8B2-58746F21A4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679898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A685B-9270-4CC9-93DE-6E40A77383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774380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ED596-FDB4-40EB-8D5F-7401587014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804487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59771-6017-481A-A8B9-DD9BA4DE07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89190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59D0A-6613-4A96-87A4-29AF6A6BB8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5458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0EFB0-2183-446F-922F-33C67EC474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759331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A711C-2F4F-47FC-A0D8-5A47D8C43B28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F9B7A-C378-4886-899D-A4F3AB6CFD5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580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3A9DBB-E23B-4C60-8901-8FB14B8394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819973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735F0-7053-4516-809B-890597D77A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28478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384D0-2513-4E2F-B55E-EEB071C239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884201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E02A9-6699-4EE2-9B0E-644D53FD8F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80000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E7BA2-D4C2-4845-B40A-6A92B27EF0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938801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0B162-3FCD-4A01-A10F-E5E83E904F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817838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95E0E-6012-4144-8B51-CE0638AEBF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228548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ED316D-DF93-4047-A693-107191954F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87286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DEC32-25E9-4652-8038-724D3D98A3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862130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1E546-03E7-452E-B3A4-5B13F3E423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782316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762FB-627E-4334-B18B-FF858782D0C2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EB99E-7D97-4AD3-A2A0-EF5778435F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5692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272620-9F9F-4286-A383-BAE741593239}" type="datetimeFigureOut">
              <a:rPr lang="zh-CN" altLang="en-US"/>
              <a:pPr/>
              <a:t>2020/9/9 Wednesday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78BCF-88A3-4620-861E-5B5C8755E0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4263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2AE9E-6C5C-4486-8615-45C86F83883E}" type="datetimeFigureOut">
              <a:rPr lang="zh-CN" altLang="en-US"/>
              <a:pPr/>
              <a:t>2020/9/9 Wednesday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E9BA7-C02E-4A0F-BE04-17CC12331EC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9586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1620DF-1563-4D88-A337-153BA41F47A7}" type="datetimeFigureOut">
              <a:rPr lang="zh-CN" altLang="en-US"/>
              <a:pPr/>
              <a:t>2020/9/9 Wednesday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70EA0-DDF5-49E7-8A08-0A4149D987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581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020B77-0A88-4892-9A8B-5B820F4A5EFE}" type="datetimeFigureOut">
              <a:rPr lang="zh-CN" altLang="en-US"/>
              <a:pPr/>
              <a:t>2020/9/9 Wednesday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D600A-1CB6-40A3-BD9A-D1661CE88DB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449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EC3AEF-F3BA-419F-A840-C0C96B0BA38D}" type="datetimeFigureOut">
              <a:rPr lang="zh-CN" altLang="en-US"/>
              <a:pPr/>
              <a:t>2020/9/9 Wednesday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75D57-5981-4D7B-A597-F3D5556EFE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0505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F292FB-C4C3-4CFA-BB8B-8CC28F622ABF}" type="datetimeFigureOut">
              <a:rPr lang="zh-CN" altLang="en-US"/>
              <a:pPr/>
              <a:t>2020/9/9 Wednesday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2AE2F-7458-4B8D-8417-A6D14B4710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3238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8653D-611E-48E5-AE42-A94B742C7D2C}" type="datetimeFigureOut">
              <a:rPr lang="zh-CN" altLang="en-US"/>
              <a:pPr/>
              <a:t>2020/9/9 Wednesday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56484-8EFE-4E85-BCB4-345364D14E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9782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3E5B86-4337-4361-80F4-887C140FF854}" type="datetimeFigureOut">
              <a:rPr lang="zh-CN" altLang="en-US"/>
              <a:pPr/>
              <a:t>2020/9/9 Wednesday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62D25-91AD-434A-A64B-FAFAB307CF7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1314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069893-781B-4998-8AF9-9DF30D571BD6}" type="datetimeFigureOut">
              <a:rPr lang="zh-CN" altLang="en-US"/>
              <a:pPr/>
              <a:t>2020/9/9 Wednesday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43E24-5C8A-41D5-B2FF-49634B9DD7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9118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DB8F8-BC0A-4304-BE55-6065C111E9B5}" type="datetimeFigureOut">
              <a:rPr lang="zh-CN" altLang="en-US"/>
              <a:pPr/>
              <a:t>2020/9/9 Wednesday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AA5F2-C92C-45E8-99DA-1634CF8EBF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72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37209-0D73-4996-941D-6C10570AB68A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E2164-E370-4D74-B676-56794D31D8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3242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603E69-C3F8-4B68-BFF2-93A63C730B50}" type="datetimeFigureOut">
              <a:rPr lang="zh-CN" altLang="en-US"/>
              <a:pPr/>
              <a:t>2020/9/9 Wednesday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6E1ECA-1745-4FD7-9D4D-CB38788426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78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192CB-C58C-44BD-A9BA-7868549FA50C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2F874-66F4-49EA-B8DD-5AB11BD4D8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15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7E9BA-E3CD-4CFA-B813-450CE9ACDC50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56082-7295-4442-81E5-165170C1C7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13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DEF3A-6C21-498F-AB8C-04D5430B9DB7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907BF-56E4-4809-87DD-FC76C07D4AD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37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115B4-C718-4267-80F1-F5287A985364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2FC61-5243-4F37-913D-12D73BF672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77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AFA05-BD0F-477A-BAF5-B0FA57C237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38948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41243CC-85AF-46C9-BA73-446CCAFC74F5}" type="datetimeFigureOut">
              <a:rPr lang="zh-CN" altLang="en-US"/>
              <a:pPr>
                <a:defRPr/>
              </a:pPr>
              <a:t>2020/9/9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7690AC5-81BA-4EDF-BF44-83C983462FC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AFAA6E49-1E28-460A-A3A0-6AF521946EEA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2055" name="Picture 7" descr="00126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997F9CD6-5F31-4364-A2E9-841AB4553F31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3079" name="Picture 7" descr="00126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FA52650-8A62-4203-BE5F-FCD02D362B73}" type="datetimeFigureOut">
              <a:rPr lang="zh-CN" altLang="en-US"/>
              <a:pPr/>
              <a:t>2020/9/9 Wednesday</a:t>
            </a:fld>
            <a:endParaRPr lang="en-US" altLang="zh-CN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7E75245-D315-4695-B9E7-E63C5443659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323528" y="836712"/>
            <a:ext cx="8208912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6. Then she won’t feel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left out</a:t>
            </a:r>
            <a:r>
              <a:rPr lang="en-US" altLang="zh-CN" sz="3400" b="1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to be/feel left out </a:t>
            </a:r>
            <a:endParaRPr lang="en-US" altLang="zh-CN" sz="34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被遗忘；被忽略；被冷落</a:t>
            </a:r>
          </a:p>
          <a:p>
            <a:pPr marL="1165225" indent="-1165225">
              <a:lnSpc>
                <a:spcPct val="120000"/>
              </a:lnSpc>
            </a:pPr>
            <a:r>
              <a:rPr lang="en-US" altLang="zh-CN" sz="3400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3400" b="1" dirty="0">
                <a:latin typeface="Times New Roman" panose="02020603050405020304" pitchFamily="18" charset="0"/>
              </a:rPr>
              <a:t>e.g. </a:t>
            </a:r>
            <a:r>
              <a:rPr lang="zh-CN" altLang="en-US" sz="3400" b="1" dirty="0">
                <a:latin typeface="Times New Roman" panose="02020603050405020304" pitchFamily="18" charset="0"/>
              </a:rPr>
              <a:t>没人跟他讲话</a:t>
            </a:r>
            <a:r>
              <a:rPr lang="zh-CN" altLang="en-US" sz="3400" b="1" dirty="0" smtClean="0">
                <a:latin typeface="Times New Roman" panose="02020603050405020304" pitchFamily="18" charset="0"/>
              </a:rPr>
              <a:t>，所以他</a:t>
            </a:r>
            <a:r>
              <a:rPr lang="zh-CN" altLang="en-US" sz="3400" b="1" dirty="0">
                <a:latin typeface="Times New Roman" panose="02020603050405020304" pitchFamily="18" charset="0"/>
              </a:rPr>
              <a:t>总是觉得</a:t>
            </a:r>
            <a:r>
              <a:rPr lang="zh-CN" altLang="en-US" sz="3400" b="1" dirty="0" smtClean="0">
                <a:latin typeface="Times New Roman" panose="02020603050405020304" pitchFamily="18" charset="0"/>
              </a:rPr>
              <a:t>被人</a:t>
            </a:r>
            <a:r>
              <a:rPr lang="zh-CN" altLang="en-US" sz="3400" b="1" dirty="0">
                <a:latin typeface="Times New Roman" panose="02020603050405020304" pitchFamily="18" charset="0"/>
              </a:rPr>
              <a:t>冷落</a:t>
            </a:r>
            <a:r>
              <a:rPr lang="zh-CN" altLang="en-US" sz="3400" b="1" dirty="0" smtClean="0">
                <a:latin typeface="Times New Roman" panose="02020603050405020304" pitchFamily="18" charset="0"/>
              </a:rPr>
              <a:t>。</a:t>
            </a:r>
            <a:endParaRPr lang="en-US" altLang="zh-CN" sz="3400" b="1" dirty="0" smtClean="0">
              <a:latin typeface="Times New Roman" panose="02020603050405020304" pitchFamily="18" charset="0"/>
            </a:endParaRPr>
          </a:p>
          <a:p>
            <a:pPr marL="1165225" indent="-1165225">
              <a:lnSpc>
                <a:spcPct val="120000"/>
              </a:lnSpc>
            </a:pPr>
            <a:r>
              <a:rPr lang="en-US" altLang="zh-CN" sz="3400" b="1" dirty="0" smtClean="0">
                <a:latin typeface="Times New Roman" panose="02020603050405020304" pitchFamily="18" charset="0"/>
              </a:rPr>
              <a:t>           No one speaks to him, so he always </a:t>
            </a:r>
          </a:p>
          <a:p>
            <a:pPr marL="1165225" indent="-1165225">
              <a:lnSpc>
                <a:spcPct val="120000"/>
              </a:lnSpc>
            </a:pPr>
            <a:r>
              <a:rPr lang="en-US" altLang="zh-CN" sz="3400" b="1" dirty="0" smtClean="0">
                <a:latin typeface="Times New Roman" panose="02020603050405020304" pitchFamily="18" charset="0"/>
              </a:rPr>
              <a:t>           feels 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left out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. </a:t>
            </a:r>
            <a:endParaRPr lang="en-US" altLang="zh-CN" sz="3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3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3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3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64235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8001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lang="en-US" altLang="zh-CN" sz="3400" b="1" dirty="0">
                <a:latin typeface="Times New Roman" panose="02020603050405020304" pitchFamily="18" charset="0"/>
              </a:rPr>
              <a:t>I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’d rather</a:t>
            </a:r>
            <a:r>
              <a:rPr kumimoji="1"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go to </a:t>
            </a:r>
            <a:r>
              <a:rPr kumimoji="1"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Blue 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Ocean</a:t>
            </a:r>
            <a:r>
              <a:rPr kumimoji="1"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1"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Restaurant because I like to listen to </a:t>
            </a:r>
          </a:p>
          <a:p>
            <a:pPr>
              <a:lnSpc>
                <a:spcPct val="120000"/>
              </a:lnSpc>
            </a:pPr>
            <a:r>
              <a:rPr kumimoji="1"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quiet music while I’m eating.</a:t>
            </a:r>
            <a:r>
              <a:rPr kumimoji="1"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　 </a:t>
            </a: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would rather do sth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宁可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宁愿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endParaRPr lang="zh-CN" altLang="en-US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常缩写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’d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rather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主语为人称代词时，</a:t>
            </a:r>
          </a:p>
          <a:p>
            <a:pPr>
              <a:lnSpc>
                <a:spcPct val="120000"/>
              </a:lnSpc>
            </a:pP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后接动词原形。</a:t>
            </a:r>
            <a:r>
              <a:rPr lang="zh-CN" altLang="en-US" sz="3400" b="1" dirty="0">
                <a:latin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zh-CN" altLang="en-US" sz="3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e.g. </a:t>
            </a:r>
            <a:r>
              <a:rPr lang="en-US" altLang="zh-CN" sz="3400" b="1" dirty="0">
                <a:latin typeface="Times New Roman" panose="02020603050405020304" pitchFamily="18" charset="0"/>
              </a:rPr>
              <a:t>I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’d rather</a:t>
            </a:r>
            <a:r>
              <a:rPr lang="en-US" altLang="zh-CN" sz="3400" b="1" dirty="0">
                <a:latin typeface="Times New Roman" panose="02020603050405020304" pitchFamily="18" charset="0"/>
              </a:rPr>
              <a:t> go tonight, if you don’t mind.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3"/>
          <p:cNvSpPr txBox="1">
            <a:spLocks noChangeArrowheads="1"/>
          </p:cNvSpPr>
          <p:nvPr/>
        </p:nvSpPr>
        <p:spPr bwMode="auto">
          <a:xfrm>
            <a:off x="179388" y="404813"/>
            <a:ext cx="8785225" cy="597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8001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30263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46238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would rather not do </a:t>
            </a:r>
            <a:r>
              <a:rPr lang="en-US" altLang="zh-CN" sz="3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宁愿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不做某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事</a:t>
            </a:r>
            <a:endParaRPr lang="zh-CN" altLang="en-US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e.g. He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’d rather not</a:t>
            </a:r>
            <a:r>
              <a:rPr lang="en-US" altLang="zh-CN" sz="3400" b="1" dirty="0">
                <a:latin typeface="Times New Roman" panose="02020603050405020304" pitchFamily="18" charset="0"/>
              </a:rPr>
              <a:t> buy that house.</a:t>
            </a:r>
          </a:p>
          <a:p>
            <a:pPr>
              <a:lnSpc>
                <a:spcPct val="115000"/>
              </a:lnSpc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would rather do </a:t>
            </a:r>
            <a:r>
              <a:rPr lang="en-US" altLang="zh-CN" sz="3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 than do </a:t>
            </a:r>
            <a:r>
              <a:rPr lang="en-US" altLang="zh-CN" sz="3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zh-CN" altLang="en-US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宁愿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做某事而不愿做某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事</a:t>
            </a:r>
            <a:endParaRPr lang="en-US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would 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rather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后面的动词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短语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than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后</a:t>
            </a:r>
            <a:endParaRPr lang="en-US" altLang="zh-CN" sz="34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面的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相同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than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后面的动词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短语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可以省略。</a:t>
            </a:r>
          </a:p>
          <a:p>
            <a:pPr>
              <a:lnSpc>
                <a:spcPct val="115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e.g. This Sunday I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would rather</a:t>
            </a:r>
            <a:r>
              <a:rPr lang="en-US" altLang="zh-CN" sz="3400" b="1" dirty="0">
                <a:latin typeface="Times New Roman" panose="02020603050405020304" pitchFamily="18" charset="0"/>
              </a:rPr>
              <a:t> stay at home </a:t>
            </a:r>
          </a:p>
          <a:p>
            <a:pPr>
              <a:lnSpc>
                <a:spcPct val="115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than</a:t>
            </a:r>
            <a:r>
              <a:rPr lang="en-US" altLang="zh-CN" sz="3400" b="1" dirty="0">
                <a:latin typeface="Times New Roman" panose="02020603050405020304" pitchFamily="18" charset="0"/>
              </a:rPr>
              <a:t> go to the park.</a:t>
            </a:r>
          </a:p>
          <a:p>
            <a:pPr>
              <a:lnSpc>
                <a:spcPct val="115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   Mark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would rather</a:t>
            </a:r>
            <a:r>
              <a:rPr lang="en-US" altLang="zh-CN" sz="3400" b="1" dirty="0">
                <a:latin typeface="Times New Roman" panose="02020603050405020304" pitchFamily="18" charset="0"/>
              </a:rPr>
              <a:t> buy a bike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than</a:t>
            </a:r>
            <a:r>
              <a:rPr lang="en-US" altLang="zh-CN" sz="3400" b="1" dirty="0">
                <a:latin typeface="Times New Roman" panose="02020603050405020304" pitchFamily="18" charset="0"/>
              </a:rPr>
              <a:t> (buy) </a:t>
            </a:r>
          </a:p>
          <a:p>
            <a:pPr>
              <a:lnSpc>
                <a:spcPct val="115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   a motorbike.</a:t>
            </a:r>
            <a:endParaRPr lang="zh-CN" altLang="en-US" sz="3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6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67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633601" y="551585"/>
            <a:ext cx="7920037" cy="565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452438" indent="-452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1062038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584325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2106613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628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en-US" altLang="zh-CN" sz="3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 </a:t>
            </a:r>
            <a:r>
              <a:rPr lang="zh-CN" altLang="en-US" sz="3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汉译英。</a:t>
            </a:r>
            <a:endParaRPr lang="en-US" altLang="zh-CN" sz="3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400" b="1" dirty="0" smtClean="0">
                <a:latin typeface="Times New Roman" panose="02020603050405020304" pitchFamily="18" charset="0"/>
              </a:rPr>
              <a:t>1) </a:t>
            </a:r>
            <a:r>
              <a:rPr lang="zh-CN" altLang="en-US" sz="3400" b="1" dirty="0" smtClean="0">
                <a:latin typeface="Times New Roman" panose="02020603050405020304" pitchFamily="18" charset="0"/>
              </a:rPr>
              <a:t>本</a:t>
            </a:r>
            <a:r>
              <a:rPr lang="en-US" altLang="zh-CN" sz="3400" b="1" dirty="0">
                <a:latin typeface="Times New Roman" panose="02020603050405020304" pitchFamily="18" charset="0"/>
              </a:rPr>
              <a:t>(Ben)</a:t>
            </a:r>
            <a:r>
              <a:rPr lang="zh-CN" altLang="en-US" sz="3400" b="1" dirty="0">
                <a:latin typeface="Times New Roman" panose="02020603050405020304" pitchFamily="18" charset="0"/>
              </a:rPr>
              <a:t>宁愿不搬到一所更大的房子</a:t>
            </a:r>
          </a:p>
          <a:p>
            <a:pPr>
              <a:lnSpc>
                <a:spcPct val="120000"/>
              </a:lnSpc>
            </a:pPr>
            <a:r>
              <a:rPr lang="zh-CN" altLang="en-US" sz="3400" b="1" dirty="0">
                <a:latin typeface="Times New Roman" panose="02020603050405020304" pitchFamily="18" charset="0"/>
              </a:rPr>
              <a:t>    里。</a:t>
            </a: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_______________________________</a:t>
            </a: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_______________________________</a:t>
            </a:r>
          </a:p>
          <a:p>
            <a:pPr>
              <a:lnSpc>
                <a:spcPct val="120000"/>
              </a:lnSpc>
            </a:pPr>
            <a:r>
              <a:rPr lang="en-US" altLang="zh-CN" sz="3400" b="1" dirty="0" smtClean="0">
                <a:latin typeface="Times New Roman" panose="02020603050405020304" pitchFamily="18" charset="0"/>
              </a:rPr>
              <a:t>2)</a:t>
            </a:r>
            <a:r>
              <a:rPr lang="en-US" altLang="zh-CN" sz="3400" b="1" dirty="0">
                <a:latin typeface="Times New Roman" panose="02020603050405020304" pitchFamily="18" charset="0"/>
              </a:rPr>
              <a:t> </a:t>
            </a:r>
            <a:r>
              <a:rPr lang="zh-CN" altLang="en-US" sz="3400" b="1" dirty="0">
                <a:latin typeface="Times New Roman" panose="02020603050405020304" pitchFamily="18" charset="0"/>
              </a:rPr>
              <a:t>凯莉</a:t>
            </a:r>
            <a:r>
              <a:rPr lang="en-US" altLang="zh-CN" sz="3400" b="1" dirty="0">
                <a:latin typeface="Times New Roman" panose="02020603050405020304" pitchFamily="18" charset="0"/>
              </a:rPr>
              <a:t>(Kelly)</a:t>
            </a:r>
            <a:r>
              <a:rPr lang="zh-CN" altLang="en-US" sz="3400" b="1" dirty="0">
                <a:latin typeface="Times New Roman" panose="02020603050405020304" pitchFamily="18" charset="0"/>
              </a:rPr>
              <a:t>宁愿看动画片而不愿看动</a:t>
            </a:r>
          </a:p>
          <a:p>
            <a:pPr>
              <a:lnSpc>
                <a:spcPct val="120000"/>
              </a:lnSpc>
            </a:pPr>
            <a:r>
              <a:rPr lang="zh-CN" altLang="en-US" sz="3400" b="1" dirty="0">
                <a:latin typeface="Times New Roman" panose="02020603050405020304" pitchFamily="18" charset="0"/>
              </a:rPr>
              <a:t>    作片。</a:t>
            </a: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_______________________________</a:t>
            </a: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_______________________________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1116013" y="2386013"/>
            <a:ext cx="6767512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400" b="1">
                <a:solidFill>
                  <a:srgbClr val="FF0000"/>
                </a:solidFill>
                <a:latin typeface="Times New Roman" panose="02020603050405020304" pitchFamily="18" charset="0"/>
              </a:rPr>
              <a:t>Ben would rather not move to a bigger house.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1044575" y="4868863"/>
            <a:ext cx="7488238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400" b="1">
                <a:solidFill>
                  <a:srgbClr val="FF0000"/>
                </a:solidFill>
                <a:latin typeface="Times New Roman" panose="02020603050405020304" pitchFamily="18" charset="0"/>
              </a:rPr>
              <a:t>Kelly would rather watch cartoons than (watch) action movies.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/>
      <p:bldP spid="1228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323850" y="188913"/>
            <a:ext cx="8424863" cy="197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58775" indent="-358775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2. Yes, she was, and waiting for her 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drove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me crazy</a:t>
            </a:r>
            <a:r>
              <a:rPr lang="en-US" altLang="zh-CN" sz="3400" b="1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drive </a:t>
            </a:r>
            <a:r>
              <a:rPr lang="en-US" altLang="zh-CN" sz="3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v.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迫使 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83517" y="3069481"/>
            <a:ext cx="165735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000" b="1">
                <a:latin typeface="Times New Roman" panose="02020603050405020304" pitchFamily="18" charset="0"/>
              </a:rPr>
              <a:t>drive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2340867" y="2420194"/>
            <a:ext cx="431800" cy="2089150"/>
          </a:xfrm>
          <a:prstGeom prst="leftBrace">
            <a:avLst>
              <a:gd name="adj1" fmla="val 4031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844105" y="2132856"/>
            <a:ext cx="6022975" cy="1066800"/>
          </a:xfrm>
          <a:prstGeom prst="rect">
            <a:avLst/>
          </a:prstGeom>
          <a:solidFill>
            <a:srgbClr val="CCFFCC">
              <a:alpha val="6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</a:rPr>
              <a:t>v.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</a:rPr>
              <a:t>迫使；驾驶  </a:t>
            </a:r>
            <a:r>
              <a:rPr lang="en-US" altLang="zh-CN" sz="3200" b="1">
                <a:latin typeface="Times New Roman" panose="02020603050405020304" pitchFamily="18" charset="0"/>
              </a:rPr>
              <a:t>drove, driven</a:t>
            </a:r>
          </a:p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drive sb. crazy/mad  </a:t>
            </a:r>
            <a:r>
              <a:rPr lang="zh-CN" altLang="en-US" sz="3200" b="1">
                <a:latin typeface="Times New Roman" panose="02020603050405020304" pitchFamily="18" charset="0"/>
              </a:rPr>
              <a:t>使某人发疯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72667" y="3356819"/>
            <a:ext cx="6119813" cy="609600"/>
          </a:xfrm>
          <a:prstGeom prst="rect">
            <a:avLst/>
          </a:prstGeom>
          <a:solidFill>
            <a:srgbClr val="FFFF99">
              <a:alpha val="7294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400" b="1" i="1">
                <a:solidFill>
                  <a:srgbClr val="FF3300"/>
                </a:solidFill>
                <a:latin typeface="Times New Roman" panose="02020603050405020304" pitchFamily="18" charset="0"/>
              </a:rPr>
              <a:t>n.</a:t>
            </a:r>
            <a:r>
              <a:rPr lang="en-US" altLang="zh-CN" sz="3400" b="1">
                <a:latin typeface="Times New Roman" panose="02020603050405020304" pitchFamily="18" charset="0"/>
              </a:rPr>
              <a:t> </a:t>
            </a:r>
            <a:r>
              <a:rPr lang="zh-CN" altLang="en-US" sz="3400" b="1">
                <a:latin typeface="Times New Roman" panose="02020603050405020304" pitchFamily="18" charset="0"/>
              </a:rPr>
              <a:t>驾驶；驱车路程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772667" y="4148981"/>
            <a:ext cx="6119813" cy="579438"/>
          </a:xfrm>
          <a:prstGeom prst="rect">
            <a:avLst/>
          </a:prstGeom>
          <a:solidFill>
            <a:srgbClr val="CCFFCC">
              <a:alpha val="6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</a:rPr>
              <a:t>driver 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</a:rPr>
              <a:t>n.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</a:rPr>
              <a:t>驾驶员，司机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756542" y="4715048"/>
            <a:ext cx="8135938" cy="197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14375" indent="-7143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937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31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e.g. The </a:t>
            </a:r>
            <a:r>
              <a:rPr lang="en-US" altLang="zh-CN" sz="3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driver</a:t>
            </a:r>
            <a:r>
              <a:rPr lang="en-US" altLang="zh-CN" sz="3400" b="1" dirty="0">
                <a:latin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drives</a:t>
            </a:r>
            <a:r>
              <a:rPr lang="en-US" altLang="zh-CN" sz="3400" b="1" dirty="0">
                <a:latin typeface="Times New Roman" panose="02020603050405020304" pitchFamily="18" charset="0"/>
              </a:rPr>
              <a:t> so bad, which </a:t>
            </a:r>
            <a:r>
              <a:rPr lang="en-US" altLang="zh-CN" sz="3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drives</a:t>
            </a:r>
            <a:r>
              <a:rPr lang="en-US" altLang="zh-CN" sz="3400" b="1" dirty="0">
                <a:latin typeface="Times New Roman" panose="02020603050405020304" pitchFamily="18" charset="0"/>
              </a:rPr>
              <a:t> me crazy.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400" b="1" dirty="0">
                <a:latin typeface="Times New Roman" panose="02020603050405020304" pitchFamily="18" charset="0"/>
              </a:rPr>
              <a:t>       这位司机开车技术太烂</a:t>
            </a:r>
            <a:r>
              <a:rPr lang="zh-CN" altLang="en-US" sz="3400" b="1" dirty="0" smtClean="0">
                <a:latin typeface="Times New Roman" panose="02020603050405020304" pitchFamily="18" charset="0"/>
              </a:rPr>
              <a:t>，使</a:t>
            </a:r>
            <a:r>
              <a:rPr lang="zh-CN" altLang="en-US" sz="3400" b="1" dirty="0">
                <a:latin typeface="Times New Roman" panose="02020603050405020304" pitchFamily="18" charset="0"/>
              </a:rPr>
              <a:t>我发疯。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536" y="764704"/>
            <a:ext cx="8280920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8001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>
              <a:tabLst>
                <a:tab pos="441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441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41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3. What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happened</a:t>
            </a:r>
            <a:r>
              <a:rPr kumimoji="1"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?  </a:t>
            </a:r>
          </a:p>
          <a:p>
            <a:pPr>
              <a:lnSpc>
                <a:spcPct val="120000"/>
              </a:lnSpc>
            </a:pPr>
            <a:r>
              <a:rPr kumimoji="1"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  </a:t>
            </a:r>
            <a:r>
              <a:rPr lang="en-US" altLang="zh-CN" sz="3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发生</a:t>
            </a:r>
          </a:p>
          <a:p>
            <a:pPr>
              <a:lnSpc>
                <a:spcPct val="120000"/>
              </a:lnSpc>
            </a:pPr>
            <a:r>
              <a:rPr kumimoji="1" lang="zh-CN" altLang="en-US" sz="3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常见的用法有：</a:t>
            </a:r>
            <a:endParaRPr kumimoji="1" lang="en-US" altLang="zh-CN" sz="3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1) </a:t>
            </a:r>
            <a:r>
              <a:rPr lang="en-US" altLang="zh-CN" sz="3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.+happen+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地点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endParaRPr lang="en-US" altLang="zh-CN" sz="3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某地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某时发生了某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</a:t>
            </a:r>
            <a:endParaRPr lang="en-US" altLang="zh-CN" sz="3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e.g. What’s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happening</a:t>
            </a: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outside? </a:t>
            </a:r>
          </a:p>
          <a:p>
            <a:pPr>
              <a:lnSpc>
                <a:spcPct val="120000"/>
              </a:lnSpc>
            </a:pPr>
            <a:r>
              <a:rPr lang="zh-CN" alt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外面发生什么事了</a:t>
            </a: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3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1"/>
          <p:cNvSpPr>
            <a:spLocks noChangeArrowheads="1"/>
          </p:cNvSpPr>
          <p:nvPr/>
        </p:nvSpPr>
        <p:spPr bwMode="auto">
          <a:xfrm>
            <a:off x="179388" y="692150"/>
            <a:ext cx="8713787" cy="448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.+happen </a:t>
            </a:r>
            <a:r>
              <a:rPr lang="en-US" altLang="zh-CN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to+sb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某人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出了某事    </a:t>
            </a: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常指不好的事发生在某人身上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3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altLang="zh-CN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.+</a:t>
            </a:r>
            <a:r>
              <a:rPr lang="en-US" altLang="zh-CN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happen+to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altLang="zh-CN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某人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碰巧做某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</a:t>
            </a:r>
            <a:endParaRPr lang="en-US" altLang="zh-CN" sz="3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zh-CN" alt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昨天他发生了交通事故。</a:t>
            </a:r>
          </a:p>
          <a:p>
            <a:pPr>
              <a:lnSpc>
                <a:spcPct val="120000"/>
              </a:lnSpc>
            </a:pPr>
            <a:r>
              <a:rPr lang="zh-CN" alt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我碰巧在街上遇见她。</a:t>
            </a: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翻译</a:t>
            </a: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 car accident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happened </a:t>
            </a: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him yesterday.</a:t>
            </a: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happened </a:t>
            </a: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meet her in the street.</a:t>
            </a:r>
            <a:endParaRPr lang="zh-CN" alt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69875" y="836613"/>
            <a:ext cx="8478838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8001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4.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The more</a:t>
            </a:r>
            <a:r>
              <a:rPr kumimoji="1"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 get to know Julie,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the more</a:t>
            </a:r>
            <a:r>
              <a:rPr kumimoji="1"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1"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I realize that we have a lot 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in common. </a:t>
            </a: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the+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比较级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从句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+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比较级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从句</a:t>
            </a:r>
            <a:endParaRPr lang="en-US" altLang="zh-CN" sz="3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越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……, 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越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sz="3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e.g. </a:t>
            </a:r>
            <a:r>
              <a:rPr lang="zh-CN" altLang="en-US" sz="3400" b="1" dirty="0">
                <a:latin typeface="Times New Roman" panose="02020603050405020304" pitchFamily="18" charset="0"/>
              </a:rPr>
              <a:t>你越用功，进步就越大。</a:t>
            </a:r>
            <a:endParaRPr lang="en-US" altLang="zh-CN" sz="34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__________ </a:t>
            </a:r>
            <a:r>
              <a:rPr lang="en-US" altLang="zh-CN" sz="3400" b="1" dirty="0">
                <a:latin typeface="Times New Roman" panose="02020603050405020304" pitchFamily="18" charset="0"/>
              </a:rPr>
              <a:t>you work, ___________</a:t>
            </a: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       progress you will make.</a:t>
            </a:r>
            <a:r>
              <a:rPr lang="zh-CN" altLang="en-US" sz="3400" b="1" dirty="0">
                <a:latin typeface="Times New Roman" panose="02020603050405020304" pitchFamily="18" charset="0"/>
              </a:rPr>
              <a:t>           </a:t>
            </a:r>
            <a:endParaRPr lang="en-US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476375" y="3933825"/>
            <a:ext cx="2282825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400" b="1">
                <a:solidFill>
                  <a:srgbClr val="FF0000"/>
                </a:solidFill>
                <a:latin typeface="Times New Roman" panose="02020603050405020304" pitchFamily="18" charset="0"/>
              </a:rPr>
              <a:t>The harder</a:t>
            </a:r>
            <a:endParaRPr lang="zh-CN" altLang="en-US" sz="3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5795963" y="3933825"/>
            <a:ext cx="2212975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400" b="1">
                <a:solidFill>
                  <a:srgbClr val="FF0000"/>
                </a:solidFill>
                <a:latin typeface="Times New Roman" panose="02020603050405020304" pitchFamily="18" charset="0"/>
              </a:rPr>
              <a:t>the greater</a:t>
            </a:r>
            <a:endParaRPr lang="zh-CN" altLang="en-US" sz="3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0645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8001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3400" b="1" dirty="0">
                <a:latin typeface="Times New Roman" panose="02020603050405020304" pitchFamily="18" charset="0"/>
              </a:rPr>
              <a:t>5.</a:t>
            </a:r>
            <a:r>
              <a:rPr kumimoji="1"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Why don’t you</a:t>
            </a:r>
            <a:r>
              <a:rPr kumimoji="1"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ask Alice to join you </a:t>
            </a:r>
          </a:p>
          <a:p>
            <a:pPr>
              <a:spcBef>
                <a:spcPct val="20000"/>
              </a:spcBef>
            </a:pPr>
            <a:r>
              <a:rPr kumimoji="1" lang="en-US" altLang="zh-CN" sz="3400" b="1" dirty="0">
                <a:latin typeface="Times New Roman" panose="02020603050405020304" pitchFamily="18" charset="0"/>
              </a:rPr>
              <a:t>    each time you do something with Julie?</a:t>
            </a:r>
          </a:p>
          <a:p>
            <a:pPr>
              <a:spcBef>
                <a:spcPct val="2000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Why don’t +</a:t>
            </a:r>
            <a:r>
              <a:rPr lang="en-US" altLang="zh-CN" sz="3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sb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.+do </a:t>
            </a:r>
            <a:r>
              <a:rPr lang="en-US" altLang="zh-CN" sz="3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.?</a:t>
            </a:r>
          </a:p>
          <a:p>
            <a:pPr>
              <a:spcBef>
                <a:spcPct val="2000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=Why not + do </a:t>
            </a:r>
            <a:r>
              <a:rPr lang="en-US" altLang="zh-CN" sz="3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.?    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为何不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？</a:t>
            </a:r>
          </a:p>
          <a:p>
            <a:pPr>
              <a:spcBef>
                <a:spcPct val="20000"/>
              </a:spcBef>
            </a:pP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用来提出建议或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劝告</a:t>
            </a:r>
            <a:endParaRPr lang="en-US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e.g. </a:t>
            </a: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你为什么不和我们一起去呢？</a:t>
            </a:r>
            <a:endParaRPr lang="en-US" altLang="zh-CN" sz="3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Why don’t you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go with us? </a:t>
            </a:r>
          </a:p>
          <a:p>
            <a:pPr>
              <a:spcBef>
                <a:spcPct val="20000"/>
              </a:spcBef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Why not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go with us?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6_默认设计模板">
  <a:themeElements>
    <a:clrScheme name="26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6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6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620</Words>
  <Application>Microsoft Office PowerPoint</Application>
  <PresentationFormat>全屏显示(4:3)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Arial</vt:lpstr>
      <vt:lpstr>Calibri</vt:lpstr>
      <vt:lpstr>Times New Roman</vt:lpstr>
      <vt:lpstr>Office 主题</vt:lpstr>
      <vt:lpstr>默认设计模板</vt:lpstr>
      <vt:lpstr>2_默认设计模板</vt:lpstr>
      <vt:lpstr>26_默认设计模板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107</cp:revision>
  <dcterms:created xsi:type="dcterms:W3CDTF">2014-06-05T11:11:08Z</dcterms:created>
  <dcterms:modified xsi:type="dcterms:W3CDTF">2020-09-09T06:37:29Z</dcterms:modified>
</cp:coreProperties>
</file>