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25" r:id="rId3"/>
    <p:sldId id="341" r:id="rId4"/>
    <p:sldId id="343" r:id="rId5"/>
    <p:sldId id="331" r:id="rId6"/>
    <p:sldId id="344" r:id="rId7"/>
    <p:sldId id="328" r:id="rId8"/>
    <p:sldId id="359" r:id="rId9"/>
    <p:sldId id="360" r:id="rId10"/>
    <p:sldId id="361" r:id="rId11"/>
    <p:sldId id="362" r:id="rId12"/>
    <p:sldId id="346" r:id="rId13"/>
    <p:sldId id="330" r:id="rId14"/>
    <p:sldId id="350" r:id="rId15"/>
    <p:sldId id="329" r:id="rId16"/>
    <p:sldId id="332" r:id="rId17"/>
    <p:sldId id="351" r:id="rId18"/>
    <p:sldId id="337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CC00FF"/>
    <a:srgbClr val="CC0099"/>
    <a:srgbClr val="CC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3" autoAdjust="0"/>
    <p:restoredTop sz="94683" autoAdjust="0"/>
  </p:normalViewPr>
  <p:slideViewPr>
    <p:cSldViewPr>
      <p:cViewPr varScale="1">
        <p:scale>
          <a:sx n="88" d="100"/>
          <a:sy n="88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B969-D5EB-48D9-A515-ABDFE4CF9ADF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CD54F-260A-433C-90F0-B0A49DC826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3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953BF-12D6-4DCD-983B-4457E5028384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1EC70-212B-479F-A869-91E70E8A01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1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1318E-06EB-415D-BE0D-3B1A905DC5C4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D9CC6-21A9-4626-B600-43664AB0FD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1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80834-D62D-43A7-BA82-370937E7296A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DA2A-F9E0-45B9-9A68-3E33F96FBA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1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E877A-2C94-40C8-ACFF-42AB6941E5A6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3E99-CFBD-4F3B-B036-9746D416B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9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8EC6-34D9-46E6-A511-12929F57C7DD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C023C-0BBB-4434-8DBC-6F8300B2F4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4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6898-6EC7-4A4B-891D-1AD58B529548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233CF-6D45-45E0-80B6-F50960379A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6EDF8-4136-4317-B111-3F2ADE5CECB8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0CFAD-DF98-4084-A6D6-830B653556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EF661-48C5-4ECF-AD8A-5E6F8C1E1679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A2DFE-CE9E-4B1E-81BC-8C29155B9A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7E617-7758-4DC2-B0BC-2F8785E50545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726AB-4AFE-473E-8ACC-2A9016085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EE822-7D17-4561-BC7D-3496A2A28593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BA180-8A05-4231-B756-7DD6FAF73C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D4F007-1C9D-4AB0-BC0E-B03B532AB6BA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9C75E8-D52B-45F0-B38F-7DDDD6A67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288" y="1773238"/>
          <a:ext cx="8497887" cy="3492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668"/>
                <a:gridCol w="6886219"/>
              </a:tblGrid>
              <a:tr h="116416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neither</a:t>
                      </a:r>
                      <a:endParaRPr lang="zh-CN" altLang="en-US" sz="3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“两者都不”， 作主语时，谓语动词常用单数形式。</a:t>
                      </a:r>
                    </a:p>
                  </a:txBody>
                  <a:tcPr marL="91450" marR="91450" marT="45713" marB="45713"/>
                </a:tc>
              </a:tr>
              <a:tr h="116416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both</a:t>
                      </a:r>
                      <a:endParaRPr lang="zh-CN" altLang="en-US" sz="3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“两者都”，作主语时，谓语动词用复数形式。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/>
                </a:tc>
              </a:tr>
              <a:tr h="116416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either</a:t>
                      </a:r>
                      <a:endParaRPr lang="zh-CN" altLang="en-US" sz="3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“两者中的任何一个”，作主语时，谓语动词常用单数形式。</a:t>
                      </a:r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sp>
        <p:nvSpPr>
          <p:cNvPr id="10256" name="矩形 3"/>
          <p:cNvSpPr>
            <a:spLocks noChangeArrowheads="1"/>
          </p:cNvSpPr>
          <p:nvPr/>
        </p:nvSpPr>
        <p:spPr bwMode="auto">
          <a:xfrm>
            <a:off x="2843213" y="836613"/>
            <a:ext cx="45720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400" b="1">
                <a:solidFill>
                  <a:schemeClr val="hlink"/>
                </a:solidFill>
                <a:latin typeface="Arial" panose="020B0604020202020204" pitchFamily="34" charset="0"/>
              </a:rPr>
              <a:t>both, either &amp; neither</a:t>
            </a:r>
            <a:endParaRPr lang="zh-CN" altLang="en-US" sz="3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57" name="Picture 8" descr="辨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850900"/>
            <a:ext cx="15843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395536" y="260648"/>
            <a:ext cx="8328025" cy="29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链接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】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both ... and ...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连接主语时，谓语动词用复数形式；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either ... or ...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neither ... nor ...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连接主语时，谓语动词常与离它最近的主语在人称和数上保持一致。（就近一致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398038" y="3251082"/>
            <a:ext cx="83280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7550" indent="-7175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1273175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681163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08915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97138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9543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4115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8687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3259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e.g.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Both </a:t>
            </a:r>
            <a:r>
              <a:rPr lang="en-US" altLang="zh-CN" b="1" dirty="0">
                <a:latin typeface="Times New Roman" panose="02020603050405020304" pitchFamily="18" charset="0"/>
              </a:rPr>
              <a:t>my sister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and</a:t>
            </a:r>
            <a:r>
              <a:rPr lang="en-US" altLang="zh-CN" b="1" dirty="0">
                <a:latin typeface="Times New Roman" panose="02020603050405020304" pitchFamily="18" charset="0"/>
              </a:rPr>
              <a:t> my mother 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are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teachers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Either </a:t>
            </a:r>
            <a:r>
              <a:rPr lang="en-US" altLang="zh-CN" b="1" dirty="0">
                <a:latin typeface="Times New Roman" panose="02020603050405020304" pitchFamily="18" charset="0"/>
              </a:rPr>
              <a:t>Tom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or</a:t>
            </a:r>
            <a:r>
              <a:rPr lang="en-US" altLang="zh-CN" b="1" dirty="0">
                <a:latin typeface="Times New Roman" panose="02020603050405020304" pitchFamily="18" charset="0"/>
              </a:rPr>
              <a:t> I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have</a:t>
            </a:r>
            <a:r>
              <a:rPr lang="en-US" altLang="zh-CN" b="1" dirty="0">
                <a:latin typeface="Times New Roman" panose="02020603050405020304" pitchFamily="18" charset="0"/>
              </a:rPr>
              <a:t> to clean the room.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Neither</a:t>
            </a:r>
            <a:r>
              <a:rPr lang="en-US" altLang="zh-CN" b="1" dirty="0">
                <a:latin typeface="Times New Roman" panose="02020603050405020304" pitchFamily="18" charset="0"/>
              </a:rPr>
              <a:t> the twins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nor</a:t>
            </a:r>
            <a:r>
              <a:rPr lang="en-US" altLang="zh-CN" b="1" dirty="0">
                <a:latin typeface="Times New Roman" panose="02020603050405020304" pitchFamily="18" charset="0"/>
              </a:rPr>
              <a:t> John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knows</a:t>
            </a:r>
            <a:r>
              <a:rPr lang="en-US" altLang="zh-CN" b="1" dirty="0">
                <a:latin typeface="Times New Roman" panose="02020603050405020304" pitchFamily="18" charset="0"/>
              </a:rPr>
              <a:t> how to spell the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5"/>
          <p:cNvSpPr>
            <a:spLocks noChangeArrowheads="1"/>
          </p:cNvSpPr>
          <p:nvPr/>
        </p:nvSpPr>
        <p:spPr bwMode="auto">
          <a:xfrm>
            <a:off x="323850" y="981075"/>
            <a:ext cx="8328025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汉</a:t>
            </a:r>
            <a:r>
              <a:rPr lang="zh-CN" altLang="en-US" sz="3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译英。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1) </a:t>
            </a:r>
            <a:r>
              <a:rPr lang="zh-CN" altLang="en-US" sz="3400" b="1" dirty="0">
                <a:latin typeface="Times New Roman" panose="02020603050405020304" pitchFamily="18" charset="0"/>
              </a:rPr>
              <a:t>那两个双胞胎女孩都有礼貌。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3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2) </a:t>
            </a:r>
            <a:r>
              <a:rPr lang="zh-CN" altLang="en-US" sz="3400" b="1" dirty="0">
                <a:latin typeface="Times New Roman" panose="02020603050405020304" pitchFamily="18" charset="0"/>
              </a:rPr>
              <a:t>她的两个哥哥都不喜欢垃圾食品。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3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3) </a:t>
            </a:r>
            <a:r>
              <a:rPr lang="zh-CN" altLang="en-US" sz="3400" b="1" dirty="0">
                <a:latin typeface="Times New Roman" panose="02020603050405020304" pitchFamily="18" charset="0"/>
              </a:rPr>
              <a:t>他或者我准备去参加会议。</a:t>
            </a:r>
          </a:p>
        </p:txBody>
      </p:sp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755650" y="2205038"/>
            <a:ext cx="669766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Both of the twin girls are polite.</a:t>
            </a: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755650" y="3429000"/>
            <a:ext cx="800417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Neither of her brothers likes junk food. 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899592" y="4729645"/>
            <a:ext cx="799306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Either he or I am going to the meeting.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0825" y="414338"/>
            <a:ext cx="8569325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5. I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’m</a:t>
            </a:r>
            <a:r>
              <a:rPr lang="en-US" altLang="zh-CN" sz="3400" b="1" dirty="0">
                <a:latin typeface="Times New Roman" panose="02020603050405020304" pitchFamily="18" charset="0"/>
              </a:rPr>
              <a:t> always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worried about </a:t>
            </a:r>
            <a:r>
              <a:rPr lang="en-US" altLang="zh-CN" sz="3400" b="1" dirty="0">
                <a:latin typeface="Times New Roman" panose="02020603050405020304" pitchFamily="18" charset="0"/>
              </a:rPr>
              <a:t>losing my power.</a:t>
            </a:r>
            <a:r>
              <a:rPr lang="en-US" altLang="zh-CN" sz="3400" dirty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>
                <a:latin typeface="Times New Roman" panose="02020603050405020304" pitchFamily="18" charset="0"/>
              </a:rPr>
              <a:t>Many people are trying to </a:t>
            </a:r>
            <a:r>
              <a:rPr lang="en-US" altLang="zh-CN" sz="3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take my position</a:t>
            </a:r>
            <a:r>
              <a:rPr lang="en-US" altLang="zh-CN" sz="34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    我总在担心失去我的权力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。很</a:t>
            </a:r>
            <a:r>
              <a:rPr lang="zh-CN" altLang="en-US" sz="3400" b="1" dirty="0">
                <a:latin typeface="Times New Roman" panose="02020603050405020304" pitchFamily="18" charset="0"/>
              </a:rPr>
              <a:t>多人都想要取代我的位置。</a:t>
            </a:r>
            <a:endParaRPr lang="en-US" altLang="zh-CN" sz="3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1)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 worried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about=worry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about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担心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e.g.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We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</a:t>
            </a:r>
            <a:r>
              <a:rPr lang="en-US" altLang="zh-CN" sz="3400" b="1" dirty="0">
                <a:latin typeface="Times New Roman" panose="02020603050405020304" pitchFamily="18" charset="0"/>
              </a:rPr>
              <a:t> all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worried about</a:t>
            </a:r>
            <a:r>
              <a:rPr lang="en-US" altLang="zh-CN" sz="3400" b="1" dirty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my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grandpa’s </a:t>
            </a:r>
            <a:r>
              <a:rPr lang="en-US" altLang="zh-CN" sz="3400" b="1" dirty="0">
                <a:latin typeface="Times New Roman" panose="02020603050405020304" pitchFamily="18" charset="0"/>
              </a:rPr>
              <a:t>health.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我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们</a:t>
            </a:r>
            <a:r>
              <a:rPr lang="zh-CN" altLang="en-US" sz="3400" b="1" dirty="0">
                <a:latin typeface="Times New Roman" panose="02020603050405020304" pitchFamily="18" charset="0"/>
              </a:rPr>
              <a:t>都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担心</a:t>
            </a:r>
            <a:r>
              <a:rPr lang="zh-CN" altLang="en-US" sz="3400" b="1" dirty="0">
                <a:latin typeface="Times New Roman" panose="02020603050405020304" pitchFamily="18" charset="0"/>
              </a:rPr>
              <a:t>我爷爷的健康。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683568" y="1556792"/>
            <a:ext cx="748823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2)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take one’s position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取代某人的位置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=take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one’s place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e.g. He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takes</a:t>
            </a:r>
            <a:r>
              <a:rPr lang="en-US" altLang="zh-CN" sz="3400" b="1" dirty="0">
                <a:latin typeface="Times New Roman" panose="02020603050405020304" pitchFamily="18" charset="0"/>
              </a:rPr>
              <a:t> my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position/place</a:t>
            </a:r>
            <a:r>
              <a:rPr lang="en-US" altLang="zh-CN" sz="34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3400" b="1" dirty="0">
                <a:latin typeface="Times New Roman" panose="02020603050405020304" pitchFamily="18" charset="0"/>
              </a:rPr>
              <a:t>他取代了我的位置。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1520" y="548680"/>
            <a:ext cx="8568630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6.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It’s true that </a:t>
            </a:r>
            <a:r>
              <a:rPr lang="en-US" altLang="zh-CN" sz="3400" b="1" dirty="0">
                <a:latin typeface="Times New Roman" panose="02020603050405020304" pitchFamily="18" charset="0"/>
              </a:rPr>
              <a:t>I’m famous and everyone loves my songs.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    我很有名气，每个人都喜欢我的歌曲，这是事实。</a:t>
            </a:r>
            <a:endParaRPr lang="en-US" altLang="zh-CN" sz="3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It’s+</a:t>
            </a:r>
            <a:r>
              <a:rPr lang="en-US" altLang="zh-CN" sz="3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adj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.+that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从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句 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某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事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做某事是怎样的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e.g. </a:t>
            </a:r>
            <a:r>
              <a:rPr lang="zh-CN" altLang="en-US" sz="3400" b="1" dirty="0">
                <a:latin typeface="Times New Roman" panose="02020603050405020304" pitchFamily="18" charset="0"/>
              </a:rPr>
              <a:t>重要的是我们每个人都应该参加这个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           会议。</a:t>
            </a:r>
            <a:r>
              <a:rPr lang="en-US" altLang="zh-CN" sz="34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It is important that</a:t>
            </a:r>
            <a:r>
              <a:rPr lang="en-US" altLang="zh-CN" sz="3400" b="1" dirty="0">
                <a:latin typeface="Times New Roman" panose="02020603050405020304" pitchFamily="18" charset="0"/>
              </a:rPr>
              <a:t> we all should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 attend the meeting.  </a:t>
            </a:r>
            <a:endParaRPr lang="zh-CN" altLang="en-US" sz="3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1520" y="620688"/>
            <a:ext cx="8424862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7. I’m always worried about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being followed by </a:t>
            </a:r>
            <a:r>
              <a:rPr lang="en-US" altLang="zh-CN" sz="3400" b="1" dirty="0">
                <a:latin typeface="Times New Roman" panose="02020603050405020304" pitchFamily="18" charset="0"/>
              </a:rPr>
              <a:t>others.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    我总是担心被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人跟踪。</a:t>
            </a:r>
            <a:endParaRPr lang="zh-CN" altLang="en-US" sz="3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be followed by 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被跟随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e.g.</a:t>
            </a:r>
            <a:r>
              <a:rPr lang="en-US" altLang="zh-CN" sz="3400" dirty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>
                <a:latin typeface="Times New Roman" panose="02020603050405020304" pitchFamily="18" charset="0"/>
              </a:rPr>
              <a:t>Lightning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 </a:t>
            </a:r>
            <a:r>
              <a:rPr lang="en-US" altLang="zh-CN" sz="3400" b="1" dirty="0">
                <a:latin typeface="Times New Roman" panose="02020603050405020304" pitchFamily="18" charset="0"/>
              </a:rPr>
              <a:t>quickly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followed by</a:t>
            </a:r>
            <a:r>
              <a:rPr lang="en-US" altLang="zh-CN" sz="34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heavy thunder.</a:t>
            </a:r>
            <a:br>
              <a:rPr lang="en-US" altLang="zh-CN" sz="3400" b="1" dirty="0">
                <a:latin typeface="Times New Roman" panose="02020603050405020304" pitchFamily="18" charset="0"/>
              </a:rPr>
            </a:br>
            <a:r>
              <a:rPr lang="en-US" altLang="zh-CN" sz="34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3400" b="1" dirty="0">
                <a:latin typeface="Times New Roman" panose="02020603050405020304" pitchFamily="18" charset="0"/>
              </a:rPr>
              <a:t>闪电过后，很快就是雷声滚滚（打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          雷跟在闪电之后）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矩形 2"/>
          <p:cNvSpPr>
            <a:spLocks noChangeArrowheads="1"/>
          </p:cNvSpPr>
          <p:nvPr/>
        </p:nvSpPr>
        <p:spPr bwMode="auto">
          <a:xfrm>
            <a:off x="251520" y="1196752"/>
            <a:ext cx="8424863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8. …find a happy man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three days’ time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   ……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在三天内找到一个快乐的人。</a:t>
            </a:r>
            <a:endParaRPr lang="zh-CN" altLang="en-US" sz="3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in three days’ </a:t>
            </a: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time  </a:t>
            </a:r>
            <a:r>
              <a:rPr lang="en-US" altLang="zh-CN" sz="3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天的时间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in+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时间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段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一段时间内，用于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将来时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e.g. </a:t>
            </a:r>
            <a:r>
              <a:rPr lang="zh-CN" altLang="en-US" sz="3400" b="1" dirty="0">
                <a:latin typeface="Times New Roman" panose="02020603050405020304" pitchFamily="18" charset="0"/>
              </a:rPr>
              <a:t>我三天之内回来。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 I will be back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three days</a:t>
            </a:r>
            <a:r>
              <a:rPr lang="en-US" altLang="zh-CN" sz="3400" b="1" dirty="0">
                <a:latin typeface="Times New Roman" panose="02020603050405020304" pitchFamily="18" charset="0"/>
              </a:rPr>
              <a:t>.</a:t>
            </a:r>
            <a:r>
              <a:rPr lang="zh-CN" altLang="en-US" sz="3400" b="1" dirty="0">
                <a:latin typeface="Times New Roman" panose="02020603050405020304" pitchFamily="18" charset="0"/>
              </a:rPr>
              <a:t>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323850" y="1628775"/>
            <a:ext cx="8353425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1. He slept badly and didn’t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feel like eating</a:t>
            </a:r>
            <a:r>
              <a:rPr lang="en-US" altLang="zh-CN" sz="34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   他的睡眠很糟糕，也不想吃东西。</a:t>
            </a:r>
            <a:endParaRPr lang="en-US" altLang="zh-CN" sz="3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feel like doing 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想做某事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e.g. </a:t>
            </a:r>
            <a:r>
              <a:rPr lang="zh-CN" altLang="en-US" sz="3400" b="1" dirty="0">
                <a:latin typeface="Times New Roman" panose="02020603050405020304" pitchFamily="18" charset="0"/>
              </a:rPr>
              <a:t>我想喝点酒</a:t>
            </a:r>
            <a:r>
              <a:rPr lang="zh-CN" altLang="en-US" sz="3400" dirty="0">
                <a:latin typeface="Times New Roman" panose="02020603050405020304" pitchFamily="18" charset="0"/>
              </a:rPr>
              <a:t>。</a:t>
            </a:r>
            <a:endParaRPr lang="zh-CN" altLang="en-US" sz="3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I _______________ a drink.</a:t>
            </a:r>
            <a:r>
              <a:rPr lang="zh-CN" altLang="en-US" sz="3400" b="1" dirty="0">
                <a:latin typeface="Times New Roman" panose="02020603050405020304" pitchFamily="18" charset="0"/>
              </a:rPr>
              <a:t>        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836738" y="4202113"/>
            <a:ext cx="29702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feel like having</a:t>
            </a:r>
            <a:endParaRPr lang="zh-CN" altLang="en-US" sz="3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"/>
          <p:cNvSpPr>
            <a:spLocks noChangeArrowheads="1"/>
          </p:cNvSpPr>
          <p:nvPr/>
        </p:nvSpPr>
        <p:spPr bwMode="auto">
          <a:xfrm>
            <a:off x="395288" y="936625"/>
            <a:ext cx="8353425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2. His face was always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pale as chalk</a:t>
            </a:r>
            <a:r>
              <a:rPr lang="en-US" altLang="zh-CN" sz="34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   他总是面色苍白。</a:t>
            </a:r>
            <a:endParaRPr lang="en-US" altLang="zh-CN" sz="3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(as) pale as chalk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惨白；苍白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明喻修辞结构</a:t>
            </a:r>
            <a:r>
              <a:rPr lang="en-US" altLang="zh-CN" sz="3400" b="1" dirty="0"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e.g. You look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as pale as chalk</a:t>
            </a:r>
            <a:r>
              <a:rPr lang="en-US" altLang="zh-CN" sz="3400" b="1" dirty="0">
                <a:latin typeface="Times New Roman" panose="02020603050405020304" pitchFamily="18" charset="0"/>
              </a:rPr>
              <a:t> today.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 What’s wrong?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          今天你看着面色苍白，哪里不舒服？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>
            <a:spLocks noChangeArrowheads="1"/>
          </p:cNvSpPr>
          <p:nvPr/>
        </p:nvSpPr>
        <p:spPr bwMode="auto">
          <a:xfrm>
            <a:off x="609600" y="1312863"/>
            <a:ext cx="7850188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>
                <a:solidFill>
                  <a:srgbClr val="FF0000"/>
                </a:solidFill>
                <a:latin typeface="Times New Roman" panose="02020603050405020304" pitchFamily="18" charset="0"/>
              </a:rPr>
              <a:t>汉语描述不健康的人的面部颜色时常用“白”字，如“煞白；苍白；灰白”等等，英语常用</a:t>
            </a: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pale</a:t>
            </a:r>
            <a:r>
              <a:rPr lang="zh-CN" altLang="en-US" sz="3400" b="1">
                <a:solidFill>
                  <a:srgbClr val="FF0000"/>
                </a:solidFill>
                <a:latin typeface="Times New Roman" panose="02020603050405020304" pitchFamily="18" charset="0"/>
              </a:rPr>
              <a:t>来表达。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Times New Roman" panose="02020603050405020304" pitchFamily="18" charset="0"/>
              </a:rPr>
              <a:t>e.g. He suddenly went </a:t>
            </a: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pale</a:t>
            </a:r>
            <a:r>
              <a:rPr lang="en-US" altLang="zh-CN" sz="34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Times New Roman" panose="02020603050405020304" pitchFamily="18" charset="0"/>
              </a:rPr>
              <a:t>       他突然面色苍白。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487363"/>
            <a:ext cx="8569325" cy="5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One day, a doctor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was</a:t>
            </a:r>
            <a:r>
              <a:rPr lang="en-US" altLang="zh-CN" sz="3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called in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to examine the king.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一天，医生被传唤去给国王检查身体。</a:t>
            </a:r>
            <a:endParaRPr lang="en-US" altLang="zh-CN" sz="3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call in 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召来，叫来</a:t>
            </a:r>
            <a:endParaRPr lang="en-US" altLang="zh-CN" sz="34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e.g.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他只等了两分钟就被叫了进去。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马上去请医生来。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He only waited two minutes before 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he was called in. 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Call in the doctor at once.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2988" y="1112838"/>
            <a:ext cx="7056437" cy="3859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0646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1445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22438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0425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876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448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020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592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</a:t>
            </a:r>
            <a:r>
              <a:rPr lang="zh-CN" altLang="en-US" sz="3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call</a:t>
            </a:r>
            <a:r>
              <a:rPr lang="zh-CN" altLang="en-US" sz="3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相关的短语</a:t>
            </a:r>
            <a:endParaRPr lang="en-US" altLang="zh-CN" sz="3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call back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唤回，叫回；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回电话，再打电话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call up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(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给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……)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打电话；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想起，回忆起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call away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叫走，叫开 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755650" y="2060575"/>
            <a:ext cx="287338" cy="2663825"/>
          </a:xfrm>
          <a:prstGeom prst="leftBrace">
            <a:avLst>
              <a:gd name="adj1" fmla="val 196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843577"/>
            <a:ext cx="1667890" cy="9340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9388" y="260350"/>
            <a:ext cx="8785225" cy="642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15988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2397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196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995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971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543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115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9687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 can help him.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药物和休息对他都没有帮助。</a:t>
            </a:r>
            <a:endParaRPr lang="en-US" altLang="zh-C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neither ... nor ... 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既不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也不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表示对所连接并列成分的全部否定。其反义表达为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... and ...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当连接的两个名词或代词作主语时，句中的谓语动词在人称和数上要与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后面的名词或代词保持一致。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e.g. Paul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knows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cares what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happened.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Neither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been to Beijing.</a:t>
            </a:r>
            <a:endParaRPr lang="zh-CN" alt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23850" y="804863"/>
            <a:ext cx="8280400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单项选择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The beach was heavily polluted; _______ he _______ his wife enjoyed the holiday.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neither; nor           B. both; and      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C. either; or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_______ Anna _______ her brother like listening to soft music.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A. Both; and              B. Neither; nor  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C. Either; or               D. Not only; but also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187450" y="1870075"/>
            <a:ext cx="68103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187450" y="3487738"/>
            <a:ext cx="68103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5288" y="941388"/>
            <a:ext cx="82804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3) Neither Jim nor Tom _______ Australia 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before, but they know the country very well. A. has gone to            B. has been to 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C. have gone to          D. have been to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148263" y="928688"/>
            <a:ext cx="55721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973</Words>
  <Application>Microsoft Office PowerPoint</Application>
  <PresentationFormat>全屏显示(4:3)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77</cp:revision>
  <dcterms:created xsi:type="dcterms:W3CDTF">2014-06-13T01:57:48Z</dcterms:created>
  <dcterms:modified xsi:type="dcterms:W3CDTF">2020-09-09T06:44:41Z</dcterms:modified>
</cp:coreProperties>
</file>