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60" r:id="rId5"/>
    <p:sldId id="287" r:id="rId6"/>
    <p:sldId id="318" r:id="rId7"/>
    <p:sldId id="319" r:id="rId8"/>
    <p:sldId id="320" r:id="rId9"/>
    <p:sldId id="261" r:id="rId10"/>
    <p:sldId id="262" r:id="rId11"/>
    <p:sldId id="288" r:id="rId12"/>
    <p:sldId id="263" r:id="rId13"/>
    <p:sldId id="264" r:id="rId14"/>
    <p:sldId id="289" r:id="rId15"/>
    <p:sldId id="265" r:id="rId16"/>
    <p:sldId id="266" r:id="rId17"/>
    <p:sldId id="308" r:id="rId18"/>
    <p:sldId id="309" r:id="rId19"/>
    <p:sldId id="321" r:id="rId20"/>
    <p:sldId id="267" r:id="rId21"/>
    <p:sldId id="291" r:id="rId22"/>
    <p:sldId id="290" r:id="rId23"/>
    <p:sldId id="270" r:id="rId24"/>
    <p:sldId id="322" r:id="rId25"/>
    <p:sldId id="285" r:id="rId26"/>
    <p:sldId id="29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FF"/>
    <a:srgbClr val="FF0000"/>
    <a:srgbClr val="FFCCCC"/>
    <a:srgbClr val="CC00CC"/>
    <a:srgbClr val="0099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20" autoAdjust="0"/>
  </p:normalViewPr>
  <p:slideViewPr>
    <p:cSldViewPr>
      <p:cViewPr varScale="1">
        <p:scale>
          <a:sx n="88" d="100"/>
          <a:sy n="88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ECF60E-E8C1-44D8-AA3D-1132AFAD993C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BD272-6C79-4242-8FB3-411365698E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171C49-04EC-44B4-AF9B-F855EFAB12C4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24B3C-BF01-4A4B-8731-02A164B788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8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2414D-5ABE-4CD2-8F5D-3CAB110A33A5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151B9-28ED-4F44-B2E6-6FA9E0E523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1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F3CED-5E5A-497D-A046-9067F988D216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ACB5E-1792-4AAB-BBC4-F2F9DB1D78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7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5B352-4241-4CFC-A978-8EB06BAF399E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C7947-DE07-4CBE-81A9-9C6B9D2756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8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E0D2E-8A98-4515-A0AB-3950F8359244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EBFB1-4BA8-4305-BE6A-A38C583F18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4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26F8A8-1EEC-4949-B91D-E3EC4A210A1E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A708D-CF44-4449-BFA3-61E1393B09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9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7AEFB-7891-464E-8FE0-C5734DA99E2C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6E28F-524A-410B-9306-DA800AF394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4C85C7-7A7D-445F-A22C-B4160FC1061C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213B-C6EC-493E-8F2D-425625462D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8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01BE9-1E78-46D0-96B7-FA973973D79E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2988A-3B08-4F3C-A927-3B71481FA9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1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4A65C-BFE9-41C6-A703-75AEF43991EC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306F5-92D2-4EA4-95BC-30726F201C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1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fld id="{1FC4B56D-2887-47C6-82AF-415A7D7ED343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fld id="{4577FDBE-959B-4B9B-96E4-0FED338C8F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c.mp3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d.mp3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ection%20B%201d2.mp3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WordArt 4"/>
          <p:cNvSpPr>
            <a:spLocks noChangeArrowheads="1" noChangeShapeType="1" noTextEdit="1"/>
          </p:cNvSpPr>
          <p:nvPr/>
        </p:nvSpPr>
        <p:spPr bwMode="auto">
          <a:xfrm>
            <a:off x="4427538" y="2708275"/>
            <a:ext cx="2447925" cy="936625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11</a:t>
            </a:r>
            <a:endParaRPr lang="zh-CN" altLang="en-US" sz="3600" kern="10">
              <a:ln w="12700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45791" dir="2021404" algn="ctr" rotWithShape="0">
                  <a:srgbClr val="808080">
                    <a:alpha val="8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1206500" y="1430338"/>
            <a:ext cx="754221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Look at the possible endings to the story about the unhappy king. Do you think any of these is the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right one? If so, which one?</a:t>
            </a:r>
            <a:endParaRPr lang="zh-CN" altLang="en-US" sz="3400">
              <a:solidFill>
                <a:schemeClr val="hlin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92600"/>
            <a:ext cx="2865437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23850" y="1773238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</a:rPr>
              <a:t>1a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48" y="224335"/>
            <a:ext cx="4528566" cy="12168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435975" cy="5400675"/>
          </a:xfrm>
          <a:noFill/>
          <a:ln/>
          <a:extLst>
            <a:ext uri="{91240B29-F687-4F45-9708-019B960494DF}">
              <a14:hiddenLine xmlns:a14="http://schemas.microsoft.com/office/drawing/2010/main" w="19050">
                <a:solidFill>
                  <a:srgbClr val="43C96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508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a. The general cannot find a happy person and the king remains unhappy forever.</a:t>
            </a:r>
          </a:p>
          <a:p>
            <a:pPr marL="450850" indent="-4508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b. The general finds a happy person with power and money.</a:t>
            </a:r>
          </a:p>
          <a:p>
            <a:pPr marL="450850" indent="-4508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c. The general realizes he is a happy person and gives his shirt to the king to wear.</a:t>
            </a:r>
          </a:p>
          <a:p>
            <a:pPr marL="450850" indent="-45085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d. The king suddenly becomes happy without the shirt of a happy person.</a:t>
            </a:r>
            <a:endParaRPr lang="zh-CN" altLang="en-US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45" y="4522532"/>
            <a:ext cx="2362530" cy="2191056"/>
          </a:xfrm>
          <a:prstGeom prst="rect">
            <a:avLst/>
          </a:prstGeom>
        </p:spPr>
      </p:pic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863724" y="260648"/>
            <a:ext cx="8172772" cy="18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What are some other possible endings to the story? Discuss your ideas with your partner.</a:t>
            </a:r>
            <a:endParaRPr lang="zh-CN" altLang="en-US" sz="3400" dirty="0">
              <a:solidFill>
                <a:schemeClr val="hlin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7" name="椭圆形标注 3"/>
          <p:cNvSpPr>
            <a:spLocks noChangeArrowheads="1"/>
          </p:cNvSpPr>
          <p:nvPr/>
        </p:nvSpPr>
        <p:spPr bwMode="auto">
          <a:xfrm>
            <a:off x="0" y="2276476"/>
            <a:ext cx="5508104" cy="2418642"/>
          </a:xfrm>
          <a:prstGeom prst="wedgeEllipseCallout">
            <a:avLst>
              <a:gd name="adj1" fmla="val 22128"/>
              <a:gd name="adj2" fmla="val 57570"/>
            </a:avLst>
          </a:prstGeom>
          <a:noFill/>
          <a:ln w="25400" algn="ctr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 dirty="0"/>
              <a:t>The general found a poor man. The man was very happy.</a:t>
            </a:r>
            <a:endParaRPr lang="zh-CN" altLang="en-US" sz="3400" dirty="0"/>
          </a:p>
        </p:txBody>
      </p:sp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4950110" y="2553580"/>
            <a:ext cx="4032250" cy="2141537"/>
          </a:xfrm>
          <a:prstGeom prst="wedgeEllipseCallout">
            <a:avLst>
              <a:gd name="adj1" fmla="val -30292"/>
              <a:gd name="adj2" fmla="val 56111"/>
            </a:avLst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 dirty="0"/>
              <a:t>The poor man gave his shirt to the general.</a:t>
            </a:r>
            <a:endParaRPr lang="zh-CN" altLang="en-US" sz="3400" dirty="0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66226" y="705834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</a:rPr>
              <a:t>1b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1479550" y="2320925"/>
            <a:ext cx="68405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Listen to </a:t>
            </a:r>
            <a:r>
              <a:rPr lang="en-US" altLang="zh-CN" sz="3400" i="1">
                <a:solidFill>
                  <a:schemeClr val="hlink"/>
                </a:solidFill>
                <a:cs typeface="Times New Roman" panose="02020603050405020304" pitchFamily="18" charset="0"/>
              </a:rPr>
              <a:t>The Shirt of a Happy Man</a:t>
            </a:r>
            <a:r>
              <a:rPr lang="en-US" altLang="zh-CN" sz="3400" i="1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(Part II) and check (✔) the things that happened in the rest of the story. 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68313" y="2852738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</a:rPr>
              <a:t>1c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2696"/>
            <a:ext cx="5317975" cy="14503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矩形 2"/>
          <p:cNvSpPr>
            <a:spLocks noChangeArrowheads="1"/>
          </p:cNvSpPr>
          <p:nvPr/>
        </p:nvSpPr>
        <p:spPr bwMode="auto">
          <a:xfrm>
            <a:off x="539750" y="918865"/>
            <a:ext cx="80645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9363" indent="-1249363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12248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047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38463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3956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528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100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7672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_____ The general searched for three days and found a happy person.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_____ The general could not find a happy person.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_____ The general saw a poor man on the street.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_____ The poor man was a happy man.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_____ The poor man gave the general his shirt.</a:t>
            </a:r>
            <a:endParaRPr lang="zh-CN" altLang="en-US" sz="3400"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7250" y="3454102"/>
            <a:ext cx="76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cs typeface="Times New Roman" panose="02020603050405020304" pitchFamily="18" charset="0"/>
              </a:rPr>
              <a:t>✔</a:t>
            </a:r>
            <a:endParaRPr lang="zh-CN" altLang="en-US" sz="3600" b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57250" y="4735215"/>
            <a:ext cx="76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cs typeface="Times New Roman" panose="02020603050405020304" pitchFamily="18" charset="0"/>
              </a:rPr>
              <a:t>✔</a:t>
            </a:r>
            <a:endParaRPr lang="zh-CN" altLang="en-US" sz="3600" b="0">
              <a:solidFill>
                <a:srgbClr val="FF0000"/>
              </a:solidFill>
            </a:endParaRPr>
          </a:p>
        </p:txBody>
      </p:sp>
      <p:pic>
        <p:nvPicPr>
          <p:cNvPr id="5" name="Picture 14" descr="QQ截图2017122116324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936625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288" y="1700511"/>
            <a:ext cx="8281168" cy="3859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 smtClean="0">
                <a:cs typeface="Times New Roman" panose="02020603050405020304" pitchFamily="18" charset="0"/>
              </a:rPr>
              <a:t>1. How </a:t>
            </a:r>
            <a:r>
              <a:rPr lang="en-US" altLang="zh-CN" sz="3400" dirty="0">
                <a:cs typeface="Times New Roman" panose="02020603050405020304" pitchFamily="18" charset="0"/>
              </a:rPr>
              <a:t>long did it take the general to find the happy man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endParaRPr lang="en-US" altLang="zh-CN" sz="3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2. What was the poor man doing on the street?</a:t>
            </a:r>
          </a:p>
        </p:txBody>
      </p:sp>
      <p:sp>
        <p:nvSpPr>
          <p:cNvPr id="10246" name="矩形 4"/>
          <p:cNvSpPr>
            <a:spLocks noChangeArrowheads="1"/>
          </p:cNvSpPr>
          <p:nvPr/>
        </p:nvSpPr>
        <p:spPr bwMode="auto">
          <a:xfrm>
            <a:off x="1116013" y="260648"/>
            <a:ext cx="76327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Listen again. Answer the questions. </a:t>
            </a:r>
            <a:endParaRPr lang="zh-CN" altLang="en-US" sz="3400" dirty="0">
              <a:solidFill>
                <a:schemeClr val="hlin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8675" y="2924473"/>
            <a:ext cx="7920038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 smtClean="0">
                <a:solidFill>
                  <a:srgbClr val="FF0000"/>
                </a:solidFill>
              </a:rPr>
              <a:t>It took the general two days to find the happy man. </a:t>
            </a:r>
            <a:endParaRPr lang="en-US" altLang="zh-CN" sz="3400" dirty="0">
              <a:solidFill>
                <a:srgbClr val="FF0000"/>
              </a:solidFill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811906" y="5345716"/>
            <a:ext cx="7864549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He was eating some food with his hands and singing happily to himself.</a:t>
            </a:r>
          </a:p>
        </p:txBody>
      </p:sp>
      <p:pic>
        <p:nvPicPr>
          <p:cNvPr id="10251" name="Picture 11" descr="QQ截图2017122116324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908348"/>
            <a:ext cx="936625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5438" y="260648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</a:rPr>
              <a:t>1d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1"/>
          <p:cNvSpPr>
            <a:spLocks noChangeArrowheads="1"/>
          </p:cNvSpPr>
          <p:nvPr/>
        </p:nvSpPr>
        <p:spPr bwMode="auto">
          <a:xfrm>
            <a:off x="179388" y="669925"/>
            <a:ext cx="8569325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3. What made the poor man so happy even though he had no power, money or fame?</a:t>
            </a:r>
          </a:p>
          <a:p>
            <a:pPr eaLnBrk="1" hangingPunct="1">
              <a:lnSpc>
                <a:spcPct val="120000"/>
              </a:lnSpc>
            </a:pPr>
            <a:endParaRPr lang="en-US" altLang="zh-CN" sz="340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40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4. Do you think the general will return to the king with the poor man’s shirt? Why or why not?</a:t>
            </a:r>
            <a:endParaRPr lang="zh-CN" altLang="en-US" sz="3400"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188" y="1879600"/>
            <a:ext cx="799326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He had everything he wanted and didn’t want what he couldn’t have.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188" y="4941888"/>
            <a:ext cx="799326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No, because the poor man did not have a shirt.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241746" y="659854"/>
            <a:ext cx="8578726" cy="55054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Listen for the third time and complete the conversation.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The general searched and searched but couldn’t find anyone. _____________ everyone had their own problems, and no one was </a:t>
            </a:r>
            <a:r>
              <a:rPr lang="en-US" altLang="zh-CN" b="1" dirty="0"/>
              <a:t>truly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happy. Two days passed. Just as he </a:t>
            </a:r>
            <a:r>
              <a:rPr lang="en-US" altLang="zh-CN" b="1" dirty="0" smtClean="0"/>
              <a:t>___________________, </a:t>
            </a:r>
            <a:r>
              <a:rPr lang="en-US" altLang="zh-CN" b="1" dirty="0" smtClean="0"/>
              <a:t>he saw a </a:t>
            </a:r>
            <a:r>
              <a:rPr lang="en-US" altLang="zh-CN" b="1" dirty="0"/>
              <a:t>poor </a:t>
            </a:r>
            <a:r>
              <a:rPr lang="en-US" altLang="zh-CN" b="1" dirty="0"/>
              <a:t>man </a:t>
            </a:r>
            <a:r>
              <a:rPr lang="en-US" altLang="zh-CN" b="1" dirty="0" smtClean="0"/>
              <a:t>on the street. He was eating with his hands and </a:t>
            </a:r>
            <a:r>
              <a:rPr lang="en-US" altLang="zh-CN" b="1" dirty="0" smtClean="0"/>
              <a:t>_______________________. </a:t>
            </a:r>
            <a:r>
              <a:rPr lang="en-US" altLang="zh-CN" b="1" dirty="0" smtClean="0"/>
              <a:t>The general went up to him.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576750" y="2460054"/>
            <a:ext cx="264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 seemed that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355976" y="3605872"/>
            <a:ext cx="37625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was </a:t>
            </a:r>
            <a:r>
              <a:rPr lang="en-US" altLang="zh-CN" dirty="0">
                <a:solidFill>
                  <a:srgbClr val="FF0000"/>
                </a:solidFill>
              </a:rPr>
              <a:t>about to give 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635896" y="4757028"/>
            <a:ext cx="4684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singing </a:t>
            </a:r>
            <a:r>
              <a:rPr lang="en-US" altLang="zh-CN" dirty="0">
                <a:solidFill>
                  <a:srgbClr val="FF0000"/>
                </a:solidFill>
              </a:rPr>
              <a:t>happily to </a:t>
            </a:r>
            <a:r>
              <a:rPr lang="en-US" altLang="zh-CN" dirty="0" smtClean="0">
                <a:solidFill>
                  <a:srgbClr val="FF0000"/>
                </a:solidFill>
              </a:rPr>
              <a:t>himself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3260" name="Picture 12" descr="QQ截图2017122116324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05" y="1189389"/>
            <a:ext cx="774503" cy="7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6" grpId="0"/>
      <p:bldP spid="532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29600" cy="5689600"/>
          </a:xfrm>
        </p:spPr>
        <p:txBody>
          <a:bodyPr/>
          <a:lstStyle/>
          <a:p>
            <a:pPr marL="1795463" indent="-179546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400" b="1" dirty="0" smtClean="0">
                <a:solidFill>
                  <a:srgbClr val="009900"/>
                </a:solidFill>
              </a:rPr>
              <a:t>General:</a:t>
            </a:r>
            <a:r>
              <a:rPr lang="en-US" altLang="zh-CN" sz="3400" b="1" dirty="0" smtClean="0"/>
              <a:t> Hello! I’m </a:t>
            </a:r>
            <a:r>
              <a:rPr lang="en-US" altLang="zh-CN" sz="3400" b="1" dirty="0"/>
              <a:t>the </a:t>
            </a:r>
            <a:r>
              <a:rPr lang="en-US" altLang="zh-CN" sz="3400" b="1" dirty="0" smtClean="0"/>
              <a:t>king’s </a:t>
            </a:r>
            <a:r>
              <a:rPr lang="en-US" altLang="zh-CN" sz="3400" b="1" dirty="0"/>
              <a:t>top </a:t>
            </a:r>
            <a:r>
              <a:rPr lang="en-US" altLang="zh-CN" sz="3400" b="1" dirty="0" smtClean="0"/>
              <a:t>general.</a:t>
            </a:r>
          </a:p>
          <a:p>
            <a:pPr marL="1795463" indent="-1795463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chemeClr val="accent2"/>
                </a:solidFill>
              </a:rPr>
              <a:t>Man:</a:t>
            </a:r>
            <a:r>
              <a:rPr lang="en-US" altLang="zh-CN" sz="3400" b="1" dirty="0" smtClean="0"/>
              <a:t>       Hi, General. What can I do for you today?</a:t>
            </a:r>
          </a:p>
          <a:p>
            <a:pPr marL="1795463" indent="-1795463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009900"/>
                </a:solidFill>
              </a:rPr>
              <a:t>General:</a:t>
            </a:r>
            <a:r>
              <a:rPr lang="en-US" altLang="zh-CN" sz="3400" b="1" dirty="0" smtClean="0"/>
              <a:t> I </a:t>
            </a:r>
            <a:r>
              <a:rPr lang="en-US" altLang="zh-CN" sz="3400" b="1" dirty="0" smtClean="0"/>
              <a:t>________________ </a:t>
            </a:r>
            <a:r>
              <a:rPr lang="en-US" altLang="zh-CN" sz="3400" b="1" dirty="0" smtClean="0"/>
              <a:t>just now, and you </a:t>
            </a:r>
            <a:r>
              <a:rPr lang="en-US" altLang="zh-CN" sz="3400" b="1" dirty="0" smtClean="0"/>
              <a:t>_______ </a:t>
            </a:r>
            <a:r>
              <a:rPr lang="en-US" altLang="zh-CN" sz="3400" b="1" dirty="0" smtClean="0"/>
              <a:t>very happy.</a:t>
            </a:r>
          </a:p>
          <a:p>
            <a:pPr marL="1795463" indent="-1795463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chemeClr val="accent2"/>
                </a:solidFill>
              </a:rPr>
              <a:t>Man:</a:t>
            </a:r>
            <a:r>
              <a:rPr lang="en-US" altLang="zh-CN" sz="3400" b="1" dirty="0" smtClean="0"/>
              <a:t>       That’s because I </a:t>
            </a:r>
            <a:r>
              <a:rPr lang="en-US" altLang="zh-CN" sz="3400" b="1" i="1" dirty="0" smtClean="0"/>
              <a:t>am</a:t>
            </a:r>
            <a:r>
              <a:rPr lang="en-US" altLang="zh-CN" sz="3400" b="1" dirty="0" smtClean="0"/>
              <a:t> happy.</a:t>
            </a:r>
          </a:p>
          <a:p>
            <a:pPr marL="1795463" indent="-179546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400" b="1" dirty="0" smtClean="0">
                <a:solidFill>
                  <a:srgbClr val="009900"/>
                </a:solidFill>
              </a:rPr>
              <a:t>General:</a:t>
            </a:r>
            <a:r>
              <a:rPr lang="en-US" altLang="zh-CN" sz="3400" b="1" dirty="0" smtClean="0"/>
              <a:t> But I don’t understand. ______ </a:t>
            </a:r>
            <a:r>
              <a:rPr lang="en-US" altLang="zh-CN" sz="3400" b="1" dirty="0" smtClean="0"/>
              <a:t>___________ </a:t>
            </a:r>
            <a:r>
              <a:rPr lang="en-US" altLang="zh-CN" sz="3400" b="1" dirty="0" smtClean="0"/>
              <a:t>so happy? You have </a:t>
            </a:r>
            <a:r>
              <a:rPr lang="en-US" altLang="zh-CN" sz="3400" b="1" dirty="0"/>
              <a:t>no power, money</a:t>
            </a:r>
            <a:r>
              <a:rPr lang="zh-CN" altLang="en-US" sz="3400" b="1" dirty="0"/>
              <a:t> </a:t>
            </a:r>
            <a:r>
              <a:rPr lang="en-US" altLang="zh-CN" sz="3400" b="1" dirty="0"/>
              <a:t>or fame.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540298" y="2420888"/>
            <a:ext cx="347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 dirty="0">
                <a:solidFill>
                  <a:srgbClr val="FF0000"/>
                </a:solidFill>
              </a:rPr>
              <a:t>heard you singing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140076" y="3107432"/>
            <a:ext cx="1287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 dirty="0">
                <a:solidFill>
                  <a:srgbClr val="FF0000"/>
                </a:solidFill>
              </a:rPr>
              <a:t>sound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740525" y="4365625"/>
            <a:ext cx="1216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What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360042" y="4979988"/>
            <a:ext cx="2139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 dirty="0">
                <a:solidFill>
                  <a:srgbClr val="FF0000"/>
                </a:solidFill>
              </a:rPr>
              <a:t>makes you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  <p:bldP spid="553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body" idx="1"/>
          </p:nvPr>
        </p:nvSpPr>
        <p:spPr>
          <a:xfrm>
            <a:off x="395536" y="548680"/>
            <a:ext cx="8352928" cy="5721350"/>
          </a:xfrm>
        </p:spPr>
        <p:txBody>
          <a:bodyPr/>
          <a:lstStyle/>
          <a:p>
            <a:pPr marL="1706563" indent="-1706563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5106988" algn="l"/>
              </a:tabLst>
            </a:pPr>
            <a:r>
              <a:rPr lang="en-US" altLang="zh-CN" sz="3400" b="1" dirty="0" smtClean="0">
                <a:solidFill>
                  <a:schemeClr val="accent2"/>
                </a:solidFill>
              </a:rPr>
              <a:t>Man:</a:t>
            </a:r>
            <a:r>
              <a:rPr lang="en-US" altLang="zh-CN" sz="3400" b="1" dirty="0" smtClean="0"/>
              <a:t>      I have everything I want, and I don’t want _______________. So I’m happy, and my song comes from the __________ in my heart.</a:t>
            </a:r>
          </a:p>
          <a:p>
            <a:pPr marL="1706563" indent="-1706563">
              <a:lnSpc>
                <a:spcPct val="120000"/>
              </a:lnSpc>
              <a:spcBef>
                <a:spcPct val="0"/>
              </a:spcBef>
              <a:buNone/>
              <a:tabLst>
                <a:tab pos="5106988" algn="l"/>
              </a:tabLst>
            </a:pPr>
            <a:r>
              <a:rPr lang="en-US" altLang="zh-CN" sz="3400" b="1" dirty="0" smtClean="0">
                <a:solidFill>
                  <a:srgbClr val="009900"/>
                </a:solidFill>
              </a:rPr>
              <a:t>General:</a:t>
            </a:r>
            <a:r>
              <a:rPr lang="en-US" altLang="zh-CN" sz="3400" b="1" dirty="0" smtClean="0"/>
              <a:t> Then I need to </a:t>
            </a:r>
            <a:r>
              <a:rPr lang="en-US" altLang="zh-CN" sz="3400" b="1" dirty="0"/>
              <a:t>give your </a:t>
            </a:r>
            <a:r>
              <a:rPr lang="en-US" altLang="zh-CN" sz="3400" b="1" dirty="0"/>
              <a:t>shirt</a:t>
            </a:r>
            <a:r>
              <a:rPr lang="zh-CN" altLang="en-US" sz="3400" b="1" dirty="0"/>
              <a:t> </a:t>
            </a:r>
            <a:r>
              <a:rPr lang="en-US" altLang="zh-CN" sz="3400" b="1" dirty="0"/>
              <a:t>to </a:t>
            </a:r>
            <a:r>
              <a:rPr lang="en-US" altLang="zh-CN" sz="3400" b="1" dirty="0" smtClean="0"/>
              <a:t>the king. Is it there in your bag? How much do you </a:t>
            </a:r>
            <a:r>
              <a:rPr lang="en-US" altLang="zh-CN" sz="3400" b="1" dirty="0"/>
              <a:t>want for </a:t>
            </a:r>
            <a:r>
              <a:rPr lang="en-US" altLang="zh-CN" sz="3400" b="1" dirty="0"/>
              <a:t>it?</a:t>
            </a:r>
          </a:p>
          <a:p>
            <a:pPr marL="1706563" indent="-1706563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5106988" algn="l"/>
              </a:tabLst>
            </a:pPr>
            <a:r>
              <a:rPr lang="en-US" altLang="zh-CN" sz="3400" b="1" dirty="0" smtClean="0">
                <a:solidFill>
                  <a:schemeClr val="accent2"/>
                </a:solidFill>
              </a:rPr>
              <a:t>Man:</a:t>
            </a:r>
            <a:r>
              <a:rPr lang="en-US" altLang="zh-CN" sz="3400" b="1" dirty="0" smtClean="0"/>
              <a:t>      Shirt? What shirt? I </a:t>
            </a:r>
            <a:r>
              <a:rPr lang="en-US" altLang="zh-CN" sz="3400" b="1" dirty="0" smtClean="0"/>
              <a:t>__________ </a:t>
            </a:r>
            <a:r>
              <a:rPr lang="en-US" altLang="zh-CN" sz="3400" b="1" dirty="0" smtClean="0"/>
              <a:t>any shirts!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08909" y="1196975"/>
            <a:ext cx="3387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what I can’t have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851722" y="2420938"/>
            <a:ext cx="2008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happiness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5985272" y="4979640"/>
            <a:ext cx="20431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 dirty="0">
                <a:solidFill>
                  <a:srgbClr val="FF0000"/>
                </a:solidFill>
              </a:rPr>
              <a:t>don’t own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2" grpId="0"/>
      <p:bldP spid="68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76410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kern="10" cap="none" spc="0" dirty="0">
                <a:ln/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11</a:t>
            </a:r>
          </a:p>
          <a:p>
            <a:pPr algn="ctr"/>
            <a:r>
              <a:rPr lang="en-US" altLang="zh-CN" sz="4800" b="1" kern="10" cap="none" spc="0" dirty="0">
                <a:ln/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 movies make me cry.</a:t>
            </a:r>
            <a:endParaRPr lang="zh-CN" altLang="en-US" sz="48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矩形 2"/>
          <p:cNvSpPr>
            <a:spLocks noChangeArrowheads="1"/>
          </p:cNvSpPr>
          <p:nvPr/>
        </p:nvSpPr>
        <p:spPr bwMode="auto">
          <a:xfrm>
            <a:off x="754063" y="2274888"/>
            <a:ext cx="77057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chemeClr val="hlink"/>
                </a:solidFill>
                <a:latin typeface="Arial" panose="020B0604020202020204" pitchFamily="34" charset="0"/>
              </a:rPr>
              <a:t>Do you agree with the poor man’s thoughts about happiness? Discuss your ideas with your group. Then role-play the rest of the story.</a:t>
            </a:r>
            <a:endParaRPr lang="zh-CN" altLang="en-US" sz="3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12299" name="Picture 11" descr="Ro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836613"/>
            <a:ext cx="4968875" cy="13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圆角矩形标注 3"/>
          <p:cNvSpPr>
            <a:spLocks noChangeArrowheads="1"/>
          </p:cNvSpPr>
          <p:nvPr/>
        </p:nvSpPr>
        <p:spPr bwMode="auto">
          <a:xfrm>
            <a:off x="468313" y="1052513"/>
            <a:ext cx="4176712" cy="1944687"/>
          </a:xfrm>
          <a:prstGeom prst="wedgeRoundRectCallout">
            <a:avLst>
              <a:gd name="adj1" fmla="val 23088"/>
              <a:gd name="adj2" fmla="val 81264"/>
              <a:gd name="adj3" fmla="val 16667"/>
            </a:avLst>
          </a:prstGeom>
          <a:noFill/>
          <a:ln w="25400" algn="ctr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I heard you singing just now, and you sound very happy.</a:t>
            </a:r>
            <a:endParaRPr lang="zh-CN" altLang="en-US" sz="3400">
              <a:cs typeface="Times New Roman" panose="02020603050405020304" pitchFamily="18" charset="0"/>
            </a:endParaRPr>
          </a:p>
        </p:txBody>
      </p:sp>
      <p:sp>
        <p:nvSpPr>
          <p:cNvPr id="34823" name="圆角矩形标注 8"/>
          <p:cNvSpPr>
            <a:spLocks noChangeArrowheads="1"/>
          </p:cNvSpPr>
          <p:nvPr/>
        </p:nvSpPr>
        <p:spPr bwMode="auto">
          <a:xfrm>
            <a:off x="4787900" y="1628775"/>
            <a:ext cx="3671888" cy="1512888"/>
          </a:xfrm>
          <a:prstGeom prst="wedgeRoundRectCallout">
            <a:avLst>
              <a:gd name="adj1" fmla="val -35602"/>
              <a:gd name="adj2" fmla="val 81583"/>
              <a:gd name="adj3" fmla="val 1666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That’s because I </a:t>
            </a:r>
            <a:r>
              <a:rPr lang="en-US" altLang="zh-CN" sz="3400" i="1" dirty="0">
                <a:cs typeface="Times New Roman" panose="02020603050405020304" pitchFamily="18" charset="0"/>
              </a:rPr>
              <a:t>am</a:t>
            </a:r>
            <a:r>
              <a:rPr lang="en-US" altLang="zh-CN" sz="3400" dirty="0">
                <a:cs typeface="Times New Roman" panose="02020603050405020304" pitchFamily="18" charset="0"/>
              </a:rPr>
              <a:t> happy.</a:t>
            </a:r>
            <a:endParaRPr lang="zh-CN" altLang="en-US" sz="3400" dirty="0">
              <a:cs typeface="Times New Roman" panose="02020603050405020304" pitchFamily="18" charset="0"/>
            </a:endParaRP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"/>
          <a:stretch>
            <a:fillRect/>
          </a:stretch>
        </p:blipFill>
        <p:spPr bwMode="auto">
          <a:xfrm>
            <a:off x="3059832" y="3645024"/>
            <a:ext cx="2808287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圆角矩形标注 3"/>
          <p:cNvSpPr>
            <a:spLocks noChangeArrowheads="1"/>
          </p:cNvSpPr>
          <p:nvPr/>
        </p:nvSpPr>
        <p:spPr bwMode="auto">
          <a:xfrm>
            <a:off x="323850" y="360363"/>
            <a:ext cx="4032250" cy="3644900"/>
          </a:xfrm>
          <a:prstGeom prst="wedgeRoundRectCallout">
            <a:avLst>
              <a:gd name="adj1" fmla="val 23190"/>
              <a:gd name="adj2" fmla="val 59060"/>
              <a:gd name="adj3" fmla="val 16667"/>
            </a:avLst>
          </a:prstGeom>
          <a:noFill/>
          <a:ln w="25400" algn="ctr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But I don’t understand. What makes you so happy? You have no power, money or fame.</a:t>
            </a:r>
            <a:endParaRPr lang="zh-CN" altLang="en-US" sz="3400" dirty="0">
              <a:cs typeface="Times New Roman" panose="02020603050405020304" pitchFamily="18" charset="0"/>
            </a:endParaRPr>
          </a:p>
        </p:txBody>
      </p:sp>
      <p:sp>
        <p:nvSpPr>
          <p:cNvPr id="33797" name="圆角矩形标注 8"/>
          <p:cNvSpPr>
            <a:spLocks noChangeArrowheads="1"/>
          </p:cNvSpPr>
          <p:nvPr/>
        </p:nvSpPr>
        <p:spPr bwMode="auto">
          <a:xfrm>
            <a:off x="4499992" y="188913"/>
            <a:ext cx="4464496" cy="4176712"/>
          </a:xfrm>
          <a:prstGeom prst="wedgeRoundRectCallout">
            <a:avLst>
              <a:gd name="adj1" fmla="val -47110"/>
              <a:gd name="adj2" fmla="val 60627"/>
              <a:gd name="adj3" fmla="val 1666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>
                <a:cs typeface="Times New Roman" panose="02020603050405020304" pitchFamily="18" charset="0"/>
              </a:rPr>
              <a:t>I have everything I want, and I don’t want what I can’t have. So I’m happy, and my song comes from the happiness in my heart.</a:t>
            </a:r>
            <a:endParaRPr lang="zh-CN" altLang="en-US" sz="3400">
              <a:cs typeface="Times New Roman" panose="02020603050405020304" pitchFamily="18" charset="0"/>
            </a:endParaRPr>
          </a:p>
        </p:txBody>
      </p: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343400"/>
            <a:ext cx="2592387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圆角矩形标注 4"/>
          <p:cNvSpPr>
            <a:spLocks noChangeArrowheads="1"/>
          </p:cNvSpPr>
          <p:nvPr/>
        </p:nvSpPr>
        <p:spPr bwMode="auto">
          <a:xfrm>
            <a:off x="251520" y="692696"/>
            <a:ext cx="4536380" cy="3312567"/>
          </a:xfrm>
          <a:prstGeom prst="wedgeRoundRectCallout">
            <a:avLst>
              <a:gd name="adj1" fmla="val 36009"/>
              <a:gd name="adj2" fmla="val 56005"/>
              <a:gd name="adj3" fmla="val 16667"/>
            </a:avLst>
          </a:prstGeom>
          <a:noFill/>
          <a:ln w="25400" algn="ctr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Then I need to give your shirt to the king. Is it there in your bag? How much do you want for it?</a:t>
            </a:r>
            <a:endParaRPr lang="zh-CN" altLang="en-US" sz="3400" dirty="0">
              <a:cs typeface="Times New Roman" panose="02020603050405020304" pitchFamily="18" charset="0"/>
            </a:endParaRPr>
          </a:p>
        </p:txBody>
      </p:sp>
      <p:sp>
        <p:nvSpPr>
          <p:cNvPr id="13318" name="圆角矩形标注 5"/>
          <p:cNvSpPr>
            <a:spLocks noChangeArrowheads="1"/>
          </p:cNvSpPr>
          <p:nvPr/>
        </p:nvSpPr>
        <p:spPr bwMode="auto">
          <a:xfrm>
            <a:off x="5076056" y="1628800"/>
            <a:ext cx="3816350" cy="1944687"/>
          </a:xfrm>
          <a:prstGeom prst="wedgeRoundRectCallout">
            <a:avLst>
              <a:gd name="adj1" fmla="val -34731"/>
              <a:gd name="adj2" fmla="val 76042"/>
              <a:gd name="adj3" fmla="val 1666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Shirt? What shirt? I don’t own any shirts!</a:t>
            </a:r>
            <a:endParaRPr lang="zh-CN" altLang="en-US" sz="3400" dirty="0">
              <a:cs typeface="Times New Roman" panose="02020603050405020304" pitchFamily="18" charset="0"/>
            </a:endParaRP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"/>
          <a:stretch>
            <a:fillRect/>
          </a:stretch>
        </p:blipFill>
        <p:spPr bwMode="auto">
          <a:xfrm>
            <a:off x="3635375" y="4283075"/>
            <a:ext cx="2341563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矩形 2"/>
          <p:cNvSpPr>
            <a:spLocks noChangeArrowheads="1"/>
          </p:cNvSpPr>
          <p:nvPr/>
        </p:nvSpPr>
        <p:spPr bwMode="auto">
          <a:xfrm>
            <a:off x="575121" y="2996952"/>
            <a:ext cx="7705725" cy="317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1225" indent="-285750"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9213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7200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5188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400" dirty="0">
                <a:solidFill>
                  <a:schemeClr val="hlink"/>
                </a:solidFill>
                <a:cs typeface="Times New Roman" panose="02020603050405020304" pitchFamily="18" charset="0"/>
              </a:rPr>
              <a:t>句型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1. Two days passed.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2. What makes you so happy?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2. I have everything I want, and I don’t want what I can’t have.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924300" y="1555939"/>
            <a:ext cx="4608513" cy="120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remain happy forever </a:t>
            </a:r>
          </a:p>
          <a:p>
            <a:pPr>
              <a:lnSpc>
                <a:spcPct val="11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search for </a:t>
            </a:r>
            <a:endParaRPr lang="zh-CN" altLang="en-US" sz="3400">
              <a:solidFill>
                <a:srgbClr val="FF0000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900113" y="1541652"/>
            <a:ext cx="2952750" cy="119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3400" dirty="0"/>
              <a:t>永远保持快乐</a:t>
            </a:r>
          </a:p>
          <a:p>
            <a:pPr algn="r">
              <a:lnSpc>
                <a:spcPct val="110000"/>
              </a:lnSpc>
            </a:pPr>
            <a:r>
              <a:rPr lang="zh-CN" altLang="en-US" sz="3400" dirty="0"/>
              <a:t>寻找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648"/>
            <a:ext cx="4608512" cy="12568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4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900113" y="3068638"/>
            <a:ext cx="7381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400">
                <a:solidFill>
                  <a:srgbClr val="000000"/>
                </a:solidFill>
              </a:rPr>
              <a:t>Preview the article </a:t>
            </a:r>
            <a:r>
              <a:rPr kumimoji="1" lang="en-US" altLang="zh-CN" sz="3400" i="1">
                <a:solidFill>
                  <a:srgbClr val="FF0000"/>
                </a:solidFill>
              </a:rPr>
              <a:t>The Winning Team</a:t>
            </a:r>
            <a:r>
              <a:rPr kumimoji="1" lang="en-US" altLang="zh-CN" sz="3400" i="1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5049952" cy="12226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7445927" cy="18614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323850" y="1700213"/>
            <a:ext cx="842168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400" dirty="0">
                <a:solidFill>
                  <a:schemeClr val="hlink"/>
                </a:solidFill>
                <a:latin typeface="Arial" panose="020B0604020202020204" pitchFamily="34" charset="0"/>
              </a:rPr>
              <a:t>Complete the following sentences.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dirty="0"/>
              <a:t>1. </a:t>
            </a:r>
            <a:r>
              <a:rPr lang="zh-CN" altLang="en-US" sz="3400" dirty="0"/>
              <a:t>他父亲为了赚钱，从早忙到晚。</a:t>
            </a:r>
            <a:endParaRPr lang="en-US" altLang="zh-CN" sz="34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400" dirty="0"/>
              <a:t>    His father is busy all day in order to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dirty="0"/>
              <a:t>    ___________.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dirty="0"/>
              <a:t>2. </a:t>
            </a:r>
            <a:r>
              <a:rPr lang="zh-CN" altLang="en-US" sz="3400" dirty="0"/>
              <a:t>看足球赛使我疯狂。</a:t>
            </a:r>
            <a:endParaRPr lang="en-US" altLang="zh-CN" sz="34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400" dirty="0"/>
              <a:t>    ___________________________________.</a:t>
            </a:r>
            <a:endParaRPr lang="zh-CN" altLang="en-US" sz="3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3724275"/>
            <a:ext cx="28114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make money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5650" y="5092700"/>
            <a:ext cx="78470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>
                <a:solidFill>
                  <a:srgbClr val="FF0000"/>
                </a:solidFill>
              </a:rPr>
              <a:t>Watching football games makes me crazy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2074"/>
            <a:ext cx="5616624" cy="14041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395288" y="830263"/>
            <a:ext cx="8497887" cy="5046662"/>
          </a:xfrm>
        </p:spPr>
        <p:txBody>
          <a:bodyPr/>
          <a:lstStyle/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3. </a:t>
            </a:r>
            <a:r>
              <a:rPr lang="zh-CN" altLang="en-US" sz="3400" b="1" dirty="0" smtClean="0"/>
              <a:t>轻柔的音乐使约翰昏昏欲睡。</a:t>
            </a:r>
            <a:endParaRPr lang="en-US" altLang="zh-CN" sz="3400" b="1" dirty="0" smtClean="0"/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The soft music ______ John ______.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4. </a:t>
            </a:r>
            <a:r>
              <a:rPr lang="zh-CN" altLang="en-US" sz="3400" b="1" dirty="0" smtClean="0"/>
              <a:t>红色使人们吃得更快些。</a:t>
            </a:r>
            <a:endParaRPr lang="en-US" altLang="zh-CN" sz="3400" b="1" dirty="0" smtClean="0"/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The color red ______ people ______ faster.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5. </a:t>
            </a:r>
            <a:r>
              <a:rPr lang="zh-CN" altLang="en-US" sz="3400" b="1" dirty="0" smtClean="0"/>
              <a:t>长时间等她</a:t>
            </a:r>
            <a:r>
              <a:rPr lang="zh-CN" altLang="en-US" sz="3400" b="1" dirty="0"/>
              <a:t>让</a:t>
            </a:r>
            <a:r>
              <a:rPr lang="zh-CN" altLang="en-US" sz="3400" b="1" dirty="0" smtClean="0"/>
              <a:t>我很生气。</a:t>
            </a:r>
            <a:endParaRPr lang="en-US" altLang="zh-CN" sz="3400" b="1" dirty="0" smtClean="0"/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Waiting a long time for her _________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</a:t>
            </a:r>
            <a:r>
              <a:rPr lang="en-US" altLang="zh-CN" sz="3400" b="1" dirty="0" smtClean="0"/>
              <a:t>______.</a:t>
            </a:r>
            <a:endParaRPr lang="en-US" altLang="zh-CN" sz="34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83000" y="1556792"/>
            <a:ext cx="175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makes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56325" y="1628775"/>
            <a:ext cx="175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>
                <a:solidFill>
                  <a:srgbClr val="FF0000"/>
                </a:solidFill>
              </a:rPr>
              <a:t>sleepy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92500" y="2924944"/>
            <a:ext cx="175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makes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91288" y="2963863"/>
            <a:ext cx="960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11863" y="4293096"/>
            <a:ext cx="219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makes me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004888" y="4979988"/>
            <a:ext cx="1263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400">
                <a:solidFill>
                  <a:srgbClr val="FF0000"/>
                </a:solidFill>
              </a:rPr>
              <a:t>angry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307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31999" y="2492896"/>
            <a:ext cx="7848227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00125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8113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61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408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/>
              <a:t>1. To listen for specific information about </a:t>
            </a:r>
            <a:r>
              <a:rPr lang="en-US" altLang="zh-CN" sz="3400" i="1" dirty="0">
                <a:solidFill>
                  <a:srgbClr val="FF0000"/>
                </a:solidFill>
              </a:rPr>
              <a:t>The Shirt of Happy Man (</a:t>
            </a:r>
            <a:r>
              <a:rPr lang="en-US" altLang="zh-CN" sz="3400" i="1" dirty="0" smtClean="0">
                <a:solidFill>
                  <a:srgbClr val="FF0000"/>
                </a:solidFill>
              </a:rPr>
              <a:t>Part </a:t>
            </a:r>
            <a:r>
              <a:rPr lang="en-US" altLang="zh-CN" sz="3400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400" i="1" dirty="0" smtClean="0">
                <a:solidFill>
                  <a:srgbClr val="FF0000"/>
                </a:solidFill>
              </a:rPr>
              <a:t>)</a:t>
            </a:r>
            <a:r>
              <a:rPr lang="en-US" altLang="zh-CN" sz="3400" dirty="0" smtClean="0">
                <a:solidFill>
                  <a:srgbClr val="FF0000"/>
                </a:solidFill>
              </a:rPr>
              <a:t> </a:t>
            </a:r>
            <a:endParaRPr lang="en-US" altLang="zh-CN" sz="3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/>
              <a:t>2. To discuss the meaning of happiness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72" y="692696"/>
            <a:ext cx="6120680" cy="1669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288" y="1881188"/>
            <a:ext cx="8424862" cy="1231900"/>
          </a:xfrm>
          <a:prstGeom prst="rect">
            <a:avLst/>
          </a:prstGeom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/>
              <a:t>1. Why does power not make the prime minister happy?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9592" y="3113088"/>
            <a:ext cx="770572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He’s always worried about losing his power, and many people are trying to take his position.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395288" y="1268413"/>
            <a:ext cx="5329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Answer the questions.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980728"/>
            <a:ext cx="8496622" cy="35979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/>
              <a:t>2. Why does money not make the banker happy?</a:t>
            </a:r>
          </a:p>
          <a:p>
            <a:pPr eaLnBrk="1" hangingPunct="1">
              <a:lnSpc>
                <a:spcPct val="110000"/>
              </a:lnSpc>
            </a:pPr>
            <a:endParaRPr lang="en-US" altLang="zh-CN" sz="3400" dirty="0"/>
          </a:p>
          <a:p>
            <a:pPr eaLnBrk="1" hangingPunct="1">
              <a:lnSpc>
                <a:spcPct val="110000"/>
              </a:lnSpc>
            </a:pPr>
            <a:endParaRPr lang="en-US" altLang="zh-CN" sz="3400" dirty="0"/>
          </a:p>
          <a:p>
            <a:pPr eaLnBrk="1" hangingPunct="1">
              <a:lnSpc>
                <a:spcPct val="110000"/>
              </a:lnSpc>
            </a:pPr>
            <a:endParaRPr lang="en-US" altLang="zh-CN" sz="3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/>
              <a:t>3. Why does fame not make the singer happy?</a:t>
            </a:r>
            <a:endParaRPr lang="zh-CN" altLang="en-US" sz="3400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26766" y="4578636"/>
            <a:ext cx="7848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He’s always worried about being followed by others, so he cannot be free.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26766" y="2133253"/>
            <a:ext cx="717232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He’s always worried about losing his money, and someone tries to steal his money every day.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683568" y="1693726"/>
            <a:ext cx="784887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latin typeface="Arial" panose="020B0604020202020204" pitchFamily="34" charset="0"/>
              </a:rPr>
              <a:t>What’s the ending of the story about the unhappy king?</a:t>
            </a:r>
            <a:endParaRPr lang="zh-CN" altLang="en-US" sz="3400" dirty="0">
              <a:latin typeface="Arial" panose="020B0604020202020204" pitchFamily="34" charset="0"/>
            </a:endParaRPr>
          </a:p>
        </p:txBody>
      </p:sp>
      <p:pic>
        <p:nvPicPr>
          <p:cNvPr id="6151" name="Picture 7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2387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ree talk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6250"/>
            <a:ext cx="38893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999</Words>
  <Application>Microsoft Office PowerPoint</Application>
  <PresentationFormat>全屏显示(4:3)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Sky123.Org</cp:lastModifiedBy>
  <cp:revision>113</cp:revision>
  <dcterms:created xsi:type="dcterms:W3CDTF">2014-06-23T05:08:30Z</dcterms:created>
  <dcterms:modified xsi:type="dcterms:W3CDTF">2020-09-09T06:28:30Z</dcterms:modified>
</cp:coreProperties>
</file>