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295" r:id="rId3"/>
    <p:sldId id="296" r:id="rId4"/>
    <p:sldId id="280" r:id="rId5"/>
    <p:sldId id="281" r:id="rId6"/>
    <p:sldId id="282" r:id="rId7"/>
    <p:sldId id="318" r:id="rId8"/>
    <p:sldId id="317" r:id="rId9"/>
    <p:sldId id="297" r:id="rId10"/>
    <p:sldId id="302" r:id="rId11"/>
    <p:sldId id="311" r:id="rId12"/>
    <p:sldId id="315" r:id="rId13"/>
    <p:sldId id="316" r:id="rId14"/>
    <p:sldId id="283" r:id="rId15"/>
    <p:sldId id="298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FF0000"/>
    <a:srgbClr val="FFCCCC"/>
    <a:srgbClr val="CC00CC"/>
    <a:srgbClr val="009900"/>
    <a:srgbClr val="0066FF"/>
    <a:srgbClr val="FF99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20" autoAdjust="0"/>
  </p:normalViewPr>
  <p:slideViewPr>
    <p:cSldViewPr>
      <p:cViewPr varScale="1">
        <p:scale>
          <a:sx n="88" d="100"/>
          <a:sy n="88" d="100"/>
        </p:scale>
        <p:origin x="4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BAABF2-7E8B-428F-B5E0-8747CF8943F8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CF859-B37F-4EBE-ACFA-1306DD785A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9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39D292-9905-4BAF-981B-68EA121518F9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2DB6-E662-42F5-9F7C-47E9E85AE4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14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8990BD-74DB-4B6B-8BB2-6B11A1A9A65D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163D8-8C9C-4E03-A2DA-D87339344B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36828D-3410-4247-800F-DC25B320B4A4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F09DD-7AE5-4CFB-ACDB-84AABC13879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11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B934FD-56A6-480A-BF52-069B0A0D1159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2E8FA-C3A9-43EC-A50E-17AD1DA36A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65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25EA7-C35E-4B7C-BECB-D68C218CA63A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2F33A-4CF0-495F-892C-A4D36CB2BE8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51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7D9DEE-CDC7-487D-B281-FD22DCE150AC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A9C24-A94A-4A9C-8169-B9EB49D8CE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2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CAAA9-5553-4C33-A7B6-C0321D63E919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9216E-762F-407B-97F8-F7193C371C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14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43B75-8694-435F-9528-FC9634204323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06EC5-8D8F-4696-9588-AC942447D5F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33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8DE9E9-8149-42BF-9DFA-FBDA52E9CC52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74279C-3CE9-4722-86D8-93DC853543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40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0B7D6-CA5B-4F71-BF5A-7494F080B3DD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4B81D-7E27-44C0-BA9D-AD6EDAB209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59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fld id="{61BA99CB-87FA-4D10-B8F4-60C8D3FCC642}" type="datetimeFigureOut">
              <a:rPr lang="zh-CN" altLang="en-US"/>
              <a:pPr/>
              <a:t>2020/9/9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</a:defRPr>
            </a:lvl1pPr>
          </a:lstStyle>
          <a:p>
            <a:fld id="{21738E62-D4A1-4D6C-ACBD-32A4BD91A19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body" idx="1"/>
          </p:nvPr>
        </p:nvSpPr>
        <p:spPr>
          <a:xfrm>
            <a:off x="107504" y="908050"/>
            <a:ext cx="8570788" cy="468153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>
                <a:solidFill>
                  <a:schemeClr val="hlink"/>
                </a:solidFill>
              </a:rPr>
              <a:t>rather than  </a:t>
            </a:r>
            <a:r>
              <a:rPr lang="zh-CN" altLang="en-US" sz="3400" b="1" dirty="0" smtClean="0">
                <a:solidFill>
                  <a:schemeClr val="hlink"/>
                </a:solidFill>
              </a:rPr>
              <a:t>并非</a:t>
            </a:r>
            <a:r>
              <a:rPr lang="en-US" altLang="zh-CN" sz="3400" b="1" dirty="0" smtClean="0">
                <a:solidFill>
                  <a:schemeClr val="hlink"/>
                </a:solidFill>
              </a:rPr>
              <a:t>; </a:t>
            </a:r>
            <a:r>
              <a:rPr lang="zh-CN" altLang="en-US" sz="3400" b="1" dirty="0" smtClean="0">
                <a:solidFill>
                  <a:schemeClr val="hlink"/>
                </a:solidFill>
              </a:rPr>
              <a:t>而不是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zh-CN" altLang="en-US" sz="3400" b="1" dirty="0" smtClean="0"/>
              <a:t>通常连接两个并列结构，如名词、动词</a:t>
            </a:r>
            <a:r>
              <a:rPr lang="en-US" altLang="zh-CN" sz="3400" b="1" dirty="0" smtClean="0"/>
              <a:t>-</a:t>
            </a:r>
            <a:r>
              <a:rPr lang="en-US" altLang="zh-CN" sz="3400" b="1" dirty="0" err="1" smtClean="0"/>
              <a:t>ing</a:t>
            </a:r>
            <a:r>
              <a:rPr lang="zh-CN" altLang="en-US" sz="3400" b="1" dirty="0" smtClean="0"/>
              <a:t>形式、动词不定式</a:t>
            </a:r>
            <a:r>
              <a:rPr lang="en-US" altLang="zh-CN" sz="3400" b="1" dirty="0" smtClean="0"/>
              <a:t>(rather than</a:t>
            </a:r>
            <a:r>
              <a:rPr lang="zh-CN" altLang="en-US" sz="3400" b="1" dirty="0" smtClean="0"/>
              <a:t>后的不定式中的</a:t>
            </a:r>
            <a:r>
              <a:rPr lang="en-US" altLang="zh-CN" sz="3400" b="1" dirty="0" smtClean="0"/>
              <a:t>to</a:t>
            </a:r>
            <a:r>
              <a:rPr lang="zh-CN" altLang="en-US" sz="3400" b="1" dirty="0" smtClean="0"/>
              <a:t>可省略</a:t>
            </a:r>
            <a:r>
              <a:rPr lang="en-US" altLang="zh-CN" sz="3400" b="1" dirty="0" smtClean="0"/>
              <a:t>)</a:t>
            </a:r>
            <a:r>
              <a:rPr lang="zh-CN" altLang="en-US" sz="3400" b="1" dirty="0" smtClean="0"/>
              <a:t>、介词短语等</a:t>
            </a:r>
            <a:r>
              <a:rPr lang="zh-CN" altLang="en-US" sz="3400" dirty="0" smtClean="0"/>
              <a:t> 。</a:t>
            </a:r>
            <a:endParaRPr lang="zh-CN" altLang="en-US" sz="3400" b="1" dirty="0" smtClean="0"/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e.g. </a:t>
            </a:r>
            <a:r>
              <a:rPr lang="zh-CN" altLang="en-US" sz="3400" b="1" dirty="0" smtClean="0"/>
              <a:t>那个男孩在吼叫而不是唱歌。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      The boys were shouting ___________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      ________.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65304" y="4078288"/>
            <a:ext cx="25923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rather than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72692" y="4692650"/>
            <a:ext cx="15843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singing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  <p:bldP spid="47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395288" y="692150"/>
            <a:ext cx="8229600" cy="51847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</a:rPr>
              <a:t>rather than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与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prefer to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连用时</a:t>
            </a:r>
            <a:endParaRPr lang="en-US" altLang="zh-CN" sz="3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</a:rPr>
              <a:t>prefer to do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. rather than do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.</a:t>
            </a:r>
            <a:r>
              <a:rPr lang="zh-CN" altLang="en-US" sz="3400" b="1" dirty="0">
                <a:solidFill>
                  <a:srgbClr val="FF0000"/>
                </a:solidFill>
              </a:rPr>
              <a:t> </a:t>
            </a:r>
            <a:endParaRPr lang="en-US" altLang="zh-CN" sz="3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>
                <a:solidFill>
                  <a:srgbClr val="FF0000"/>
                </a:solidFill>
              </a:rPr>
              <a:t>宁愿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做某事而不愿做某事</a:t>
            </a:r>
            <a:endParaRPr lang="en-US" altLang="zh-CN" sz="34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</a:rPr>
              <a:t>= would rather do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. than do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.</a:t>
            </a:r>
            <a:endParaRPr lang="zh-CN" altLang="en-US" sz="3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e.g. Those boys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prefer to play football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</a:rPr>
              <a:t>       rather than</a:t>
            </a:r>
            <a:r>
              <a:rPr lang="en-US" altLang="zh-CN" sz="3400" b="1" dirty="0" smtClean="0"/>
              <a:t> play basketball. =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Those boys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would rather </a:t>
            </a:r>
            <a:r>
              <a:rPr lang="en-US" altLang="zh-CN" sz="3400" b="1" dirty="0" smtClean="0"/>
              <a:t>play football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than</a:t>
            </a:r>
            <a:r>
              <a:rPr lang="en-US" altLang="zh-CN" sz="3400" b="1" dirty="0" smtClean="0"/>
              <a:t> play basketball.</a:t>
            </a:r>
            <a:endParaRPr lang="zh-CN" altLang="en-US" sz="34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23850" y="563563"/>
            <a:ext cx="8496300" cy="580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chemeClr val="hlink"/>
                </a:solidFill>
              </a:rPr>
              <a:t>【</a:t>
            </a:r>
            <a:r>
              <a:rPr lang="zh-CN" altLang="en-US" sz="3400" dirty="0">
                <a:solidFill>
                  <a:schemeClr val="hlink"/>
                </a:solidFill>
              </a:rPr>
              <a:t>运用</a:t>
            </a:r>
            <a:r>
              <a:rPr lang="en-US" altLang="zh-CN" sz="3400" dirty="0">
                <a:solidFill>
                  <a:schemeClr val="hlink"/>
                </a:solidFill>
              </a:rPr>
              <a:t>】</a:t>
            </a:r>
            <a:r>
              <a:rPr lang="zh-CN" altLang="en-US" sz="3400" dirty="0">
                <a:solidFill>
                  <a:schemeClr val="hlink"/>
                </a:solidFill>
              </a:rPr>
              <a:t>完成句子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1) </a:t>
            </a:r>
            <a:r>
              <a:rPr lang="zh-CN" altLang="en-US" sz="3400" dirty="0"/>
              <a:t>这种颜色似乎是绿色而不是蓝色。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    The color seems green _______ _______ _______.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2) </a:t>
            </a:r>
            <a:r>
              <a:rPr lang="zh-CN" altLang="en-US" sz="3400" dirty="0"/>
              <a:t>她正在弹钢琴而不是拉小提琴。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    She is playing the piano _______ _______ _______ the violin.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3) </a:t>
            </a:r>
            <a:r>
              <a:rPr lang="zh-CN" altLang="en-US" sz="3400" dirty="0"/>
              <a:t>这些鞋舒服但不好看。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    These shoes are </a:t>
            </a:r>
            <a:r>
              <a:rPr lang="en-US" altLang="zh-CN" sz="3400" dirty="0" smtClean="0"/>
              <a:t>___________ </a:t>
            </a:r>
            <a:r>
              <a:rPr lang="en-US" altLang="zh-CN" sz="3400" dirty="0"/>
              <a:t>_______ _______ pretty.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116013" y="1723205"/>
            <a:ext cx="7056437" cy="1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                                     rather    </a:t>
            </a:r>
            <a:r>
              <a:rPr lang="en-US" altLang="zh-CN" sz="3400" dirty="0" smtClean="0">
                <a:solidFill>
                  <a:srgbClr val="FF0000"/>
                </a:solidFill>
              </a:rPr>
              <a:t>  than </a:t>
            </a:r>
            <a:endParaRPr lang="en-US" altLang="zh-CN" sz="3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blue 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899592" y="3409719"/>
            <a:ext cx="7632848" cy="1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                                          rather   </a:t>
            </a:r>
            <a:r>
              <a:rPr lang="en-US" altLang="zh-CN" sz="3400" dirty="0" smtClean="0">
                <a:solidFill>
                  <a:srgbClr val="FF0000"/>
                </a:solidFill>
              </a:rPr>
              <a:t>  </a:t>
            </a:r>
            <a:r>
              <a:rPr lang="en-US" altLang="zh-CN" sz="3400" dirty="0">
                <a:solidFill>
                  <a:srgbClr val="FF0000"/>
                </a:solidFill>
              </a:rPr>
              <a:t>than 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playing 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116012" y="5138490"/>
            <a:ext cx="6768355" cy="1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 smtClean="0">
                <a:solidFill>
                  <a:srgbClr val="FF0000"/>
                </a:solidFill>
              </a:rPr>
              <a:t>                        comfortable </a:t>
            </a:r>
            <a:r>
              <a:rPr lang="en-US" altLang="zh-CN" sz="3400" dirty="0" smtClean="0">
                <a:solidFill>
                  <a:srgbClr val="FF0000"/>
                </a:solidFill>
              </a:rPr>
              <a:t>   rather     </a:t>
            </a:r>
            <a:endParaRPr lang="en-US" altLang="zh-CN" sz="3400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400" dirty="0" smtClean="0">
                <a:solidFill>
                  <a:srgbClr val="FF0000"/>
                </a:solidFill>
              </a:rPr>
              <a:t>than</a:t>
            </a:r>
            <a:endParaRPr lang="en-US" altLang="zh-CN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  <p:bldP spid="67590" grpId="0"/>
      <p:bldP spid="675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51520" y="1507703"/>
            <a:ext cx="8496300" cy="177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/>
              <a:t>4) </a:t>
            </a:r>
            <a:r>
              <a:rPr lang="zh-CN" altLang="en-US" sz="3400"/>
              <a:t>下雨的时候我宁愿呆在家也不愿意出去。</a:t>
            </a:r>
          </a:p>
          <a:p>
            <a:pPr>
              <a:lnSpc>
                <a:spcPct val="110000"/>
              </a:lnSpc>
            </a:pPr>
            <a:r>
              <a:rPr lang="en-US" altLang="zh-CN" sz="3400"/>
              <a:t>    When it rains, I _______ _______ stay at home _______ _______ go out.</a:t>
            </a:r>
            <a:endParaRPr lang="zh-CN" altLang="en-US" sz="340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051398" y="2083245"/>
            <a:ext cx="6192838" cy="120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                 prefer        to</a:t>
            </a:r>
          </a:p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rather    than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8568952" cy="51152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 smtClean="0">
                <a:cs typeface="Times New Roman" panose="02020603050405020304" pitchFamily="18" charset="0"/>
              </a:rPr>
              <a:t>7. </a:t>
            </a:r>
            <a:r>
              <a:rPr lang="en-US" altLang="zh-CN" sz="3400" dirty="0">
                <a:cs typeface="Times New Roman" panose="02020603050405020304" pitchFamily="18" charset="0"/>
              </a:rPr>
              <a:t>But I think if we continue to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pull together</a:t>
            </a:r>
            <a:r>
              <a:rPr lang="en-US" altLang="zh-CN" sz="3400" dirty="0">
                <a:cs typeface="Times New Roman" panose="02020603050405020304" pitchFamily="18" charset="0"/>
              </a:rPr>
              <a:t>, we’re going to win the next one.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pull together  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齐心协力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; 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通力合作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e.g. If all of us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pull together</a:t>
            </a:r>
            <a:r>
              <a:rPr lang="en-US" altLang="zh-CN" sz="3400" dirty="0">
                <a:cs typeface="Times New Roman" panose="02020603050405020304" pitchFamily="18" charset="0"/>
              </a:rPr>
              <a:t>, there must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    be something we can do to improve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    the environment.  (</a:t>
            </a:r>
            <a:r>
              <a:rPr lang="zh-CN" altLang="en-US" sz="3400" dirty="0">
                <a:cs typeface="Times New Roman" panose="02020603050405020304" pitchFamily="18" charset="0"/>
              </a:rPr>
              <a:t>翻译</a:t>
            </a:r>
            <a:r>
              <a:rPr lang="en-US" altLang="zh-CN" sz="34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    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如果我们都能齐心协力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我们一定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能做点什么来改善环境。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241300" y="406400"/>
            <a:ext cx="8507413" cy="5759450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/>
              <a:t>1</a:t>
            </a:r>
            <a:r>
              <a:rPr lang="en-US" altLang="zh-CN" sz="3400" b="1" dirty="0" smtClean="0"/>
              <a:t>. How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 could</a:t>
            </a:r>
            <a:r>
              <a:rPr lang="en-US" altLang="zh-CN" sz="3400" b="1" dirty="0" smtClean="0"/>
              <a:t> he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have missed</a:t>
            </a:r>
            <a:r>
              <a:rPr lang="en-US" altLang="zh-CN" sz="3400" b="1" dirty="0" smtClean="0"/>
              <a:t> scoring that goal?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could have done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>
                <a:solidFill>
                  <a:srgbClr val="FF0000"/>
                </a:solidFill>
              </a:rPr>
              <a:t>    过去本能够做某事但未做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责备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)</a:t>
            </a:r>
            <a:endParaRPr lang="zh-CN" altLang="en-US" sz="3400" b="1" dirty="0" smtClean="0">
              <a:solidFill>
                <a:srgbClr val="FF0000"/>
              </a:solidFill>
            </a:endParaRP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</a:t>
            </a:r>
            <a:r>
              <a:rPr lang="en-US" altLang="zh-CN" sz="3400" b="1" dirty="0" smtClean="0"/>
              <a:t>e.g. How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could</a:t>
            </a:r>
            <a:r>
              <a:rPr lang="en-US" altLang="zh-CN" sz="3400" b="1" dirty="0" smtClean="0"/>
              <a:t> he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have been</a:t>
            </a:r>
            <a:r>
              <a:rPr lang="en-US" altLang="zh-CN" sz="3400" b="1" dirty="0" smtClean="0"/>
              <a:t> such a fool?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    How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could</a:t>
            </a:r>
            <a:r>
              <a:rPr lang="en-US" altLang="zh-CN" sz="3400" b="1" dirty="0" smtClean="0"/>
              <a:t> she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have forgotten</a:t>
            </a:r>
            <a:r>
              <a:rPr lang="en-US" altLang="zh-CN" sz="3400" b="1" dirty="0" smtClean="0"/>
              <a:t> what 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    kind of man he was?   (</a:t>
            </a:r>
            <a:r>
              <a:rPr lang="zh-CN" altLang="en-US" sz="3400" b="1" dirty="0" smtClean="0"/>
              <a:t>翻译</a:t>
            </a:r>
            <a:r>
              <a:rPr lang="en-US" altLang="zh-CN" sz="3400" b="1" dirty="0" smtClean="0"/>
              <a:t>)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      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他怎么这么糊涂？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>
                <a:solidFill>
                  <a:srgbClr val="FF0000"/>
                </a:solidFill>
              </a:rPr>
              <a:t>           她怎么能忘记他是哪种人呢？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323602" y="620266"/>
            <a:ext cx="8424862" cy="5040982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/>
              <a:t>2</a:t>
            </a:r>
            <a:r>
              <a:rPr lang="en-US" altLang="zh-CN" sz="3400" b="1" dirty="0" smtClean="0"/>
              <a:t>. He was really worried that his coach might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kick him off</a:t>
            </a:r>
            <a:r>
              <a:rPr lang="en-US" altLang="zh-CN" sz="3400" b="1" dirty="0" smtClean="0"/>
              <a:t> the team.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kick  </a:t>
            </a:r>
            <a:r>
              <a:rPr lang="en-US" altLang="zh-CN" sz="3400" b="1" i="1" dirty="0" smtClean="0">
                <a:solidFill>
                  <a:srgbClr val="FF0000"/>
                </a:solidFill>
              </a:rPr>
              <a:t>v.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踢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;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踹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>
                <a:solidFill>
                  <a:srgbClr val="FF0000"/>
                </a:solidFill>
              </a:rPr>
              <a:t>    kick sb. off  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开除某人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</a:t>
            </a:r>
            <a:r>
              <a:rPr lang="en-US" altLang="zh-CN" sz="3400" b="1" dirty="0" smtClean="0"/>
              <a:t>e.g. Tim made a huge mistake, and the 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    manager _____________ the </a:t>
            </a:r>
            <a:r>
              <a:rPr lang="en-US" altLang="zh-CN" sz="3400" b="1" dirty="0" smtClean="0"/>
              <a:t>company</a:t>
            </a:r>
            <a:r>
              <a:rPr lang="en-US" altLang="zh-CN" sz="3400" b="1" dirty="0" smtClean="0"/>
              <a:t>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00" b="1" dirty="0" smtClean="0"/>
              <a:t>           </a:t>
            </a:r>
            <a:r>
              <a:rPr lang="zh-CN" altLang="en-US" sz="3400" b="1" dirty="0" smtClean="0"/>
              <a:t>蒂姆犯了一个很大的错误</a:t>
            </a:r>
            <a:r>
              <a:rPr lang="en-US" altLang="zh-CN" sz="3400" b="1" dirty="0" smtClean="0"/>
              <a:t>, </a:t>
            </a:r>
            <a:r>
              <a:rPr lang="zh-CN" altLang="en-US" sz="3400" b="1" dirty="0" smtClean="0"/>
              <a:t>经理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400" b="1" dirty="0" smtClean="0"/>
              <a:t>           把他开除了。</a:t>
            </a:r>
            <a:endParaRPr lang="en-US" altLang="zh-CN" sz="3400" b="1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276352" y="3788916"/>
            <a:ext cx="28495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400">
                <a:solidFill>
                  <a:srgbClr val="FF0000"/>
                </a:solidFill>
              </a:rPr>
              <a:t>kicked him off</a:t>
            </a:r>
            <a:endParaRPr lang="zh-CN" altLang="en-US" sz="3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250825" y="333375"/>
            <a:ext cx="8675688" cy="610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400" dirty="0" smtClean="0">
                <a:cs typeface="Times New Roman" panose="02020603050405020304" pitchFamily="18" charset="0"/>
              </a:rPr>
              <a:t>3. </a:t>
            </a:r>
            <a:r>
              <a:rPr lang="en-US" altLang="zh-CN" sz="3400" dirty="0">
                <a:cs typeface="Times New Roman" panose="02020603050405020304" pitchFamily="18" charset="0"/>
              </a:rPr>
              <a:t>Ten minutes later, Peter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heard</a:t>
            </a:r>
            <a:r>
              <a:rPr lang="en-US" altLang="zh-CN" sz="3400" dirty="0">
                <a:cs typeface="Times New Roman" panose="02020603050405020304" pitchFamily="18" charset="0"/>
              </a:rPr>
              <a:t> his father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knocking</a:t>
            </a:r>
            <a:r>
              <a:rPr lang="en-US" altLang="zh-CN" sz="3400" dirty="0">
                <a:cs typeface="Times New Roman" panose="02020603050405020304" pitchFamily="18" charset="0"/>
              </a:rPr>
              <a:t> on his bedroom door.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knocking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做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hear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的宾补。相同用法的词还有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: see/ watch/ find/ hear/ notice sb. doing </a:t>
            </a:r>
            <a:r>
              <a:rPr lang="en-US" altLang="zh-CN" sz="34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sth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e.g. </a:t>
            </a:r>
            <a:r>
              <a:rPr lang="zh-CN" altLang="en-US" sz="3400" dirty="0">
                <a:cs typeface="Times New Roman" panose="02020603050405020304" pitchFamily="18" charset="0"/>
              </a:rPr>
              <a:t>当丽莎独自在家时</a:t>
            </a:r>
            <a:r>
              <a:rPr lang="en-US" altLang="zh-CN" sz="3400" dirty="0">
                <a:cs typeface="Times New Roman" panose="02020603050405020304" pitchFamily="18" charset="0"/>
              </a:rPr>
              <a:t>, </a:t>
            </a:r>
            <a:r>
              <a:rPr lang="zh-CN" altLang="en-US" sz="3400" dirty="0">
                <a:cs typeface="Times New Roman" panose="02020603050405020304" pitchFamily="18" charset="0"/>
              </a:rPr>
              <a:t>她听到外面有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3400" dirty="0">
                <a:cs typeface="Times New Roman" panose="02020603050405020304" pitchFamily="18" charset="0"/>
              </a:rPr>
              <a:t>           响声。</a:t>
            </a:r>
            <a:r>
              <a:rPr lang="en-US" altLang="zh-CN" sz="3400" dirty="0">
                <a:cs typeface="Times New Roman" panose="02020603050405020304" pitchFamily="18" charset="0"/>
              </a:rPr>
              <a:t>(</a:t>
            </a:r>
            <a:r>
              <a:rPr lang="zh-CN" altLang="en-US" sz="3400" dirty="0">
                <a:cs typeface="Times New Roman" panose="02020603050405020304" pitchFamily="18" charset="0"/>
              </a:rPr>
              <a:t>翻译</a:t>
            </a:r>
            <a:r>
              <a:rPr lang="en-US" altLang="zh-CN" sz="34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   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When Lisa was alone at home, she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heard something making noise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outside.  </a:t>
            </a:r>
            <a:endParaRPr lang="zh-CN" altLang="en-US" sz="3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51520" y="865626"/>
            <a:ext cx="8351838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6463" indent="-285750"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14450" indent="-228600"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22438" indent="-228600"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30425" indent="-228600"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87625" indent="-228600" fontAlgn="base">
              <a:spcBef>
                <a:spcPct val="0"/>
              </a:spcBef>
              <a:spcAft>
                <a:spcPct val="0"/>
              </a:spcAft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44825" indent="-228600" fontAlgn="base">
              <a:spcBef>
                <a:spcPct val="0"/>
              </a:spcBef>
              <a:spcAft>
                <a:spcPct val="0"/>
              </a:spcAft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02025" indent="-228600" fontAlgn="base">
              <a:spcBef>
                <a:spcPct val="0"/>
              </a:spcBef>
              <a:spcAft>
                <a:spcPct val="0"/>
              </a:spcAft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59225" indent="-228600" fontAlgn="base">
              <a:spcBef>
                <a:spcPct val="0"/>
              </a:spcBef>
              <a:spcAft>
                <a:spcPct val="0"/>
              </a:spcAft>
              <a:tabLst>
                <a:tab pos="1158875" algn="l"/>
                <a:tab pos="12493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400" dirty="0" smtClean="0">
                <a:cs typeface="Times New Roman" panose="02020603050405020304" pitchFamily="18" charset="0"/>
              </a:rPr>
              <a:t>4. </a:t>
            </a:r>
            <a:r>
              <a:rPr lang="en-US" altLang="zh-CN" sz="3400" dirty="0">
                <a:cs typeface="Times New Roman" panose="02020603050405020304" pitchFamily="18" charset="0"/>
              </a:rPr>
              <a:t>But whatever it was, don’t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be too hard on </a:t>
            </a:r>
            <a:r>
              <a:rPr lang="en-US" altLang="zh-CN" sz="3400" dirty="0">
                <a:cs typeface="Times New Roman" panose="02020603050405020304" pitchFamily="18" charset="0"/>
              </a:rPr>
              <a:t>yourself.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   be hard on sb.  </a:t>
            </a:r>
            <a:r>
              <a:rPr lang="zh-CN" altLang="en-US" sz="3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对</a:t>
            </a:r>
            <a:r>
              <a:rPr lang="zh-CN" altLang="en-US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某人过于</a:t>
            </a:r>
            <a:r>
              <a:rPr lang="zh-CN" altLang="en-US" sz="3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严厉</a:t>
            </a:r>
            <a:endParaRPr lang="en-US" altLang="zh-CN" sz="3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e.g</a:t>
            </a:r>
            <a:r>
              <a:rPr lang="en-US" altLang="zh-CN" sz="3400" dirty="0">
                <a:cs typeface="Times New Roman" panose="02020603050405020304" pitchFamily="18" charset="0"/>
              </a:rPr>
              <a:t>. Some </a:t>
            </a:r>
            <a:r>
              <a:rPr lang="en-US" altLang="zh-CN" sz="3400" dirty="0" smtClean="0">
                <a:cs typeface="Times New Roman" panose="02020603050405020304" pitchFamily="18" charset="0"/>
              </a:rPr>
              <a:t>parents </a:t>
            </a:r>
            <a:r>
              <a:rPr lang="en-US" altLang="zh-CN" sz="3400" dirty="0">
                <a:cs typeface="Times New Roman" panose="02020603050405020304" pitchFamily="18" charset="0"/>
              </a:rPr>
              <a:t>today ___________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    ________________________.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400" dirty="0">
                <a:cs typeface="Times New Roman" panose="02020603050405020304" pitchFamily="18" charset="0"/>
              </a:rPr>
              <a:t>          如今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一些</a:t>
            </a:r>
            <a:r>
              <a:rPr lang="zh-CN" altLang="en-US" sz="3400" dirty="0">
                <a:cs typeface="Times New Roman" panose="02020603050405020304" pitchFamily="18" charset="0"/>
              </a:rPr>
              <a:t>家长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对孩子要求</a:t>
            </a:r>
            <a:r>
              <a:rPr lang="zh-CN" altLang="en-US" sz="3400" dirty="0">
                <a:cs typeface="Times New Roman" panose="02020603050405020304" pitchFamily="18" charset="0"/>
              </a:rPr>
              <a:t>过于</a:t>
            </a:r>
            <a:r>
              <a:rPr lang="zh-CN" altLang="en-US" sz="3400" dirty="0" smtClean="0">
                <a:cs typeface="Times New Roman" panose="02020603050405020304" pitchFamily="18" charset="0"/>
              </a:rPr>
              <a:t>严厉</a:t>
            </a:r>
            <a:r>
              <a:rPr lang="zh-CN" altLang="en-US" sz="3400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403648" y="2723364"/>
            <a:ext cx="64801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          </a:t>
            </a:r>
            <a:r>
              <a:rPr lang="en-US" altLang="zh-CN" sz="3400" dirty="0" smtClean="0">
                <a:solidFill>
                  <a:srgbClr val="FF0000"/>
                </a:solidFill>
              </a:rPr>
              <a:t>                          are </a:t>
            </a:r>
            <a:r>
              <a:rPr lang="en-US" altLang="zh-CN" sz="3400" dirty="0">
                <a:solidFill>
                  <a:srgbClr val="FF0000"/>
                </a:solidFill>
              </a:rPr>
              <a:t>too hard on their </a:t>
            </a:r>
            <a:r>
              <a:rPr lang="en-US" altLang="zh-CN" sz="3400" dirty="0" smtClean="0">
                <a:solidFill>
                  <a:srgbClr val="FF0000"/>
                </a:solidFill>
              </a:rPr>
              <a:t>children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107505" y="332656"/>
            <a:ext cx="8352928" cy="124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06525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 smtClean="0">
                <a:cs typeface="Times New Roman" panose="02020603050405020304" pitchFamily="18" charset="0"/>
              </a:rPr>
              <a:t>5.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Besides</a:t>
            </a:r>
            <a:r>
              <a:rPr lang="en-US" altLang="zh-CN" sz="3400" dirty="0">
                <a:cs typeface="Times New Roman" panose="02020603050405020304" pitchFamily="18" charset="0"/>
              </a:rPr>
              <a:t>, wining or losing is only half the  game. 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16795"/>
              </p:ext>
            </p:extLst>
          </p:nvPr>
        </p:nvGraphicFramePr>
        <p:xfrm>
          <a:off x="251520" y="2589971"/>
          <a:ext cx="8640960" cy="3938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/>
                <a:gridCol w="698477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besides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表示“除了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之外，还有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……”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  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指“除了”的宾语被包括在句子所表述的事情范围之内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表示相加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except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表示“除了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之外，没有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……”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，指 “除了”的宾语不计算在内，被排除在句子 所表述的事情范围之外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从总数中减去或表示例外</a:t>
                      </a:r>
                      <a:r>
                        <a:rPr lang="en-US" altLang="zh-CN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32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CN" sz="32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415070" y="1719604"/>
            <a:ext cx="3288080" cy="626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besides &amp; except</a:t>
            </a:r>
            <a:endParaRPr lang="en-US" altLang="zh-CN" sz="34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47597"/>
            <a:ext cx="1875518" cy="7702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323528" y="1412776"/>
            <a:ext cx="8280400" cy="234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84275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92263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08238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6543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2263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77983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37038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e.g. All the students went to the park 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except</a:t>
            </a:r>
            <a:r>
              <a:rPr lang="en-US" altLang="zh-CN" sz="3400" dirty="0">
                <a:solidFill>
                  <a:srgbClr val="0066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400" dirty="0">
                <a:cs typeface="Times New Roman" panose="02020603050405020304" pitchFamily="18" charset="0"/>
              </a:rPr>
              <a:t>Jim. (Jim</a:t>
            </a:r>
            <a:r>
              <a:rPr lang="zh-CN" altLang="en-US" sz="3400" dirty="0">
                <a:cs typeface="Times New Roman" panose="02020603050405020304" pitchFamily="18" charset="0"/>
              </a:rPr>
              <a:t>没去</a:t>
            </a:r>
            <a:r>
              <a:rPr lang="en-US" altLang="zh-CN" sz="34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400" dirty="0">
                <a:cs typeface="Times New Roman" panose="02020603050405020304" pitchFamily="18" charset="0"/>
              </a:rPr>
              <a:t>       Lucy went to the cinema</a:t>
            </a:r>
            <a:r>
              <a:rPr lang="en-US" altLang="zh-CN" sz="3400" dirty="0">
                <a:solidFill>
                  <a:srgbClr val="FF0000"/>
                </a:solidFill>
                <a:cs typeface="Times New Roman" panose="02020603050405020304" pitchFamily="18" charset="0"/>
              </a:rPr>
              <a:t> besides </a:t>
            </a:r>
            <a:r>
              <a:rPr lang="en-US" altLang="zh-CN" sz="3400" dirty="0">
                <a:cs typeface="Times New Roman" panose="02020603050405020304" pitchFamily="18" charset="0"/>
              </a:rPr>
              <a:t>Lily.      (Lily</a:t>
            </a:r>
            <a:r>
              <a:rPr lang="zh-CN" altLang="en-US" sz="3400" dirty="0">
                <a:cs typeface="Times New Roman" panose="02020603050405020304" pitchFamily="18" charset="0"/>
              </a:rPr>
              <a:t>也去了</a:t>
            </a:r>
            <a:r>
              <a:rPr lang="en-US" altLang="zh-CN" sz="3400" dirty="0">
                <a:cs typeface="Times New Roman" panose="02020603050405020304" pitchFamily="18" charset="0"/>
              </a:rPr>
              <a:t>)</a:t>
            </a:r>
            <a:endParaRPr lang="zh-CN" altLang="en-US" sz="3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51520" y="605059"/>
            <a:ext cx="8353425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chemeClr val="hlink"/>
                </a:solidFill>
              </a:rPr>
              <a:t>【</a:t>
            </a:r>
            <a:r>
              <a:rPr lang="zh-CN" altLang="en-US" sz="3400" dirty="0">
                <a:solidFill>
                  <a:schemeClr val="hlink"/>
                </a:solidFill>
              </a:rPr>
              <a:t>运用</a:t>
            </a:r>
            <a:r>
              <a:rPr lang="en-US" altLang="zh-CN" sz="3400" dirty="0">
                <a:solidFill>
                  <a:schemeClr val="hlink"/>
                </a:solidFill>
              </a:rPr>
              <a:t>】</a:t>
            </a:r>
            <a:r>
              <a:rPr lang="zh-CN" altLang="en-US" sz="3400" dirty="0">
                <a:solidFill>
                  <a:schemeClr val="hlink"/>
                </a:solidFill>
              </a:rPr>
              <a:t>汉译英</a:t>
            </a:r>
          </a:p>
          <a:p>
            <a:pPr>
              <a:lnSpc>
                <a:spcPct val="110000"/>
              </a:lnSpc>
            </a:pPr>
            <a:r>
              <a:rPr lang="en-US" altLang="zh-CN" sz="3400" dirty="0"/>
              <a:t>1) </a:t>
            </a:r>
            <a:r>
              <a:rPr lang="zh-CN" altLang="en-US" sz="3400" dirty="0"/>
              <a:t>除了</a:t>
            </a:r>
            <a:r>
              <a:rPr lang="en-US" altLang="zh-CN" sz="3400" dirty="0"/>
              <a:t>Mary</a:t>
            </a:r>
            <a:r>
              <a:rPr lang="zh-CN" altLang="en-US" sz="3400" dirty="0"/>
              <a:t>和</a:t>
            </a:r>
            <a:r>
              <a:rPr lang="en-US" altLang="zh-CN" sz="3400" dirty="0"/>
              <a:t>Tom</a:t>
            </a:r>
            <a:r>
              <a:rPr lang="zh-CN" altLang="en-US" sz="3400" dirty="0"/>
              <a:t>在这儿之外，没有人在这儿。</a:t>
            </a:r>
          </a:p>
          <a:p>
            <a:pPr>
              <a:lnSpc>
                <a:spcPct val="110000"/>
              </a:lnSpc>
            </a:pPr>
            <a:r>
              <a:rPr lang="en-US" altLang="zh-CN" sz="3400" dirty="0" smtClean="0"/>
              <a:t>_____________________________________</a:t>
            </a:r>
            <a:endParaRPr lang="en-US" altLang="zh-CN" sz="3400" dirty="0"/>
          </a:p>
          <a:p>
            <a:pPr>
              <a:lnSpc>
                <a:spcPct val="110000"/>
              </a:lnSpc>
            </a:pPr>
            <a:r>
              <a:rPr lang="en-US" altLang="zh-CN" sz="3400" dirty="0" smtClean="0"/>
              <a:t>_____________________________________</a:t>
            </a:r>
            <a:endParaRPr lang="en-US" altLang="zh-CN" sz="3400" dirty="0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83320" y="2307998"/>
            <a:ext cx="7848600" cy="120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There is no one / No one is here except Mary and Tom.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3645024"/>
            <a:ext cx="8353425" cy="18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5475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400" dirty="0" smtClean="0"/>
              <a:t>2)</a:t>
            </a:r>
            <a:r>
              <a:rPr lang="en-US" altLang="zh-CN" sz="3400" dirty="0"/>
              <a:t> </a:t>
            </a:r>
            <a:r>
              <a:rPr lang="zh-CN" altLang="en-US" sz="3400" dirty="0"/>
              <a:t>除了</a:t>
            </a:r>
            <a:r>
              <a:rPr lang="en-US" altLang="zh-CN" sz="3400" dirty="0"/>
              <a:t>Jim</a:t>
            </a:r>
            <a:r>
              <a:rPr lang="zh-CN" altLang="en-US" sz="3400" dirty="0"/>
              <a:t>，</a:t>
            </a:r>
            <a:r>
              <a:rPr lang="en-US" altLang="zh-CN" sz="3400" dirty="0"/>
              <a:t>Mr. Smith</a:t>
            </a:r>
            <a:r>
              <a:rPr lang="zh-CN" altLang="en-US" sz="3400" dirty="0"/>
              <a:t>也去长城了。</a:t>
            </a:r>
          </a:p>
          <a:p>
            <a:pPr>
              <a:lnSpc>
                <a:spcPct val="110000"/>
              </a:lnSpc>
            </a:pPr>
            <a:r>
              <a:rPr lang="en-US" altLang="zh-CN" sz="3400" dirty="0" smtClean="0"/>
              <a:t>_____________________________________</a:t>
            </a:r>
            <a:endParaRPr lang="en-US" altLang="zh-CN" sz="3400" dirty="0"/>
          </a:p>
          <a:p>
            <a:pPr>
              <a:lnSpc>
                <a:spcPct val="110000"/>
              </a:lnSpc>
            </a:pPr>
            <a:r>
              <a:rPr lang="en-US" altLang="zh-CN" sz="3400" dirty="0" smtClean="0"/>
              <a:t>_____________________________________</a:t>
            </a:r>
            <a:endParaRPr lang="en-US" altLang="zh-CN" sz="34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328" y="4173662"/>
            <a:ext cx="7848600" cy="120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400" dirty="0">
                <a:solidFill>
                  <a:srgbClr val="FF0000"/>
                </a:solidFill>
              </a:rPr>
              <a:t>Besides Jim, Mr. Smith also went to the Great Wall.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2350" cy="4537075"/>
          </a:xfrm>
        </p:spPr>
        <p:txBody>
          <a:bodyPr/>
          <a:lstStyle/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/>
              <a:t>6</a:t>
            </a:r>
            <a:r>
              <a:rPr lang="en-US" altLang="zh-CN" sz="3400" b="1" dirty="0" smtClean="0"/>
              <a:t>. The next day, Peter went to soccer practice with</a:t>
            </a:r>
            <a:r>
              <a:rPr lang="en-US" altLang="zh-CN" sz="3400" b="1" dirty="0" smtClean="0">
                <a:solidFill>
                  <a:srgbClr val="0066FF"/>
                </a:solidFill>
              </a:rPr>
              <a:t>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courage</a:t>
            </a:r>
            <a:r>
              <a:rPr lang="en-US" altLang="zh-CN" sz="3400" b="1" dirty="0" smtClean="0">
                <a:solidFill>
                  <a:schemeClr val="hlink"/>
                </a:solidFill>
              </a:rPr>
              <a:t> rather than</a:t>
            </a:r>
            <a:r>
              <a:rPr lang="en-US" altLang="zh-CN" sz="3400" b="1" dirty="0" smtClean="0"/>
              <a:t> fear in his heart.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   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courage  </a:t>
            </a:r>
            <a:r>
              <a:rPr lang="en-US" altLang="zh-CN" sz="3400" b="1" i="1" dirty="0" smtClean="0">
                <a:solidFill>
                  <a:srgbClr val="FF0000"/>
                </a:solidFill>
              </a:rPr>
              <a:t>n.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勇气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; </a:t>
            </a:r>
            <a:r>
              <a:rPr lang="zh-CN" altLang="en-US" sz="3400" b="1" dirty="0" smtClean="0">
                <a:solidFill>
                  <a:srgbClr val="FF0000"/>
                </a:solidFill>
              </a:rPr>
              <a:t>勇敢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zh-CN" altLang="en-US" sz="34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3400" b="1" dirty="0" smtClean="0"/>
              <a:t>e.g. All our dreams can come true if we 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           have the </a:t>
            </a:r>
            <a:r>
              <a:rPr lang="en-US" altLang="zh-CN" sz="3400" b="1" dirty="0" smtClean="0">
                <a:solidFill>
                  <a:srgbClr val="FF0000"/>
                </a:solidFill>
              </a:rPr>
              <a:t>courage</a:t>
            </a:r>
            <a:r>
              <a:rPr lang="en-US" altLang="zh-CN" sz="3400" b="1" dirty="0" smtClean="0"/>
              <a:t> to pursue them. 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en-US" altLang="zh-CN" sz="3400" b="1" dirty="0" smtClean="0"/>
              <a:t>          </a:t>
            </a:r>
            <a:r>
              <a:rPr lang="zh-CN" altLang="en-US" sz="3400" b="1" dirty="0" smtClean="0"/>
              <a:t>如果我们有勇气去追求， 我们所有</a:t>
            </a:r>
          </a:p>
          <a:p>
            <a:pPr marL="441325" indent="-44132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tabLst>
                <a:tab pos="1158875" algn="l"/>
                <a:tab pos="1249363" algn="l"/>
              </a:tabLst>
            </a:pPr>
            <a:r>
              <a:rPr lang="zh-CN" altLang="en-US" sz="3400" b="1" dirty="0" smtClean="0"/>
              <a:t>          的梦想都可以实现。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706</Words>
  <Application>Microsoft Office PowerPoint</Application>
  <PresentationFormat>全屏显示(4:3)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101</cp:revision>
  <dcterms:created xsi:type="dcterms:W3CDTF">2014-06-23T05:08:30Z</dcterms:created>
  <dcterms:modified xsi:type="dcterms:W3CDTF">2020-09-09T06:54:18Z</dcterms:modified>
</cp:coreProperties>
</file>