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0" r:id="rId3"/>
    <p:sldId id="261" r:id="rId4"/>
    <p:sldId id="258" r:id="rId5"/>
    <p:sldId id="286" r:id="rId6"/>
    <p:sldId id="266" r:id="rId7"/>
    <p:sldId id="267" r:id="rId8"/>
    <p:sldId id="287" r:id="rId9"/>
    <p:sldId id="263" r:id="rId10"/>
    <p:sldId id="288" r:id="rId11"/>
    <p:sldId id="289" r:id="rId12"/>
    <p:sldId id="290" r:id="rId13"/>
    <p:sldId id="291" r:id="rId14"/>
    <p:sldId id="268" r:id="rId15"/>
    <p:sldId id="269" r:id="rId16"/>
    <p:sldId id="292" r:id="rId17"/>
    <p:sldId id="293" r:id="rId18"/>
    <p:sldId id="294" r:id="rId19"/>
    <p:sldId id="271" r:id="rId20"/>
    <p:sldId id="295" r:id="rId21"/>
    <p:sldId id="296" r:id="rId22"/>
    <p:sldId id="276" r:id="rId23"/>
    <p:sldId id="277" r:id="rId24"/>
    <p:sldId id="278" r:id="rId25"/>
    <p:sldId id="297" r:id="rId26"/>
    <p:sldId id="282" r:id="rId27"/>
    <p:sldId id="283" r:id="rId28"/>
    <p:sldId id="284" r:id="rId29"/>
    <p:sldId id="28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1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94ABF-9D5C-416A-8406-8CC21D2F7BE9}" type="datetimeFigureOut">
              <a:rPr lang="zh-CN" altLang="en-US" smtClean="0"/>
              <a:t>2020/9/10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A6C5A-9148-4FB4-BF23-8730F04155E9}" type="slidenum">
              <a:rPr lang="zh-CN" altLang="en-US" smtClean="0"/>
              <a:t>‹#›</a:t>
            </a:fld>
            <a:endParaRPr lang="zh-CN" altLang="en-US"/>
          </a:p>
        </p:txBody>
      </p:sp>
    </p:spTree>
    <p:extLst>
      <p:ext uri="{BB962C8B-B14F-4D97-AF65-F5344CB8AC3E}">
        <p14:creationId xmlns:p14="http://schemas.microsoft.com/office/powerpoint/2010/main" val="309694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9A6C5A-9148-4FB4-BF23-8730F04155E9}" type="slidenum">
              <a:rPr lang="zh-CN" altLang="en-US" smtClean="0"/>
              <a:t>6</a:t>
            </a:fld>
            <a:endParaRPr lang="zh-CN" altLang="en-US"/>
          </a:p>
        </p:txBody>
      </p:sp>
    </p:spTree>
    <p:extLst>
      <p:ext uri="{BB962C8B-B14F-4D97-AF65-F5344CB8AC3E}">
        <p14:creationId xmlns:p14="http://schemas.microsoft.com/office/powerpoint/2010/main" val="122356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376597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115303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183830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42551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22502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33916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394747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292570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284115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239431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39F41C-7221-4578-95FF-2E12AED4630A}"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352000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9F41C-7221-4578-95FF-2E12AED4630A}" type="datetimeFigureOut">
              <a:rPr lang="zh-CN" altLang="en-US" smtClean="0"/>
              <a:t>2020/9/10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8EEC2-68AF-44BE-833B-87EF3C5CFBBB}" type="slidenum">
              <a:rPr lang="zh-CN" altLang="en-US" smtClean="0"/>
              <a:t>‹#›</a:t>
            </a:fld>
            <a:endParaRPr lang="zh-CN" altLang="en-US"/>
          </a:p>
        </p:txBody>
      </p:sp>
    </p:spTree>
    <p:extLst>
      <p:ext uri="{BB962C8B-B14F-4D97-AF65-F5344CB8AC3E}">
        <p14:creationId xmlns:p14="http://schemas.microsoft.com/office/powerpoint/2010/main" val="3810554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WordArt 7"/>
          <p:cNvSpPr>
            <a:spLocks noChangeArrowheads="1" noChangeShapeType="1" noTextEdit="1"/>
          </p:cNvSpPr>
          <p:nvPr/>
        </p:nvSpPr>
        <p:spPr bwMode="auto">
          <a:xfrm>
            <a:off x="584516" y="633046"/>
            <a:ext cx="8189094" cy="2677313"/>
          </a:xfrm>
          <a:prstGeom prst="rect">
            <a:avLst/>
          </a:prstGeom>
        </p:spPr>
        <p:txBody>
          <a:bodyPr wrap="none" fromWordArt="1">
            <a:prstTxWarp prst="textPlain">
              <a:avLst>
                <a:gd name="adj" fmla="val 50000"/>
              </a:avLst>
            </a:prstTxWarp>
          </a:bodyPr>
          <a:lstStyle/>
          <a:p>
            <a:pPr algn="ctr"/>
            <a:r>
              <a:rPr lang="en-US" altLang="zh-CN" sz="3600" b="1" kern="10" dirty="0">
                <a:ln w="19050">
                  <a:solidFill>
                    <a:srgbClr val="99CCFF"/>
                  </a:solidFill>
                  <a:round/>
                  <a:headEnd/>
                  <a:tailEnd/>
                </a:ln>
                <a:solidFill>
                  <a:srgbClr val="0066CC"/>
                </a:solidFill>
                <a:latin typeface="Arial" panose="020B0604020202020204" pitchFamily="34" charset="0"/>
                <a:cs typeface="Arial" panose="020B0604020202020204" pitchFamily="34" charset="0"/>
              </a:rPr>
              <a:t>Unit </a:t>
            </a:r>
            <a:r>
              <a:rPr lang="en-US" altLang="zh-CN" sz="3600" b="1" kern="10" dirty="0" smtClean="0">
                <a:ln w="19050">
                  <a:solidFill>
                    <a:srgbClr val="99CCFF"/>
                  </a:solidFill>
                  <a:round/>
                  <a:headEnd/>
                  <a:tailEnd/>
                </a:ln>
                <a:solidFill>
                  <a:srgbClr val="0066CC"/>
                </a:solidFill>
                <a:latin typeface="Arial" panose="020B0604020202020204" pitchFamily="34" charset="0"/>
                <a:cs typeface="Arial" panose="020B0604020202020204" pitchFamily="34" charset="0"/>
              </a:rPr>
              <a:t>13</a:t>
            </a:r>
            <a:endParaRPr lang="en-US" altLang="zh-CN" sz="3600" b="1" kern="10" dirty="0">
              <a:ln w="19050">
                <a:solidFill>
                  <a:srgbClr val="99CCFF"/>
                </a:solidFill>
                <a:round/>
                <a:headEnd/>
                <a:tailEnd/>
              </a:ln>
              <a:solidFill>
                <a:srgbClr val="0066CC"/>
              </a:solidFill>
              <a:latin typeface="Arial" panose="020B0604020202020204" pitchFamily="34" charset="0"/>
              <a:cs typeface="Arial" panose="020B0604020202020204" pitchFamily="34" charset="0"/>
            </a:endParaRPr>
          </a:p>
          <a:p>
            <a:pPr algn="ctr"/>
            <a:r>
              <a:rPr lang="en-US" altLang="zh-CN" sz="3600" b="1" kern="10" dirty="0" smtClean="0">
                <a:ln w="19050">
                  <a:solidFill>
                    <a:srgbClr val="99CCFF"/>
                  </a:solidFill>
                  <a:round/>
                  <a:headEnd/>
                  <a:tailEnd/>
                </a:ln>
                <a:solidFill>
                  <a:srgbClr val="0066CC"/>
                </a:solidFill>
                <a:latin typeface="Arial" panose="020B0604020202020204" pitchFamily="34" charset="0"/>
                <a:cs typeface="Arial" panose="020B0604020202020204" pitchFamily="34" charset="0"/>
              </a:rPr>
              <a:t>We’re trying to save the earth!</a:t>
            </a:r>
            <a:endParaRPr lang="zh-CN" altLang="en-US" sz="3600" b="1" kern="10" dirty="0">
              <a:ln w="19050">
                <a:solidFill>
                  <a:srgbClr val="99CCFF"/>
                </a:solidFill>
                <a:round/>
                <a:headEnd/>
                <a:tailEnd/>
              </a:ln>
              <a:solidFill>
                <a:srgbClr val="0066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7883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851499" y="4395273"/>
            <a:ext cx="766746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smtClean="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rPr>
              <a:t>: Oh, I hear </a:t>
            </a:r>
            <a:r>
              <a:rPr lang="en-US" altLang="zh-CN" sz="3200" b="1" dirty="0" smtClean="0">
                <a:latin typeface="Times New Roman" panose="02020603050405020304" pitchFamily="18" charset="0"/>
                <a:cs typeface="Times New Roman" panose="02020603050405020304" pitchFamily="18" charset="0"/>
              </a:rPr>
              <a:t>you’re </a:t>
            </a:r>
            <a:r>
              <a:rPr lang="en-US" altLang="zh-CN" sz="3200" b="1" dirty="0">
                <a:latin typeface="Times New Roman" panose="02020603050405020304" pitchFamily="18" charset="0"/>
                <a:cs typeface="Times New Roman" panose="02020603050405020304" pitchFamily="18" charset="0"/>
              </a:rPr>
              <a:t>working for an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organization </a:t>
            </a:r>
            <a:r>
              <a:rPr lang="en-US" altLang="zh-CN" sz="3200" b="1" dirty="0">
                <a:latin typeface="Times New Roman" panose="02020603050405020304" pitchFamily="18" charset="0"/>
                <a:cs typeface="Times New Roman" panose="02020603050405020304" pitchFamily="18" charset="0"/>
              </a:rPr>
              <a:t>that protects the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environment</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B: Yes. (2) _______ </a:t>
            </a:r>
            <a:endParaRPr lang="zh-CN" altLang="zh-CN" sz="3200" b="1" dirty="0">
              <a:latin typeface="Times New Roman" panose="02020603050405020304" pitchFamily="18" charset="0"/>
              <a:cs typeface="Times New Roman" panose="02020603050405020304" pitchFamily="18" charset="0"/>
            </a:endParaRPr>
          </a:p>
        </p:txBody>
      </p:sp>
      <p:sp>
        <p:nvSpPr>
          <p:cNvPr id="2" name="矩形 1"/>
          <p:cNvSpPr/>
          <p:nvPr/>
        </p:nvSpPr>
        <p:spPr>
          <a:xfrm>
            <a:off x="851499" y="256646"/>
            <a:ext cx="7912637" cy="3970318"/>
          </a:xfrm>
          <a:prstGeom prst="rect">
            <a:avLst/>
          </a:prstGeom>
          <a:ln>
            <a:solidFill>
              <a:schemeClr val="tx1"/>
            </a:solidFill>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lang="en-US" altLang="zh-CN" sz="2800" b="1" dirty="0" smtClean="0">
                <a:latin typeface="Times New Roman" panose="02020603050405020304" pitchFamily="18" charset="0"/>
                <a:cs typeface="Times New Roman" panose="02020603050405020304" pitchFamily="18" charset="0"/>
              </a:rPr>
              <a:t>What’s </a:t>
            </a:r>
            <a:r>
              <a:rPr lang="en-US" altLang="zh-CN" sz="2800" b="1" dirty="0">
                <a:latin typeface="Times New Roman" panose="02020603050405020304" pitchFamily="18" charset="0"/>
                <a:cs typeface="Times New Roman" panose="02020603050405020304" pitchFamily="18" charset="0"/>
              </a:rPr>
              <a:t>it about?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 What are you doing?</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 I have worked for it for two years.</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 What organization are you working for?</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 We should reduce (</a:t>
            </a:r>
            <a:r>
              <a:rPr lang="zh-CN" altLang="zh-CN" sz="2800" b="1" dirty="0">
                <a:latin typeface="Times New Roman" panose="02020603050405020304" pitchFamily="18" charset="0"/>
                <a:cs typeface="Times New Roman" panose="02020603050405020304" pitchFamily="18" charset="0"/>
              </a:rPr>
              <a:t>减少</a:t>
            </a:r>
            <a:r>
              <a:rPr lang="en-US" altLang="zh-CN" sz="2800" b="1" dirty="0">
                <a:latin typeface="Times New Roman" panose="02020603050405020304" pitchFamily="18" charset="0"/>
                <a:cs typeface="Times New Roman" panose="02020603050405020304" pitchFamily="18" charset="0"/>
              </a:rPr>
              <a:t>) the waste we </a:t>
            </a:r>
            <a:r>
              <a:rPr lang="en-US" altLang="zh-CN" sz="2800" b="1" dirty="0" smtClean="0">
                <a:latin typeface="Times New Roman" panose="02020603050405020304" pitchFamily="18" charset="0"/>
                <a:cs typeface="Times New Roman" panose="02020603050405020304" pitchFamily="18" charset="0"/>
              </a:rPr>
              <a:t>produce</a:t>
            </a:r>
            <a:r>
              <a:rPr lang="en-US" altLang="zh-CN" sz="2800" b="1" dirty="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 So we encourage students to collect waste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paper </a:t>
            </a:r>
            <a:r>
              <a:rPr lang="en-US" altLang="zh-CN" sz="2800" b="1" dirty="0">
                <a:latin typeface="Times New Roman" panose="02020603050405020304" pitchFamily="18" charset="0"/>
                <a:cs typeface="Times New Roman" panose="02020603050405020304" pitchFamily="18" charset="0"/>
              </a:rPr>
              <a:t>and recycle it.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 I mainly hand out notices to tell people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about </a:t>
            </a:r>
            <a:r>
              <a:rPr lang="en-US" altLang="zh-CN" sz="2800" b="1" dirty="0">
                <a:latin typeface="Times New Roman" panose="02020603050405020304" pitchFamily="18" charset="0"/>
                <a:cs typeface="Times New Roman" panose="02020603050405020304" pitchFamily="18" charset="0"/>
              </a:rPr>
              <a:t>protecting the environment.</a:t>
            </a:r>
            <a:endParaRPr lang="zh-CN" altLang="en-US" sz="2800" b="1" dirty="0">
              <a:latin typeface="Times New Roman" panose="02020603050405020304" pitchFamily="18" charset="0"/>
              <a:cs typeface="Times New Roman" panose="02020603050405020304" pitchFamily="18" charset="0"/>
            </a:endParaRPr>
          </a:p>
        </p:txBody>
      </p:sp>
      <p:sp>
        <p:nvSpPr>
          <p:cNvPr id="102408" name="Rectangle 8"/>
          <p:cNvSpPr>
            <a:spLocks noChangeArrowheads="1"/>
          </p:cNvSpPr>
          <p:nvPr/>
        </p:nvSpPr>
        <p:spPr bwMode="auto">
          <a:xfrm>
            <a:off x="2955869" y="5708523"/>
            <a:ext cx="481222"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99924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Effect transition="in" filter="fade">
                                      <p:cBhvr>
                                        <p:cTn id="9"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886224" y="4145939"/>
            <a:ext cx="76674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smtClean="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rPr>
              <a:t>: Well, can you tell us what you are doing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there</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B: (3) _______ For example, the three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R’s </a:t>
            </a:r>
            <a:r>
              <a:rPr lang="en-US" altLang="zh-CN" sz="3200" b="1" dirty="0">
                <a:latin typeface="Times New Roman" panose="02020603050405020304" pitchFamily="18" charset="0"/>
                <a:cs typeface="Times New Roman" panose="02020603050405020304" pitchFamily="18" charset="0"/>
              </a:rPr>
              <a:t>— reduce, reuse and recycle. All of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them </a:t>
            </a:r>
            <a:r>
              <a:rPr lang="en-US" altLang="zh-CN" sz="3200" b="1" dirty="0">
                <a:latin typeface="Times New Roman" panose="02020603050405020304" pitchFamily="18" charset="0"/>
                <a:cs typeface="Times New Roman" panose="02020603050405020304" pitchFamily="18" charset="0"/>
              </a:rPr>
              <a:t>are important</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2" name="矩形 1"/>
          <p:cNvSpPr/>
          <p:nvPr/>
        </p:nvSpPr>
        <p:spPr>
          <a:xfrm>
            <a:off x="886224" y="175621"/>
            <a:ext cx="7912637" cy="3970318"/>
          </a:xfrm>
          <a:prstGeom prst="rect">
            <a:avLst/>
          </a:prstGeom>
          <a:ln>
            <a:solidFill>
              <a:schemeClr val="tx1"/>
            </a:solidFill>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lang="en-US" altLang="zh-CN" sz="2800" b="1" dirty="0" smtClean="0">
                <a:latin typeface="Times New Roman" panose="02020603050405020304" pitchFamily="18" charset="0"/>
                <a:cs typeface="Times New Roman" panose="02020603050405020304" pitchFamily="18" charset="0"/>
              </a:rPr>
              <a:t>What’s </a:t>
            </a:r>
            <a:r>
              <a:rPr lang="en-US" altLang="zh-CN" sz="2800" b="1" dirty="0">
                <a:latin typeface="Times New Roman" panose="02020603050405020304" pitchFamily="18" charset="0"/>
                <a:cs typeface="Times New Roman" panose="02020603050405020304" pitchFamily="18" charset="0"/>
              </a:rPr>
              <a:t>it about?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 What are you doing?</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 I have worked for it for two years.</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 What organization are you working for?</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 We should reduce (</a:t>
            </a:r>
            <a:r>
              <a:rPr lang="zh-CN" altLang="zh-CN" sz="2800" b="1" dirty="0">
                <a:latin typeface="Times New Roman" panose="02020603050405020304" pitchFamily="18" charset="0"/>
                <a:cs typeface="Times New Roman" panose="02020603050405020304" pitchFamily="18" charset="0"/>
              </a:rPr>
              <a:t>减少</a:t>
            </a:r>
            <a:r>
              <a:rPr lang="en-US" altLang="zh-CN" sz="2800" b="1" dirty="0">
                <a:latin typeface="Times New Roman" panose="02020603050405020304" pitchFamily="18" charset="0"/>
                <a:cs typeface="Times New Roman" panose="02020603050405020304" pitchFamily="18" charset="0"/>
              </a:rPr>
              <a:t>) the waste we </a:t>
            </a:r>
            <a:r>
              <a:rPr lang="en-US" altLang="zh-CN" sz="2800" b="1" dirty="0" smtClean="0">
                <a:latin typeface="Times New Roman" panose="02020603050405020304" pitchFamily="18" charset="0"/>
                <a:cs typeface="Times New Roman" panose="02020603050405020304" pitchFamily="18" charset="0"/>
              </a:rPr>
              <a:t>produce</a:t>
            </a:r>
            <a:r>
              <a:rPr lang="en-US" altLang="zh-CN" sz="2800" b="1" dirty="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 So we encourage students to collect waste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paper </a:t>
            </a:r>
            <a:r>
              <a:rPr lang="en-US" altLang="zh-CN" sz="2800" b="1" dirty="0">
                <a:latin typeface="Times New Roman" panose="02020603050405020304" pitchFamily="18" charset="0"/>
                <a:cs typeface="Times New Roman" panose="02020603050405020304" pitchFamily="18" charset="0"/>
              </a:rPr>
              <a:t>and recycle it.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 I mainly hand out notices to tell people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about </a:t>
            </a:r>
            <a:r>
              <a:rPr lang="en-US" altLang="zh-CN" sz="2800" b="1" dirty="0">
                <a:latin typeface="Times New Roman" panose="02020603050405020304" pitchFamily="18" charset="0"/>
                <a:cs typeface="Times New Roman" panose="02020603050405020304" pitchFamily="18" charset="0"/>
              </a:rPr>
              <a:t>protecting the environment.</a:t>
            </a:r>
            <a:endParaRPr lang="zh-CN" altLang="en-US" sz="2800" b="1" dirty="0">
              <a:latin typeface="Times New Roman" panose="02020603050405020304" pitchFamily="18" charset="0"/>
              <a:cs typeface="Times New Roman" panose="02020603050405020304" pitchFamily="18" charset="0"/>
            </a:endParaRPr>
          </a:p>
        </p:txBody>
      </p:sp>
      <p:sp>
        <p:nvSpPr>
          <p:cNvPr id="102408" name="Rectangle 8"/>
          <p:cNvSpPr>
            <a:spLocks noChangeArrowheads="1"/>
          </p:cNvSpPr>
          <p:nvPr/>
        </p:nvSpPr>
        <p:spPr bwMode="auto">
          <a:xfrm>
            <a:off x="2608630" y="5095063"/>
            <a:ext cx="503664"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G</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75488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Effect transition="in" filter="fade">
                                      <p:cBhvr>
                                        <p:cTn id="9"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886224" y="4145939"/>
            <a:ext cx="76674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smtClean="0">
                <a:latin typeface="Times New Roman" panose="02020603050405020304" pitchFamily="18" charset="0"/>
                <a:cs typeface="Times New Roman" panose="02020603050405020304" pitchFamily="18" charset="0"/>
              </a:rPr>
              <a:t>A: So what can we do at home to protect </a:t>
            </a:r>
          </a:p>
          <a:p>
            <a:r>
              <a:rPr lang="en-US" altLang="zh-CN" sz="3200" b="1" dirty="0" smtClean="0">
                <a:latin typeface="Times New Roman" panose="02020603050405020304" pitchFamily="18" charset="0"/>
                <a:cs typeface="Times New Roman" panose="02020603050405020304" pitchFamily="18" charset="0"/>
              </a:rPr>
              <a:t>     the environment?</a:t>
            </a:r>
            <a:endParaRPr lang="zh-CN" altLang="zh-CN" sz="3200" b="1" dirty="0" smtClean="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B: (4) _______ For example, we should use </a:t>
            </a:r>
          </a:p>
          <a:p>
            <a:r>
              <a:rPr lang="en-US" altLang="zh-CN" sz="3200" b="1" dirty="0" smtClean="0">
                <a:latin typeface="Times New Roman" panose="02020603050405020304" pitchFamily="18" charset="0"/>
                <a:cs typeface="Times New Roman" panose="02020603050405020304" pitchFamily="18" charset="0"/>
              </a:rPr>
              <a:t>    both sides of paper and reuse plastic </a:t>
            </a:r>
          </a:p>
          <a:p>
            <a:r>
              <a:rPr lang="en-US" altLang="zh-CN" sz="3200" b="1" dirty="0" smtClean="0">
                <a:latin typeface="Times New Roman" panose="02020603050405020304" pitchFamily="18" charset="0"/>
                <a:cs typeface="Times New Roman" panose="02020603050405020304" pitchFamily="18" charset="0"/>
              </a:rPr>
              <a:t>    bags.</a:t>
            </a:r>
            <a:endParaRPr lang="zh-CN" altLang="zh-CN" sz="3200" b="1" dirty="0" smtClean="0">
              <a:latin typeface="Times New Roman" panose="02020603050405020304" pitchFamily="18" charset="0"/>
              <a:cs typeface="Times New Roman" panose="02020603050405020304" pitchFamily="18" charset="0"/>
            </a:endParaRPr>
          </a:p>
        </p:txBody>
      </p:sp>
      <p:sp>
        <p:nvSpPr>
          <p:cNvPr id="2" name="矩形 1"/>
          <p:cNvSpPr/>
          <p:nvPr/>
        </p:nvSpPr>
        <p:spPr>
          <a:xfrm>
            <a:off x="886224" y="175621"/>
            <a:ext cx="7912637" cy="3970318"/>
          </a:xfrm>
          <a:prstGeom prst="rect">
            <a:avLst/>
          </a:prstGeom>
          <a:ln>
            <a:solidFill>
              <a:schemeClr val="tx1"/>
            </a:solidFill>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lang="en-US" altLang="zh-CN" sz="2800" b="1" dirty="0" smtClean="0">
                <a:latin typeface="Times New Roman" panose="02020603050405020304" pitchFamily="18" charset="0"/>
                <a:cs typeface="Times New Roman" panose="02020603050405020304" pitchFamily="18" charset="0"/>
              </a:rPr>
              <a:t>What’s </a:t>
            </a:r>
            <a:r>
              <a:rPr lang="en-US" altLang="zh-CN" sz="2800" b="1" dirty="0">
                <a:latin typeface="Times New Roman" panose="02020603050405020304" pitchFamily="18" charset="0"/>
                <a:cs typeface="Times New Roman" panose="02020603050405020304" pitchFamily="18" charset="0"/>
              </a:rPr>
              <a:t>it about?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 What are you doing?</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 I have worked for it for two years.</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 What organization are you working for?</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 We should reduce (</a:t>
            </a:r>
            <a:r>
              <a:rPr lang="zh-CN" altLang="zh-CN" sz="2800" b="1" dirty="0">
                <a:latin typeface="Times New Roman" panose="02020603050405020304" pitchFamily="18" charset="0"/>
                <a:cs typeface="Times New Roman" panose="02020603050405020304" pitchFamily="18" charset="0"/>
              </a:rPr>
              <a:t>减少</a:t>
            </a:r>
            <a:r>
              <a:rPr lang="en-US" altLang="zh-CN" sz="2800" b="1" dirty="0">
                <a:latin typeface="Times New Roman" panose="02020603050405020304" pitchFamily="18" charset="0"/>
                <a:cs typeface="Times New Roman" panose="02020603050405020304" pitchFamily="18" charset="0"/>
              </a:rPr>
              <a:t>) the waste we </a:t>
            </a:r>
            <a:r>
              <a:rPr lang="en-US" altLang="zh-CN" sz="2800" b="1" dirty="0" smtClean="0">
                <a:latin typeface="Times New Roman" panose="02020603050405020304" pitchFamily="18" charset="0"/>
                <a:cs typeface="Times New Roman" panose="02020603050405020304" pitchFamily="18" charset="0"/>
              </a:rPr>
              <a:t>produce</a:t>
            </a:r>
            <a:r>
              <a:rPr lang="en-US" altLang="zh-CN" sz="2800" b="1" dirty="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 So we encourage students to collect waste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paper </a:t>
            </a:r>
            <a:r>
              <a:rPr lang="en-US" altLang="zh-CN" sz="2800" b="1" dirty="0">
                <a:latin typeface="Times New Roman" panose="02020603050405020304" pitchFamily="18" charset="0"/>
                <a:cs typeface="Times New Roman" panose="02020603050405020304" pitchFamily="18" charset="0"/>
              </a:rPr>
              <a:t>and recycle it.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 I mainly hand out notices to tell people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about </a:t>
            </a:r>
            <a:r>
              <a:rPr lang="en-US" altLang="zh-CN" sz="2800" b="1" dirty="0">
                <a:latin typeface="Times New Roman" panose="02020603050405020304" pitchFamily="18" charset="0"/>
                <a:cs typeface="Times New Roman" panose="02020603050405020304" pitchFamily="18" charset="0"/>
              </a:rPr>
              <a:t>protecting the environment.</a:t>
            </a:r>
            <a:endParaRPr lang="zh-CN" altLang="en-US" sz="2800" b="1" dirty="0">
              <a:latin typeface="Times New Roman" panose="02020603050405020304" pitchFamily="18" charset="0"/>
              <a:cs typeface="Times New Roman" panose="02020603050405020304" pitchFamily="18" charset="0"/>
            </a:endParaRPr>
          </a:p>
        </p:txBody>
      </p:sp>
      <p:sp>
        <p:nvSpPr>
          <p:cNvPr id="102408" name="Rectangle 8"/>
          <p:cNvSpPr>
            <a:spLocks noChangeArrowheads="1"/>
          </p:cNvSpPr>
          <p:nvPr/>
        </p:nvSpPr>
        <p:spPr bwMode="auto">
          <a:xfrm>
            <a:off x="2608630" y="5095063"/>
            <a:ext cx="45878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E</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38952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Effect transition="in" filter="fade">
                                      <p:cBhvr>
                                        <p:cTn id="9"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1008808" y="4133645"/>
            <a:ext cx="76674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smtClean="0">
                <a:latin typeface="Times New Roman" panose="02020603050405020304" pitchFamily="18" charset="0"/>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rPr>
              <a:t>: What can students do at school?</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B: Recycling is a good way to protect the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environment </a:t>
            </a:r>
            <a:r>
              <a:rPr lang="en-US" altLang="zh-CN" sz="3200" b="1" dirty="0">
                <a:latin typeface="Times New Roman" panose="02020603050405020304" pitchFamily="18" charset="0"/>
                <a:cs typeface="Times New Roman" panose="02020603050405020304" pitchFamily="18" charset="0"/>
              </a:rPr>
              <a:t>and save money. (5</a:t>
            </a:r>
            <a:r>
              <a:rPr lang="en-US" altLang="zh-CN" sz="3200" b="1" dirty="0" smtClean="0">
                <a:latin typeface="Times New Roman" panose="02020603050405020304" pitchFamily="18" charset="0"/>
                <a:cs typeface="Times New Roman" panose="02020603050405020304" pitchFamily="18" charset="0"/>
              </a:rPr>
              <a:t>) </a:t>
            </a: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A: Good! Thank you for your advice!</a:t>
            </a:r>
            <a:endParaRPr lang="zh-CN" altLang="zh-CN" sz="3200" b="1" dirty="0">
              <a:latin typeface="Times New Roman" panose="02020603050405020304" pitchFamily="18" charset="0"/>
              <a:cs typeface="Times New Roman" panose="02020603050405020304" pitchFamily="18" charset="0"/>
            </a:endParaRPr>
          </a:p>
        </p:txBody>
      </p:sp>
      <p:sp>
        <p:nvSpPr>
          <p:cNvPr id="2" name="矩形 1"/>
          <p:cNvSpPr/>
          <p:nvPr/>
        </p:nvSpPr>
        <p:spPr>
          <a:xfrm>
            <a:off x="886224" y="175621"/>
            <a:ext cx="7912637" cy="3970318"/>
          </a:xfrm>
          <a:prstGeom prst="rect">
            <a:avLst/>
          </a:prstGeom>
          <a:ln>
            <a:solidFill>
              <a:schemeClr val="tx1"/>
            </a:solidFill>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lang="en-US" altLang="zh-CN" sz="2800" b="1" dirty="0" smtClean="0">
                <a:latin typeface="Times New Roman" panose="02020603050405020304" pitchFamily="18" charset="0"/>
                <a:cs typeface="Times New Roman" panose="02020603050405020304" pitchFamily="18" charset="0"/>
              </a:rPr>
              <a:t>What’s </a:t>
            </a:r>
            <a:r>
              <a:rPr lang="en-US" altLang="zh-CN" sz="2800" b="1" dirty="0">
                <a:latin typeface="Times New Roman" panose="02020603050405020304" pitchFamily="18" charset="0"/>
                <a:cs typeface="Times New Roman" panose="02020603050405020304" pitchFamily="18" charset="0"/>
              </a:rPr>
              <a:t>it about?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 What are you doing?</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 I have worked for it for two years.</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 What organization are you working for?</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 We should reduce (</a:t>
            </a:r>
            <a:r>
              <a:rPr lang="zh-CN" altLang="zh-CN" sz="2800" b="1" dirty="0">
                <a:latin typeface="Times New Roman" panose="02020603050405020304" pitchFamily="18" charset="0"/>
                <a:cs typeface="Times New Roman" panose="02020603050405020304" pitchFamily="18" charset="0"/>
              </a:rPr>
              <a:t>减少</a:t>
            </a:r>
            <a:r>
              <a:rPr lang="en-US" altLang="zh-CN" sz="2800" b="1" dirty="0">
                <a:latin typeface="Times New Roman" panose="02020603050405020304" pitchFamily="18" charset="0"/>
                <a:cs typeface="Times New Roman" panose="02020603050405020304" pitchFamily="18" charset="0"/>
              </a:rPr>
              <a:t>) the waste we </a:t>
            </a:r>
            <a:r>
              <a:rPr lang="en-US" altLang="zh-CN" sz="2800" b="1" dirty="0" smtClean="0">
                <a:latin typeface="Times New Roman" panose="02020603050405020304" pitchFamily="18" charset="0"/>
                <a:cs typeface="Times New Roman" panose="02020603050405020304" pitchFamily="18" charset="0"/>
              </a:rPr>
              <a:t>produce</a:t>
            </a:r>
            <a:r>
              <a:rPr lang="en-US" altLang="zh-CN" sz="2800" b="1" dirty="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 So we encourage students to collect waste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paper </a:t>
            </a:r>
            <a:r>
              <a:rPr lang="en-US" altLang="zh-CN" sz="2800" b="1" dirty="0">
                <a:latin typeface="Times New Roman" panose="02020603050405020304" pitchFamily="18" charset="0"/>
                <a:cs typeface="Times New Roman" panose="02020603050405020304" pitchFamily="18" charset="0"/>
              </a:rPr>
              <a:t>and recycle it.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 I mainly hand out notices to tell people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about </a:t>
            </a:r>
            <a:r>
              <a:rPr lang="en-US" altLang="zh-CN" sz="2800" b="1" dirty="0">
                <a:latin typeface="Times New Roman" panose="02020603050405020304" pitchFamily="18" charset="0"/>
                <a:cs typeface="Times New Roman" panose="02020603050405020304" pitchFamily="18" charset="0"/>
              </a:rPr>
              <a:t>protecting the environment.</a:t>
            </a:r>
            <a:endParaRPr lang="zh-CN" altLang="en-US" sz="2800" b="1" dirty="0">
              <a:latin typeface="Times New Roman" panose="02020603050405020304" pitchFamily="18" charset="0"/>
              <a:cs typeface="Times New Roman" panose="02020603050405020304" pitchFamily="18" charset="0"/>
            </a:endParaRPr>
          </a:p>
        </p:txBody>
      </p:sp>
      <p:sp>
        <p:nvSpPr>
          <p:cNvPr id="102408" name="Rectangle 8"/>
          <p:cNvSpPr>
            <a:spLocks noChangeArrowheads="1"/>
          </p:cNvSpPr>
          <p:nvPr/>
        </p:nvSpPr>
        <p:spPr bwMode="auto">
          <a:xfrm>
            <a:off x="2076194" y="5592774"/>
            <a:ext cx="434734"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14174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Effect transition="in" filter="fade">
                                      <p:cBhvr>
                                        <p:cTn id="9"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669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08843" y="2384379"/>
            <a:ext cx="8437344" cy="4425827"/>
          </a:xfrm>
          <a:prstGeom prst="rect">
            <a:avLst/>
          </a:prstGeom>
          <a:noFill/>
        </p:spPr>
        <p:txBody>
          <a:bodyPr wrap="square" rtlCol="0">
            <a:spAutoFit/>
          </a:bodyPr>
          <a:lstStyle/>
          <a:p>
            <a:pPr>
              <a:lnSpc>
                <a:spcPct val="110000"/>
              </a:lnSpc>
            </a:pPr>
            <a:r>
              <a:rPr lang="en-US" altLang="zh-CN" sz="3200" b="1" dirty="0" smtClean="0">
                <a:latin typeface="Times New Roman" panose="02020603050405020304" pitchFamily="18" charset="0"/>
                <a:cs typeface="Times New Roman" panose="02020603050405020304" pitchFamily="18" charset="0"/>
              </a:rPr>
              <a:t>1. In </a:t>
            </a:r>
            <a:r>
              <a:rPr lang="en-US" altLang="zh-CN" sz="3200" b="1" dirty="0">
                <a:latin typeface="Times New Roman" panose="02020603050405020304" pitchFamily="18" charset="0"/>
                <a:cs typeface="Times New Roman" panose="02020603050405020304" pitchFamily="18" charset="0"/>
              </a:rPr>
              <a:t>order to keep those little children safe, he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_____________ </a:t>
            </a:r>
            <a:r>
              <a:rPr lang="en-US" altLang="zh-CN" sz="3200" b="1" dirty="0">
                <a:latin typeface="Times New Roman" panose="02020603050405020304" pitchFamily="18" charset="0"/>
                <a:cs typeface="Times New Roman" panose="02020603050405020304" pitchFamily="18" charset="0"/>
              </a:rPr>
              <a:t>electricity and gas just now.</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a:t>
            </a:r>
            <a:r>
              <a:rPr lang="en-US" altLang="zh-CN" sz="3200" b="1" dirty="0" smtClean="0">
                <a:latin typeface="Times New Roman" panose="02020603050405020304" pitchFamily="18" charset="0"/>
                <a:cs typeface="Times New Roman" panose="02020603050405020304" pitchFamily="18" charset="0"/>
              </a:rPr>
              <a:t>It’s </a:t>
            </a:r>
            <a:r>
              <a:rPr lang="en-US" altLang="zh-CN" sz="3200" b="1" dirty="0">
                <a:latin typeface="Times New Roman" panose="02020603050405020304" pitchFamily="18" charset="0"/>
                <a:cs typeface="Times New Roman" panose="02020603050405020304" pitchFamily="18" charset="0"/>
              </a:rPr>
              <a:t>my treat today. </a:t>
            </a:r>
            <a:r>
              <a:rPr lang="en-US" altLang="zh-CN" sz="3200" b="1" dirty="0" smtClean="0">
                <a:latin typeface="Times New Roman" panose="02020603050405020304" pitchFamily="18" charset="0"/>
                <a:cs typeface="Times New Roman" panose="02020603050405020304" pitchFamily="18" charset="0"/>
              </a:rPr>
              <a:t>I’ll </a:t>
            </a:r>
            <a:r>
              <a:rPr lang="en-US" altLang="zh-CN" sz="3200" b="1" dirty="0">
                <a:latin typeface="Times New Roman" panose="02020603050405020304" pitchFamily="18" charset="0"/>
                <a:cs typeface="Times New Roman" panose="02020603050405020304" pitchFamily="18" charset="0"/>
              </a:rPr>
              <a:t>_____________ the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meal</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In the end, he _____________ the project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and </a:t>
            </a:r>
            <a:r>
              <a:rPr lang="en-US" altLang="zh-CN" sz="3200" b="1" dirty="0">
                <a:latin typeface="Times New Roman" panose="02020603050405020304" pitchFamily="18" charset="0"/>
                <a:cs typeface="Times New Roman" panose="02020603050405020304" pitchFamily="18" charset="0"/>
              </a:rPr>
              <a:t>worked with us together.</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4. We must _____________ to deal with the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problem </a:t>
            </a:r>
            <a:r>
              <a:rPr lang="en-US" altLang="zh-CN" sz="3200" b="1" dirty="0">
                <a:latin typeface="Times New Roman" panose="02020603050405020304" pitchFamily="18" charset="0"/>
                <a:cs typeface="Times New Roman" panose="02020603050405020304" pitchFamily="18" charset="0"/>
              </a:rPr>
              <a:t>before it spreads to other places</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76813" name="Rectangle 13"/>
          <p:cNvSpPr>
            <a:spLocks noChangeArrowheads="1"/>
          </p:cNvSpPr>
          <p:nvPr/>
        </p:nvSpPr>
        <p:spPr bwMode="auto">
          <a:xfrm>
            <a:off x="177556" y="134477"/>
            <a:ext cx="8568631" cy="113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根据句意，从方框中选择恰当的短语填空</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有</a:t>
            </a:r>
            <a:r>
              <a:rPr lang="zh-CN" altLang="zh-CN" sz="3200" b="1" dirty="0">
                <a:solidFill>
                  <a:srgbClr val="0000FF"/>
                </a:solidFill>
                <a:latin typeface="Times New Roman" panose="02020603050405020304" pitchFamily="18" charset="0"/>
                <a:cs typeface="Times New Roman" panose="02020603050405020304" pitchFamily="18" charset="0"/>
              </a:rPr>
              <a:t>的需要变换形式</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zh-CN" altLang="zh-CN" sz="3200" dirty="0">
              <a:solidFill>
                <a:srgbClr val="0000FF"/>
              </a:solidFill>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5413279" y="3388514"/>
            <a:ext cx="1449436"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pay for</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6816" name="Rectangle 16"/>
          <p:cNvSpPr>
            <a:spLocks noChangeArrowheads="1"/>
          </p:cNvSpPr>
          <p:nvPr/>
        </p:nvSpPr>
        <p:spPr bwMode="auto">
          <a:xfrm>
            <a:off x="924415" y="2959865"/>
            <a:ext cx="202924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turned off </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672067089"/>
              </p:ext>
            </p:extLst>
          </p:nvPr>
        </p:nvGraphicFramePr>
        <p:xfrm>
          <a:off x="1072386" y="1304259"/>
          <a:ext cx="6778969" cy="1035267"/>
        </p:xfrm>
        <a:graphic>
          <a:graphicData uri="http://schemas.openxmlformats.org/drawingml/2006/table">
            <a:tbl>
              <a:tblPr>
                <a:tableStyleId>{5C22544A-7EE6-4342-B048-85BDC9FD1C3A}</a:tableStyleId>
              </a:tblPr>
              <a:tblGrid>
                <a:gridCol w="6778969"/>
              </a:tblGrid>
              <a:tr h="1035267">
                <a:tc>
                  <a:txBody>
                    <a:bodyPr/>
                    <a:lstStyle/>
                    <a:p>
                      <a:pPr algn="l">
                        <a:lnSpc>
                          <a:spcPct val="100000"/>
                        </a:lnSpc>
                        <a:spcAft>
                          <a:spcPts val="0"/>
                        </a:spcAft>
                      </a:pPr>
                      <a:r>
                        <a:rPr lang="en-US" sz="3200" b="1" kern="0" dirty="0">
                          <a:effectLst/>
                          <a:latin typeface="Times New Roman" panose="02020603050405020304" pitchFamily="18" charset="0"/>
                          <a:cs typeface="Times New Roman" panose="02020603050405020304" pitchFamily="18" charset="0"/>
                        </a:rPr>
                        <a:t>pay for, take part in, turn off, take action, add up</a:t>
                      </a:r>
                      <a:endPar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Rectangle 15"/>
          <p:cNvSpPr>
            <a:spLocks noChangeArrowheads="1"/>
          </p:cNvSpPr>
          <p:nvPr/>
        </p:nvSpPr>
        <p:spPr bwMode="auto">
          <a:xfrm>
            <a:off x="3410061" y="4455399"/>
            <a:ext cx="2234907"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take part in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8" name="Rectangle 15"/>
          <p:cNvSpPr>
            <a:spLocks noChangeArrowheads="1"/>
          </p:cNvSpPr>
          <p:nvPr/>
        </p:nvSpPr>
        <p:spPr bwMode="auto">
          <a:xfrm>
            <a:off x="2613337" y="5568554"/>
            <a:ext cx="210987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take action</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0852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6"/>
                                        </p:tgtEl>
                                        <p:attrNameLst>
                                          <p:attrName>style.visibility</p:attrName>
                                        </p:attrNameLst>
                                      </p:cBhvr>
                                      <p:to>
                                        <p:strVal val="visible"/>
                                      </p:to>
                                    </p:set>
                                    <p:animEffect transition="in" filter="barn(inVertical)">
                                      <p:cBhvr>
                                        <p:cTn id="7" dur="500"/>
                                        <p:tgtEl>
                                          <p:spTgt spid="768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barn(inVertical)">
                                      <p:cBhvr>
                                        <p:cTn id="12" dur="500"/>
                                        <p:tgtEl>
                                          <p:spTgt spid="768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7681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08843" y="2384379"/>
            <a:ext cx="8437344" cy="1136465"/>
          </a:xfrm>
          <a:prstGeom prst="rect">
            <a:avLst/>
          </a:prstGeom>
          <a:noFill/>
        </p:spPr>
        <p:txBody>
          <a:bodyPr wrap="square" rtlCol="0">
            <a:spAutoFit/>
          </a:bodyPr>
          <a:lstStyle/>
          <a:p>
            <a:pPr>
              <a:lnSpc>
                <a:spcPct val="110000"/>
              </a:lnSpc>
            </a:pPr>
            <a:r>
              <a:rPr lang="en-US" altLang="zh-CN" sz="3200" b="1" dirty="0" smtClean="0">
                <a:latin typeface="Times New Roman" panose="02020603050405020304" pitchFamily="18" charset="0"/>
                <a:cs typeface="Times New Roman" panose="02020603050405020304" pitchFamily="18" charset="0"/>
              </a:rPr>
              <a:t>5</a:t>
            </a:r>
            <a:r>
              <a:rPr lang="en-US" altLang="zh-CN" sz="3200" b="1" dirty="0">
                <a:latin typeface="Times New Roman" panose="02020603050405020304" pitchFamily="18" charset="0"/>
                <a:cs typeface="Times New Roman" panose="02020603050405020304" pitchFamily="18" charset="0"/>
              </a:rPr>
              <a:t>. _____________ all these figures (</a:t>
            </a:r>
            <a:r>
              <a:rPr lang="zh-CN" altLang="zh-CN" sz="3200" b="1" dirty="0">
                <a:latin typeface="Times New Roman" panose="02020603050405020304" pitchFamily="18" charset="0"/>
                <a:cs typeface="Times New Roman" panose="02020603050405020304" pitchFamily="18" charset="0"/>
              </a:rPr>
              <a:t>数字</a:t>
            </a:r>
            <a:r>
              <a:rPr lang="en-US" altLang="zh-CN" sz="3200" b="1" dirty="0">
                <a:latin typeface="Times New Roman" panose="02020603050405020304" pitchFamily="18" charset="0"/>
                <a:cs typeface="Times New Roman" panose="02020603050405020304" pitchFamily="18" charset="0"/>
              </a:rPr>
              <a:t>) and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you </a:t>
            </a:r>
            <a:r>
              <a:rPr lang="en-US" altLang="zh-CN" sz="3200" b="1" dirty="0">
                <a:latin typeface="Times New Roman" panose="02020603050405020304" pitchFamily="18" charset="0"/>
                <a:cs typeface="Times New Roman" panose="02020603050405020304" pitchFamily="18" charset="0"/>
              </a:rPr>
              <a:t>will get the right answer</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76816" name="Rectangle 16"/>
          <p:cNvSpPr>
            <a:spLocks noChangeArrowheads="1"/>
          </p:cNvSpPr>
          <p:nvPr/>
        </p:nvSpPr>
        <p:spPr bwMode="auto">
          <a:xfrm>
            <a:off x="1445276" y="2384379"/>
            <a:ext cx="2029243"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Add up</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48021751"/>
              </p:ext>
            </p:extLst>
          </p:nvPr>
        </p:nvGraphicFramePr>
        <p:xfrm>
          <a:off x="1138030" y="1014892"/>
          <a:ext cx="6778969" cy="1072896"/>
        </p:xfrm>
        <a:graphic>
          <a:graphicData uri="http://schemas.openxmlformats.org/drawingml/2006/table">
            <a:tbl>
              <a:tblPr>
                <a:tableStyleId>{5C22544A-7EE6-4342-B048-85BDC9FD1C3A}</a:tableStyleId>
              </a:tblPr>
              <a:tblGrid>
                <a:gridCol w="6778969"/>
              </a:tblGrid>
              <a:tr h="1035267">
                <a:tc>
                  <a:txBody>
                    <a:bodyPr/>
                    <a:lstStyle/>
                    <a:p>
                      <a:pPr algn="l">
                        <a:lnSpc>
                          <a:spcPct val="110000"/>
                        </a:lnSpc>
                        <a:spcAft>
                          <a:spcPts val="0"/>
                        </a:spcAft>
                      </a:pPr>
                      <a:r>
                        <a:rPr lang="en-US" sz="3200" b="1" kern="0" dirty="0">
                          <a:effectLst/>
                          <a:latin typeface="Times New Roman" panose="02020603050405020304" pitchFamily="18" charset="0"/>
                          <a:cs typeface="Times New Roman" panose="02020603050405020304" pitchFamily="18" charset="0"/>
                        </a:rPr>
                        <a:t>pay for, take part in, turn off, take action, add up</a:t>
                      </a:r>
                      <a:endPar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6196336"/>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6"/>
                                        </p:tgtEl>
                                        <p:attrNameLst>
                                          <p:attrName>style.visibility</p:attrName>
                                        </p:attrNameLst>
                                      </p:cBhvr>
                                      <p:to>
                                        <p:strVal val="visible"/>
                                      </p:to>
                                    </p:set>
                                    <p:animEffect transition="in" filter="barn(inVertical)">
                                      <p:cBhvr>
                                        <p:cTn id="7" dur="500"/>
                                        <p:tgtEl>
                                          <p:spTgt spid="7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08843" y="2384379"/>
            <a:ext cx="8437344" cy="4425827"/>
          </a:xfrm>
          <a:prstGeom prst="rect">
            <a:avLst/>
          </a:prstGeom>
          <a:noFill/>
        </p:spPr>
        <p:txBody>
          <a:bodyPr wrap="square" rtlCol="0">
            <a:spAutoFit/>
          </a:bodyPr>
          <a:lstStyle/>
          <a:p>
            <a:pPr>
              <a:lnSpc>
                <a:spcPct val="110000"/>
              </a:lnSpc>
            </a:pPr>
            <a:r>
              <a:rPr lang="en-US" altLang="zh-CN" sz="3200" b="1" dirty="0">
                <a:latin typeface="Times New Roman" panose="02020603050405020304" pitchFamily="18" charset="0"/>
                <a:cs typeface="Times New Roman" panose="02020603050405020304" pitchFamily="18" charset="0"/>
              </a:rPr>
              <a:t>1. —_______ you leave?</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Yes, </a:t>
            </a:r>
            <a:r>
              <a:rPr lang="en-US" altLang="zh-CN" sz="3200" b="1" dirty="0" smtClean="0">
                <a:latin typeface="Times New Roman" panose="02020603050405020304" pitchFamily="18" charset="0"/>
                <a:cs typeface="Times New Roman" panose="02020603050405020304" pitchFamily="18" charset="0"/>
              </a:rPr>
              <a:t>it’s </a:t>
            </a:r>
            <a:r>
              <a:rPr lang="en-US" altLang="zh-CN" sz="3200" b="1" dirty="0">
                <a:latin typeface="Times New Roman" panose="02020603050405020304" pitchFamily="18" charset="0"/>
                <a:cs typeface="Times New Roman" panose="02020603050405020304" pitchFamily="18" charset="0"/>
              </a:rPr>
              <a:t>getting late.</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—Shall I help you?</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No, you _______. I can do it by myself.</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—Have you finished your report?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Not yet, I _______ check it again.</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4. —Have you got some free time?</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I </a:t>
            </a:r>
            <a:r>
              <a:rPr lang="en-US" altLang="zh-CN" sz="3200" b="1" dirty="0" smtClean="0">
                <a:latin typeface="Times New Roman" panose="02020603050405020304" pitchFamily="18" charset="0"/>
                <a:cs typeface="Times New Roman" panose="02020603050405020304" pitchFamily="18" charset="0"/>
              </a:rPr>
              <a:t>___________ </a:t>
            </a:r>
            <a:r>
              <a:rPr lang="en-US" altLang="zh-CN" sz="3200" b="1" dirty="0">
                <a:latin typeface="Times New Roman" panose="02020603050405020304" pitchFamily="18" charset="0"/>
                <a:cs typeface="Times New Roman" panose="02020603050405020304" pitchFamily="18" charset="0"/>
              </a:rPr>
              <a:t>have some later</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76813" name="Rectangle 13"/>
          <p:cNvSpPr>
            <a:spLocks noChangeArrowheads="1"/>
          </p:cNvSpPr>
          <p:nvPr/>
        </p:nvSpPr>
        <p:spPr bwMode="auto">
          <a:xfrm>
            <a:off x="177556" y="161600"/>
            <a:ext cx="856863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3200" b="1" dirty="0">
                <a:solidFill>
                  <a:srgbClr val="0000FF"/>
                </a:solidFill>
                <a:latin typeface="Times New Roman" panose="02020603050405020304" pitchFamily="18" charset="0"/>
                <a:cs typeface="Times New Roman" panose="02020603050405020304" pitchFamily="18" charset="0"/>
              </a:rPr>
              <a:t>Ⅱ</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根</a:t>
            </a:r>
            <a:r>
              <a:rPr lang="zh-CN" altLang="zh-CN" sz="3200" b="1" dirty="0">
                <a:solidFill>
                  <a:srgbClr val="0000FF"/>
                </a:solidFill>
                <a:latin typeface="Times New Roman" panose="02020603050405020304" pitchFamily="18" charset="0"/>
                <a:cs typeface="Times New Roman" panose="02020603050405020304" pitchFamily="18" charset="0"/>
              </a:rPr>
              <a:t>据语境，从方框中选择恰当的情态动词</a:t>
            </a:r>
            <a:r>
              <a:rPr lang="zh-CN" altLang="zh-CN" sz="3200" b="1" dirty="0" smtClean="0">
                <a:solidFill>
                  <a:srgbClr val="0000FF"/>
                </a:solidFill>
                <a:latin typeface="Times New Roman" panose="02020603050405020304" pitchFamily="18" charset="0"/>
                <a:cs typeface="Times New Roman" panose="02020603050405020304" pitchFamily="18" charset="0"/>
              </a:rPr>
              <a:t>填</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空</a:t>
            </a:r>
            <a:r>
              <a:rPr lang="zh-CN" altLang="zh-CN" sz="3200" b="1" dirty="0">
                <a:solidFill>
                  <a:srgbClr val="0000FF"/>
                </a:solidFill>
                <a:latin typeface="Times New Roman" panose="02020603050405020304" pitchFamily="18" charset="0"/>
                <a:cs typeface="Times New Roman" panose="02020603050405020304" pitchFamily="18" charset="0"/>
              </a:rPr>
              <a:t>，可重复使用。</a:t>
            </a:r>
            <a:endParaRPr lang="zh-CN" altLang="zh-CN" sz="3200" dirty="0">
              <a:solidFill>
                <a:srgbClr val="0000FF"/>
              </a:solidFill>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2613337" y="3968294"/>
            <a:ext cx="150554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needn’t</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6816" name="Rectangle 16"/>
          <p:cNvSpPr>
            <a:spLocks noChangeArrowheads="1"/>
          </p:cNvSpPr>
          <p:nvPr/>
        </p:nvSpPr>
        <p:spPr bwMode="auto">
          <a:xfrm>
            <a:off x="1380818" y="2404967"/>
            <a:ext cx="2029243"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Must</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247354406"/>
              </p:ext>
            </p:extLst>
          </p:nvPr>
        </p:nvGraphicFramePr>
        <p:xfrm>
          <a:off x="1072386" y="1304259"/>
          <a:ext cx="6778969" cy="1035267"/>
        </p:xfrm>
        <a:graphic>
          <a:graphicData uri="http://schemas.openxmlformats.org/drawingml/2006/table">
            <a:tbl>
              <a:tblPr>
                <a:tableStyleId>{5C22544A-7EE6-4342-B048-85BDC9FD1C3A}</a:tableStyleId>
              </a:tblPr>
              <a:tblGrid>
                <a:gridCol w="6778969"/>
              </a:tblGrid>
              <a:tr h="1035267">
                <a:tc>
                  <a:txBody>
                    <a:bodyPr/>
                    <a:lstStyle/>
                    <a:p>
                      <a:pPr algn="l">
                        <a:lnSpc>
                          <a:spcPct val="100000"/>
                        </a:lnSpc>
                        <a:spcAft>
                          <a:spcPts val="0"/>
                        </a:spcAft>
                      </a:pPr>
                      <a:r>
                        <a:rPr lang="en-US" altLang="zh-CN" sz="3200" b="1" kern="1200" dirty="0" smtClean="0">
                          <a:solidFill>
                            <a:schemeClr val="dk1"/>
                          </a:solidFill>
                          <a:effectLst/>
                          <a:latin typeface="Times New Roman" panose="02020603050405020304" pitchFamily="18" charset="0"/>
                          <a:ea typeface="+mn-ea"/>
                          <a:cs typeface="Times New Roman" panose="02020603050405020304" pitchFamily="18" charset="0"/>
                        </a:rPr>
                        <a:t>could, might, must, mustn’t, need, needn’t</a:t>
                      </a:r>
                      <a:endParaRPr lang="zh-CN" sz="4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Rectangle 15"/>
          <p:cNvSpPr>
            <a:spLocks noChangeArrowheads="1"/>
          </p:cNvSpPr>
          <p:nvPr/>
        </p:nvSpPr>
        <p:spPr bwMode="auto">
          <a:xfrm>
            <a:off x="3171347" y="5007807"/>
            <a:ext cx="100540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need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8" name="Rectangle 15"/>
          <p:cNvSpPr>
            <a:spLocks noChangeArrowheads="1"/>
          </p:cNvSpPr>
          <p:nvPr/>
        </p:nvSpPr>
        <p:spPr bwMode="auto">
          <a:xfrm>
            <a:off x="1473441" y="6066541"/>
            <a:ext cx="2279791"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might/could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2900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6"/>
                                        </p:tgtEl>
                                        <p:attrNameLst>
                                          <p:attrName>style.visibility</p:attrName>
                                        </p:attrNameLst>
                                      </p:cBhvr>
                                      <p:to>
                                        <p:strVal val="visible"/>
                                      </p:to>
                                    </p:set>
                                    <p:animEffect transition="in" filter="barn(inVertical)">
                                      <p:cBhvr>
                                        <p:cTn id="7" dur="500"/>
                                        <p:tgtEl>
                                          <p:spTgt spid="768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barn(inVertical)">
                                      <p:cBhvr>
                                        <p:cTn id="12" dur="500"/>
                                        <p:tgtEl>
                                          <p:spTgt spid="768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7681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08843" y="2384379"/>
            <a:ext cx="8437344" cy="2259080"/>
          </a:xfrm>
          <a:prstGeom prst="rect">
            <a:avLst/>
          </a:prstGeom>
          <a:noFill/>
        </p:spPr>
        <p:txBody>
          <a:bodyPr wrap="square" rtlCol="0">
            <a:spAutoFit/>
          </a:bodyPr>
          <a:lstStyle/>
          <a:p>
            <a:pPr>
              <a:lnSpc>
                <a:spcPct val="110000"/>
              </a:lnSpc>
            </a:pPr>
            <a:r>
              <a:rPr lang="en-US" altLang="zh-CN" sz="3200" b="1" dirty="0" smtClean="0">
                <a:latin typeface="Times New Roman" panose="02020603050405020304" pitchFamily="18" charset="0"/>
                <a:cs typeface="Times New Roman" panose="02020603050405020304" pitchFamily="18" charset="0"/>
              </a:rPr>
              <a:t>5</a:t>
            </a:r>
            <a:r>
              <a:rPr lang="en-US" altLang="zh-CN" sz="3200" b="1" dirty="0">
                <a:latin typeface="Times New Roman" panose="02020603050405020304" pitchFamily="18" charset="0"/>
                <a:cs typeface="Times New Roman" panose="02020603050405020304" pitchFamily="18" charset="0"/>
              </a:rPr>
              <a:t>. —_______ you help me with my homework?</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Yes, after I finish mine, </a:t>
            </a:r>
            <a:r>
              <a:rPr lang="en-US" altLang="zh-CN" sz="3200" b="1" dirty="0" smtClean="0">
                <a:latin typeface="Times New Roman" panose="02020603050405020304" pitchFamily="18" charset="0"/>
                <a:cs typeface="Times New Roman" panose="02020603050405020304" pitchFamily="18" charset="0"/>
              </a:rPr>
              <a:t>I’ll </a:t>
            </a:r>
            <a:r>
              <a:rPr lang="en-US" altLang="zh-CN" sz="3200" b="1" dirty="0">
                <a:latin typeface="Times New Roman" panose="02020603050405020304" pitchFamily="18" charset="0"/>
                <a:cs typeface="Times New Roman" panose="02020603050405020304" pitchFamily="18" charset="0"/>
              </a:rPr>
              <a:t>help you.</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6. —Be quiet! You _______ talk in the library.</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Oh, sorry!</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3503456" y="3417737"/>
            <a:ext cx="1596912"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mustn’t</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76816" name="Rectangle 16"/>
          <p:cNvSpPr>
            <a:spLocks noChangeArrowheads="1"/>
          </p:cNvSpPr>
          <p:nvPr/>
        </p:nvSpPr>
        <p:spPr bwMode="auto">
          <a:xfrm>
            <a:off x="1380818" y="2384379"/>
            <a:ext cx="2029243"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Could</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099600632"/>
              </p:ext>
            </p:extLst>
          </p:nvPr>
        </p:nvGraphicFramePr>
        <p:xfrm>
          <a:off x="1072386" y="1304259"/>
          <a:ext cx="6778969" cy="1035267"/>
        </p:xfrm>
        <a:graphic>
          <a:graphicData uri="http://schemas.openxmlformats.org/drawingml/2006/table">
            <a:tbl>
              <a:tblPr>
                <a:tableStyleId>{5C22544A-7EE6-4342-B048-85BDC9FD1C3A}</a:tableStyleId>
              </a:tblPr>
              <a:tblGrid>
                <a:gridCol w="6778969"/>
              </a:tblGrid>
              <a:tr h="1035267">
                <a:tc>
                  <a:txBody>
                    <a:bodyPr/>
                    <a:lstStyle/>
                    <a:p>
                      <a:pPr algn="l">
                        <a:lnSpc>
                          <a:spcPct val="100000"/>
                        </a:lnSpc>
                        <a:spcAft>
                          <a:spcPts val="0"/>
                        </a:spcAft>
                      </a:pPr>
                      <a:r>
                        <a:rPr lang="en-US" altLang="zh-CN" sz="3200" b="1" kern="1200" dirty="0" smtClean="0">
                          <a:solidFill>
                            <a:schemeClr val="dk1"/>
                          </a:solidFill>
                          <a:effectLst/>
                          <a:latin typeface="Times New Roman" panose="02020603050405020304" pitchFamily="18" charset="0"/>
                          <a:ea typeface="+mn-ea"/>
                          <a:cs typeface="Times New Roman" panose="02020603050405020304" pitchFamily="18" charset="0"/>
                        </a:rPr>
                        <a:t>could, might, must, mustn’t, need, needn’t</a:t>
                      </a:r>
                      <a:endParaRPr lang="zh-CN" sz="4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2013801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6"/>
                                        </p:tgtEl>
                                        <p:attrNameLst>
                                          <p:attrName>style.visibility</p:attrName>
                                        </p:attrNameLst>
                                      </p:cBhvr>
                                      <p:to>
                                        <p:strVal val="visible"/>
                                      </p:to>
                                    </p:set>
                                    <p:animEffect transition="in" filter="barn(inVertical)">
                                      <p:cBhvr>
                                        <p:cTn id="7" dur="500"/>
                                        <p:tgtEl>
                                          <p:spTgt spid="768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barn(inVertical)">
                                      <p:cBhvr>
                                        <p:cTn id="12" dur="500"/>
                                        <p:tgtEl>
                                          <p:spTgt spid="7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7681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41662" y="253316"/>
            <a:ext cx="856863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3200" b="1" dirty="0">
                <a:solidFill>
                  <a:srgbClr val="0000FF"/>
                </a:solidFill>
                <a:latin typeface="Times New Roman" panose="02020603050405020304" pitchFamily="18" charset="0"/>
                <a:cs typeface="Times New Roman" panose="02020603050405020304" pitchFamily="18" charset="0"/>
              </a:rPr>
              <a:t>Ⅲ. </a:t>
            </a:r>
            <a:r>
              <a:rPr lang="zh-CN" altLang="zh-CN" sz="3200" b="1" dirty="0">
                <a:solidFill>
                  <a:srgbClr val="0000FF"/>
                </a:solidFill>
                <a:latin typeface="Times New Roman" panose="02020603050405020304" pitchFamily="18" charset="0"/>
                <a:cs typeface="Times New Roman" panose="02020603050405020304" pitchFamily="18" charset="0"/>
              </a:rPr>
              <a:t>根据短文内容及括号内所给动词的提示填空。</a:t>
            </a:r>
          </a:p>
          <a:p>
            <a:pPr indent="457200">
              <a:lnSpc>
                <a:spcPct val="110000"/>
              </a:lnSpc>
            </a:pPr>
            <a:r>
              <a:rPr lang="en-US" altLang="zh-CN" sz="3200" b="1" dirty="0">
                <a:latin typeface="Times New Roman" panose="02020603050405020304" pitchFamily="18" charset="0"/>
                <a:cs typeface="Times New Roman" panose="02020603050405020304" pitchFamily="18" charset="0"/>
              </a:rPr>
              <a:t>Three years ago, Maria and her family left their house in the countryside. Since then they (1) </a:t>
            </a:r>
            <a:r>
              <a:rPr lang="en-US" altLang="zh-CN" sz="3200" b="1" dirty="0" smtClean="0">
                <a:latin typeface="Times New Roman" panose="02020603050405020304" pitchFamily="18" charset="0"/>
                <a:cs typeface="Times New Roman" panose="02020603050405020304" pitchFamily="18" charset="0"/>
              </a:rPr>
              <a:t>_________ </a:t>
            </a:r>
            <a:r>
              <a:rPr lang="en-US" altLang="zh-CN" sz="3200" b="1" dirty="0">
                <a:latin typeface="Times New Roman" panose="02020603050405020304" pitchFamily="18" charset="0"/>
                <a:cs typeface="Times New Roman" panose="02020603050405020304" pitchFamily="18" charset="0"/>
              </a:rPr>
              <a:t>(live) in a building in Park Town. Park Town used to (2) _______ (be) a small village. Now it has developed into a big city. </a:t>
            </a:r>
            <a:endParaRPr lang="zh-CN" altLang="zh-CN" sz="3200" b="1" dirty="0">
              <a:latin typeface="Times New Roman" panose="02020603050405020304" pitchFamily="18" charset="0"/>
              <a:cs typeface="Times New Roman" panose="02020603050405020304" pitchFamily="18" charset="0"/>
            </a:endParaRPr>
          </a:p>
          <a:p>
            <a:pPr indent="457200">
              <a:lnSpc>
                <a:spcPct val="110000"/>
              </a:lnSpc>
            </a:pPr>
            <a:r>
              <a:rPr lang="en-US" altLang="zh-CN" sz="3200" b="1" dirty="0">
                <a:latin typeface="Times New Roman" panose="02020603050405020304" pitchFamily="18" charset="0"/>
                <a:cs typeface="Times New Roman" panose="02020603050405020304" pitchFamily="18" charset="0"/>
              </a:rPr>
              <a:t>However, Maria </a:t>
            </a:r>
            <a:r>
              <a:rPr lang="en-US" altLang="zh-CN" sz="3200" b="1" dirty="0" smtClean="0">
                <a:latin typeface="Times New Roman" panose="02020603050405020304" pitchFamily="18" charset="0"/>
                <a:cs typeface="Times New Roman" panose="02020603050405020304" pitchFamily="18" charset="0"/>
              </a:rPr>
              <a:t>doesn’t </a:t>
            </a:r>
            <a:r>
              <a:rPr lang="en-US" altLang="zh-CN" sz="3200" b="1" dirty="0">
                <a:latin typeface="Times New Roman" panose="02020603050405020304" pitchFamily="18" charset="0"/>
                <a:cs typeface="Times New Roman" panose="02020603050405020304" pitchFamily="18" charset="0"/>
              </a:rPr>
              <a:t>like this city although </a:t>
            </a:r>
            <a:r>
              <a:rPr lang="en-US" altLang="zh-CN" sz="3200" b="1" dirty="0" smtClean="0">
                <a:latin typeface="Times New Roman" panose="02020603050405020304" pitchFamily="18" charset="0"/>
                <a:cs typeface="Times New Roman" panose="02020603050405020304" pitchFamily="18" charset="0"/>
              </a:rPr>
              <a:t>it’s </a:t>
            </a:r>
            <a:r>
              <a:rPr lang="en-US" altLang="zh-CN" sz="3200" b="1" dirty="0">
                <a:latin typeface="Times New Roman" panose="02020603050405020304" pitchFamily="18" charset="0"/>
                <a:cs typeface="Times New Roman" panose="02020603050405020304" pitchFamily="18" charset="0"/>
              </a:rPr>
              <a:t>easy for her to find a good job. The environment </a:t>
            </a:r>
            <a:r>
              <a:rPr lang="en-US" altLang="zh-CN" sz="3200" b="1" dirty="0" smtClean="0">
                <a:latin typeface="Times New Roman" panose="02020603050405020304" pitchFamily="18" charset="0"/>
                <a:cs typeface="Times New Roman" panose="02020603050405020304" pitchFamily="18" charset="0"/>
              </a:rPr>
              <a:t>isn’t </a:t>
            </a:r>
            <a:r>
              <a:rPr lang="en-US" altLang="zh-CN" sz="3200" b="1" dirty="0">
                <a:latin typeface="Times New Roman" panose="02020603050405020304" pitchFamily="18" charset="0"/>
                <a:cs typeface="Times New Roman" panose="02020603050405020304" pitchFamily="18" charset="0"/>
              </a:rPr>
              <a:t>good here. The air (3) </a:t>
            </a:r>
            <a:r>
              <a:rPr lang="en-US" altLang="zh-CN" sz="3200" b="1" dirty="0" smtClean="0">
                <a:latin typeface="Times New Roman" panose="02020603050405020304" pitchFamily="18" charset="0"/>
                <a:cs typeface="Times New Roman" panose="02020603050405020304" pitchFamily="18" charset="0"/>
              </a:rPr>
              <a:t>___________ </a:t>
            </a:r>
            <a:r>
              <a:rPr lang="en-US" altLang="zh-CN" sz="3200" b="1" dirty="0">
                <a:latin typeface="Times New Roman" panose="02020603050405020304" pitchFamily="18" charset="0"/>
                <a:cs typeface="Times New Roman" panose="02020603050405020304" pitchFamily="18" charset="0"/>
              </a:rPr>
              <a:t>(pollute). The litter (4) </a:t>
            </a:r>
            <a:r>
              <a:rPr lang="en-US" altLang="zh-CN" sz="3200" b="1" dirty="0" smtClean="0">
                <a:latin typeface="Times New Roman" panose="02020603050405020304" pitchFamily="18" charset="0"/>
                <a:cs typeface="Times New Roman" panose="02020603050405020304" pitchFamily="18" charset="0"/>
              </a:rPr>
              <a:t>__________ </a:t>
            </a:r>
            <a:r>
              <a:rPr lang="en-US" altLang="zh-CN" sz="3200" b="1" dirty="0">
                <a:latin typeface="Times New Roman" panose="02020603050405020304" pitchFamily="18" charset="0"/>
                <a:cs typeface="Times New Roman" panose="02020603050405020304" pitchFamily="18" charset="0"/>
              </a:rPr>
              <a:t>(throw) everywhere. </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872396" y="1842327"/>
            <a:ext cx="2063966"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have lived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Rectangle 15"/>
          <p:cNvSpPr>
            <a:spLocks noChangeArrowheads="1"/>
          </p:cNvSpPr>
          <p:nvPr/>
        </p:nvSpPr>
        <p:spPr bwMode="auto">
          <a:xfrm>
            <a:off x="4736046" y="2298216"/>
            <a:ext cx="595035"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be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480509" y="5003988"/>
            <a:ext cx="1996059" cy="594778"/>
          </a:xfrm>
          <a:prstGeom prst="rect">
            <a:avLst/>
          </a:prstGeom>
        </p:spPr>
        <p:txBody>
          <a:bodyPr wrap="none">
            <a:spAutoFit/>
          </a:bodyPr>
          <a:lstStyle/>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 polluted</a:t>
            </a:r>
            <a:endParaRPr lang="zh-CN"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6779066" y="5096586"/>
            <a:ext cx="1829925" cy="594778"/>
          </a:xfrm>
          <a:prstGeom prst="rect">
            <a:avLst/>
          </a:prstGeom>
        </p:spPr>
        <p:txBody>
          <a:bodyPr wrap="none">
            <a:spAutoFit/>
          </a:bodyPr>
          <a:lstStyle/>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 thrown</a:t>
            </a:r>
            <a:endParaRPr lang="zh-CN"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25041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5" grpId="0"/>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609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04335" y="920659"/>
            <a:ext cx="8568631" cy="536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3200" b="1" dirty="0" smtClean="0">
                <a:latin typeface="Times New Roman" panose="02020603050405020304" pitchFamily="18" charset="0"/>
                <a:cs typeface="Times New Roman" panose="02020603050405020304" pitchFamily="18" charset="0"/>
              </a:rPr>
              <a:t>And </a:t>
            </a:r>
            <a:r>
              <a:rPr lang="en-US" altLang="zh-CN" sz="3200" b="1" dirty="0">
                <a:latin typeface="Times New Roman" panose="02020603050405020304" pitchFamily="18" charset="0"/>
                <a:cs typeface="Times New Roman" panose="02020603050405020304" pitchFamily="18" charset="0"/>
              </a:rPr>
              <a:t>at midnight, she (5) </a:t>
            </a:r>
            <a:r>
              <a:rPr lang="en-US" altLang="zh-CN" sz="3200" b="1" dirty="0" smtClean="0">
                <a:latin typeface="Times New Roman" panose="02020603050405020304" pitchFamily="18" charset="0"/>
                <a:cs typeface="Times New Roman" panose="02020603050405020304" pitchFamily="18" charset="0"/>
              </a:rPr>
              <a:t>_________ </a:t>
            </a:r>
            <a:r>
              <a:rPr lang="en-US" altLang="zh-CN" sz="3200" b="1" dirty="0">
                <a:latin typeface="Times New Roman" panose="02020603050405020304" pitchFamily="18" charset="0"/>
                <a:cs typeface="Times New Roman" panose="02020603050405020304" pitchFamily="18" charset="0"/>
              </a:rPr>
              <a:t>(wake) up by loud noises from time to time because there are many big factories around their house.</a:t>
            </a:r>
            <a:endParaRPr lang="zh-CN" altLang="zh-CN" sz="3200" b="1" dirty="0">
              <a:latin typeface="Times New Roman" panose="02020603050405020304" pitchFamily="18" charset="0"/>
              <a:cs typeface="Times New Roman" panose="02020603050405020304" pitchFamily="18" charset="0"/>
            </a:endParaRPr>
          </a:p>
          <a:p>
            <a:pPr indent="457200">
              <a:lnSpc>
                <a:spcPct val="110000"/>
              </a:lnSpc>
            </a:pPr>
            <a:r>
              <a:rPr lang="en-US" altLang="zh-CN" sz="3200" b="1" dirty="0">
                <a:latin typeface="Times New Roman" panose="02020603050405020304" pitchFamily="18" charset="0"/>
                <a:cs typeface="Times New Roman" panose="02020603050405020304" pitchFamily="18" charset="0"/>
              </a:rPr>
              <a:t>Maria often thinks of her life in the countryside. One day Maria saw her neighbor, Mrs. Garcia, carrying a gardening tool and a bag of soil. Maria wondered how Mrs. Garcia could garden in the city. “My mom used to (6) _______ (grow) vegetables. Now we </a:t>
            </a:r>
            <a:r>
              <a:rPr lang="en-US" altLang="zh-CN" sz="3200" b="1" dirty="0" smtClean="0">
                <a:latin typeface="Times New Roman" panose="02020603050405020304" pitchFamily="18" charset="0"/>
                <a:cs typeface="Times New Roman" panose="02020603050405020304" pitchFamily="18" charset="0"/>
              </a:rPr>
              <a:t>don’t </a:t>
            </a:r>
            <a:r>
              <a:rPr lang="en-US" altLang="zh-CN" sz="3200" b="1" dirty="0">
                <a:latin typeface="Times New Roman" panose="02020603050405020304" pitchFamily="18" charset="0"/>
                <a:cs typeface="Times New Roman" panose="02020603050405020304" pitchFamily="18" charset="0"/>
              </a:rPr>
              <a:t>have a yard, so she </a:t>
            </a:r>
            <a:r>
              <a:rPr lang="en-US" altLang="zh-CN" sz="3200" b="1" dirty="0" smtClean="0">
                <a:latin typeface="Times New Roman" panose="02020603050405020304" pitchFamily="18" charset="0"/>
                <a:cs typeface="Times New Roman" panose="02020603050405020304" pitchFamily="18" charset="0"/>
              </a:rPr>
              <a:t>can’t </a:t>
            </a:r>
            <a:r>
              <a:rPr lang="en-US" altLang="zh-CN" sz="3200" b="1" dirty="0">
                <a:latin typeface="Times New Roman" panose="02020603050405020304" pitchFamily="18" charset="0"/>
                <a:cs typeface="Times New Roman" panose="02020603050405020304" pitchFamily="18" charset="0"/>
              </a:rPr>
              <a:t>do it,” said Maria. </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4637285" y="892433"/>
            <a:ext cx="2063966"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is woken</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Rectangle 15"/>
          <p:cNvSpPr>
            <a:spLocks noChangeArrowheads="1"/>
          </p:cNvSpPr>
          <p:nvPr/>
        </p:nvSpPr>
        <p:spPr bwMode="auto">
          <a:xfrm>
            <a:off x="480509" y="5080541"/>
            <a:ext cx="1066895"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grow</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18711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04335" y="249568"/>
            <a:ext cx="8568631" cy="6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nSpc>
                <a:spcPct val="110000"/>
              </a:lnSpc>
            </a:pPr>
            <a:r>
              <a:rPr lang="en-US" altLang="zh-CN" sz="3000" b="1" dirty="0" smtClean="0">
                <a:latin typeface="Times New Roman" panose="02020603050405020304" pitchFamily="18" charset="0"/>
                <a:cs typeface="Times New Roman" panose="02020603050405020304" pitchFamily="18" charset="0"/>
              </a:rPr>
              <a:t>Mrs</a:t>
            </a:r>
            <a:r>
              <a:rPr lang="en-US" altLang="zh-CN" sz="3000" b="1" dirty="0">
                <a:latin typeface="Times New Roman" panose="02020603050405020304" pitchFamily="18" charset="0"/>
                <a:cs typeface="Times New Roman" panose="02020603050405020304" pitchFamily="18" charset="0"/>
              </a:rPr>
              <a:t>. Garcia laughed, “I'll show you.” Maria thought that Mrs. Garcia might (7) _______ (take) her to the park, but she took her to the roof (</a:t>
            </a:r>
            <a:r>
              <a:rPr lang="zh-CN" altLang="zh-CN" sz="3000" b="1" dirty="0">
                <a:latin typeface="Times New Roman" panose="02020603050405020304" pitchFamily="18" charset="0"/>
                <a:cs typeface="Times New Roman" panose="02020603050405020304" pitchFamily="18" charset="0"/>
              </a:rPr>
              <a:t>屋顶</a:t>
            </a:r>
            <a:r>
              <a:rPr lang="en-US" altLang="zh-CN" sz="3000" b="1" dirty="0">
                <a:latin typeface="Times New Roman" panose="02020603050405020304" pitchFamily="18" charset="0"/>
                <a:cs typeface="Times New Roman" panose="02020603050405020304" pitchFamily="18" charset="0"/>
              </a:rPr>
              <a:t>). When the door (8) </a:t>
            </a:r>
            <a:r>
              <a:rPr lang="en-US" altLang="zh-CN" sz="3000" b="1" dirty="0" smtClean="0">
                <a:latin typeface="Times New Roman" panose="02020603050405020304" pitchFamily="18" charset="0"/>
                <a:cs typeface="Times New Roman" panose="02020603050405020304" pitchFamily="18" charset="0"/>
              </a:rPr>
              <a:t>___________ </a:t>
            </a:r>
            <a:r>
              <a:rPr lang="en-US" altLang="zh-CN" sz="3000" b="1" dirty="0">
                <a:latin typeface="Times New Roman" panose="02020603050405020304" pitchFamily="18" charset="0"/>
                <a:cs typeface="Times New Roman" panose="02020603050405020304" pitchFamily="18" charset="0"/>
              </a:rPr>
              <a:t>(open), Maria was surprised to see lots of flowers and vegetables on the roof. “What a wonderful garden! </a:t>
            </a:r>
            <a:r>
              <a:rPr lang="en-US" altLang="zh-CN" sz="3000" b="1" dirty="0" smtClean="0">
                <a:latin typeface="Times New Roman" panose="02020603050405020304" pitchFamily="18" charset="0"/>
                <a:cs typeface="Times New Roman" panose="02020603050405020304" pitchFamily="18" charset="0"/>
              </a:rPr>
              <a:t>There’re </a:t>
            </a:r>
            <a:r>
              <a:rPr lang="en-US" altLang="zh-CN" sz="3000" b="1" dirty="0">
                <a:latin typeface="Times New Roman" panose="02020603050405020304" pitchFamily="18" charset="0"/>
                <a:cs typeface="Times New Roman" panose="02020603050405020304" pitchFamily="18" charset="0"/>
              </a:rPr>
              <a:t>butterflies. And they (9) </a:t>
            </a:r>
            <a:r>
              <a:rPr lang="en-US" altLang="zh-CN" sz="3000" b="1" dirty="0" smtClean="0">
                <a:latin typeface="Times New Roman" panose="02020603050405020304" pitchFamily="18" charset="0"/>
                <a:cs typeface="Times New Roman" panose="02020603050405020304" pitchFamily="18" charset="0"/>
              </a:rPr>
              <a:t>_________ </a:t>
            </a:r>
            <a:r>
              <a:rPr lang="en-US" altLang="zh-CN" sz="3000" b="1" dirty="0">
                <a:latin typeface="Times New Roman" panose="02020603050405020304" pitchFamily="18" charset="0"/>
                <a:cs typeface="Times New Roman" panose="02020603050405020304" pitchFamily="18" charset="0"/>
              </a:rPr>
              <a:t>(fly)!” Maria cried. </a:t>
            </a:r>
            <a:endParaRPr lang="zh-CN" altLang="zh-CN" sz="3000" b="1" dirty="0">
              <a:latin typeface="Times New Roman" panose="02020603050405020304" pitchFamily="18" charset="0"/>
              <a:cs typeface="Times New Roman" panose="02020603050405020304" pitchFamily="18" charset="0"/>
            </a:endParaRPr>
          </a:p>
          <a:p>
            <a:pPr indent="457200">
              <a:lnSpc>
                <a:spcPct val="110000"/>
              </a:lnSpc>
            </a:pPr>
            <a:r>
              <a:rPr lang="en-US" altLang="zh-CN" sz="3000" b="1" dirty="0">
                <a:latin typeface="Times New Roman" panose="02020603050405020304" pitchFamily="18" charset="0"/>
                <a:cs typeface="Times New Roman" panose="02020603050405020304" pitchFamily="18" charset="0"/>
              </a:rPr>
              <a:t>“I (10) </a:t>
            </a:r>
            <a:r>
              <a:rPr lang="en-US" altLang="zh-CN" sz="3000" b="1" dirty="0" smtClean="0">
                <a:latin typeface="Times New Roman" panose="02020603050405020304" pitchFamily="18" charset="0"/>
                <a:cs typeface="Times New Roman" panose="02020603050405020304" pitchFamily="18" charset="0"/>
              </a:rPr>
              <a:t>____________ </a:t>
            </a:r>
            <a:r>
              <a:rPr lang="en-US" altLang="zh-CN" sz="3000" b="1" dirty="0">
                <a:latin typeface="Times New Roman" panose="02020603050405020304" pitchFamily="18" charset="0"/>
                <a:cs typeface="Times New Roman" panose="02020603050405020304" pitchFamily="18" charset="0"/>
              </a:rPr>
              <a:t>(plant) them on the roof for a long time. They can not only help to keep the air clean, but also help to keep the building cooler during hotter weather,” Mrs. Garcia said. “You can do the same thing. It'll be great</a:t>
            </a:r>
            <a:r>
              <a:rPr lang="en-US" altLang="zh-CN" sz="3000" b="1" dirty="0" smtClean="0">
                <a:latin typeface="Times New Roman" panose="02020603050405020304" pitchFamily="18" charset="0"/>
                <a:cs typeface="Times New Roman" panose="02020603050405020304" pitchFamily="18" charset="0"/>
              </a:rPr>
              <a:t>!”</a:t>
            </a:r>
            <a:endParaRPr lang="zh-CN" altLang="zh-CN" sz="30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6013863" y="686612"/>
            <a:ext cx="2063966"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take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Rectangle 15"/>
          <p:cNvSpPr>
            <a:spLocks noChangeArrowheads="1"/>
          </p:cNvSpPr>
          <p:nvPr/>
        </p:nvSpPr>
        <p:spPr bwMode="auto">
          <a:xfrm>
            <a:off x="4161496" y="3247273"/>
            <a:ext cx="1852367"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are flying</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3387226" y="1742633"/>
            <a:ext cx="2202847" cy="594778"/>
          </a:xfrm>
          <a:prstGeom prst="rect">
            <a:avLst/>
          </a:prstGeom>
        </p:spPr>
        <p:txBody>
          <a:bodyPr wrap="none">
            <a:spAutoFit/>
          </a:bodyPr>
          <a:lstStyle/>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was opened</a:t>
            </a:r>
            <a:endParaRPr lang="zh-CN"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872868" y="4168710"/>
            <a:ext cx="2428870" cy="594778"/>
          </a:xfrm>
          <a:prstGeom prst="rect">
            <a:avLst/>
          </a:prstGeom>
        </p:spPr>
        <p:txBody>
          <a:bodyPr wrap="none">
            <a:spAutoFit/>
          </a:bodyPr>
          <a:lstStyle/>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have planted</a:t>
            </a:r>
            <a:endParaRPr lang="zh-CN" altLang="zh-CN"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958170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5" grpId="0"/>
      <p:bldP spid="2"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384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57875" y="148894"/>
            <a:ext cx="9008776" cy="659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根据句意及所给汉语提示，写出所缺单词。</a:t>
            </a:r>
          </a:p>
          <a:p>
            <a:pPr>
              <a:lnSpc>
                <a:spcPct val="110000"/>
              </a:lnSpc>
            </a:pPr>
            <a:r>
              <a:rPr lang="en-US" altLang="zh-CN" sz="3200" b="1" dirty="0" smtClean="0">
                <a:latin typeface="Times New Roman" panose="02020603050405020304" pitchFamily="18" charset="0"/>
                <a:cs typeface="Times New Roman" panose="02020603050405020304" pitchFamily="18" charset="0"/>
              </a:rPr>
              <a:t>1. The </a:t>
            </a:r>
            <a:r>
              <a:rPr lang="en-US" altLang="zh-CN" sz="3200" b="1" dirty="0">
                <a:latin typeface="Times New Roman" panose="02020603050405020304" pitchFamily="18" charset="0"/>
                <a:cs typeface="Times New Roman" panose="02020603050405020304" pitchFamily="18" charset="0"/>
              </a:rPr>
              <a:t>table is made of _______ (</a:t>
            </a:r>
            <a:r>
              <a:rPr lang="zh-CN" altLang="zh-CN" sz="3200" b="1" dirty="0">
                <a:latin typeface="Times New Roman" panose="02020603050405020304" pitchFamily="18" charset="0"/>
                <a:cs typeface="Times New Roman" panose="02020603050405020304" pitchFamily="18" charset="0"/>
              </a:rPr>
              <a:t>金属</a:t>
            </a:r>
            <a:r>
              <a:rPr lang="en-US" altLang="zh-CN" sz="3200" b="1" dirty="0">
                <a:latin typeface="Times New Roman" panose="02020603050405020304" pitchFamily="18" charset="0"/>
                <a:cs typeface="Times New Roman" panose="02020603050405020304" pitchFamily="18" charset="0"/>
              </a:rPr>
              <a:t>), not </a:t>
            </a:r>
            <a:r>
              <a:rPr lang="en-US" altLang="zh-CN" sz="3200" b="1" dirty="0" smtClean="0">
                <a:latin typeface="Times New Roman" panose="02020603050405020304" pitchFamily="18" charset="0"/>
                <a:cs typeface="Times New Roman" panose="02020603050405020304" pitchFamily="18" charset="0"/>
              </a:rPr>
              <a:t>wood</a:t>
            </a:r>
            <a:r>
              <a:rPr lang="en-US" altLang="zh-CN" sz="3200" b="1" dirty="0">
                <a:latin typeface="Times New Roman" panose="02020603050405020304" pitchFamily="18" charset="0"/>
                <a:cs typeface="Times New Roman" panose="02020603050405020304" pitchFamily="18" charset="0"/>
              </a:rPr>
              <a:t>. </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These old newspapers and books can be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a:t>
            </a:r>
            <a:r>
              <a:rPr lang="zh-CN" altLang="zh-CN" sz="3200" b="1" dirty="0">
                <a:latin typeface="Times New Roman" panose="02020603050405020304" pitchFamily="18" charset="0"/>
                <a:cs typeface="Times New Roman" panose="02020603050405020304" pitchFamily="18" charset="0"/>
              </a:rPr>
              <a:t>回收利用</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a:t>
            </a:r>
            <a:r>
              <a:rPr lang="en-US" altLang="zh-CN" sz="3200" b="1" dirty="0" smtClean="0">
                <a:latin typeface="Times New Roman" panose="02020603050405020304" pitchFamily="18" charset="0"/>
                <a:cs typeface="Times New Roman" panose="02020603050405020304" pitchFamily="18" charset="0"/>
              </a:rPr>
              <a:t>He’s </a:t>
            </a:r>
            <a:r>
              <a:rPr lang="en-US" altLang="zh-CN" sz="3200" b="1" dirty="0">
                <a:latin typeface="Times New Roman" panose="02020603050405020304" pitchFamily="18" charset="0"/>
                <a:cs typeface="Times New Roman" panose="02020603050405020304" pitchFamily="18" charset="0"/>
              </a:rPr>
              <a:t>an excellent soccer player and he is also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the __________ </a:t>
            </a:r>
            <a:r>
              <a:rPr lang="en-US" altLang="zh-CN" sz="3200" b="1" dirty="0">
                <a:latin typeface="Times New Roman" panose="02020603050405020304" pitchFamily="18" charset="0"/>
                <a:cs typeface="Times New Roman" panose="02020603050405020304" pitchFamily="18" charset="0"/>
              </a:rPr>
              <a:t>(</a:t>
            </a:r>
            <a:r>
              <a:rPr lang="zh-CN" altLang="zh-CN" sz="3200" b="1" dirty="0">
                <a:latin typeface="Times New Roman" panose="02020603050405020304" pitchFamily="18" charset="0"/>
                <a:cs typeface="Times New Roman" panose="02020603050405020304" pitchFamily="18" charset="0"/>
              </a:rPr>
              <a:t>主席</a:t>
            </a:r>
            <a:r>
              <a:rPr lang="en-US" altLang="zh-CN" sz="3200" b="1" dirty="0">
                <a:latin typeface="Times New Roman" panose="02020603050405020304" pitchFamily="18" charset="0"/>
                <a:cs typeface="Times New Roman" panose="02020603050405020304" pitchFamily="18" charset="0"/>
              </a:rPr>
              <a:t>) of FIFA.</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4. Remember to shut those _______ (</a:t>
            </a:r>
            <a:r>
              <a:rPr lang="zh-CN" altLang="zh-CN" sz="3200" b="1" dirty="0">
                <a:latin typeface="Times New Roman" panose="02020603050405020304" pitchFamily="18" charset="0"/>
                <a:cs typeface="Times New Roman" panose="02020603050405020304" pitchFamily="18" charset="0"/>
              </a:rPr>
              <a:t>大门</a:t>
            </a:r>
            <a:r>
              <a:rPr lang="en-US" altLang="zh-CN" sz="3200" b="1" dirty="0">
                <a:latin typeface="Times New Roman" panose="02020603050405020304" pitchFamily="18" charset="0"/>
                <a:cs typeface="Times New Roman" panose="02020603050405020304" pitchFamily="18" charset="0"/>
              </a:rPr>
              <a:t>) when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you </a:t>
            </a:r>
            <a:r>
              <a:rPr lang="en-US" altLang="zh-CN" sz="3200" b="1" dirty="0">
                <a:latin typeface="Times New Roman" panose="02020603050405020304" pitchFamily="18" charset="0"/>
                <a:cs typeface="Times New Roman" panose="02020603050405020304" pitchFamily="18" charset="0"/>
              </a:rPr>
              <a:t>leave. </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5. Please fill these _______ (</a:t>
            </a:r>
            <a:r>
              <a:rPr lang="zh-CN" altLang="zh-CN" sz="3200" b="1" dirty="0">
                <a:latin typeface="Times New Roman" panose="02020603050405020304" pitchFamily="18" charset="0"/>
                <a:cs typeface="Times New Roman" panose="02020603050405020304" pitchFamily="18" charset="0"/>
              </a:rPr>
              <a:t>瓶子</a:t>
            </a:r>
            <a:r>
              <a:rPr lang="en-US" altLang="zh-CN" sz="3200" b="1" dirty="0">
                <a:latin typeface="Times New Roman" panose="02020603050405020304" pitchFamily="18" charset="0"/>
                <a:cs typeface="Times New Roman" panose="02020603050405020304" pitchFamily="18" charset="0"/>
              </a:rPr>
              <a:t>) with water.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They </a:t>
            </a:r>
            <a:r>
              <a:rPr lang="en-US" altLang="zh-CN" sz="3200" b="1" dirty="0">
                <a:latin typeface="Times New Roman" panose="02020603050405020304" pitchFamily="18" charset="0"/>
                <a:cs typeface="Times New Roman" panose="02020603050405020304" pitchFamily="18" charset="0"/>
              </a:rPr>
              <a:t>are empty.</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6. The museum has many _______ (</a:t>
            </a:r>
            <a:r>
              <a:rPr lang="zh-CN" altLang="zh-CN" sz="3200" b="1" dirty="0">
                <a:latin typeface="Times New Roman" panose="02020603050405020304" pitchFamily="18" charset="0"/>
                <a:cs typeface="Times New Roman" panose="02020603050405020304" pitchFamily="18" charset="0"/>
              </a:rPr>
              <a:t>作品</a:t>
            </a:r>
            <a:r>
              <a:rPr lang="en-US" altLang="zh-CN" sz="3200" b="1" dirty="0">
                <a:latin typeface="Times New Roman" panose="02020603050405020304" pitchFamily="18" charset="0"/>
                <a:cs typeface="Times New Roman" panose="02020603050405020304" pitchFamily="18" charset="0"/>
              </a:rPr>
              <a:t>) by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Picasso </a:t>
            </a:r>
            <a:r>
              <a:rPr lang="en-US" altLang="zh-CN" sz="3200" b="1" dirty="0">
                <a:latin typeface="Times New Roman" panose="02020603050405020304" pitchFamily="18" charset="0"/>
                <a:cs typeface="Times New Roman" panose="02020603050405020304" pitchFamily="18" charset="0"/>
              </a:rPr>
              <a:t>as well as other modern painters.</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4272234" y="706906"/>
            <a:ext cx="1164101"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metal</a:t>
            </a:r>
            <a:endParaRPr lang="en-US" altLang="zh-CN" sz="3200" b="1" dirty="0">
              <a:solidFill>
                <a:srgbClr val="FF0000"/>
              </a:solidFill>
              <a:latin typeface="Times New Roman" panose="02020603050405020304" pitchFamily="18" charset="0"/>
            </a:endParaRPr>
          </a:p>
        </p:txBody>
      </p:sp>
      <p:sp>
        <p:nvSpPr>
          <p:cNvPr id="76816" name="Rectangle 16"/>
          <p:cNvSpPr>
            <a:spLocks noChangeArrowheads="1"/>
          </p:cNvSpPr>
          <p:nvPr/>
        </p:nvSpPr>
        <p:spPr bwMode="auto">
          <a:xfrm>
            <a:off x="598899" y="1749572"/>
            <a:ext cx="1637564"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recycled</a:t>
            </a:r>
            <a:endParaRPr lang="en-US" altLang="zh-CN" sz="3200" b="1" dirty="0">
              <a:solidFill>
                <a:srgbClr val="FF0000"/>
              </a:solidFill>
              <a:latin typeface="Times New Roman" panose="02020603050405020304" pitchFamily="18" charset="0"/>
            </a:endParaRPr>
          </a:p>
        </p:txBody>
      </p:sp>
      <p:sp>
        <p:nvSpPr>
          <p:cNvPr id="8" name="Rectangle 16"/>
          <p:cNvSpPr>
            <a:spLocks noChangeArrowheads="1"/>
          </p:cNvSpPr>
          <p:nvPr/>
        </p:nvSpPr>
        <p:spPr bwMode="auto">
          <a:xfrm>
            <a:off x="1183718" y="2815265"/>
            <a:ext cx="181870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president</a:t>
            </a:r>
            <a:endParaRPr lang="en-US" altLang="zh-CN" sz="3200" b="1" dirty="0">
              <a:solidFill>
                <a:srgbClr val="FF0000"/>
              </a:solidFill>
              <a:latin typeface="Times New Roman" panose="02020603050405020304" pitchFamily="18" charset="0"/>
            </a:endParaRPr>
          </a:p>
        </p:txBody>
      </p:sp>
      <p:sp>
        <p:nvSpPr>
          <p:cNvPr id="9" name="Rectangle 16"/>
          <p:cNvSpPr>
            <a:spLocks noChangeArrowheads="1"/>
          </p:cNvSpPr>
          <p:nvPr/>
        </p:nvSpPr>
        <p:spPr bwMode="auto">
          <a:xfrm>
            <a:off x="4960202" y="3372872"/>
            <a:ext cx="107433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gates</a:t>
            </a:r>
            <a:endParaRPr lang="en-US" altLang="zh-CN" sz="3200" b="1" dirty="0">
              <a:solidFill>
                <a:srgbClr val="FF0000"/>
              </a:solidFill>
              <a:latin typeface="Times New Roman" panose="02020603050405020304" pitchFamily="18" charset="0"/>
            </a:endParaRPr>
          </a:p>
        </p:txBody>
      </p:sp>
      <p:sp>
        <p:nvSpPr>
          <p:cNvPr id="10" name="Rectangle 16"/>
          <p:cNvSpPr>
            <a:spLocks noChangeArrowheads="1"/>
          </p:cNvSpPr>
          <p:nvPr/>
        </p:nvSpPr>
        <p:spPr bwMode="auto">
          <a:xfrm>
            <a:off x="3336058" y="4419819"/>
            <a:ext cx="1346844"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bottles</a:t>
            </a:r>
            <a:endParaRPr lang="en-US" altLang="zh-CN" sz="3200" b="1" dirty="0">
              <a:solidFill>
                <a:srgbClr val="FF0000"/>
              </a:solidFill>
              <a:latin typeface="Times New Roman" panose="02020603050405020304" pitchFamily="18" charset="0"/>
            </a:endParaRPr>
          </a:p>
        </p:txBody>
      </p:sp>
      <p:sp>
        <p:nvSpPr>
          <p:cNvPr id="11" name="Rectangle 16"/>
          <p:cNvSpPr>
            <a:spLocks noChangeArrowheads="1"/>
          </p:cNvSpPr>
          <p:nvPr/>
        </p:nvSpPr>
        <p:spPr bwMode="auto">
          <a:xfrm>
            <a:off x="4777460" y="5544492"/>
            <a:ext cx="1257075"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works</a:t>
            </a:r>
            <a:endParaRPr lang="en-US" altLang="zh-CN" sz="32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483490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6"/>
                                        </p:tgtEl>
                                        <p:attrNameLst>
                                          <p:attrName>style.visibility</p:attrName>
                                        </p:attrNameLst>
                                      </p:cBhvr>
                                      <p:to>
                                        <p:strVal val="visible"/>
                                      </p:to>
                                    </p:set>
                                    <p:animEffect transition="in" filter="barn(inVertical)">
                                      <p:cBhvr>
                                        <p:cTn id="12" dur="500"/>
                                        <p:tgtEl>
                                          <p:spTgt spid="768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76816"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315851" y="163413"/>
            <a:ext cx="8568631"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3200" b="1" dirty="0">
                <a:solidFill>
                  <a:srgbClr val="0000FF"/>
                </a:solidFill>
                <a:latin typeface="Times New Roman" panose="02020603050405020304" pitchFamily="18" charset="0"/>
                <a:cs typeface="Times New Roman" panose="02020603050405020304" pitchFamily="18" charset="0"/>
              </a:rPr>
              <a:t>Ⅱ. </a:t>
            </a:r>
            <a:r>
              <a:rPr lang="zh-CN" altLang="zh-CN" sz="3200" b="1" dirty="0">
                <a:solidFill>
                  <a:srgbClr val="0000FF"/>
                </a:solidFill>
                <a:latin typeface="Times New Roman" panose="02020603050405020304" pitchFamily="18" charset="0"/>
                <a:cs typeface="Times New Roman" panose="02020603050405020304" pitchFamily="18" charset="0"/>
              </a:rPr>
              <a:t>根据汉语意思完成英语句子，每空一词。</a:t>
            </a:r>
          </a:p>
          <a:p>
            <a:r>
              <a:rPr lang="en-US" altLang="zh-CN" sz="3200" b="1" dirty="0" smtClean="0">
                <a:latin typeface="Times New Roman" panose="02020603050405020304" pitchFamily="18" charset="0"/>
                <a:cs typeface="Times New Roman" panose="02020603050405020304" pitchFamily="18" charset="0"/>
              </a:rPr>
              <a:t>  1</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我把那把椅子扔了，因为它彻底坏了。</a:t>
            </a:r>
          </a:p>
          <a:p>
            <a:r>
              <a:rPr lang="en-US" altLang="zh-CN" sz="3200" b="1" dirty="0" smtClean="0">
                <a:latin typeface="Times New Roman" panose="02020603050405020304" pitchFamily="18" charset="0"/>
                <a:cs typeface="Times New Roman" panose="02020603050405020304" pitchFamily="18" charset="0"/>
              </a:rPr>
              <a:t>      I </a:t>
            </a:r>
            <a:r>
              <a:rPr lang="en-US" altLang="zh-CN" sz="3200" b="1" dirty="0">
                <a:latin typeface="Times New Roman" panose="02020603050405020304" pitchFamily="18" charset="0"/>
                <a:cs typeface="Times New Roman" panose="02020603050405020304" pitchFamily="18" charset="0"/>
              </a:rPr>
              <a:t>_______ _______ the chair because it was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completely </a:t>
            </a:r>
            <a:r>
              <a:rPr lang="en-US" altLang="zh-CN" sz="3200" b="1" dirty="0">
                <a:latin typeface="Times New Roman" panose="02020603050405020304" pitchFamily="18" charset="0"/>
                <a:cs typeface="Times New Roman" panose="02020603050405020304" pitchFamily="18" charset="0"/>
              </a:rPr>
              <a:t>broken.</a:t>
            </a:r>
            <a:endParaRPr lang="zh-CN" altLang="zh-CN" sz="3200" b="1"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  2</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他们正在考虑如何好好利用这些旧东西。</a:t>
            </a:r>
          </a:p>
          <a:p>
            <a:r>
              <a:rPr lang="en-US" altLang="zh-CN" sz="3200" b="1" dirty="0" smtClean="0">
                <a:latin typeface="Times New Roman" panose="02020603050405020304" pitchFamily="18" charset="0"/>
                <a:cs typeface="Times New Roman" panose="02020603050405020304" pitchFamily="18" charset="0"/>
              </a:rPr>
              <a:t>      They </a:t>
            </a:r>
            <a:r>
              <a:rPr lang="en-US" altLang="zh-CN" sz="3200" b="1" dirty="0">
                <a:latin typeface="Times New Roman" panose="02020603050405020304" pitchFamily="18" charset="0"/>
                <a:cs typeface="Times New Roman" panose="02020603050405020304" pitchFamily="18" charset="0"/>
              </a:rPr>
              <a:t>are thinking about how to _______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these </a:t>
            </a:r>
            <a:r>
              <a:rPr lang="en-US" altLang="zh-CN" sz="3200" b="1" dirty="0">
                <a:latin typeface="Times New Roman" panose="02020603050405020304" pitchFamily="18" charset="0"/>
                <a:cs typeface="Times New Roman" panose="02020603050405020304" pitchFamily="18" charset="0"/>
              </a:rPr>
              <a:t>old things _______ _______ _______.</a:t>
            </a:r>
            <a:endParaRPr lang="zh-CN" altLang="zh-CN" sz="3200" b="1"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  3</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我曾经常去参观的那个博物馆去年被拆了。</a:t>
            </a:r>
          </a:p>
          <a:p>
            <a:r>
              <a:rPr lang="en-US" altLang="zh-CN" sz="3200" b="1" dirty="0" smtClean="0">
                <a:latin typeface="Times New Roman" panose="02020603050405020304" pitchFamily="18" charset="0"/>
                <a:cs typeface="Times New Roman" panose="02020603050405020304" pitchFamily="18" charset="0"/>
              </a:rPr>
              <a:t>      The </a:t>
            </a:r>
            <a:r>
              <a:rPr lang="en-US" altLang="zh-CN" sz="3200" b="1" dirty="0">
                <a:latin typeface="Times New Roman" panose="02020603050405020304" pitchFamily="18" charset="0"/>
                <a:cs typeface="Times New Roman" panose="02020603050405020304" pitchFamily="18" charset="0"/>
              </a:rPr>
              <a:t>museum I used to visit was _______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last year.</a:t>
            </a:r>
            <a:endParaRPr lang="zh-CN" altLang="zh-CN" sz="3200" b="1"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  4</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这所房子是用砖头建造的。</a:t>
            </a:r>
          </a:p>
          <a:p>
            <a:r>
              <a:rPr lang="en-US" altLang="zh-CN" sz="3200" b="1" dirty="0" smtClean="0">
                <a:latin typeface="Times New Roman" panose="02020603050405020304" pitchFamily="18" charset="0"/>
                <a:cs typeface="Times New Roman" panose="02020603050405020304" pitchFamily="18" charset="0"/>
              </a:rPr>
              <a:t>      The </a:t>
            </a:r>
            <a:r>
              <a:rPr lang="en-US" altLang="zh-CN" sz="3200" b="1" dirty="0">
                <a:latin typeface="Times New Roman" panose="02020603050405020304" pitchFamily="18" charset="0"/>
                <a:cs typeface="Times New Roman" panose="02020603050405020304" pitchFamily="18" charset="0"/>
              </a:rPr>
              <a:t>house was _______ _______ _______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bricks</a:t>
            </a:r>
            <a:r>
              <a:rPr lang="en-US" altLang="zh-CN" sz="3200" b="1" dirty="0">
                <a:latin typeface="Times New Roman" panose="02020603050405020304" pitchFamily="18" charset="0"/>
                <a:cs typeface="Times New Roman" panose="02020603050405020304" pitchFamily="18" charset="0"/>
              </a:rPr>
              <a:t>. </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1390130" y="1115330"/>
            <a:ext cx="262822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threw </a:t>
            </a:r>
            <a:r>
              <a:rPr lang="en-US" altLang="zh-CN" sz="3200" b="1" dirty="0" smtClean="0">
                <a:solidFill>
                  <a:srgbClr val="FF0000"/>
                </a:solidFill>
                <a:latin typeface="Times New Roman" panose="02020603050405020304" pitchFamily="18" charset="0"/>
                <a:cs typeface="Times New Roman" panose="02020603050405020304" pitchFamily="18" charset="0"/>
              </a:rPr>
              <a:t>    away</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9" name="Rectangle 16"/>
          <p:cNvSpPr>
            <a:spLocks noChangeArrowheads="1"/>
          </p:cNvSpPr>
          <p:nvPr/>
        </p:nvSpPr>
        <p:spPr bwMode="auto">
          <a:xfrm>
            <a:off x="3757608" y="2542908"/>
            <a:ext cx="5041395"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put </a:t>
            </a:r>
          </a:p>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to              good     use</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10" name="Rectangle 16"/>
          <p:cNvSpPr>
            <a:spLocks noChangeArrowheads="1"/>
          </p:cNvSpPr>
          <p:nvPr/>
        </p:nvSpPr>
        <p:spPr bwMode="auto">
          <a:xfrm>
            <a:off x="1145894" y="4012891"/>
            <a:ext cx="6781595"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                                                      pulled </a:t>
            </a:r>
          </a:p>
          <a:p>
            <a:pPr>
              <a:lnSpc>
                <a:spcPct val="120000"/>
              </a:lnSpc>
            </a:pPr>
            <a:r>
              <a:rPr lang="en-US" altLang="zh-CN" sz="3200" b="1" dirty="0" smtClean="0">
                <a:solidFill>
                  <a:srgbClr val="FF0000"/>
                </a:solidFill>
                <a:latin typeface="Times New Roman" panose="02020603050405020304" pitchFamily="18" charset="0"/>
              </a:rPr>
              <a:t>down</a:t>
            </a:r>
            <a:endParaRPr lang="en-US" altLang="zh-CN" sz="3200" b="1" dirty="0">
              <a:solidFill>
                <a:srgbClr val="FF0000"/>
              </a:solidFill>
              <a:latin typeface="Times New Roman" panose="02020603050405020304" pitchFamily="18" charset="0"/>
            </a:endParaRPr>
          </a:p>
        </p:txBody>
      </p:sp>
      <p:sp>
        <p:nvSpPr>
          <p:cNvPr id="3" name="矩形 2"/>
          <p:cNvSpPr/>
          <p:nvPr/>
        </p:nvSpPr>
        <p:spPr>
          <a:xfrm>
            <a:off x="3757608" y="5564887"/>
            <a:ext cx="4068743" cy="683264"/>
          </a:xfrm>
          <a:prstGeom prst="rect">
            <a:avLst/>
          </a:prstGeom>
        </p:spPr>
        <p:txBody>
          <a:bodyPr wrap="none">
            <a:spAutoFit/>
          </a:bodyPr>
          <a:lstStyle/>
          <a:p>
            <a:pPr defTabSz="677863">
              <a:lnSpc>
                <a:spcPct val="120000"/>
              </a:lnSpc>
            </a:pPr>
            <a:r>
              <a:rPr lang="en-US" altLang="zh-CN" sz="3200" b="1" dirty="0">
                <a:solidFill>
                  <a:srgbClr val="FF0000"/>
                </a:solidFill>
                <a:latin typeface="Times New Roman" panose="02020603050405020304" pitchFamily="18" charset="0"/>
                <a:ea typeface="宋体" panose="02010600030101010101" pitchFamily="2" charset="-122"/>
              </a:rPr>
              <a:t>built </a:t>
            </a:r>
            <a:r>
              <a:rPr lang="en-US" altLang="zh-CN" sz="3200" b="1" dirty="0" smtClean="0">
                <a:solidFill>
                  <a:srgbClr val="FF0000"/>
                </a:solidFill>
                <a:latin typeface="Times New Roman" panose="02020603050405020304" pitchFamily="18" charset="0"/>
                <a:ea typeface="宋体" panose="02010600030101010101" pitchFamily="2" charset="-122"/>
              </a:rPr>
              <a:t>        out           of </a:t>
            </a:r>
            <a:endParaRPr lang="zh-CN" altLang="en-US" sz="3200" b="1"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59017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9" grpId="0"/>
      <p:bldP spid="1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338997" y="168512"/>
            <a:ext cx="8568631" cy="655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pPr>
            <a:r>
              <a:rPr lang="en-US" altLang="zh-CN" sz="3200" b="1" dirty="0" smtClean="0">
                <a:latin typeface="Times New Roman" panose="02020603050405020304" pitchFamily="18" charset="0"/>
                <a:cs typeface="Times New Roman" panose="02020603050405020304" pitchFamily="18" charset="0"/>
              </a:rPr>
              <a:t>  5</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春天使万物恢复生机。</a:t>
            </a:r>
          </a:p>
          <a:p>
            <a:pPr>
              <a:lnSpc>
                <a:spcPct val="110000"/>
              </a:lnSpc>
            </a:pPr>
            <a:r>
              <a:rPr lang="en-US" altLang="zh-CN" sz="3200" b="1" dirty="0" smtClean="0">
                <a:latin typeface="Times New Roman" panose="02020603050405020304" pitchFamily="18" charset="0"/>
                <a:cs typeface="Times New Roman" panose="02020603050405020304" pitchFamily="18" charset="0"/>
              </a:rPr>
              <a:t>      Spring </a:t>
            </a:r>
            <a:r>
              <a:rPr lang="en-US" altLang="zh-CN" sz="3200" b="1" dirty="0">
                <a:latin typeface="Times New Roman" panose="02020603050405020304" pitchFamily="18" charset="0"/>
                <a:cs typeface="Times New Roman" panose="02020603050405020304" pitchFamily="18" charset="0"/>
              </a:rPr>
              <a:t>_______ everything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life</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6</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你能告诉我如何建立网站吗？</a:t>
            </a:r>
          </a:p>
          <a:p>
            <a:pPr>
              <a:lnSpc>
                <a:spcPct val="110000"/>
              </a:lnSpc>
            </a:pPr>
            <a:r>
              <a:rPr lang="en-US" altLang="zh-CN" sz="3200" b="1" dirty="0" smtClean="0">
                <a:latin typeface="Times New Roman" panose="02020603050405020304" pitchFamily="18" charset="0"/>
                <a:cs typeface="Times New Roman" panose="02020603050405020304" pitchFamily="18" charset="0"/>
              </a:rPr>
              <a:t>      Can </a:t>
            </a:r>
            <a:r>
              <a:rPr lang="en-US" altLang="zh-CN" sz="3200" b="1" dirty="0">
                <a:latin typeface="Times New Roman" panose="02020603050405020304" pitchFamily="18" charset="0"/>
                <a:cs typeface="Times New Roman" panose="02020603050405020304" pitchFamily="18" charset="0"/>
              </a:rPr>
              <a:t>you tell me how to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_______?</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7</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现在许多产品在网上销售。</a:t>
            </a:r>
          </a:p>
          <a:p>
            <a:pPr>
              <a:lnSpc>
                <a:spcPct val="110000"/>
              </a:lnSpc>
            </a:pPr>
            <a:r>
              <a:rPr lang="en-US" altLang="zh-CN" sz="3200" b="1" dirty="0" smtClean="0">
                <a:latin typeface="Times New Roman" panose="02020603050405020304" pitchFamily="18" charset="0"/>
                <a:cs typeface="Times New Roman" panose="02020603050405020304" pitchFamily="18" charset="0"/>
              </a:rPr>
              <a:t>      Now </a:t>
            </a:r>
            <a:r>
              <a:rPr lang="en-US" altLang="zh-CN" sz="3200" b="1" dirty="0">
                <a:latin typeface="Times New Roman" panose="02020603050405020304" pitchFamily="18" charset="0"/>
                <a:cs typeface="Times New Roman" panose="02020603050405020304" pitchFamily="18" charset="0"/>
              </a:rPr>
              <a:t>lots of products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8</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本次会议主要是关于环境保护的重要性。</a:t>
            </a:r>
          </a:p>
          <a:p>
            <a:pPr>
              <a:lnSpc>
                <a:spcPct val="110000"/>
              </a:lnSpc>
            </a:pPr>
            <a:r>
              <a:rPr lang="en-US" altLang="zh-CN" sz="3200" b="1" dirty="0" smtClean="0">
                <a:latin typeface="Times New Roman" panose="02020603050405020304" pitchFamily="18" charset="0"/>
                <a:cs typeface="Times New Roman" panose="02020603050405020304" pitchFamily="18" charset="0"/>
              </a:rPr>
              <a:t>      The </a:t>
            </a:r>
            <a:r>
              <a:rPr lang="en-US" altLang="zh-CN" sz="3200" b="1" dirty="0">
                <a:latin typeface="Times New Roman" panose="02020603050405020304" pitchFamily="18" charset="0"/>
                <a:cs typeface="Times New Roman" panose="02020603050405020304" pitchFamily="18" charset="0"/>
              </a:rPr>
              <a:t>meeting is mainly about the </a:t>
            </a:r>
            <a:r>
              <a:rPr lang="en-US" altLang="zh-CN" sz="3200" b="1" dirty="0" smtClean="0">
                <a:latin typeface="Times New Roman" panose="02020603050405020304" pitchFamily="18" charset="0"/>
                <a:cs typeface="Times New Roman" panose="02020603050405020304" pitchFamily="18" charset="0"/>
              </a:rPr>
              <a:t>__________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environmental protection.</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1041720" y="2290026"/>
            <a:ext cx="7250883" cy="113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set             up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a             website</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10" name="Rectangle 16"/>
          <p:cNvSpPr>
            <a:spLocks noChangeArrowheads="1"/>
          </p:cNvSpPr>
          <p:nvPr/>
        </p:nvSpPr>
        <p:spPr bwMode="auto">
          <a:xfrm>
            <a:off x="1527857" y="5548005"/>
            <a:ext cx="7376451"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importance </a:t>
            </a:r>
          </a:p>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of</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2317890" y="744202"/>
            <a:ext cx="5974713"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宋体" panose="02010600030101010101" pitchFamily="2" charset="-122"/>
              </a:rPr>
              <a:t>brings                          back       to </a:t>
            </a:r>
            <a:endParaRPr lang="zh-CN" altLang="en-US" sz="3200" b="1" dirty="0">
              <a:solidFill>
                <a:srgbClr val="FF0000"/>
              </a:solidFill>
            </a:endParaRPr>
          </a:p>
        </p:txBody>
      </p:sp>
      <p:sp>
        <p:nvSpPr>
          <p:cNvPr id="3" name="矩形 2"/>
          <p:cNvSpPr/>
          <p:nvPr/>
        </p:nvSpPr>
        <p:spPr>
          <a:xfrm>
            <a:off x="1261639" y="3939316"/>
            <a:ext cx="6108111" cy="1175706"/>
          </a:xfrm>
          <a:prstGeom prst="rect">
            <a:avLst/>
          </a:prstGeom>
        </p:spPr>
        <p:txBody>
          <a:bodyPr wrap="square">
            <a:spAutoFit/>
          </a:bodyPr>
          <a:lstStyle/>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are          sold </a:t>
            </a:r>
          </a:p>
          <a:p>
            <a:pPr defTabSz="677863">
              <a:lnSpc>
                <a:spcPct val="110000"/>
              </a:lnSpc>
            </a:pPr>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online</a:t>
            </a:r>
            <a:endPar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542546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barn(inVertical)">
                                      <p:cBhvr>
                                        <p:cTn id="12" dur="500"/>
                                        <p:tgtEl>
                                          <p:spTgt spid="768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10"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057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10894" y="2333685"/>
            <a:ext cx="88784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r>
              <a:rPr lang="en-US" altLang="zh-CN" sz="3200" b="1" dirty="0" smtClean="0">
                <a:latin typeface="Times New Roman" panose="02020603050405020304" pitchFamily="18" charset="0"/>
                <a:cs typeface="Times New Roman" panose="02020603050405020304" pitchFamily="18" charset="0"/>
              </a:rPr>
              <a:t>A </a:t>
            </a:r>
            <a:r>
              <a:rPr lang="en-US" altLang="zh-CN" sz="3200" b="1" dirty="0">
                <a:latin typeface="Times New Roman" panose="02020603050405020304" pitchFamily="18" charset="0"/>
                <a:cs typeface="Times New Roman" panose="02020603050405020304" pitchFamily="18" charset="0"/>
              </a:rPr>
              <a:t>new litter sorting system (</a:t>
            </a:r>
            <a:r>
              <a:rPr lang="zh-CN" altLang="zh-CN" sz="3200" b="1" dirty="0">
                <a:latin typeface="Times New Roman" panose="02020603050405020304" pitchFamily="18" charset="0"/>
                <a:cs typeface="Times New Roman" panose="02020603050405020304" pitchFamily="18" charset="0"/>
              </a:rPr>
              <a:t>垃圾分类系统</a:t>
            </a:r>
            <a:r>
              <a:rPr lang="en-US" altLang="zh-CN" sz="3200" b="1" dirty="0">
                <a:latin typeface="Times New Roman" panose="02020603050405020304" pitchFamily="18" charset="0"/>
                <a:cs typeface="Times New Roman" panose="02020603050405020304" pitchFamily="18" charset="0"/>
              </a:rPr>
              <a:t>) has been put into use in Fangchengyuan Community in Beijing. This smart system has been used in 350 communities in Beijing. Beijing has joined a list of cities in the country that (1) </a:t>
            </a:r>
            <a:r>
              <a:rPr lang="en-US" altLang="zh-CN" sz="3200" b="1" dirty="0" smtClean="0">
                <a:latin typeface="Times New Roman" panose="02020603050405020304" pitchFamily="18" charset="0"/>
                <a:cs typeface="Times New Roman" panose="02020603050405020304" pitchFamily="18" charset="0"/>
              </a:rPr>
              <a:t>__________ </a:t>
            </a:r>
            <a:r>
              <a:rPr lang="en-US" altLang="zh-CN" sz="3200" b="1" dirty="0">
                <a:latin typeface="Times New Roman" panose="02020603050405020304" pitchFamily="18" charset="0"/>
                <a:cs typeface="Times New Roman" panose="02020603050405020304" pitchFamily="18" charset="0"/>
              </a:rPr>
              <a:t>to support litter sorting. For example, Shenzhen and Shanghai have made (2) _______. If people and organizations </a:t>
            </a:r>
            <a:r>
              <a:rPr lang="en-US" altLang="zh-CN" sz="3200" b="1" dirty="0" smtClean="0">
                <a:latin typeface="Times New Roman" panose="02020603050405020304" pitchFamily="18" charset="0"/>
                <a:cs typeface="Times New Roman" panose="02020603050405020304" pitchFamily="18" charset="0"/>
              </a:rPr>
              <a:t>don’t </a:t>
            </a:r>
            <a:r>
              <a:rPr lang="en-US" altLang="zh-CN" sz="3200" b="1" dirty="0">
                <a:latin typeface="Times New Roman" panose="02020603050405020304" pitchFamily="18" charset="0"/>
                <a:cs typeface="Times New Roman" panose="02020603050405020304" pitchFamily="18" charset="0"/>
              </a:rPr>
              <a:t>sort litter correctly, </a:t>
            </a:r>
            <a:r>
              <a:rPr lang="en-US" altLang="zh-CN" sz="3200" b="1" dirty="0" smtClean="0">
                <a:latin typeface="Times New Roman" panose="02020603050405020304" pitchFamily="18" charset="0"/>
                <a:cs typeface="Times New Roman" panose="02020603050405020304" pitchFamily="18" charset="0"/>
              </a:rPr>
              <a:t>they’ll </a:t>
            </a:r>
            <a:r>
              <a:rPr lang="en-US" altLang="zh-CN" sz="3200" b="1" dirty="0">
                <a:latin typeface="Times New Roman" panose="02020603050405020304" pitchFamily="18" charset="0"/>
                <a:cs typeface="Times New Roman" panose="02020603050405020304" pitchFamily="18" charset="0"/>
              </a:rPr>
              <a:t>(3) _______ what they do.</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5113855" y="4295806"/>
            <a:ext cx="210987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take action</a:t>
            </a:r>
            <a:endParaRPr lang="en-US" altLang="zh-CN" sz="3200" b="1" dirty="0">
              <a:solidFill>
                <a:srgbClr val="FF0000"/>
              </a:solidFill>
              <a:latin typeface="Times New Roman" panose="02020603050405020304" pitchFamily="18" charset="0"/>
            </a:endParaRPr>
          </a:p>
        </p:txBody>
      </p:sp>
      <p:sp>
        <p:nvSpPr>
          <p:cNvPr id="10" name="Rectangle 16"/>
          <p:cNvSpPr>
            <a:spLocks noChangeArrowheads="1"/>
          </p:cNvSpPr>
          <p:nvPr/>
        </p:nvSpPr>
        <p:spPr bwMode="auto">
          <a:xfrm>
            <a:off x="4650142" y="5261047"/>
            <a:ext cx="960519"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laws</a:t>
            </a:r>
            <a:endParaRPr lang="en-US" altLang="zh-CN" sz="3200" b="1" dirty="0">
              <a:solidFill>
                <a:srgbClr val="FF0000"/>
              </a:solidFill>
              <a:latin typeface="Times New Roman" panose="02020603050405020304" pitchFamily="18" charset="0"/>
            </a:endParaRPr>
          </a:p>
        </p:txBody>
      </p:sp>
      <p:sp>
        <p:nvSpPr>
          <p:cNvPr id="2" name="矩形 1"/>
          <p:cNvSpPr/>
          <p:nvPr/>
        </p:nvSpPr>
        <p:spPr>
          <a:xfrm>
            <a:off x="928941" y="1178306"/>
            <a:ext cx="7442402" cy="1015663"/>
          </a:xfrm>
          <a:prstGeom prst="rect">
            <a:avLst/>
          </a:prstGeom>
          <a:solidFill>
            <a:srgbClr val="FFFF99"/>
          </a:solidFill>
          <a:ln>
            <a:solidFill>
              <a:schemeClr val="tx1"/>
            </a:solidFill>
          </a:ln>
        </p:spPr>
        <p:txBody>
          <a:bodyPr wrap="square">
            <a:spAutoFit/>
          </a:bodyPr>
          <a:lstStyle/>
          <a:p>
            <a:r>
              <a:rPr lang="en-US" altLang="zh-CN" sz="3000" b="1" dirty="0">
                <a:latin typeface="Times New Roman" panose="02020603050405020304" pitchFamily="18" charset="0"/>
                <a:cs typeface="Times New Roman" panose="02020603050405020304" pitchFamily="18" charset="0"/>
              </a:rPr>
              <a:t>pay for, law, harmful, recycle, litter, take action, without, advantage, bin, plastic</a:t>
            </a:r>
            <a:endParaRPr lang="zh-CN" altLang="en-US" sz="3000" b="1" dirty="0">
              <a:latin typeface="Times New Roman" panose="02020603050405020304" pitchFamily="18" charset="0"/>
              <a:cs typeface="Times New Roman" panose="02020603050405020304" pitchFamily="18" charset="0"/>
            </a:endParaRPr>
          </a:p>
        </p:txBody>
      </p:sp>
      <p:sp>
        <p:nvSpPr>
          <p:cNvPr id="7" name="Rectangle 16"/>
          <p:cNvSpPr>
            <a:spLocks noChangeArrowheads="1"/>
          </p:cNvSpPr>
          <p:nvPr/>
        </p:nvSpPr>
        <p:spPr bwMode="auto">
          <a:xfrm>
            <a:off x="269552" y="6150869"/>
            <a:ext cx="1449436"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pay for</a:t>
            </a:r>
            <a:endParaRPr lang="en-US" altLang="zh-CN" sz="3200" b="1" dirty="0">
              <a:solidFill>
                <a:srgbClr val="FF0000"/>
              </a:solidFill>
              <a:latin typeface="Times New Roman" panose="02020603050405020304" pitchFamily="18" charset="0"/>
            </a:endParaRPr>
          </a:p>
        </p:txBody>
      </p:sp>
      <p:sp>
        <p:nvSpPr>
          <p:cNvPr id="3" name="矩形 2"/>
          <p:cNvSpPr/>
          <p:nvPr/>
        </p:nvSpPr>
        <p:spPr>
          <a:xfrm>
            <a:off x="361449" y="101088"/>
            <a:ext cx="8376737" cy="1077218"/>
          </a:xfrm>
          <a:prstGeom prst="rect">
            <a:avLst/>
          </a:prstGeom>
        </p:spPr>
        <p:txBody>
          <a:bodyPr wrap="square">
            <a:spAutoFit/>
          </a:bodyPr>
          <a:lstStyle/>
          <a:p>
            <a:r>
              <a:rPr lang="zh-CN" altLang="zh-CN" sz="3200" b="1" dirty="0">
                <a:solidFill>
                  <a:srgbClr val="0000FF"/>
                </a:solidFill>
                <a:latin typeface="Times New Roman" panose="02020603050405020304" pitchFamily="18" charset="0"/>
                <a:cs typeface="Times New Roman" panose="02020603050405020304" pitchFamily="18" charset="0"/>
              </a:rPr>
              <a:t>根据短文内容，从方框中选择恰当的单词填空，有的需要变换形式。</a:t>
            </a:r>
            <a:endParaRPr lang="en-US" altLang="zh-CN" sz="32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08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10"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81126" y="1522934"/>
            <a:ext cx="8568631" cy="492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nSpc>
                <a:spcPct val="110000"/>
              </a:lnSpc>
            </a:pPr>
            <a:r>
              <a:rPr lang="en-US" altLang="zh-CN" sz="3200" b="1" dirty="0">
                <a:latin typeface="Times New Roman" panose="02020603050405020304" pitchFamily="18" charset="0"/>
                <a:cs typeface="Times New Roman" panose="02020603050405020304" pitchFamily="18" charset="0"/>
              </a:rPr>
              <a:t>China produces lots of (4) _______ every year. Much of the litter is buried (</a:t>
            </a:r>
            <a:r>
              <a:rPr lang="zh-CN" altLang="zh-CN" sz="3200" b="1" dirty="0">
                <a:latin typeface="Times New Roman" panose="02020603050405020304" pitchFamily="18" charset="0"/>
                <a:cs typeface="Times New Roman" panose="02020603050405020304" pitchFamily="18" charset="0"/>
              </a:rPr>
              <a:t>填埋</a:t>
            </a:r>
            <a:r>
              <a:rPr lang="en-US" altLang="zh-CN" sz="3200" b="1" dirty="0">
                <a:latin typeface="Times New Roman" panose="02020603050405020304" pitchFamily="18" charset="0"/>
                <a:cs typeface="Times New Roman" panose="02020603050405020304" pitchFamily="18" charset="0"/>
              </a:rPr>
              <a:t>) or burned (5) _______ being sorted. Landfills (</a:t>
            </a:r>
            <a:r>
              <a:rPr lang="zh-CN" altLang="zh-CN" sz="3200" b="1" dirty="0">
                <a:latin typeface="Times New Roman" panose="02020603050405020304" pitchFamily="18" charset="0"/>
                <a:cs typeface="Times New Roman" panose="02020603050405020304" pitchFamily="18" charset="0"/>
              </a:rPr>
              <a:t>废物填埋场</a:t>
            </a:r>
            <a:r>
              <a:rPr lang="en-US" altLang="zh-CN" sz="3200" b="1" dirty="0">
                <a:latin typeface="Times New Roman" panose="02020603050405020304" pitchFamily="18" charset="0"/>
                <a:cs typeface="Times New Roman" panose="02020603050405020304" pitchFamily="18" charset="0"/>
              </a:rPr>
              <a:t>) take up a lot of land and have a risk of polluting the soil and water nearby. Burning litter can produce (6) _______ gases. If people sort their litter, it'll be different. Litter sorting has many (7) </a:t>
            </a:r>
            <a:r>
              <a:rPr lang="en-US" altLang="zh-CN" sz="3200" b="1" dirty="0" smtClean="0">
                <a:latin typeface="Times New Roman" panose="02020603050405020304" pitchFamily="18" charset="0"/>
                <a:cs typeface="Times New Roman" panose="02020603050405020304" pitchFamily="18" charset="0"/>
              </a:rPr>
              <a:t>___________. </a:t>
            </a:r>
            <a:r>
              <a:rPr lang="en-US" altLang="zh-CN" sz="3200" b="1" dirty="0">
                <a:latin typeface="Times New Roman" panose="02020603050405020304" pitchFamily="18" charset="0"/>
                <a:cs typeface="Times New Roman" panose="02020603050405020304" pitchFamily="18" charset="0"/>
              </a:rPr>
              <a:t>Through it, we can cut down air pollution and save resources. </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376473" y="2529745"/>
            <a:ext cx="1527982"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without</a:t>
            </a:r>
            <a:endParaRPr lang="en-US" altLang="zh-CN" sz="3200" b="1" dirty="0">
              <a:solidFill>
                <a:srgbClr val="FF0000"/>
              </a:solidFill>
              <a:latin typeface="Times New Roman" panose="02020603050405020304" pitchFamily="18" charset="0"/>
            </a:endParaRPr>
          </a:p>
        </p:txBody>
      </p:sp>
      <p:sp>
        <p:nvSpPr>
          <p:cNvPr id="9" name="Rectangle 16"/>
          <p:cNvSpPr>
            <a:spLocks noChangeArrowheads="1"/>
          </p:cNvSpPr>
          <p:nvPr/>
        </p:nvSpPr>
        <p:spPr bwMode="auto">
          <a:xfrm>
            <a:off x="5316859" y="1522934"/>
            <a:ext cx="1050288"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litter</a:t>
            </a:r>
          </a:p>
        </p:txBody>
      </p:sp>
      <p:sp>
        <p:nvSpPr>
          <p:cNvPr id="10" name="Rectangle 16"/>
          <p:cNvSpPr>
            <a:spLocks noChangeArrowheads="1"/>
          </p:cNvSpPr>
          <p:nvPr/>
        </p:nvSpPr>
        <p:spPr bwMode="auto">
          <a:xfrm>
            <a:off x="2372029" y="4217247"/>
            <a:ext cx="1619354"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harmful</a:t>
            </a:r>
            <a:endParaRPr lang="en-US" altLang="zh-CN" sz="3200" b="1" dirty="0">
              <a:solidFill>
                <a:srgbClr val="FF0000"/>
              </a:solidFill>
              <a:latin typeface="Times New Roman" panose="02020603050405020304" pitchFamily="18" charset="0"/>
            </a:endParaRPr>
          </a:p>
        </p:txBody>
      </p:sp>
      <p:sp>
        <p:nvSpPr>
          <p:cNvPr id="7" name="Rectangle 16"/>
          <p:cNvSpPr>
            <a:spLocks noChangeArrowheads="1"/>
          </p:cNvSpPr>
          <p:nvPr/>
        </p:nvSpPr>
        <p:spPr bwMode="auto">
          <a:xfrm>
            <a:off x="879473" y="5224571"/>
            <a:ext cx="2145139"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rPr>
              <a:t>advantages</a:t>
            </a:r>
          </a:p>
        </p:txBody>
      </p:sp>
      <p:sp>
        <p:nvSpPr>
          <p:cNvPr id="8" name="矩形 7"/>
          <p:cNvSpPr/>
          <p:nvPr/>
        </p:nvSpPr>
        <p:spPr>
          <a:xfrm>
            <a:off x="844241" y="406896"/>
            <a:ext cx="7442402" cy="1015663"/>
          </a:xfrm>
          <a:prstGeom prst="rect">
            <a:avLst/>
          </a:prstGeom>
          <a:solidFill>
            <a:srgbClr val="FFFF99"/>
          </a:solidFill>
          <a:ln>
            <a:solidFill>
              <a:schemeClr val="tx1"/>
            </a:solidFill>
          </a:ln>
        </p:spPr>
        <p:txBody>
          <a:bodyPr wrap="square">
            <a:spAutoFit/>
          </a:bodyPr>
          <a:lstStyle/>
          <a:p>
            <a:r>
              <a:rPr lang="en-US" altLang="zh-CN" sz="3000" b="1" dirty="0">
                <a:latin typeface="Times New Roman" panose="02020603050405020304" pitchFamily="18" charset="0"/>
                <a:cs typeface="Times New Roman" panose="02020603050405020304" pitchFamily="18" charset="0"/>
              </a:rPr>
              <a:t>pay for, law, harmful, recycle, litter, take action, without, advantage, bin, plastic</a:t>
            </a:r>
            <a:endParaRPr lang="zh-CN" alt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0527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barn(inVertical)">
                                      <p:cBhvr>
                                        <p:cTn id="12" dur="500"/>
                                        <p:tgtEl>
                                          <p:spTgt spid="768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9" grpId="0"/>
      <p:bldP spid="10"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85141" y="1770717"/>
            <a:ext cx="8568631" cy="492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nSpc>
                <a:spcPct val="110000"/>
              </a:lnSpc>
            </a:pPr>
            <a:r>
              <a:rPr lang="en-US" altLang="zh-CN" sz="3200" b="1" dirty="0">
                <a:latin typeface="Times New Roman" panose="02020603050405020304" pitchFamily="18" charset="0"/>
                <a:cs typeface="Times New Roman" panose="02020603050405020304" pitchFamily="18" charset="0"/>
              </a:rPr>
              <a:t>In Australia, every family is provided with three litter (8) _______. The red lid (</a:t>
            </a:r>
            <a:r>
              <a:rPr lang="zh-CN" altLang="zh-CN" sz="3200" b="1" dirty="0">
                <a:latin typeface="Times New Roman" panose="02020603050405020304" pitchFamily="18" charset="0"/>
                <a:cs typeface="Times New Roman" panose="02020603050405020304" pitchFamily="18" charset="0"/>
              </a:rPr>
              <a:t>盖子</a:t>
            </a:r>
            <a:r>
              <a:rPr lang="en-US" altLang="zh-CN" sz="3200" b="1" dirty="0">
                <a:latin typeface="Times New Roman" panose="02020603050405020304" pitchFamily="18" charset="0"/>
                <a:cs typeface="Times New Roman" panose="02020603050405020304" pitchFamily="18" charset="0"/>
              </a:rPr>
              <a:t>) bin is for “general waste” like food and (9) _______ bags. The yellow lid bin is for “(10) </a:t>
            </a:r>
            <a:r>
              <a:rPr lang="en-US" altLang="zh-CN" sz="3200" b="1" dirty="0" smtClean="0">
                <a:latin typeface="Times New Roman" panose="02020603050405020304" pitchFamily="18" charset="0"/>
                <a:cs typeface="Times New Roman" panose="02020603050405020304" pitchFamily="18" charset="0"/>
              </a:rPr>
              <a:t>________” </a:t>
            </a:r>
            <a:r>
              <a:rPr lang="en-US" altLang="zh-CN" sz="3200" b="1" dirty="0">
                <a:latin typeface="Times New Roman" panose="02020603050405020304" pitchFamily="18" charset="0"/>
                <a:cs typeface="Times New Roman" panose="02020603050405020304" pitchFamily="18" charset="0"/>
              </a:rPr>
              <a:t>like steel and glass. The green lid bin is for “green waste”, such as grass and leaves. On the streets, the bins are printed with pictures of the things that are allowed inside. It makes recycling quite easy.</a:t>
            </a:r>
            <a:endParaRPr lang="zh-CN" altLang="zh-CN" sz="3200" b="1" dirty="0">
              <a:latin typeface="Times New Roman" panose="02020603050405020304" pitchFamily="18" charset="0"/>
              <a:cs typeface="Times New Roman" panose="02020603050405020304" pitchFamily="18" charset="0"/>
            </a:endParaRPr>
          </a:p>
        </p:txBody>
      </p:sp>
      <p:sp>
        <p:nvSpPr>
          <p:cNvPr id="10" name="Rectangle 16"/>
          <p:cNvSpPr>
            <a:spLocks noChangeArrowheads="1"/>
          </p:cNvSpPr>
          <p:nvPr/>
        </p:nvSpPr>
        <p:spPr bwMode="auto">
          <a:xfrm>
            <a:off x="2997062" y="2281780"/>
            <a:ext cx="91403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bins</a:t>
            </a:r>
            <a:endParaRPr lang="en-US" altLang="zh-CN" sz="3200" b="1" dirty="0">
              <a:solidFill>
                <a:srgbClr val="FF0000"/>
              </a:solidFill>
              <a:latin typeface="Times New Roman" panose="02020603050405020304" pitchFamily="18" charset="0"/>
            </a:endParaRPr>
          </a:p>
        </p:txBody>
      </p:sp>
      <p:sp>
        <p:nvSpPr>
          <p:cNvPr id="2" name="矩形 1"/>
          <p:cNvSpPr/>
          <p:nvPr/>
        </p:nvSpPr>
        <p:spPr>
          <a:xfrm>
            <a:off x="1538694" y="166069"/>
            <a:ext cx="6316171" cy="1477328"/>
          </a:xfrm>
          <a:prstGeom prst="rect">
            <a:avLst/>
          </a:prstGeom>
          <a:solidFill>
            <a:srgbClr val="FFFF99"/>
          </a:solidFill>
          <a:ln>
            <a:solidFill>
              <a:schemeClr val="tx1"/>
            </a:solidFill>
          </a:ln>
        </p:spPr>
        <p:txBody>
          <a:bodyPr wrap="square">
            <a:spAutoFit/>
          </a:bodyPr>
          <a:lstStyle/>
          <a:p>
            <a:r>
              <a:rPr lang="en-US" altLang="zh-CN" sz="3000" b="1" dirty="0">
                <a:latin typeface="Times New Roman" panose="02020603050405020304" pitchFamily="18" charset="0"/>
                <a:cs typeface="Times New Roman" panose="02020603050405020304" pitchFamily="18" charset="0"/>
              </a:rPr>
              <a:t>rush, postcard, bathroom, suggest, staff, request, convenient, grape, beside, underground</a:t>
            </a:r>
            <a:endParaRPr lang="zh-CN" altLang="en-US" sz="3000" b="1" dirty="0">
              <a:latin typeface="Times New Roman" panose="02020603050405020304" pitchFamily="18" charset="0"/>
              <a:cs typeface="Times New Roman" panose="02020603050405020304" pitchFamily="18" charset="0"/>
            </a:endParaRPr>
          </a:p>
        </p:txBody>
      </p:sp>
      <p:sp>
        <p:nvSpPr>
          <p:cNvPr id="7" name="Rectangle 16"/>
          <p:cNvSpPr>
            <a:spLocks noChangeArrowheads="1"/>
          </p:cNvSpPr>
          <p:nvPr/>
        </p:nvSpPr>
        <p:spPr bwMode="auto">
          <a:xfrm>
            <a:off x="6822794" y="2749955"/>
            <a:ext cx="1324402"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plastic</a:t>
            </a:r>
            <a:endParaRPr lang="en-US" altLang="zh-CN" sz="3200" b="1" dirty="0">
              <a:solidFill>
                <a:srgbClr val="FF0000"/>
              </a:solidFill>
              <a:latin typeface="Times New Roman" panose="02020603050405020304" pitchFamily="18" charset="0"/>
            </a:endParaRPr>
          </a:p>
        </p:txBody>
      </p:sp>
      <p:sp>
        <p:nvSpPr>
          <p:cNvPr id="6" name="Rectangle 16"/>
          <p:cNvSpPr>
            <a:spLocks noChangeArrowheads="1"/>
          </p:cNvSpPr>
          <p:nvPr/>
        </p:nvSpPr>
        <p:spPr bwMode="auto">
          <a:xfrm>
            <a:off x="6373377" y="3312216"/>
            <a:ext cx="1773819"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recycling</a:t>
            </a:r>
            <a:endParaRPr lang="en-US" altLang="zh-CN" sz="32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072668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813" name="Rectangle 13"/>
          <p:cNvSpPr>
            <a:spLocks noChangeArrowheads="1"/>
          </p:cNvSpPr>
          <p:nvPr/>
        </p:nvSpPr>
        <p:spPr bwMode="auto">
          <a:xfrm>
            <a:off x="239396" y="195193"/>
            <a:ext cx="8568631" cy="659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根据句意及所给汉语提示，写出所缺单词。</a:t>
            </a:r>
          </a:p>
          <a:p>
            <a:pPr>
              <a:lnSpc>
                <a:spcPct val="110000"/>
              </a:lnSpc>
            </a:pPr>
            <a:r>
              <a:rPr lang="en-US" altLang="zh-CN" sz="3200" b="1" dirty="0" smtClean="0">
                <a:latin typeface="Times New Roman" panose="02020603050405020304" pitchFamily="18" charset="0"/>
                <a:cs typeface="Times New Roman" panose="02020603050405020304" pitchFamily="18" charset="0"/>
              </a:rPr>
              <a:t>1. These _________ </a:t>
            </a:r>
            <a:r>
              <a:rPr lang="en-US" altLang="zh-CN" sz="3200" b="1" dirty="0">
                <a:latin typeface="Times New Roman" panose="02020603050405020304" pitchFamily="18" charset="0"/>
                <a:cs typeface="Times New Roman" panose="02020603050405020304" pitchFamily="18" charset="0"/>
              </a:rPr>
              <a:t>(</a:t>
            </a:r>
            <a:r>
              <a:rPr lang="zh-CN" altLang="zh-CN" sz="3200" b="1" dirty="0">
                <a:latin typeface="Times New Roman" panose="02020603050405020304" pitchFamily="18" charset="0"/>
                <a:cs typeface="Times New Roman" panose="02020603050405020304" pitchFamily="18" charset="0"/>
              </a:rPr>
              <a:t>渔民</a:t>
            </a:r>
            <a:r>
              <a:rPr lang="en-US" altLang="zh-CN" sz="3200" b="1" dirty="0">
                <a:latin typeface="Times New Roman" panose="02020603050405020304" pitchFamily="18" charset="0"/>
                <a:cs typeface="Times New Roman" panose="02020603050405020304" pitchFamily="18" charset="0"/>
              </a:rPr>
              <a:t>) go fishing near the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lake every </a:t>
            </a:r>
            <a:r>
              <a:rPr lang="en-US" altLang="zh-CN" sz="3200" b="1" dirty="0">
                <a:latin typeface="Times New Roman" panose="02020603050405020304" pitchFamily="18" charset="0"/>
                <a:cs typeface="Times New Roman" panose="02020603050405020304" pitchFamily="18" charset="0"/>
              </a:rPr>
              <a:t>day.</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In order to do the _______ (</a:t>
            </a:r>
            <a:r>
              <a:rPr lang="zh-CN" altLang="zh-CN" sz="3200" b="1" dirty="0">
                <a:latin typeface="Times New Roman" panose="02020603050405020304" pitchFamily="18" charset="0"/>
                <a:cs typeface="Times New Roman" panose="02020603050405020304" pitchFamily="18" charset="0"/>
              </a:rPr>
              <a:t>科学的</a:t>
            </a:r>
            <a:r>
              <a:rPr lang="en-US" altLang="zh-CN" sz="3200" b="1" dirty="0">
                <a:latin typeface="Times New Roman" panose="02020603050405020304" pitchFamily="18" charset="0"/>
                <a:cs typeface="Times New Roman" panose="02020603050405020304" pitchFamily="18" charset="0"/>
              </a:rPr>
              <a:t>) research,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we'll </a:t>
            </a:r>
            <a:r>
              <a:rPr lang="en-US" altLang="zh-CN" sz="3200" b="1" dirty="0">
                <a:latin typeface="Times New Roman" panose="02020603050405020304" pitchFamily="18" charset="0"/>
                <a:cs typeface="Times New Roman" panose="02020603050405020304" pitchFamily="18" charset="0"/>
              </a:rPr>
              <a:t>have to collect as much information as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possible</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Of the four buildings, I think Meilian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Building </a:t>
            </a:r>
            <a:r>
              <a:rPr lang="en-US" altLang="zh-CN" sz="3200" b="1" dirty="0">
                <a:latin typeface="Times New Roman" panose="02020603050405020304" pitchFamily="18" charset="0"/>
                <a:cs typeface="Times New Roman" panose="02020603050405020304" pitchFamily="18" charset="0"/>
              </a:rPr>
              <a:t>is the _______ (</a:t>
            </a:r>
            <a:r>
              <a:rPr lang="zh-CN" altLang="zh-CN" sz="3200" b="1" dirty="0">
                <a:latin typeface="Times New Roman" panose="02020603050405020304" pitchFamily="18" charset="0"/>
                <a:cs typeface="Times New Roman" panose="02020603050405020304" pitchFamily="18" charset="0"/>
              </a:rPr>
              <a:t>难看的</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4. Do you know several traffic _______ (</a:t>
            </a:r>
            <a:r>
              <a:rPr lang="zh-CN" altLang="zh-CN" sz="3200" b="1" dirty="0">
                <a:latin typeface="Times New Roman" panose="02020603050405020304" pitchFamily="18" charset="0"/>
                <a:cs typeface="Times New Roman" panose="02020603050405020304" pitchFamily="18" charset="0"/>
              </a:rPr>
              <a:t>法规</a:t>
            </a:r>
            <a:r>
              <a:rPr lang="en-US" altLang="zh-CN" sz="3200" b="1" dirty="0">
                <a:latin typeface="Times New Roman" panose="02020603050405020304" pitchFamily="18" charset="0"/>
                <a:cs typeface="Times New Roman" panose="02020603050405020304" pitchFamily="18" charset="0"/>
              </a:rPr>
              <a:t>)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will </a:t>
            </a:r>
            <a:r>
              <a:rPr lang="en-US" altLang="zh-CN" sz="3200" b="1" dirty="0">
                <a:latin typeface="Times New Roman" panose="02020603050405020304" pitchFamily="18" charset="0"/>
                <a:cs typeface="Times New Roman" panose="02020603050405020304" pitchFamily="18" charset="0"/>
              </a:rPr>
              <a:t>be made?</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5. This bike _______ (</a:t>
            </a:r>
            <a:r>
              <a:rPr lang="zh-CN" altLang="zh-CN" sz="3200" b="1" dirty="0">
                <a:latin typeface="Times New Roman" panose="02020603050405020304" pitchFamily="18" charset="0"/>
                <a:cs typeface="Times New Roman" panose="02020603050405020304" pitchFamily="18" charset="0"/>
              </a:rPr>
              <a:t>花费</a:t>
            </a:r>
            <a:r>
              <a:rPr lang="en-US" altLang="zh-CN" sz="3200" b="1" dirty="0">
                <a:latin typeface="Times New Roman" panose="02020603050405020304" pitchFamily="18" charset="0"/>
                <a:cs typeface="Times New Roman" panose="02020603050405020304" pitchFamily="18" charset="0"/>
              </a:rPr>
              <a:t>) me 500 yuan. I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bought </a:t>
            </a:r>
            <a:r>
              <a:rPr lang="en-US" altLang="zh-CN" sz="3200" b="1" dirty="0">
                <a:latin typeface="Times New Roman" panose="02020603050405020304" pitchFamily="18" charset="0"/>
                <a:cs typeface="Times New Roman" panose="02020603050405020304" pitchFamily="18" charset="0"/>
              </a:rPr>
              <a:t>it last week.</a:t>
            </a:r>
            <a:endParaRPr lang="zh-CN" altLang="zh-CN" sz="3200" b="1" dirty="0">
              <a:latin typeface="Times New Roman" panose="02020603050405020304" pitchFamily="18" charset="0"/>
              <a:cs typeface="Times New Roman" panose="02020603050405020304" pitchFamily="18" charset="0"/>
            </a:endParaRPr>
          </a:p>
        </p:txBody>
      </p:sp>
      <p:sp>
        <p:nvSpPr>
          <p:cNvPr id="76815" name="Rectangle 15"/>
          <p:cNvSpPr>
            <a:spLocks noChangeArrowheads="1"/>
          </p:cNvSpPr>
          <p:nvPr/>
        </p:nvSpPr>
        <p:spPr bwMode="auto">
          <a:xfrm>
            <a:off x="1855648" y="779195"/>
            <a:ext cx="1939955"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fishermen</a:t>
            </a:r>
            <a:endParaRPr lang="en-US" altLang="zh-CN" sz="3200" b="1" dirty="0">
              <a:solidFill>
                <a:srgbClr val="FF0000"/>
              </a:solidFill>
              <a:latin typeface="Times New Roman" panose="02020603050405020304" pitchFamily="18" charset="0"/>
            </a:endParaRPr>
          </a:p>
        </p:txBody>
      </p:sp>
      <p:sp>
        <p:nvSpPr>
          <p:cNvPr id="76816" name="Rectangle 16"/>
          <p:cNvSpPr>
            <a:spLocks noChangeArrowheads="1"/>
          </p:cNvSpPr>
          <p:nvPr/>
        </p:nvSpPr>
        <p:spPr bwMode="auto">
          <a:xfrm>
            <a:off x="3795603" y="1789645"/>
            <a:ext cx="173477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scientific</a:t>
            </a:r>
          </a:p>
        </p:txBody>
      </p:sp>
      <p:sp>
        <p:nvSpPr>
          <p:cNvPr id="8" name="Rectangle 16"/>
          <p:cNvSpPr>
            <a:spLocks noChangeArrowheads="1"/>
          </p:cNvSpPr>
          <p:nvPr/>
        </p:nvSpPr>
        <p:spPr bwMode="auto">
          <a:xfrm>
            <a:off x="3430067" y="3920762"/>
            <a:ext cx="1324402"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ugliest</a:t>
            </a:r>
            <a:endParaRPr lang="en-US" altLang="zh-CN" sz="3200" b="1" dirty="0">
              <a:solidFill>
                <a:srgbClr val="FF0000"/>
              </a:solidFill>
              <a:latin typeface="Times New Roman" panose="02020603050405020304" pitchFamily="18" charset="0"/>
            </a:endParaRPr>
          </a:p>
        </p:txBody>
      </p:sp>
      <p:sp>
        <p:nvSpPr>
          <p:cNvPr id="9" name="Rectangle 16"/>
          <p:cNvSpPr>
            <a:spLocks noChangeArrowheads="1"/>
          </p:cNvSpPr>
          <p:nvPr/>
        </p:nvSpPr>
        <p:spPr bwMode="auto">
          <a:xfrm>
            <a:off x="5820728" y="4498488"/>
            <a:ext cx="960519"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laws</a:t>
            </a:r>
            <a:endParaRPr lang="en-US" altLang="zh-CN" sz="3200" b="1" dirty="0">
              <a:solidFill>
                <a:srgbClr val="FF0000"/>
              </a:solidFill>
              <a:latin typeface="Times New Roman" panose="02020603050405020304" pitchFamily="18" charset="0"/>
            </a:endParaRPr>
          </a:p>
        </p:txBody>
      </p:sp>
      <p:sp>
        <p:nvSpPr>
          <p:cNvPr id="10" name="Rectangle 16"/>
          <p:cNvSpPr>
            <a:spLocks noChangeArrowheads="1"/>
          </p:cNvSpPr>
          <p:nvPr/>
        </p:nvSpPr>
        <p:spPr bwMode="auto">
          <a:xfrm>
            <a:off x="2416442" y="5550105"/>
            <a:ext cx="869149"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cost</a:t>
            </a:r>
            <a:endParaRPr lang="en-US" altLang="zh-CN" sz="32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932733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arn(inVertic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6816"/>
                                        </p:tgtEl>
                                        <p:attrNameLst>
                                          <p:attrName>style.visibility</p:attrName>
                                        </p:attrNameLst>
                                      </p:cBhvr>
                                      <p:to>
                                        <p:strVal val="visible"/>
                                      </p:to>
                                    </p:set>
                                    <p:animEffect transition="in" filter="barn(inVertical)">
                                      <p:cBhvr>
                                        <p:cTn id="12" dur="500"/>
                                        <p:tgtEl>
                                          <p:spTgt spid="768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P spid="76816"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11237" y="149348"/>
            <a:ext cx="8767824" cy="6050887"/>
          </a:xfrm>
          <a:prstGeom prst="rect">
            <a:avLst/>
          </a:prstGeom>
        </p:spPr>
        <p:txBody>
          <a:bodyPr wrap="square">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Ⅱ. </a:t>
            </a:r>
            <a:r>
              <a:rPr lang="zh-CN" altLang="zh-CN" sz="3200" b="1" dirty="0">
                <a:solidFill>
                  <a:srgbClr val="0000FF"/>
                </a:solidFill>
                <a:latin typeface="Times New Roman" panose="02020603050405020304" pitchFamily="18" charset="0"/>
                <a:cs typeface="Times New Roman" panose="02020603050405020304" pitchFamily="18" charset="0"/>
              </a:rPr>
              <a:t>根据句意，从方框中选择恰当的单词填空</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有</a:t>
            </a:r>
            <a:r>
              <a:rPr lang="zh-CN" altLang="zh-CN" sz="3200" b="1" dirty="0">
                <a:solidFill>
                  <a:srgbClr val="0000FF"/>
                </a:solidFill>
                <a:latin typeface="Times New Roman" panose="02020603050405020304" pitchFamily="18" charset="0"/>
                <a:cs typeface="Times New Roman" panose="02020603050405020304" pitchFamily="18" charset="0"/>
              </a:rPr>
              <a:t>的需要变换形式。</a:t>
            </a:r>
          </a:p>
          <a:p>
            <a:pPr lvl="0" indent="152400" eaLnBrk="0" fontAlgn="base" hangingPunct="0">
              <a:lnSpc>
                <a:spcPct val="110000"/>
              </a:lnSpc>
            </a:pPr>
            <a:endParaRPr lang="en-US" altLang="zh-CN" sz="3200" b="1" dirty="0" smtClean="0">
              <a:latin typeface="Times New Roman" panose="02020603050405020304" pitchFamily="18" charset="0"/>
              <a:cs typeface="Times New Roman" panose="02020603050405020304" pitchFamily="18" charset="0"/>
            </a:endParaRPr>
          </a:p>
          <a:p>
            <a:pPr lvl="0" indent="152400" eaLnBrk="0" fontAlgn="base" hangingPunct="0">
              <a:lnSpc>
                <a:spcPct val="110000"/>
              </a:lnSpc>
            </a:pP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1. The </a:t>
            </a:r>
            <a:r>
              <a:rPr lang="en-US" altLang="zh-CN" sz="3200" b="1" dirty="0">
                <a:latin typeface="Times New Roman" panose="02020603050405020304" pitchFamily="18" charset="0"/>
                <a:cs typeface="Times New Roman" panose="02020603050405020304" pitchFamily="18" charset="0"/>
              </a:rPr>
              <a:t>old _______ bridge has been over the river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for </a:t>
            </a:r>
            <a:r>
              <a:rPr lang="en-US" altLang="zh-CN" sz="3200" b="1" dirty="0">
                <a:latin typeface="Times New Roman" panose="02020603050405020304" pitchFamily="18" charset="0"/>
                <a:cs typeface="Times New Roman" panose="02020603050405020304" pitchFamily="18" charset="0"/>
              </a:rPr>
              <a:t>many years. </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The burning of _______ and oil causes serious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air </a:t>
            </a:r>
            <a:r>
              <a:rPr lang="en-US" altLang="zh-CN" sz="3200" b="1" dirty="0">
                <a:latin typeface="Times New Roman" panose="02020603050405020304" pitchFamily="18" charset="0"/>
                <a:cs typeface="Times New Roman" panose="02020603050405020304" pitchFamily="18" charset="0"/>
              </a:rPr>
              <a:t>pollution.</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There are lots of _______ bags floating (</a:t>
            </a:r>
            <a:r>
              <a:rPr lang="zh-CN" altLang="zh-CN" sz="3200" b="1" dirty="0">
                <a:latin typeface="Times New Roman" panose="02020603050405020304" pitchFamily="18" charset="0"/>
                <a:cs typeface="Times New Roman" panose="02020603050405020304" pitchFamily="18" charset="0"/>
              </a:rPr>
              <a:t>漂浮</a:t>
            </a:r>
            <a:r>
              <a:rPr lang="en-US" altLang="zh-CN" sz="3200" b="1" dirty="0">
                <a:latin typeface="Times New Roman" panose="02020603050405020304" pitchFamily="18" charset="0"/>
                <a:cs typeface="Times New Roman" panose="02020603050405020304" pitchFamily="18" charset="0"/>
              </a:rPr>
              <a:t>)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in </a:t>
            </a:r>
            <a:r>
              <a:rPr lang="en-US" altLang="zh-CN" sz="3200" b="1" dirty="0">
                <a:latin typeface="Times New Roman" panose="02020603050405020304" pitchFamily="18" charset="0"/>
                <a:cs typeface="Times New Roman" panose="02020603050405020304" pitchFamily="18" charset="0"/>
              </a:rPr>
              <a:t>the river, making it very dirty</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3" name="Rectangle 15"/>
          <p:cNvSpPr>
            <a:spLocks noChangeArrowheads="1"/>
          </p:cNvSpPr>
          <p:nvPr/>
        </p:nvSpPr>
        <p:spPr bwMode="auto">
          <a:xfrm>
            <a:off x="2231053" y="2758847"/>
            <a:ext cx="1119217"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wood</a:t>
            </a:r>
            <a:endParaRPr lang="en-US" altLang="zh-CN" sz="3200" b="1" dirty="0">
              <a:solidFill>
                <a:srgbClr val="FF0000"/>
              </a:solidFill>
              <a:latin typeface="Times New Roman" panose="02020603050405020304" pitchFamily="18" charset="0"/>
            </a:endParaRPr>
          </a:p>
        </p:txBody>
      </p:sp>
      <p:sp>
        <p:nvSpPr>
          <p:cNvPr id="5" name="Rectangle 15"/>
          <p:cNvSpPr>
            <a:spLocks noChangeArrowheads="1"/>
          </p:cNvSpPr>
          <p:nvPr/>
        </p:nvSpPr>
        <p:spPr bwMode="auto">
          <a:xfrm>
            <a:off x="1589999" y="3569644"/>
            <a:ext cx="6639601"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p:txBody>
      </p:sp>
      <p:sp>
        <p:nvSpPr>
          <p:cNvPr id="6" name="Rectangle 15"/>
          <p:cNvSpPr>
            <a:spLocks noChangeArrowheads="1"/>
          </p:cNvSpPr>
          <p:nvPr/>
        </p:nvSpPr>
        <p:spPr bwMode="auto">
          <a:xfrm>
            <a:off x="3460830" y="3859723"/>
            <a:ext cx="949124"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coal</a:t>
            </a:r>
            <a:endParaRPr lang="en-US" altLang="zh-CN" sz="3200" b="1" dirty="0">
              <a:solidFill>
                <a:srgbClr val="FF0000"/>
              </a:solidFill>
              <a:latin typeface="Times New Roman" panose="02020603050405020304" pitchFamily="18" charset="0"/>
            </a:endParaRPr>
          </a:p>
        </p:txBody>
      </p:sp>
      <p:sp>
        <p:nvSpPr>
          <p:cNvPr id="4" name="矩形 3"/>
          <p:cNvSpPr/>
          <p:nvPr/>
        </p:nvSpPr>
        <p:spPr>
          <a:xfrm>
            <a:off x="960699" y="1484289"/>
            <a:ext cx="6898511" cy="1077218"/>
          </a:xfrm>
          <a:prstGeom prst="rect">
            <a:avLst/>
          </a:prstGeom>
          <a:ln>
            <a:solidFill>
              <a:schemeClr val="tx1"/>
            </a:solidFill>
          </a:ln>
        </p:spPr>
        <p:txBody>
          <a:bodyPr wrap="square">
            <a:spAutoFit/>
          </a:bodyPr>
          <a:lstStyle/>
          <a:p>
            <a:r>
              <a:rPr lang="en-US" altLang="zh-CN" sz="3200" b="1" dirty="0">
                <a:latin typeface="Times New Roman" panose="02020603050405020304" pitchFamily="18" charset="0"/>
                <a:cs typeface="宋体" panose="02010600030101010101" pitchFamily="2" charset="-122"/>
              </a:rPr>
              <a:t>advantage, cruel, industry, coal, wood, plastic</a:t>
            </a:r>
            <a:endParaRPr lang="zh-CN" altLang="en-US" sz="3200" b="1" dirty="0"/>
          </a:p>
        </p:txBody>
      </p:sp>
      <p:sp>
        <p:nvSpPr>
          <p:cNvPr id="7" name="Rectangle 15"/>
          <p:cNvSpPr>
            <a:spLocks noChangeArrowheads="1"/>
          </p:cNvSpPr>
          <p:nvPr/>
        </p:nvSpPr>
        <p:spPr bwMode="auto">
          <a:xfrm>
            <a:off x="3659529" y="4867860"/>
            <a:ext cx="2175486"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plastic</a:t>
            </a:r>
            <a:endParaRPr lang="en-US" altLang="zh-CN" sz="32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423933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7276" y="2440339"/>
            <a:ext cx="8767824" cy="3637919"/>
          </a:xfrm>
          <a:prstGeom prst="rect">
            <a:avLst/>
          </a:prstGeom>
        </p:spPr>
        <p:txBody>
          <a:bodyPr wrap="square">
            <a:spAutoFit/>
          </a:bodyPr>
          <a:lstStyle/>
          <a:p>
            <a:pPr marL="358775" indent="-358775">
              <a:lnSpc>
                <a:spcPct val="120000"/>
              </a:lnSpc>
            </a:pPr>
            <a:r>
              <a:rPr lang="en-US" altLang="zh-CN" sz="3200" b="1" dirty="0" smtClean="0">
                <a:latin typeface="Times New Roman" panose="02020603050405020304" pitchFamily="18" charset="0"/>
                <a:cs typeface="Times New Roman" panose="02020603050405020304" pitchFamily="18" charset="0"/>
              </a:rPr>
              <a:t>4</a:t>
            </a:r>
            <a:r>
              <a:rPr lang="en-US" altLang="zh-CN" sz="3200" b="1" dirty="0">
                <a:latin typeface="Times New Roman" panose="02020603050405020304" pitchFamily="18" charset="0"/>
                <a:cs typeface="Times New Roman" panose="02020603050405020304" pitchFamily="18" charset="0"/>
              </a:rPr>
              <a:t>. We all know that the development of modern </a:t>
            </a:r>
            <a:endParaRPr lang="en-US" altLang="zh-CN" sz="3200" b="1" dirty="0" smtClean="0">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_________ </a:t>
            </a:r>
            <a:r>
              <a:rPr lang="en-US" altLang="zh-CN" sz="3200" b="1" dirty="0">
                <a:latin typeface="Times New Roman" panose="02020603050405020304" pitchFamily="18" charset="0"/>
                <a:cs typeface="Times New Roman" panose="02020603050405020304" pitchFamily="18" charset="0"/>
              </a:rPr>
              <a:t>has improved our living conditions.</a:t>
            </a:r>
            <a:endParaRPr lang="zh-CN" altLang="zh-CN" sz="3200" b="1" dirty="0">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latin typeface="Times New Roman" panose="02020603050405020304" pitchFamily="18" charset="0"/>
                <a:cs typeface="Times New Roman" panose="02020603050405020304" pitchFamily="18" charset="0"/>
              </a:rPr>
              <a:t>5. “</a:t>
            </a:r>
            <a:r>
              <a:rPr lang="en-US" altLang="zh-CN" sz="3200" b="1" dirty="0" smtClean="0">
                <a:latin typeface="Times New Roman" panose="02020603050405020304" pitchFamily="18" charset="0"/>
                <a:cs typeface="Times New Roman" panose="02020603050405020304" pitchFamily="18" charset="0"/>
              </a:rPr>
              <a:t>Don’t </a:t>
            </a:r>
            <a:r>
              <a:rPr lang="en-US" altLang="zh-CN" sz="3200" b="1" dirty="0">
                <a:latin typeface="Times New Roman" panose="02020603050405020304" pitchFamily="18" charset="0"/>
                <a:cs typeface="Times New Roman" panose="02020603050405020304" pitchFamily="18" charset="0"/>
              </a:rPr>
              <a:t>be _______ to me! I can't stand it!” he </a:t>
            </a:r>
            <a:endParaRPr lang="en-US" altLang="zh-CN" sz="3200" b="1" dirty="0" smtClean="0">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cried </a:t>
            </a:r>
            <a:r>
              <a:rPr lang="en-US" altLang="zh-CN" sz="3200" b="1" dirty="0">
                <a:latin typeface="Times New Roman" panose="02020603050405020304" pitchFamily="18" charset="0"/>
                <a:cs typeface="Times New Roman" panose="02020603050405020304" pitchFamily="18" charset="0"/>
              </a:rPr>
              <a:t>in an angry voice.</a:t>
            </a:r>
            <a:endParaRPr lang="zh-CN" altLang="zh-CN" sz="3200" b="1" dirty="0">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latin typeface="Times New Roman" panose="02020603050405020304" pitchFamily="18" charset="0"/>
                <a:cs typeface="Times New Roman" panose="02020603050405020304" pitchFamily="18" charset="0"/>
              </a:rPr>
              <a:t>6. As a basketball player, he has some </a:t>
            </a:r>
            <a:r>
              <a:rPr lang="en-US" altLang="zh-CN" sz="3200" b="1" dirty="0" smtClean="0">
                <a:latin typeface="Times New Roman" panose="02020603050405020304" pitchFamily="18" charset="0"/>
                <a:cs typeface="Times New Roman" panose="02020603050405020304" pitchFamily="18" charset="0"/>
              </a:rPr>
              <a:t>___________. For </a:t>
            </a:r>
            <a:r>
              <a:rPr lang="en-US" altLang="zh-CN" sz="3200" b="1" dirty="0">
                <a:latin typeface="Times New Roman" panose="02020603050405020304" pitchFamily="18" charset="0"/>
                <a:cs typeface="Times New Roman" panose="02020603050405020304" pitchFamily="18" charset="0"/>
              </a:rPr>
              <a:t>example, he is very tall.</a:t>
            </a:r>
            <a:endParaRPr lang="zh-CN" altLang="zh-CN" sz="3200" b="1" dirty="0">
              <a:latin typeface="Times New Roman" panose="02020603050405020304" pitchFamily="18" charset="0"/>
              <a:cs typeface="Times New Roman" panose="02020603050405020304" pitchFamily="18" charset="0"/>
            </a:endParaRPr>
          </a:p>
        </p:txBody>
      </p:sp>
      <p:sp>
        <p:nvSpPr>
          <p:cNvPr id="3" name="Rectangle 15"/>
          <p:cNvSpPr>
            <a:spLocks noChangeArrowheads="1"/>
          </p:cNvSpPr>
          <p:nvPr/>
        </p:nvSpPr>
        <p:spPr bwMode="auto">
          <a:xfrm>
            <a:off x="822978" y="2961467"/>
            <a:ext cx="1917513"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industries</a:t>
            </a:r>
            <a:endParaRPr lang="en-US" altLang="zh-CN" sz="3200" b="1" dirty="0">
              <a:solidFill>
                <a:srgbClr val="FF0000"/>
              </a:solidFill>
              <a:latin typeface="Times New Roman" panose="02020603050405020304" pitchFamily="18" charset="0"/>
            </a:endParaRPr>
          </a:p>
        </p:txBody>
      </p:sp>
      <p:sp>
        <p:nvSpPr>
          <p:cNvPr id="5" name="Rectangle 15"/>
          <p:cNvSpPr>
            <a:spLocks noChangeArrowheads="1"/>
          </p:cNvSpPr>
          <p:nvPr/>
        </p:nvSpPr>
        <p:spPr bwMode="auto">
          <a:xfrm>
            <a:off x="2633253" y="3602720"/>
            <a:ext cx="156835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cruel</a:t>
            </a:r>
            <a:endParaRPr lang="en-US" altLang="zh-CN" sz="3200" b="1" dirty="0">
              <a:solidFill>
                <a:srgbClr val="FF0000"/>
              </a:solidFill>
              <a:latin typeface="Times New Roman" panose="02020603050405020304" pitchFamily="18" charset="0"/>
            </a:endParaRPr>
          </a:p>
        </p:txBody>
      </p:sp>
      <p:sp>
        <p:nvSpPr>
          <p:cNvPr id="6" name="Rectangle 15"/>
          <p:cNvSpPr>
            <a:spLocks noChangeArrowheads="1"/>
          </p:cNvSpPr>
          <p:nvPr/>
        </p:nvSpPr>
        <p:spPr bwMode="auto">
          <a:xfrm>
            <a:off x="960698" y="6014826"/>
            <a:ext cx="7268901"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p:txBody>
      </p:sp>
      <p:sp>
        <p:nvSpPr>
          <p:cNvPr id="4" name="矩形 3"/>
          <p:cNvSpPr/>
          <p:nvPr/>
        </p:nvSpPr>
        <p:spPr>
          <a:xfrm>
            <a:off x="1145892" y="685154"/>
            <a:ext cx="6898511" cy="1077218"/>
          </a:xfrm>
          <a:prstGeom prst="rect">
            <a:avLst/>
          </a:prstGeom>
          <a:ln>
            <a:solidFill>
              <a:schemeClr val="tx1"/>
            </a:solidFill>
          </a:ln>
        </p:spPr>
        <p:txBody>
          <a:bodyPr wrap="square">
            <a:spAutoFit/>
          </a:bodyPr>
          <a:lstStyle/>
          <a:p>
            <a:r>
              <a:rPr lang="en-US" altLang="zh-CN" sz="3200" b="1" dirty="0">
                <a:latin typeface="Times New Roman" panose="02020603050405020304" pitchFamily="18" charset="0"/>
                <a:cs typeface="宋体" panose="02010600030101010101" pitchFamily="2" charset="-122"/>
              </a:rPr>
              <a:t>advantage, cruel, industry, coal, wood, plastic</a:t>
            </a:r>
            <a:endParaRPr lang="zh-CN" altLang="en-US" sz="3200" b="1" dirty="0"/>
          </a:p>
        </p:txBody>
      </p:sp>
      <p:sp>
        <p:nvSpPr>
          <p:cNvPr id="7" name="Rectangle 15"/>
          <p:cNvSpPr>
            <a:spLocks noChangeArrowheads="1"/>
          </p:cNvSpPr>
          <p:nvPr/>
        </p:nvSpPr>
        <p:spPr bwMode="auto">
          <a:xfrm>
            <a:off x="623303" y="5399765"/>
            <a:ext cx="2316861"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rPr>
              <a:t>advantages</a:t>
            </a:r>
            <a:endParaRPr lang="en-US" altLang="zh-CN" sz="32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257939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12847" y="421731"/>
            <a:ext cx="8964594" cy="6050887"/>
          </a:xfrm>
          <a:prstGeom prst="rect">
            <a:avLst/>
          </a:prstGeom>
        </p:spPr>
        <p:txBody>
          <a:bodyPr wrap="square">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Ⅲ. </a:t>
            </a:r>
            <a:r>
              <a:rPr lang="zh-CN" altLang="zh-CN" sz="3200" b="1" dirty="0">
                <a:solidFill>
                  <a:srgbClr val="0000FF"/>
                </a:solidFill>
                <a:latin typeface="Times New Roman" panose="02020603050405020304" pitchFamily="18" charset="0"/>
                <a:cs typeface="Times New Roman" panose="02020603050405020304" pitchFamily="18" charset="0"/>
              </a:rPr>
              <a:t>根据汉语意思完成英语句子，每空一词。</a:t>
            </a:r>
          </a:p>
          <a:p>
            <a:pPr>
              <a:lnSpc>
                <a:spcPct val="110000"/>
              </a:lnSpc>
            </a:pPr>
            <a:r>
              <a:rPr lang="en-US" altLang="zh-CN" sz="3200" b="1" dirty="0" smtClean="0">
                <a:latin typeface="Times New Roman" panose="02020603050405020304" pitchFamily="18" charset="0"/>
                <a:cs typeface="Times New Roman" panose="02020603050405020304" pitchFamily="18" charset="0"/>
              </a:rPr>
              <a:t>1. </a:t>
            </a:r>
            <a:r>
              <a:rPr lang="zh-CN" altLang="zh-CN" sz="3200" b="1" dirty="0" smtClean="0">
                <a:latin typeface="Times New Roman" panose="02020603050405020304" pitchFamily="18" charset="0"/>
                <a:cs typeface="Times New Roman" panose="02020603050405020304" pitchFamily="18" charset="0"/>
              </a:rPr>
              <a:t>这</a:t>
            </a:r>
            <a:r>
              <a:rPr lang="zh-CN" altLang="zh-CN" sz="3200" b="1" dirty="0">
                <a:latin typeface="Times New Roman" panose="02020603050405020304" pitchFamily="18" charset="0"/>
                <a:cs typeface="Times New Roman" panose="02020603050405020304" pitchFamily="18" charset="0"/>
              </a:rPr>
              <a:t>条河很干净，在它的底部我们可以看到很</a:t>
            </a:r>
            <a:r>
              <a:rPr lang="zh-CN" altLang="zh-CN" sz="3200" b="1" dirty="0" smtClean="0">
                <a:latin typeface="Times New Roman" panose="02020603050405020304" pitchFamily="18" charset="0"/>
                <a:cs typeface="Times New Roman" panose="02020603050405020304" pitchFamily="18" charset="0"/>
              </a:rPr>
              <a:t>多</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smtClean="0">
                <a:latin typeface="Times New Roman" panose="02020603050405020304" pitchFamily="18" charset="0"/>
                <a:cs typeface="Times New Roman" panose="02020603050405020304" pitchFamily="18" charset="0"/>
              </a:rPr>
              <a:t>    </a:t>
            </a:r>
            <a:r>
              <a:rPr lang="zh-CN" altLang="zh-CN" sz="3200" b="1" dirty="0" smtClean="0">
                <a:latin typeface="Times New Roman" panose="02020603050405020304" pitchFamily="18" charset="0"/>
                <a:cs typeface="Times New Roman" panose="02020603050405020304" pitchFamily="18" charset="0"/>
              </a:rPr>
              <a:t>鱼</a:t>
            </a:r>
            <a:r>
              <a:rPr lang="zh-CN" altLang="zh-CN" sz="3200" b="1" dirty="0">
                <a:latin typeface="Times New Roman" panose="02020603050405020304" pitchFamily="18" charset="0"/>
                <a:cs typeface="Times New Roman" panose="02020603050405020304" pitchFamily="18" charset="0"/>
              </a:rPr>
              <a:t>。</a:t>
            </a:r>
          </a:p>
          <a:p>
            <a:pPr>
              <a:lnSpc>
                <a:spcPct val="110000"/>
              </a:lnSpc>
            </a:pPr>
            <a:r>
              <a:rPr lang="en-US" altLang="zh-CN" sz="3200" b="1" dirty="0" smtClean="0">
                <a:latin typeface="Times New Roman" panose="02020603050405020304" pitchFamily="18" charset="0"/>
                <a:cs typeface="Times New Roman" panose="02020603050405020304" pitchFamily="18" charset="0"/>
              </a:rPr>
              <a:t>    The </a:t>
            </a:r>
            <a:r>
              <a:rPr lang="en-US" altLang="zh-CN" sz="3200" b="1" dirty="0">
                <a:latin typeface="Times New Roman" panose="02020603050405020304" pitchFamily="18" charset="0"/>
                <a:cs typeface="Times New Roman" panose="02020603050405020304" pitchFamily="18" charset="0"/>
              </a:rPr>
              <a:t>river is clean and we can see lots of fish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_______ _______ _______ it.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2. </a:t>
            </a:r>
            <a:r>
              <a:rPr lang="zh-CN" altLang="zh-CN" sz="3200" b="1" dirty="0">
                <a:latin typeface="Times New Roman" panose="02020603050405020304" pitchFamily="18" charset="0"/>
                <a:cs typeface="Times New Roman" panose="02020603050405020304" pitchFamily="18" charset="0"/>
              </a:rPr>
              <a:t>我们正在尽力减少空气污染。</a:t>
            </a:r>
          </a:p>
          <a:p>
            <a:pPr>
              <a:lnSpc>
                <a:spcPct val="110000"/>
              </a:lnSpc>
            </a:pPr>
            <a:r>
              <a:rPr lang="en-US" altLang="zh-CN" sz="3200" b="1" dirty="0" smtClean="0">
                <a:latin typeface="Times New Roman" panose="02020603050405020304" pitchFamily="18" charset="0"/>
                <a:cs typeface="Times New Roman" panose="02020603050405020304" pitchFamily="18" charset="0"/>
              </a:rPr>
              <a:t>     We </a:t>
            </a:r>
            <a:r>
              <a:rPr lang="en-US" altLang="zh-CN" sz="3200" b="1" dirty="0">
                <a:latin typeface="Times New Roman" panose="02020603050405020304" pitchFamily="18" charset="0"/>
                <a:cs typeface="Times New Roman" panose="02020603050405020304" pitchFamily="18" charset="0"/>
              </a:rPr>
              <a:t>are trying to _______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________.</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3. </a:t>
            </a:r>
            <a:r>
              <a:rPr lang="zh-CN" altLang="zh-CN" sz="3200" b="1" dirty="0">
                <a:latin typeface="Times New Roman" panose="02020603050405020304" pitchFamily="18" charset="0"/>
                <a:cs typeface="Times New Roman" panose="02020603050405020304" pitchFamily="18" charset="0"/>
              </a:rPr>
              <a:t>我们相信新科技将带来更美好的生活。</a:t>
            </a:r>
          </a:p>
          <a:p>
            <a:pPr>
              <a:lnSpc>
                <a:spcPct val="110000"/>
              </a:lnSpc>
            </a:pPr>
            <a:r>
              <a:rPr lang="en-US" altLang="zh-CN" sz="3200" b="1" dirty="0" smtClean="0">
                <a:latin typeface="Times New Roman" panose="02020603050405020304" pitchFamily="18" charset="0"/>
                <a:cs typeface="Times New Roman" panose="02020603050405020304" pitchFamily="18" charset="0"/>
              </a:rPr>
              <a:t>    We </a:t>
            </a:r>
            <a:r>
              <a:rPr lang="en-US" altLang="zh-CN" sz="3200" b="1" dirty="0">
                <a:latin typeface="Times New Roman" panose="02020603050405020304" pitchFamily="18" charset="0"/>
                <a:cs typeface="Times New Roman" panose="02020603050405020304" pitchFamily="18" charset="0"/>
              </a:rPr>
              <a:t>believe that new technology will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a better life</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3" name="Rectangle 15"/>
          <p:cNvSpPr>
            <a:spLocks noChangeArrowheads="1"/>
          </p:cNvSpPr>
          <p:nvPr/>
        </p:nvSpPr>
        <p:spPr bwMode="auto">
          <a:xfrm>
            <a:off x="668437" y="2481852"/>
            <a:ext cx="601015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at </a:t>
            </a:r>
            <a:r>
              <a:rPr lang="en-US" altLang="zh-CN" sz="3200" b="1" dirty="0" smtClean="0">
                <a:solidFill>
                  <a:srgbClr val="FF0000"/>
                </a:solidFill>
                <a:latin typeface="Times New Roman" panose="02020603050405020304" pitchFamily="18" charset="0"/>
                <a:cs typeface="Times New Roman" panose="02020603050405020304" pitchFamily="18" charset="0"/>
              </a:rPr>
              <a:t>             the       bottom      of</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Rectangle 15"/>
          <p:cNvSpPr>
            <a:spLocks noChangeArrowheads="1"/>
          </p:cNvSpPr>
          <p:nvPr/>
        </p:nvSpPr>
        <p:spPr bwMode="auto">
          <a:xfrm>
            <a:off x="541114" y="3667095"/>
            <a:ext cx="771163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cut           down        air </a:t>
            </a:r>
            <a:r>
              <a:rPr lang="en-US" altLang="zh-CN" sz="3200" b="1" dirty="0">
                <a:solidFill>
                  <a:srgbClr val="FF0000"/>
                </a:solidFill>
                <a:latin typeface="Times New Roman" panose="02020603050405020304" pitchFamily="18" charset="0"/>
                <a:cs typeface="Times New Roman" panose="02020603050405020304" pitchFamily="18" charset="0"/>
              </a:rPr>
              <a:t>pollution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Rectangle 15"/>
          <p:cNvSpPr>
            <a:spLocks noChangeArrowheads="1"/>
          </p:cNvSpPr>
          <p:nvPr/>
        </p:nvSpPr>
        <p:spPr bwMode="auto">
          <a:xfrm>
            <a:off x="668437" y="5286905"/>
            <a:ext cx="7584313"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lead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to</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74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1493" y="1084954"/>
            <a:ext cx="8767824" cy="4967514"/>
          </a:xfrm>
          <a:prstGeom prst="rect">
            <a:avLst/>
          </a:prstGeom>
        </p:spPr>
        <p:txBody>
          <a:bodyPr wrap="square">
            <a:spAutoFit/>
          </a:bodyPr>
          <a:lstStyle/>
          <a:p>
            <a:pPr>
              <a:lnSpc>
                <a:spcPct val="110000"/>
              </a:lnSpc>
            </a:pPr>
            <a:r>
              <a:rPr lang="en-US" altLang="zh-CN" sz="3200" b="1" dirty="0">
                <a:latin typeface="Times New Roman" panose="02020603050405020304" pitchFamily="18" charset="0"/>
                <a:cs typeface="Times New Roman" panose="02020603050405020304" pitchFamily="18" charset="0"/>
              </a:rPr>
              <a:t>4. </a:t>
            </a:r>
            <a:r>
              <a:rPr lang="zh-CN" altLang="zh-CN" sz="3200" b="1" dirty="0">
                <a:latin typeface="Times New Roman" panose="02020603050405020304" pitchFamily="18" charset="0"/>
                <a:cs typeface="Times New Roman" panose="02020603050405020304" pitchFamily="18" charset="0"/>
              </a:rPr>
              <a:t>熬夜对健康有害。</a:t>
            </a:r>
          </a:p>
          <a:p>
            <a:pPr>
              <a:lnSpc>
                <a:spcPct val="110000"/>
              </a:lnSpc>
            </a:pPr>
            <a:r>
              <a:rPr lang="en-US" altLang="zh-CN" sz="3200" b="1" dirty="0" smtClean="0">
                <a:latin typeface="Times New Roman" panose="02020603050405020304" pitchFamily="18" charset="0"/>
                <a:cs typeface="Times New Roman" panose="02020603050405020304" pitchFamily="18" charset="0"/>
              </a:rPr>
              <a:t>    Staying </a:t>
            </a:r>
            <a:r>
              <a:rPr lang="en-US" altLang="zh-CN" sz="3200" b="1" dirty="0">
                <a:latin typeface="Times New Roman" panose="02020603050405020304" pitchFamily="18" charset="0"/>
                <a:cs typeface="Times New Roman" panose="02020603050405020304" pitchFamily="18" charset="0"/>
              </a:rPr>
              <a:t>up too late _______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health</a:t>
            </a:r>
            <a:r>
              <a:rPr lang="en-US" altLang="zh-CN" sz="3200" b="1" dirty="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5. </a:t>
            </a:r>
            <a:r>
              <a:rPr lang="zh-CN" altLang="zh-CN" sz="3200" b="1" dirty="0">
                <a:latin typeface="Times New Roman" panose="02020603050405020304" pitchFamily="18" charset="0"/>
                <a:cs typeface="Times New Roman" panose="02020603050405020304" pitchFamily="18" charset="0"/>
              </a:rPr>
              <a:t>在山顶，我看到了整个城市。</a:t>
            </a:r>
          </a:p>
          <a:p>
            <a:pPr>
              <a:lnSpc>
                <a:spcPct val="110000"/>
              </a:lnSpc>
            </a:pP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_______ _______ _______ the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mountain</a:t>
            </a:r>
            <a:r>
              <a:rPr lang="en-US" altLang="zh-CN" sz="3200" b="1" dirty="0">
                <a:latin typeface="Times New Roman" panose="02020603050405020304" pitchFamily="18" charset="0"/>
                <a:cs typeface="Times New Roman" panose="02020603050405020304" pitchFamily="18" charset="0"/>
              </a:rPr>
              <a:t>, I saw the whole city. </a:t>
            </a:r>
            <a:endParaRPr lang="zh-CN" altLang="zh-CN" sz="3200" b="1" dirty="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6. </a:t>
            </a:r>
            <a:r>
              <a:rPr lang="zh-CN" altLang="zh-CN" sz="3200" b="1" dirty="0">
                <a:latin typeface="Times New Roman" panose="02020603050405020304" pitchFamily="18" charset="0"/>
                <a:cs typeface="Times New Roman" panose="02020603050405020304" pitchFamily="18" charset="0"/>
              </a:rPr>
              <a:t>你能告诉我什么是食物链吗？</a:t>
            </a:r>
          </a:p>
          <a:p>
            <a:pPr>
              <a:lnSpc>
                <a:spcPct val="110000"/>
              </a:lnSpc>
            </a:pPr>
            <a:r>
              <a:rPr lang="en-US" altLang="zh-CN" sz="3200" b="1" dirty="0" smtClean="0">
                <a:latin typeface="Times New Roman" panose="02020603050405020304" pitchFamily="18" charset="0"/>
                <a:cs typeface="Times New Roman" panose="02020603050405020304" pitchFamily="18" charset="0"/>
              </a:rPr>
              <a:t>     Could </a:t>
            </a:r>
            <a:r>
              <a:rPr lang="en-US" altLang="zh-CN" sz="3200" b="1" dirty="0">
                <a:latin typeface="Times New Roman" panose="02020603050405020304" pitchFamily="18" charset="0"/>
                <a:cs typeface="Times New Roman" panose="02020603050405020304" pitchFamily="18" charset="0"/>
              </a:rPr>
              <a:t>you tell me what _______ _______ </a:t>
            </a:r>
            <a:endParaRPr lang="en-US" altLang="zh-CN" sz="3200" b="1" dirty="0" smtClean="0">
              <a:latin typeface="Times New Roman" panose="02020603050405020304" pitchFamily="18" charset="0"/>
              <a:cs typeface="Times New Roman" panose="02020603050405020304" pitchFamily="18" charset="0"/>
            </a:endParaRPr>
          </a:p>
          <a:p>
            <a:pPr>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is</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3" name="Rectangle 15"/>
          <p:cNvSpPr>
            <a:spLocks noChangeArrowheads="1"/>
          </p:cNvSpPr>
          <p:nvPr/>
        </p:nvSpPr>
        <p:spPr bwMode="auto">
          <a:xfrm>
            <a:off x="3920924" y="1606801"/>
            <a:ext cx="4748514"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is          harmful  to</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Rectangle 15"/>
          <p:cNvSpPr>
            <a:spLocks noChangeArrowheads="1"/>
          </p:cNvSpPr>
          <p:nvPr/>
        </p:nvSpPr>
        <p:spPr bwMode="auto">
          <a:xfrm>
            <a:off x="992045" y="3146370"/>
            <a:ext cx="5857757"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a:solidFill>
                  <a:srgbClr val="FF0000"/>
                </a:solidFill>
                <a:latin typeface="Times New Roman" panose="02020603050405020304" pitchFamily="18" charset="0"/>
                <a:cs typeface="Times New Roman" panose="02020603050405020304" pitchFamily="18" charset="0"/>
              </a:rPr>
              <a:t> At </a:t>
            </a:r>
            <a:r>
              <a:rPr lang="en-US" altLang="zh-CN" sz="3200" b="1" dirty="0" smtClean="0">
                <a:solidFill>
                  <a:srgbClr val="FF0000"/>
                </a:solidFill>
                <a:latin typeface="Times New Roman" panose="02020603050405020304" pitchFamily="18" charset="0"/>
                <a:cs typeface="Times New Roman" panose="02020603050405020304" pitchFamily="18" charset="0"/>
              </a:rPr>
              <a:t>          the           top           of</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169043" y="4910956"/>
            <a:ext cx="6375037" cy="1077218"/>
          </a:xfrm>
          <a:prstGeom prst="rect">
            <a:avLst/>
          </a:prstGeom>
        </p:spPr>
        <p:txBody>
          <a:bodyPr wrap="square">
            <a:spAutoFit/>
          </a:bodyPr>
          <a:lstStyle/>
          <a:p>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the          food </a:t>
            </a:r>
          </a:p>
          <a:p>
            <a:r>
              <a:rPr lang="en-US" altLang="zh-CN"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chain </a:t>
            </a:r>
            <a:endPar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4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7279" y="1374321"/>
            <a:ext cx="8767824" cy="3342453"/>
          </a:xfrm>
          <a:prstGeom prst="rect">
            <a:avLst/>
          </a:prstGeom>
        </p:spPr>
        <p:txBody>
          <a:bodyPr wrap="square">
            <a:spAutoFit/>
          </a:bodyPr>
          <a:lstStyle/>
          <a:p>
            <a:pPr>
              <a:lnSpc>
                <a:spcPct val="110000"/>
              </a:lnSpc>
            </a:pPr>
            <a:r>
              <a:rPr lang="en-US" altLang="zh-CN" sz="3200" b="1" dirty="0" smtClean="0">
                <a:latin typeface="Times New Roman" panose="02020603050405020304" pitchFamily="18" charset="0"/>
                <a:cs typeface="Times New Roman" panose="02020603050405020304" pitchFamily="18" charset="0"/>
              </a:rPr>
              <a:t>7</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我们必须阻止他们往河里扔垃圾。</a:t>
            </a:r>
          </a:p>
          <a:p>
            <a:pPr marL="450850" indent="-450850">
              <a:lnSpc>
                <a:spcPct val="110000"/>
              </a:lnSpc>
            </a:pPr>
            <a:r>
              <a:rPr lang="en-US" altLang="zh-CN" sz="3200" b="1" dirty="0" smtClean="0">
                <a:latin typeface="Times New Roman" panose="02020603050405020304" pitchFamily="18" charset="0"/>
                <a:cs typeface="Times New Roman" panose="02020603050405020304" pitchFamily="18" charset="0"/>
              </a:rPr>
              <a:t>    We </a:t>
            </a:r>
            <a:r>
              <a:rPr lang="en-US" altLang="zh-CN" sz="3200" b="1" dirty="0">
                <a:latin typeface="Times New Roman" panose="02020603050405020304" pitchFamily="18" charset="0"/>
                <a:cs typeface="Times New Roman" panose="02020603050405020304" pitchFamily="18" charset="0"/>
              </a:rPr>
              <a:t>must stop them </a:t>
            </a:r>
            <a:r>
              <a:rPr lang="en-US" altLang="zh-CN" sz="3200" b="1" dirty="0" smtClean="0">
                <a:latin typeface="Times New Roman" panose="02020603050405020304" pitchFamily="18" charset="0"/>
                <a:cs typeface="Times New Roman" panose="02020603050405020304" pitchFamily="18" charset="0"/>
              </a:rPr>
              <a:t>__________ ______________ </a:t>
            </a:r>
            <a:r>
              <a:rPr lang="en-US" altLang="zh-CN" sz="3200" b="1" dirty="0">
                <a:latin typeface="Times New Roman" panose="02020603050405020304" pitchFamily="18" charset="0"/>
                <a:cs typeface="Times New Roman" panose="02020603050405020304" pitchFamily="18" charset="0"/>
              </a:rPr>
              <a:t>_______ </a:t>
            </a:r>
            <a:r>
              <a:rPr lang="en-US" altLang="zh-CN" sz="3200" b="1" dirty="0" smtClean="0">
                <a:latin typeface="Times New Roman" panose="02020603050405020304" pitchFamily="18" charset="0"/>
                <a:cs typeface="Times New Roman" panose="02020603050405020304" pitchFamily="18" charset="0"/>
              </a:rPr>
              <a:t>the </a:t>
            </a:r>
            <a:r>
              <a:rPr lang="en-US" altLang="zh-CN" sz="3200" b="1" dirty="0">
                <a:latin typeface="Times New Roman" panose="02020603050405020304" pitchFamily="18" charset="0"/>
                <a:cs typeface="Times New Roman" panose="02020603050405020304" pitchFamily="18" charset="0"/>
              </a:rPr>
              <a:t>river.</a:t>
            </a:r>
            <a:endParaRPr lang="zh-CN" altLang="zh-CN" sz="3200" b="1" dirty="0">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latin typeface="Times New Roman" panose="02020603050405020304" pitchFamily="18" charset="0"/>
                <a:cs typeface="Times New Roman" panose="02020603050405020304" pitchFamily="18" charset="0"/>
              </a:rPr>
              <a:t>8. </a:t>
            </a:r>
            <a:r>
              <a:rPr lang="zh-CN" altLang="zh-CN" sz="3200" b="1" dirty="0">
                <a:latin typeface="Times New Roman" panose="02020603050405020304" pitchFamily="18" charset="0"/>
                <a:cs typeface="Times New Roman" panose="02020603050405020304" pitchFamily="18" charset="0"/>
              </a:rPr>
              <a:t>这条河被严重污染，我们应该清理它。</a:t>
            </a:r>
          </a:p>
          <a:p>
            <a:pPr marL="450850" indent="-450850">
              <a:lnSpc>
                <a:spcPct val="110000"/>
              </a:lnSpc>
            </a:pPr>
            <a:r>
              <a:rPr lang="en-US" altLang="zh-CN" sz="3200" b="1" dirty="0" smtClean="0">
                <a:latin typeface="Times New Roman" panose="02020603050405020304" pitchFamily="18" charset="0"/>
                <a:cs typeface="Times New Roman" panose="02020603050405020304" pitchFamily="18" charset="0"/>
              </a:rPr>
              <a:t>    The </a:t>
            </a:r>
            <a:r>
              <a:rPr lang="en-US" altLang="zh-CN" sz="3200" b="1" dirty="0">
                <a:latin typeface="Times New Roman" panose="02020603050405020304" pitchFamily="18" charset="0"/>
                <a:cs typeface="Times New Roman" panose="02020603050405020304" pitchFamily="18" charset="0"/>
              </a:rPr>
              <a:t>river was badly polluted. We should </a:t>
            </a:r>
            <a:endParaRPr lang="en-US" altLang="zh-CN" sz="3200" b="1" dirty="0" smtClean="0">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_______ </a:t>
            </a:r>
            <a:r>
              <a:rPr lang="en-US" altLang="zh-CN" sz="3200" b="1" dirty="0">
                <a:latin typeface="Times New Roman" panose="02020603050405020304" pitchFamily="18" charset="0"/>
                <a:cs typeface="Times New Roman" panose="02020603050405020304" pitchFamily="18" charset="0"/>
              </a:rPr>
              <a:t>_______ _______.</a:t>
            </a:r>
            <a:endParaRPr lang="zh-CN" altLang="zh-CN" sz="3200" b="1" dirty="0">
              <a:latin typeface="Times New Roman" panose="02020603050405020304" pitchFamily="18" charset="0"/>
              <a:cs typeface="Times New Roman" panose="02020603050405020304" pitchFamily="18" charset="0"/>
            </a:endParaRPr>
          </a:p>
        </p:txBody>
      </p:sp>
      <p:sp>
        <p:nvSpPr>
          <p:cNvPr id="3" name="Rectangle 15"/>
          <p:cNvSpPr>
            <a:spLocks noChangeArrowheads="1"/>
          </p:cNvSpPr>
          <p:nvPr/>
        </p:nvSpPr>
        <p:spPr bwMode="auto">
          <a:xfrm>
            <a:off x="809262" y="1892865"/>
            <a:ext cx="601980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throwing      </a:t>
            </a:r>
          </a:p>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litter </a:t>
            </a:r>
            <a:r>
              <a:rPr lang="en-US" altLang="zh-CN" sz="3200" b="1" dirty="0">
                <a:solidFill>
                  <a:srgbClr val="FF0000"/>
                </a:solidFill>
                <a:latin typeface="Times New Roman" panose="02020603050405020304" pitchFamily="18" charset="0"/>
                <a:cs typeface="Times New Roman" panose="02020603050405020304" pitchFamily="18" charset="0"/>
              </a:rPr>
              <a:t>/ rubbish </a:t>
            </a:r>
            <a:r>
              <a:rPr lang="en-US" altLang="zh-CN" sz="3200" b="1" dirty="0" smtClean="0">
                <a:solidFill>
                  <a:srgbClr val="FF0000"/>
                </a:solidFill>
                <a:latin typeface="Times New Roman" panose="02020603050405020304" pitchFamily="18" charset="0"/>
                <a:cs typeface="Times New Roman" panose="02020603050405020304" pitchFamily="18" charset="0"/>
              </a:rPr>
              <a:t>    into </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Rectangle 15"/>
          <p:cNvSpPr>
            <a:spLocks noChangeArrowheads="1"/>
          </p:cNvSpPr>
          <p:nvPr/>
        </p:nvSpPr>
        <p:spPr bwMode="auto">
          <a:xfrm>
            <a:off x="820836" y="4044865"/>
            <a:ext cx="49433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FF0000"/>
                </a:solidFill>
                <a:latin typeface="Times New Roman" panose="02020603050405020304" pitchFamily="18" charset="0"/>
                <a:cs typeface="Times New Roman" panose="02020603050405020304" pitchFamily="18" charset="0"/>
              </a:rPr>
              <a:t>clean          it           up</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6044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1079564" y="5171810"/>
            <a:ext cx="75608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a:latin typeface="Times New Roman" panose="02020603050405020304" pitchFamily="18" charset="0"/>
                <a:cs typeface="Times New Roman" panose="02020603050405020304" pitchFamily="18" charset="0"/>
              </a:rPr>
              <a:t>A: Hello, Jenny. (1) _______</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B: </a:t>
            </a:r>
            <a:r>
              <a:rPr lang="en-US" altLang="zh-CN" sz="3200" b="1" dirty="0" smtClean="0">
                <a:latin typeface="Times New Roman" panose="02020603050405020304" pitchFamily="18" charset="0"/>
                <a:cs typeface="Times New Roman" panose="02020603050405020304" pitchFamily="18" charset="0"/>
              </a:rPr>
              <a:t>I’m </a:t>
            </a:r>
            <a:r>
              <a:rPr lang="en-US" altLang="zh-CN" sz="3200" b="1" dirty="0">
                <a:latin typeface="Times New Roman" panose="02020603050405020304" pitchFamily="18" charset="0"/>
                <a:cs typeface="Times New Roman" panose="02020603050405020304" pitchFamily="18" charset="0"/>
              </a:rPr>
              <a:t>reading newspapers about </a:t>
            </a:r>
            <a:endParaRPr lang="en-US" altLang="zh-CN" sz="3200" b="1" dirty="0" smtClean="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    protecting </a:t>
            </a:r>
            <a:r>
              <a:rPr lang="en-US" altLang="zh-CN" sz="3200" b="1" dirty="0">
                <a:latin typeface="Times New Roman" panose="02020603050405020304" pitchFamily="18" charset="0"/>
                <a:cs typeface="Times New Roman" panose="02020603050405020304" pitchFamily="18" charset="0"/>
              </a:rPr>
              <a:t>the environment</a:t>
            </a:r>
            <a:r>
              <a:rPr lang="en-US" altLang="zh-CN" sz="3200" b="1" dirty="0" smtClean="0">
                <a:latin typeface="Times New Roman" panose="02020603050405020304" pitchFamily="18" charset="0"/>
                <a:cs typeface="Times New Roman" panose="02020603050405020304" pitchFamily="18" charset="0"/>
              </a:rPr>
              <a:t>.</a:t>
            </a:r>
            <a:endParaRPr lang="zh-CN" altLang="zh-CN" sz="3200" b="1" dirty="0">
              <a:latin typeface="Times New Roman" panose="02020603050405020304" pitchFamily="18" charset="0"/>
              <a:cs typeface="Times New Roman" panose="02020603050405020304" pitchFamily="18" charset="0"/>
            </a:endParaRPr>
          </a:p>
        </p:txBody>
      </p:sp>
      <p:sp>
        <p:nvSpPr>
          <p:cNvPr id="2" name="矩形 1"/>
          <p:cNvSpPr/>
          <p:nvPr/>
        </p:nvSpPr>
        <p:spPr>
          <a:xfrm>
            <a:off x="1115615" y="1147894"/>
            <a:ext cx="7831615" cy="3970318"/>
          </a:xfrm>
          <a:prstGeom prst="rect">
            <a:avLst/>
          </a:prstGeom>
          <a:ln>
            <a:solidFill>
              <a:schemeClr val="tx1"/>
            </a:solidFill>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lang="en-US" altLang="zh-CN" sz="2800" b="1" dirty="0" smtClean="0">
                <a:latin typeface="Times New Roman" panose="02020603050405020304" pitchFamily="18" charset="0"/>
                <a:cs typeface="Times New Roman" panose="02020603050405020304" pitchFamily="18" charset="0"/>
              </a:rPr>
              <a:t>What’s </a:t>
            </a:r>
            <a:r>
              <a:rPr lang="en-US" altLang="zh-CN" sz="2800" b="1" dirty="0">
                <a:latin typeface="Times New Roman" panose="02020603050405020304" pitchFamily="18" charset="0"/>
                <a:cs typeface="Times New Roman" panose="02020603050405020304" pitchFamily="18" charset="0"/>
              </a:rPr>
              <a:t>it about?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B. What are you doing?</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 I have worked for it for two years.</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D. What organization are you working for?</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E. We should reduce (</a:t>
            </a:r>
            <a:r>
              <a:rPr lang="zh-CN" altLang="zh-CN" sz="2800" b="1" dirty="0">
                <a:latin typeface="Times New Roman" panose="02020603050405020304" pitchFamily="18" charset="0"/>
                <a:cs typeface="Times New Roman" panose="02020603050405020304" pitchFamily="18" charset="0"/>
              </a:rPr>
              <a:t>减少</a:t>
            </a:r>
            <a:r>
              <a:rPr lang="en-US" altLang="zh-CN" sz="2800" b="1" dirty="0">
                <a:latin typeface="Times New Roman" panose="02020603050405020304" pitchFamily="18" charset="0"/>
                <a:cs typeface="Times New Roman" panose="02020603050405020304" pitchFamily="18" charset="0"/>
              </a:rPr>
              <a:t>) the waste we </a:t>
            </a:r>
            <a:r>
              <a:rPr lang="en-US" altLang="zh-CN" sz="2800" b="1" dirty="0" smtClean="0">
                <a:latin typeface="Times New Roman" panose="02020603050405020304" pitchFamily="18" charset="0"/>
                <a:cs typeface="Times New Roman" panose="02020603050405020304" pitchFamily="18" charset="0"/>
              </a:rPr>
              <a:t>produce</a:t>
            </a:r>
            <a:r>
              <a:rPr lang="en-US" altLang="zh-CN" sz="2800" b="1" dirty="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 So we encourage students to collect waste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paper </a:t>
            </a:r>
            <a:r>
              <a:rPr lang="en-US" altLang="zh-CN" sz="2800" b="1" dirty="0">
                <a:latin typeface="Times New Roman" panose="02020603050405020304" pitchFamily="18" charset="0"/>
                <a:cs typeface="Times New Roman" panose="02020603050405020304" pitchFamily="18" charset="0"/>
              </a:rPr>
              <a:t>and recycle it.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G. I mainly hand out notices to tell people </a:t>
            </a:r>
            <a:endParaRPr lang="en-US" altLang="zh-CN" sz="2800" b="1" dirty="0" smtClean="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about </a:t>
            </a:r>
            <a:r>
              <a:rPr lang="en-US" altLang="zh-CN" sz="2800" b="1" dirty="0">
                <a:latin typeface="Times New Roman" panose="02020603050405020304" pitchFamily="18" charset="0"/>
                <a:cs typeface="Times New Roman" panose="02020603050405020304" pitchFamily="18" charset="0"/>
              </a:rPr>
              <a:t>protecting the environment.</a:t>
            </a:r>
            <a:endParaRPr lang="zh-CN" altLang="en-US" sz="2800" b="1" dirty="0">
              <a:latin typeface="Times New Roman" panose="02020603050405020304" pitchFamily="18" charset="0"/>
              <a:cs typeface="Times New Roman" panose="02020603050405020304" pitchFamily="18" charset="0"/>
            </a:endParaRPr>
          </a:p>
        </p:txBody>
      </p:sp>
      <p:sp>
        <p:nvSpPr>
          <p:cNvPr id="102405" name="Rectangle 5"/>
          <p:cNvSpPr>
            <a:spLocks noChangeArrowheads="1"/>
          </p:cNvSpPr>
          <p:nvPr/>
        </p:nvSpPr>
        <p:spPr bwMode="auto">
          <a:xfrm>
            <a:off x="451644" y="13486"/>
            <a:ext cx="8307388"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3200" b="1" dirty="0" smtClean="0">
                <a:solidFill>
                  <a:srgbClr val="0000FF"/>
                </a:solidFill>
                <a:latin typeface="Times New Roman" panose="02020603050405020304" pitchFamily="18" charset="0"/>
                <a:cs typeface="Times New Roman" panose="02020603050405020304" pitchFamily="18" charset="0"/>
              </a:rPr>
              <a:t>III. </a:t>
            </a:r>
            <a:r>
              <a:rPr lang="zh-CN" altLang="zh-CN" sz="3200" b="1" dirty="0" smtClean="0">
                <a:solidFill>
                  <a:srgbClr val="0000FF"/>
                </a:solidFill>
                <a:latin typeface="Times New Roman" panose="02020603050405020304" pitchFamily="18" charset="0"/>
                <a:cs typeface="Times New Roman" panose="02020603050405020304" pitchFamily="18" charset="0"/>
              </a:rPr>
              <a:t>根</a:t>
            </a:r>
            <a:r>
              <a:rPr lang="zh-CN" altLang="zh-CN" sz="3200" b="1" dirty="0">
                <a:solidFill>
                  <a:srgbClr val="0000FF"/>
                </a:solidFill>
                <a:latin typeface="Times New Roman" panose="02020603050405020304" pitchFamily="18" charset="0"/>
                <a:cs typeface="Times New Roman" panose="02020603050405020304" pitchFamily="18" charset="0"/>
              </a:rPr>
              <a:t>据对话内容，从方框中选择恰当的选</a:t>
            </a:r>
            <a:r>
              <a:rPr lang="zh-CN" altLang="zh-CN" sz="3200" b="1" dirty="0" smtClean="0">
                <a:solidFill>
                  <a:srgbClr val="0000FF"/>
                </a:solidFill>
                <a:latin typeface="Times New Roman" panose="02020603050405020304" pitchFamily="18" charset="0"/>
                <a:cs typeface="Times New Roman" panose="02020603050405020304" pitchFamily="18" charset="0"/>
              </a:rPr>
              <a:t>项</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补</a:t>
            </a:r>
            <a:r>
              <a:rPr lang="zh-CN" altLang="zh-CN" sz="3200" b="1" dirty="0">
                <a:solidFill>
                  <a:srgbClr val="0000FF"/>
                </a:solidFill>
                <a:latin typeface="Times New Roman" panose="02020603050405020304" pitchFamily="18" charset="0"/>
                <a:cs typeface="Times New Roman" panose="02020603050405020304" pitchFamily="18" charset="0"/>
              </a:rPr>
              <a:t>全对话，其中有两项多余</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zh-CN" altLang="zh-CN" sz="3200" b="1" dirty="0">
              <a:solidFill>
                <a:srgbClr val="0000FF"/>
              </a:solidFill>
              <a:latin typeface="Times New Roman" panose="02020603050405020304" pitchFamily="18" charset="0"/>
              <a:cs typeface="Times New Roman" panose="02020603050405020304" pitchFamily="18" charset="0"/>
            </a:endParaRPr>
          </a:p>
        </p:txBody>
      </p:sp>
      <p:sp>
        <p:nvSpPr>
          <p:cNvPr id="102408" name="Rectangle 8"/>
          <p:cNvSpPr>
            <a:spLocks noChangeArrowheads="1"/>
          </p:cNvSpPr>
          <p:nvPr/>
        </p:nvSpPr>
        <p:spPr bwMode="auto">
          <a:xfrm>
            <a:off x="4842543" y="5118212"/>
            <a:ext cx="45878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677863">
              <a:defRPr>
                <a:solidFill>
                  <a:schemeClr val="tx1"/>
                </a:solidFill>
                <a:latin typeface="Arial" panose="020B0604020202020204" pitchFamily="34" charset="0"/>
                <a:ea typeface="宋体" panose="02010600030101010101" pitchFamily="2" charset="-122"/>
              </a:defRPr>
            </a:lvl1pPr>
            <a:lvl2pPr defTabSz="677863">
              <a:defRPr>
                <a:solidFill>
                  <a:schemeClr val="tx1"/>
                </a:solidFill>
                <a:latin typeface="Arial" panose="020B0604020202020204" pitchFamily="34" charset="0"/>
                <a:ea typeface="宋体" panose="02010600030101010101" pitchFamily="2" charset="-122"/>
              </a:defRPr>
            </a:lvl2pPr>
            <a:lvl3pPr defTabSz="677863">
              <a:defRPr>
                <a:solidFill>
                  <a:schemeClr val="tx1"/>
                </a:solidFill>
                <a:latin typeface="Arial" panose="020B0604020202020204" pitchFamily="34" charset="0"/>
                <a:ea typeface="宋体" panose="02010600030101010101" pitchFamily="2" charset="-122"/>
              </a:defRPr>
            </a:lvl3pPr>
            <a:lvl4pPr defTabSz="677863">
              <a:defRPr>
                <a:solidFill>
                  <a:schemeClr val="tx1"/>
                </a:solidFill>
                <a:latin typeface="Arial" panose="020B0604020202020204" pitchFamily="34" charset="0"/>
                <a:ea typeface="宋体" panose="02010600030101010101" pitchFamily="2" charset="-122"/>
              </a:defRPr>
            </a:lvl4pPr>
            <a:lvl5pPr defTabSz="677863">
              <a:defRPr>
                <a:solidFill>
                  <a:schemeClr val="tx1"/>
                </a:solidFill>
                <a:latin typeface="Arial" panose="020B0604020202020204" pitchFamily="34" charset="0"/>
                <a:ea typeface="宋体" panose="02010600030101010101" pitchFamily="2" charset="-122"/>
              </a:defRPr>
            </a:lvl5pPr>
            <a:lvl6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77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en-US"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08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Effect transition="in" filter="fade">
                                      <p:cBhvr>
                                        <p:cTn id="9"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3200" b="1" dirty="0">
            <a:latin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398</TotalTime>
  <Words>2533</Words>
  <Application>Microsoft Office PowerPoint</Application>
  <PresentationFormat>全屏显示(4:3)</PresentationFormat>
  <Paragraphs>287</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Sky123.Org</cp:lastModifiedBy>
  <cp:revision>34</cp:revision>
  <dcterms:created xsi:type="dcterms:W3CDTF">2020-05-09T07:36:19Z</dcterms:created>
  <dcterms:modified xsi:type="dcterms:W3CDTF">2020-09-10T01:34:23Z</dcterms:modified>
</cp:coreProperties>
</file>