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1" r:id="rId6"/>
    <p:sldId id="257" r:id="rId7"/>
    <p:sldId id="258" r:id="rId8"/>
    <p:sldId id="266" r:id="rId9"/>
    <p:sldId id="267" r:id="rId10"/>
    <p:sldId id="273" r:id="rId11"/>
    <p:sldId id="274" r:id="rId12"/>
    <p:sldId id="268" r:id="rId13"/>
    <p:sldId id="275" r:id="rId14"/>
    <p:sldId id="270" r:id="rId15"/>
    <p:sldId id="271" r:id="rId16"/>
    <p:sldId id="272" r:id="rId17"/>
    <p:sldId id="269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74B806-631F-4105-88A2-3BCCA8049E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398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0727DD-5B15-46BF-9921-2644BC6B32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703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C7B53-86C1-4A23-BC0E-92ADF708E6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55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E86D0E-88AF-4FF3-90B3-BB3148BA18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60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E46E8-DBB3-4F14-B241-E4AD49AE03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35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37FA19-6DB8-4B94-A7C9-B8D1FFB160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931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0EBD-768C-49C6-A6C8-3F569FE7E5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219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EE89A-4346-4D1B-B3A8-0C6ED83062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29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10E46-4E92-484F-B0B8-400ED9879E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087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825DC-9CBC-4E63-82BD-ED27884606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704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30B5C-1F98-43AF-955F-F90F6B0354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83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B59AB5-025B-4CBD-9C1B-8EB0A8458A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57200" y="154152"/>
            <a:ext cx="8229600" cy="184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19" tIns="33859" rIns="67719" bIns="33859" anchor="ctr">
            <a:spAutoFit/>
          </a:bodyPr>
          <a:lstStyle>
            <a:lvl1pPr marL="441325" indent="-441325" defTabSz="677863">
              <a:tabLst>
                <a:tab pos="441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0713" defTabSz="677863">
              <a:tabLst>
                <a:tab pos="441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00100" defTabSz="677863">
              <a:tabLst>
                <a:tab pos="441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 defTabSz="677863">
              <a:tabLst>
                <a:tab pos="441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 defTabSz="677863">
              <a:tabLst>
                <a:tab pos="441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defTabSz="677863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defTabSz="677863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defTabSz="677863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defTabSz="677863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3. …, we should take the bus or subway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instead of</a:t>
            </a:r>
            <a:r>
              <a:rPr lang="en-US" altLang="zh-CN" sz="3200" b="1" dirty="0">
                <a:latin typeface="Times New Roman" panose="02020603050405020304" pitchFamily="18" charset="0"/>
              </a:rPr>
              <a:t> driving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 smtClean="0"/>
              <a:t>   我</a:t>
            </a:r>
            <a:r>
              <a:rPr lang="zh-CN" altLang="en-US" sz="3200" b="1" dirty="0"/>
              <a:t>们应该乘公共汽车或地铁而不是开车。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pic>
        <p:nvPicPr>
          <p:cNvPr id="21507" name="Picture 3" descr="辨析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3" r="31638"/>
          <a:stretch>
            <a:fillRect/>
          </a:stretch>
        </p:blipFill>
        <p:spPr bwMode="auto">
          <a:xfrm>
            <a:off x="848814" y="1890585"/>
            <a:ext cx="1905000" cy="109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57200" y="2189059"/>
            <a:ext cx="8382000" cy="60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19" tIns="33859" rIns="67719" bIns="33859" anchor="ctr">
            <a:spAutoFit/>
          </a:bodyPr>
          <a:lstStyle>
            <a:lvl1pPr marL="441325" indent="-441325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63613" indent="-342900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342900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58900" indent="-342900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97038" indent="-342900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54238" indent="-342900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11438" indent="-342900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68638" indent="-342900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25838" indent="-342900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instead&amp; instead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of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235146"/>
              </p:ext>
            </p:extLst>
          </p:nvPr>
        </p:nvGraphicFramePr>
        <p:xfrm>
          <a:off x="848814" y="3238274"/>
          <a:ext cx="7848872" cy="2916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787"/>
                <a:gridCol w="62860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instead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zh-CN" sz="3200" b="1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adv. </a:t>
                      </a:r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“代替；反而”，在句中作状语。</a:t>
                      </a:r>
                      <a:endParaRPr lang="zh-CN" alt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instead of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zh-CN" altLang="en-US" sz="3200" b="1" dirty="0" smtClean="0">
                          <a:latin typeface="Times New Roman" panose="02020603050405020304" pitchFamily="18" charset="0"/>
                        </a:rPr>
                        <a:t>“代替；而不是”，后面可接名词、代词、</a:t>
                      </a:r>
                      <a:r>
                        <a:rPr lang="en-US" altLang="zh-CN" sz="3200" b="1" i="1" dirty="0" smtClean="0">
                          <a:latin typeface="Times New Roman" panose="02020603050405020304" pitchFamily="18" charset="0"/>
                        </a:rPr>
                        <a:t>v.</a:t>
                      </a:r>
                      <a:r>
                        <a:rPr lang="en-US" altLang="zh-CN" sz="3200" b="1" dirty="0" smtClean="0"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3200" b="1" dirty="0" smtClean="0">
                          <a:latin typeface="Times New Roman" panose="02020603050405020304" pitchFamily="18" charset="0"/>
                        </a:rPr>
                        <a:t>ing</a:t>
                      </a:r>
                      <a:r>
                        <a:rPr lang="zh-CN" altLang="en-US" sz="3200" b="1" dirty="0" smtClean="0">
                          <a:latin typeface="Times New Roman" panose="02020603050405020304" pitchFamily="18" charset="0"/>
                        </a:rPr>
                        <a:t>形式或介词短语等。</a:t>
                      </a:r>
                      <a:endParaRPr lang="zh-CN" altLang="en-US" sz="3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57200" y="457200"/>
            <a:ext cx="784860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语境应用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选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instead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instead of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填空。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1) We’ll have tea in the garden ________ in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the house.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2) Give me the green one _________ the red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one.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3) Her aunt stayed at home _________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swimming last Sunday.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4) I didn’t have a pen, so I used a pencil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_______.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5) You’ll have to ask Zhang Li ________ me.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334000" y="3124200"/>
            <a:ext cx="2068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instead of  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876800" y="2057400"/>
            <a:ext cx="2068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instead of  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867400" y="990600"/>
            <a:ext cx="2068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instead of  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990600" y="4724400"/>
            <a:ext cx="1425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instead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5791200" y="5257800"/>
            <a:ext cx="2068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instead of 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2534" grpId="0"/>
      <p:bldP spid="22535" grpId="0"/>
      <p:bldP spid="22536" grpId="0"/>
      <p:bldP spid="225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28600" y="1300068"/>
            <a:ext cx="8664575" cy="36139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19" tIns="33859" rIns="67719" bIns="33859" anchor="ctr">
            <a:spAutoFit/>
          </a:bodyPr>
          <a:lstStyle>
            <a:lvl1pPr marL="441325" indent="-441325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0713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00100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4. So together, our actions can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make a difference</a:t>
            </a:r>
            <a:r>
              <a:rPr lang="en-US" altLang="zh-CN" sz="3200" b="1" dirty="0">
                <a:latin typeface="Times New Roman" panose="02020603050405020304" pitchFamily="18" charset="0"/>
              </a:rPr>
              <a:t> and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lead to</a:t>
            </a:r>
            <a:r>
              <a:rPr lang="en-US" altLang="zh-CN" sz="3200" b="1" dirty="0">
                <a:latin typeface="Times New Roman" panose="02020603050405020304" pitchFamily="18" charset="0"/>
              </a:rPr>
              <a:t> a better future!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因此，我们齐心协力就能带来变化，创造更加美好的未来！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1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make a difference (to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…) 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zh-CN" altLang="en-US" sz="3200" b="1" dirty="0">
                <a:latin typeface="Times New Roman" panose="02020603050405020304" pitchFamily="18" charset="0"/>
              </a:rPr>
              <a:t>对</a:t>
            </a:r>
            <a:r>
              <a:rPr lang="en-US" altLang="zh-CN" sz="3200" b="1" dirty="0">
                <a:latin typeface="Times New Roman" panose="02020603050405020304" pitchFamily="18" charset="0"/>
              </a:rPr>
              <a:t>……)</a:t>
            </a:r>
            <a:r>
              <a:rPr lang="zh-CN" altLang="en-US" sz="3200" b="1" dirty="0">
                <a:latin typeface="Times New Roman" panose="02020603050405020304" pitchFamily="18" charset="0"/>
              </a:rPr>
              <a:t>产生重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大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  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影</a:t>
            </a:r>
            <a:r>
              <a:rPr lang="zh-CN" altLang="en-US" sz="3200" b="1" dirty="0">
                <a:latin typeface="Times New Roman" panose="02020603050405020304" pitchFamily="18" charset="0"/>
              </a:rPr>
              <a:t>响或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作用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(to</a:t>
            </a:r>
            <a:r>
              <a:rPr lang="zh-CN" altLang="en-US" sz="3200" b="1" dirty="0">
                <a:latin typeface="Times New Roman" panose="02020603050405020304" pitchFamily="18" charset="0"/>
              </a:rPr>
              <a:t>是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介词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)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28600" y="1295400"/>
            <a:ext cx="8664575" cy="38601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19" tIns="33859" rIns="67719" bIns="33859" anchor="ctr">
            <a:spAutoFit/>
          </a:bodyPr>
          <a:lstStyle>
            <a:lvl1pPr marL="441325" indent="-441325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0713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00100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拓展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make no difference to</a:t>
            </a:r>
            <a:r>
              <a:rPr lang="en-US" altLang="zh-CN" sz="3200" b="1" dirty="0">
                <a:latin typeface="Times New Roman" panose="02020603050405020304" pitchFamily="18" charset="0"/>
              </a:rPr>
              <a:t>  </a:t>
            </a:r>
            <a:r>
              <a:rPr lang="zh-CN" altLang="en-US" sz="3200" b="1" dirty="0">
                <a:latin typeface="Times New Roman" panose="02020603050405020304" pitchFamily="18" charset="0"/>
              </a:rPr>
              <a:t>对</a:t>
            </a:r>
            <a:r>
              <a:rPr lang="en-US" altLang="zh-CN" sz="3200" b="1" dirty="0">
                <a:latin typeface="Times New Roman" panose="02020603050405020304" pitchFamily="18" charset="0"/>
              </a:rPr>
              <a:t>……</a:t>
            </a:r>
            <a:r>
              <a:rPr lang="zh-CN" altLang="en-US" sz="3200" b="1" dirty="0">
                <a:latin typeface="Times New Roman" panose="02020603050405020304" pitchFamily="18" charset="0"/>
              </a:rPr>
              <a:t>没有影响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make some difference to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对</a:t>
            </a:r>
            <a:r>
              <a:rPr lang="en-US" altLang="zh-CN" sz="3200" b="1" dirty="0">
                <a:latin typeface="Times New Roman" panose="02020603050405020304" pitchFamily="18" charset="0"/>
              </a:rPr>
              <a:t>……</a:t>
            </a:r>
            <a:r>
              <a:rPr lang="zh-CN" altLang="en-US" sz="3200" b="1" dirty="0">
                <a:latin typeface="Times New Roman" panose="02020603050405020304" pitchFamily="18" charset="0"/>
              </a:rPr>
              <a:t>有一些影响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e.g. It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makes no difference</a:t>
            </a:r>
            <a:r>
              <a:rPr lang="en-US" altLang="zh-CN" sz="3200" b="1" dirty="0">
                <a:latin typeface="Times New Roman" panose="02020603050405020304" pitchFamily="18" charset="0"/>
              </a:rPr>
              <a:t> whether you go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   today or tomorrow.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   The sea air has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made some difference</a:t>
            </a:r>
            <a:r>
              <a:rPr lang="en-US" altLang="zh-CN" sz="3200" b="1" dirty="0">
                <a:latin typeface="Times New Roman" panose="02020603050405020304" pitchFamily="18" charset="0"/>
              </a:rPr>
              <a:t> to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 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her </a:t>
            </a:r>
            <a:r>
              <a:rPr lang="en-US" altLang="zh-CN" sz="3200" b="1" dirty="0">
                <a:latin typeface="Times New Roman" panose="02020603050405020304" pitchFamily="18" charset="0"/>
              </a:rPr>
              <a:t>health.</a:t>
            </a:r>
          </a:p>
        </p:txBody>
      </p:sp>
    </p:spTree>
    <p:extLst>
      <p:ext uri="{BB962C8B-B14F-4D97-AF65-F5344CB8AC3E}">
        <p14:creationId xmlns:p14="http://schemas.microsoft.com/office/powerpoint/2010/main" val="3738549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85344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语境应用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根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据汉语意思完成下列句子（每空一词）。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1) </a:t>
            </a:r>
            <a:r>
              <a:rPr lang="zh-CN" altLang="en-US" sz="3200" b="1" dirty="0">
                <a:latin typeface="Times New Roman" panose="02020603050405020304" pitchFamily="18" charset="0"/>
              </a:rPr>
              <a:t>你是去是留对我都无所谓。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It doesn’t _____ _____ _________ to me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whether you go or stay.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2) </a:t>
            </a:r>
            <a:r>
              <a:rPr lang="zh-CN" altLang="en-US" sz="3200" b="1" dirty="0">
                <a:latin typeface="Times New Roman" panose="02020603050405020304" pitchFamily="18" charset="0"/>
              </a:rPr>
              <a:t>学习驾驶时，若有一位好教练指导，效果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则大不相同。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When </a:t>
            </a:r>
            <a:r>
              <a:rPr lang="en-US" altLang="zh-CN" sz="3200" b="1" dirty="0">
                <a:latin typeface="Times New Roman" panose="02020603050405020304" pitchFamily="18" charset="0"/>
              </a:rPr>
              <a:t>you’re learning to drive, having a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good teacher makes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_____ _____ 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 _____________.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667000" y="2514600"/>
            <a:ext cx="533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make any    difference          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143000" y="5151977"/>
            <a:ext cx="5817272" cy="113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           a     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big        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difference 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09600" y="762000"/>
            <a:ext cx="8077200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2)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lead to 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导致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e.g. Eating too much sugar can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lead to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health problems.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链接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lead sb. to ... 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带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领某人去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……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e.g. His pet dog Lucky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led</a:t>
            </a:r>
            <a:r>
              <a:rPr lang="en-US" altLang="zh-CN" sz="3200" b="1" dirty="0">
                <a:latin typeface="Times New Roman" panose="02020603050405020304" pitchFamily="18" charset="0"/>
              </a:rPr>
              <a:t> us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to</a:t>
            </a:r>
            <a:r>
              <a:rPr lang="en-US" altLang="zh-CN" sz="3200" b="1" dirty="0">
                <a:latin typeface="Times New Roman" panose="02020603050405020304" pitchFamily="18" charset="0"/>
              </a:rPr>
              <a:t> his house just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now.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8458200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语境应用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根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据汉语意思完成英语句子，每空一词。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1) </a:t>
            </a:r>
            <a:r>
              <a:rPr lang="zh-CN" altLang="en-US" sz="3200" b="1" dirty="0">
                <a:latin typeface="Times New Roman" panose="02020603050405020304" pitchFamily="18" charset="0"/>
              </a:rPr>
              <a:t>工作太多、休息太少常常导致疾病。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     Too </a:t>
            </a:r>
            <a:r>
              <a:rPr lang="en-US" altLang="zh-CN" sz="3200" b="1" dirty="0">
                <a:latin typeface="Times New Roman" panose="02020603050405020304" pitchFamily="18" charset="0"/>
              </a:rPr>
              <a:t>much work and too little rest often 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 ________ </a:t>
            </a:r>
            <a:r>
              <a:rPr lang="en-US" altLang="zh-CN" sz="3200" b="1" dirty="0">
                <a:latin typeface="Times New Roman" panose="02020603050405020304" pitchFamily="18" charset="0"/>
              </a:rPr>
              <a:t>________ illness.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2) </a:t>
            </a:r>
            <a:r>
              <a:rPr lang="zh-CN" altLang="en-US" sz="3200" b="1" dirty="0">
                <a:latin typeface="Times New Roman" panose="02020603050405020304" pitchFamily="18" charset="0"/>
              </a:rPr>
              <a:t>昨天那个男孩带领他们去了那家超市。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    The </a:t>
            </a:r>
            <a:r>
              <a:rPr lang="en-US" altLang="zh-CN" sz="3200" b="1" dirty="0">
                <a:latin typeface="Times New Roman" panose="02020603050405020304" pitchFamily="18" charset="0"/>
              </a:rPr>
              <a:t>boy ________ ________ ________ the 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supermarket </a:t>
            </a:r>
            <a:r>
              <a:rPr lang="en-US" altLang="zh-CN" sz="3200" b="1" dirty="0">
                <a:latin typeface="Times New Roman" panose="02020603050405020304" pitchFamily="18" charset="0"/>
              </a:rPr>
              <a:t>yesterday.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990600" y="3302519"/>
            <a:ext cx="317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lead              to     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2583543" y="4518350"/>
            <a:ext cx="449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led             them        to    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8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762000" y="1066800"/>
            <a:ext cx="7666038" cy="42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13" tIns="33855" rIns="67713" bIns="3385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1038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0763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58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97038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5423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61143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6863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2583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1. We’re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trying to save</a:t>
            </a:r>
            <a:r>
              <a:rPr lang="en-US" altLang="zh-CN" sz="3200" b="1" dirty="0">
                <a:latin typeface="Times New Roman" panose="02020603050405020304" pitchFamily="18" charset="0"/>
              </a:rPr>
              <a:t> the earth!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我们正在竭尽全力拯救地球</a:t>
            </a:r>
            <a:r>
              <a:rPr lang="en-US" altLang="zh-CN" sz="3200" b="1" dirty="0">
                <a:latin typeface="Times New Roman" panose="02020603050405020304" pitchFamily="18" charset="0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try to do =try one’s best to do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尽力去做某事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语境应用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翻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译句子。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我们将努力在一周内完成这项工作。          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We’ll 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try to finish</a:t>
            </a:r>
            <a:r>
              <a:rPr lang="en-US" altLang="zh-CN" sz="3200" b="1" dirty="0">
                <a:latin typeface="Times New Roman" panose="02020603050405020304" pitchFamily="18" charset="0"/>
              </a:rPr>
              <a:t> the work in a week.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838200" y="1219200"/>
            <a:ext cx="4267200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拓展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】try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相关短语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: 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990600" y="1902464"/>
            <a:ext cx="6697663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16038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38325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360613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1781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7501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3221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8941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try doing sth.</a:t>
            </a:r>
            <a:r>
              <a:rPr lang="en-US" altLang="zh-CN" sz="3200" b="1" dirty="0">
                <a:latin typeface="Times New Roman" panose="02020603050405020304" pitchFamily="18" charset="0"/>
              </a:rPr>
              <a:t>  </a:t>
            </a:r>
            <a:r>
              <a:rPr lang="zh-CN" altLang="en-US" sz="3200" b="1" dirty="0">
                <a:latin typeface="Times New Roman" panose="02020603050405020304" pitchFamily="18" charset="0"/>
              </a:rPr>
              <a:t>试着做某事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try on</a:t>
            </a:r>
            <a:r>
              <a:rPr lang="en-US" altLang="zh-CN" sz="3200" b="1" dirty="0">
                <a:latin typeface="Times New Roman" panose="02020603050405020304" pitchFamily="18" charset="0"/>
              </a:rPr>
              <a:t>    </a:t>
            </a:r>
            <a:r>
              <a:rPr lang="zh-CN" altLang="en-US" sz="3200" b="1" dirty="0">
                <a:latin typeface="Times New Roman" panose="02020603050405020304" pitchFamily="18" charset="0"/>
              </a:rPr>
              <a:t>试穿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try out</a:t>
            </a:r>
            <a:r>
              <a:rPr lang="en-US" altLang="zh-CN" sz="3200" b="1" dirty="0">
                <a:latin typeface="Times New Roman" panose="02020603050405020304" pitchFamily="18" charset="0"/>
              </a:rPr>
              <a:t>  </a:t>
            </a:r>
            <a:r>
              <a:rPr lang="zh-CN" altLang="en-US" sz="3200" b="1" dirty="0">
                <a:latin typeface="Times New Roman" panose="02020603050405020304" pitchFamily="18" charset="0"/>
              </a:rPr>
              <a:t>尝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试；试</a:t>
            </a:r>
            <a:r>
              <a:rPr lang="zh-CN" altLang="en-US" sz="3200" b="1" dirty="0">
                <a:latin typeface="Times New Roman" panose="02020603050405020304" pitchFamily="18" charset="0"/>
              </a:rPr>
              <a:t>验；试试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04800" y="609345"/>
            <a:ext cx="8351838" cy="541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533400" indent="-533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55688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577975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100263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62255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30797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5369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9941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4513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 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语境应用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try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短语的适当形式填空。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1) I went to the tailor’s to _________ my new suit.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2) Let’s _________ your method. It seems very 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good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3) I think you should _____________ to 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improve </a:t>
            </a:r>
            <a:r>
              <a:rPr lang="en-US" altLang="zh-CN" sz="3200" b="1" dirty="0">
                <a:latin typeface="Times New Roman" panose="02020603050405020304" pitchFamily="18" charset="0"/>
              </a:rPr>
              <a:t>your English.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4) Let me ____________ the story.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让我试着讲一讲这个故事吧。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181600" y="1249362"/>
            <a:ext cx="1512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try on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057400" y="2362200"/>
            <a:ext cx="2017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try out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191000" y="3535362"/>
            <a:ext cx="2881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try your best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2209800" y="4724400"/>
            <a:ext cx="25939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/>
              <a:t> 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try telling  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/>
      <p:bldP spid="12293" grpId="0"/>
      <p:bldP spid="122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57200" y="975524"/>
            <a:ext cx="8229600" cy="479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19" tIns="33859" rIns="67719" bIns="33859" anchor="ctr">
            <a:spAutoFit/>
          </a:bodyPr>
          <a:lstStyle>
            <a:lvl1pPr marL="441325" indent="-441325" defTabSz="677863">
              <a:tabLst>
                <a:tab pos="441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0713" defTabSz="677863">
              <a:tabLst>
                <a:tab pos="441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00100" defTabSz="677863">
              <a:tabLst>
                <a:tab pos="441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 defTabSz="677863">
              <a:tabLst>
                <a:tab pos="441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 defTabSz="677863">
              <a:tabLst>
                <a:tab pos="441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defTabSz="677863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defTabSz="677863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defTabSz="677863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defTabSz="677863"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2. It’s good for health and it doesn’t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cost</a:t>
            </a:r>
            <a:r>
              <a:rPr lang="en-US" altLang="zh-CN" sz="3200" b="1" dirty="0">
                <a:latin typeface="Times New Roman" panose="02020603050405020304" pitchFamily="18" charset="0"/>
              </a:rPr>
              <a:t> anything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zh-CN" altLang="en-US" sz="3200" dirty="0" smtClean="0"/>
              <a:t>   </a:t>
            </a:r>
            <a:r>
              <a:rPr lang="zh-CN" altLang="en-US" sz="3200" b="1" dirty="0" smtClean="0"/>
              <a:t>它</a:t>
            </a:r>
            <a:r>
              <a:rPr lang="zh-CN" altLang="en-US" sz="3200" b="1" dirty="0"/>
              <a:t>对健康有好处，而且不花任何钱！ 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cost 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花费；使付出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指花费金钱，主语通常是物。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cost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过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去式和过去分词均为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cost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/>
              <a:t>   </a:t>
            </a:r>
            <a:r>
              <a:rPr lang="zh-CN" altLang="en-US" sz="3200" dirty="0" smtClean="0"/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 costs sb. some money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某物花费某人多少钱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1000" y="1462088"/>
            <a:ext cx="8424863" cy="29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19" tIns="33859" rIns="67719" bIns="33859" anchor="ctr">
            <a:spAutoFit/>
          </a:bodyPr>
          <a:lstStyle>
            <a:lvl1pPr marL="719138" indent="-719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71563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0950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303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09725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66925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24125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81325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38525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语境应用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翻译句子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1) </a:t>
            </a:r>
            <a:r>
              <a:rPr lang="zh-CN" altLang="en-US" sz="3200" b="1" dirty="0">
                <a:latin typeface="Times New Roman" panose="02020603050405020304" pitchFamily="18" charset="0"/>
              </a:rPr>
              <a:t>王先生花了</a:t>
            </a:r>
            <a:r>
              <a:rPr lang="en-US" altLang="zh-CN" sz="3200" b="1" dirty="0">
                <a:latin typeface="Times New Roman" panose="02020603050405020304" pitchFamily="18" charset="0"/>
              </a:rPr>
              <a:t>200</a:t>
            </a:r>
            <a:r>
              <a:rPr lang="zh-CN" altLang="en-US" sz="3200" b="1" dirty="0">
                <a:latin typeface="Times New Roman" panose="02020603050405020304" pitchFamily="18" charset="0"/>
              </a:rPr>
              <a:t>元买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了件新</a:t>
            </a:r>
            <a:r>
              <a:rPr lang="zh-CN" altLang="en-US" sz="3200" b="1" dirty="0">
                <a:latin typeface="Times New Roman" panose="02020603050405020304" pitchFamily="18" charset="0"/>
              </a:rPr>
              <a:t>衬衫。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The new shirt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cost</a:t>
            </a:r>
            <a:r>
              <a:rPr lang="en-US" altLang="zh-CN" sz="3200" b="1" dirty="0">
                <a:latin typeface="Times New Roman" panose="02020603050405020304" pitchFamily="18" charset="0"/>
              </a:rPr>
              <a:t> Mr Wang 200 yuan.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2) </a:t>
            </a:r>
            <a:r>
              <a:rPr lang="zh-CN" altLang="en-US" sz="3200" b="1" dirty="0">
                <a:latin typeface="Times New Roman" panose="02020603050405020304" pitchFamily="18" charset="0"/>
              </a:rPr>
              <a:t>新电脑花了多少钱？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How much does the new computer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cost</a:t>
            </a:r>
            <a:r>
              <a:rPr lang="en-US" altLang="zh-CN" sz="3200" b="1" dirty="0">
                <a:latin typeface="Times New Roman" panose="02020603050405020304" pitchFamily="18" charset="0"/>
              </a:rPr>
              <a:t>?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53143" y="838200"/>
            <a:ext cx="8316912" cy="60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19" tIns="33859" rIns="67719" bIns="33859" anchor="ctr">
            <a:spAutoFit/>
          </a:bodyPr>
          <a:lstStyle>
            <a:lvl1pPr marL="441325" indent="-441325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0713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00100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pay, take &amp;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spend</a:t>
            </a:r>
            <a:endParaRPr lang="en-US" altLang="zh-CN" sz="3200" b="1" dirty="0">
              <a:solidFill>
                <a:srgbClr val="0000FF"/>
              </a:solidFill>
            </a:endParaRPr>
          </a:p>
        </p:txBody>
      </p:sp>
      <p:pic>
        <p:nvPicPr>
          <p:cNvPr id="6148" name="Picture 4" descr="辨析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8" r="29196"/>
          <a:stretch>
            <a:fillRect/>
          </a:stretch>
        </p:blipFill>
        <p:spPr bwMode="auto">
          <a:xfrm>
            <a:off x="707571" y="346043"/>
            <a:ext cx="19812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104323"/>
              </p:ext>
            </p:extLst>
          </p:nvPr>
        </p:nvGraphicFramePr>
        <p:xfrm>
          <a:off x="707571" y="1650968"/>
          <a:ext cx="7848872" cy="449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787"/>
                <a:gridCol w="62860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take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花费时间</a:t>
                      </a: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常用于</a:t>
                      </a: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it takes sb. some time to do sth.</a:t>
                      </a: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句型中。在这一句型中，</a:t>
                      </a: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it</a:t>
                      </a: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作形式主语。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spend 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花费时间和金钱，主语通常是人，常用于</a:t>
                      </a: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sb. spend(s) some time / money on sth.</a:t>
                      </a: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和</a:t>
                      </a: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sb. spend(s) some time / money (in) doing sth.</a:t>
                      </a: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两种句型。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花费金钱，主语通常是人，常用于</a:t>
                      </a: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sb. pay(s) some money for sth.</a:t>
                      </a: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句型。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95288" y="1186852"/>
            <a:ext cx="8424862" cy="420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19" tIns="33859" rIns="67719" bIns="33859" anchor="ctr">
            <a:spAutoFit/>
          </a:bodyPr>
          <a:lstStyle>
            <a:lvl1pPr marL="441325" indent="-441325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278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92175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71563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语境应用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根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据句意用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take, spend, pay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或</a:t>
            </a:r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cost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的适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当形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式填空。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1) That new car ________ them lots of money.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2) Mona ________ 50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yuan</a:t>
            </a:r>
            <a:r>
              <a:rPr lang="en-US" altLang="zh-CN" sz="3200" b="1" dirty="0">
                <a:latin typeface="Times New Roman" panose="02020603050405020304" pitchFamily="18" charset="0"/>
              </a:rPr>
              <a:t> on the books just now.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3) It usually _______  me an hour to do my homework.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520735" y="2438400"/>
            <a:ext cx="1065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cost  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137568" y="2971800"/>
            <a:ext cx="1211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spent 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743199" y="4181774"/>
            <a:ext cx="1087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takes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0" grpId="0"/>
      <p:bldP spid="143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95288" y="1928786"/>
            <a:ext cx="8424862" cy="243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19" tIns="33859" rIns="67719" bIns="33859" anchor="ctr">
            <a:spAutoFit/>
          </a:bodyPr>
          <a:lstStyle>
            <a:lvl1pPr marL="441325" indent="-441325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278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92175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71563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4) You should ________ some time practising your pronunciation.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5) My brother _______ 3,000 y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uan </a:t>
            </a:r>
            <a:r>
              <a:rPr lang="en-US" altLang="zh-CN" sz="3200" b="1" dirty="0">
                <a:latin typeface="Times New Roman" panose="02020603050405020304" pitchFamily="18" charset="0"/>
              </a:rPr>
              <a:t>for the new computer yesterday.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070561" y="1878475"/>
            <a:ext cx="1210588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spend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196397" y="3048000"/>
            <a:ext cx="958917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paid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686</Words>
  <Application>Microsoft Office PowerPoint</Application>
  <PresentationFormat>全屏显示(4:3)</PresentationFormat>
  <Paragraphs>115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宋体</vt:lpstr>
      <vt:lpstr>Arial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22</cp:revision>
  <cp:lastPrinted>1601-01-01T00:00:00Z</cp:lastPrinted>
  <dcterms:created xsi:type="dcterms:W3CDTF">2018-05-02T06:36:26Z</dcterms:created>
  <dcterms:modified xsi:type="dcterms:W3CDTF">2020-09-09T07:00:00Z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