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9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1B7D8-F8AF-4373-8716-500197CEA0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08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48C2C-4615-4593-8410-E968F093D4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0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2EB98-D583-466E-92CF-4D2B7AD118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89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EB0D9-36E3-4A78-81B3-2273A02F50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2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B6980-29D3-46BD-BA70-F1D2823C18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50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F49D5-F153-4201-A34B-575ABFBBF6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36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48E96-D609-45ED-97FC-B0D0F39EAD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55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491D6-4F0C-4A37-9251-2EF74CC693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8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9A775-597D-45E0-8F6E-AAFA9F4AB8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54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C9778-0B2D-46E9-B204-F109F651BB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89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B9FEC-6856-482B-9DFD-76114D22C2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63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CDABF3-032A-4FAE-8DAC-42817E6C73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71463" y="533400"/>
            <a:ext cx="841533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3. Sharks are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at the top of</a:t>
            </a:r>
            <a:r>
              <a:rPr lang="en-US" altLang="zh-CN" sz="3200" b="1" dirty="0">
                <a:latin typeface="Times New Roman" panose="02020603050405020304" pitchFamily="18" charset="0"/>
              </a:rPr>
              <a:t> the food chain in the ocean’s ecosystem.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</a:t>
            </a:r>
            <a:r>
              <a:rPr lang="zh-CN" altLang="en-US" sz="3200" b="1" dirty="0">
                <a:latin typeface="Times New Roman" panose="02020603050405020304" pitchFamily="18" charset="0"/>
              </a:rPr>
              <a:t>鲨鱼位于海洋生物系统食物链的顶部。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09600" y="2514600"/>
            <a:ext cx="80994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at the top of 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最高地位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用最高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最大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速度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声音等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e.g. He shouted 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at the top of</a:t>
            </a:r>
            <a:r>
              <a:rPr lang="en-US" altLang="zh-CN" sz="3200" b="1">
                <a:latin typeface="Times New Roman" panose="02020603050405020304" pitchFamily="18" charset="0"/>
              </a:rPr>
              <a:t> his voice in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  order that he might be heard.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  </a:t>
            </a:r>
            <a:r>
              <a:rPr lang="zh-CN" altLang="en-US" sz="3200" b="1">
                <a:latin typeface="Times New Roman" panose="02020603050405020304" pitchFamily="18" charset="0"/>
              </a:rPr>
              <a:t>他尽力大声叫喊</a:t>
            </a:r>
            <a:r>
              <a:rPr lang="en-US" altLang="zh-CN" sz="3200" b="1">
                <a:latin typeface="Times New Roman" panose="02020603050405020304" pitchFamily="18" charset="0"/>
              </a:rPr>
              <a:t>, </a:t>
            </a:r>
            <a:r>
              <a:rPr lang="zh-CN" altLang="en-US" sz="3200" b="1">
                <a:latin typeface="Times New Roman" panose="02020603050405020304" pitchFamily="18" charset="0"/>
              </a:rPr>
              <a:t>为了别人能听见。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57200" y="838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6962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翻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译句子。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Mary is at the top of her class in English.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___________________________________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85800" y="2209800"/>
            <a:ext cx="508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玛丽的英语是班上第一名。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497888" cy="358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marL="444500" indent="-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3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4. If their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numbers </a:t>
            </a:r>
            <a:r>
              <a:rPr lang="en-US" altLang="zh-CN" sz="3200" b="1" dirty="0">
                <a:latin typeface="Times New Roman" panose="02020603050405020304" pitchFamily="18" charset="0"/>
              </a:rPr>
              <a:t>drop too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low</a:t>
            </a:r>
            <a:r>
              <a:rPr lang="en-US" altLang="zh-CN" sz="3200" b="1" dirty="0">
                <a:latin typeface="Times New Roman" panose="02020603050405020304" pitchFamily="18" charset="0"/>
              </a:rPr>
              <a:t>, it will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bring danger to all ocean life.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如果它们的数目降至过低，会给所有海洋生物带来危险。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此句复数形式的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numbers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表达全海洋中鲨鱼的总量。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497888" cy="4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marL="723900" indent="-723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32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当表示数值的高或低时，</a:t>
            </a:r>
            <a:r>
              <a:rPr lang="en-US" altLang="zh-CN" sz="3200" b="1" dirty="0">
                <a:latin typeface="Times New Roman" panose="02020603050405020304" pitchFamily="18" charset="0"/>
              </a:rPr>
              <a:t>number</a:t>
            </a:r>
            <a:r>
              <a:rPr lang="zh-CN" altLang="en-US" sz="3200" b="1" dirty="0">
                <a:latin typeface="Times New Roman" panose="02020603050405020304" pitchFamily="18" charset="0"/>
              </a:rPr>
              <a:t>要用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high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low</a:t>
            </a:r>
            <a:r>
              <a:rPr lang="zh-CN" altLang="en-US" sz="3200" b="1" dirty="0">
                <a:latin typeface="Times New Roman" panose="02020603050405020304" pitchFamily="18" charset="0"/>
              </a:rPr>
              <a:t>修饰。常与</a:t>
            </a:r>
            <a:r>
              <a:rPr lang="en-US" altLang="zh-CN" sz="3200" b="1" dirty="0">
                <a:latin typeface="Times New Roman" panose="02020603050405020304" pitchFamily="18" charset="0"/>
              </a:rPr>
              <a:t>number</a:t>
            </a:r>
            <a:r>
              <a:rPr lang="zh-CN" altLang="en-US" sz="3200" b="1" dirty="0">
                <a:latin typeface="Times New Roman" panose="02020603050405020304" pitchFamily="18" charset="0"/>
              </a:rPr>
              <a:t>搭配的动词有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grow, fall</a:t>
            </a:r>
            <a:r>
              <a:rPr lang="zh-CN" altLang="en-US" sz="3200" b="1" dirty="0">
                <a:latin typeface="Times New Roman" panose="02020603050405020304" pitchFamily="18" charset="0"/>
              </a:rPr>
              <a:t>等。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e.g. In </a:t>
            </a:r>
            <a:r>
              <a:rPr lang="en-US" altLang="zh-CN" sz="3200" b="1" dirty="0">
                <a:latin typeface="Times New Roman" panose="02020603050405020304" pitchFamily="18" charset="0"/>
              </a:rPr>
              <a:t>that country, the number of children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going </a:t>
            </a:r>
            <a:r>
              <a:rPr lang="en-US" altLang="zh-CN" sz="3200" b="1" dirty="0">
                <a:latin typeface="Times New Roman" panose="02020603050405020304" pitchFamily="18" charset="0"/>
              </a:rPr>
              <a:t>to school is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higher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in cities than in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   towns </a:t>
            </a:r>
            <a:r>
              <a:rPr lang="en-US" altLang="zh-CN" sz="3200" b="1" dirty="0">
                <a:latin typeface="Times New Roman" panose="02020603050405020304" pitchFamily="18" charset="0"/>
              </a:rPr>
              <a:t>and villages.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       在</a:t>
            </a:r>
            <a:r>
              <a:rPr lang="zh-CN" altLang="en-US" sz="3200" b="1" dirty="0">
                <a:latin typeface="Times New Roman" panose="02020603050405020304" pitchFamily="18" charset="0"/>
              </a:rPr>
              <a:t>那个国家，城市儿童入学人数比乡镇及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农</a:t>
            </a:r>
            <a:r>
              <a:rPr lang="zh-CN" altLang="en-US" sz="3200" b="1" dirty="0">
                <a:latin typeface="Times New Roman" panose="02020603050405020304" pitchFamily="18" charset="0"/>
              </a:rPr>
              <a:t>村要高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1524000"/>
            <a:ext cx="80772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   In recent years, the </a:t>
            </a:r>
            <a:r>
              <a:rPr lang="en-US" altLang="zh-CN" sz="3200" b="1" dirty="0">
                <a:latin typeface="Times New Roman" panose="02020603050405020304" pitchFamily="18" charset="0"/>
              </a:rPr>
              <a:t>number of families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that </a:t>
            </a:r>
            <a:r>
              <a:rPr lang="en-US" altLang="zh-CN" sz="3200" b="1" dirty="0">
                <a:latin typeface="Times New Roman" panose="02020603050405020304" pitchFamily="18" charset="0"/>
              </a:rPr>
              <a:t>own cars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has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been growing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quickly.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/>
              <a:t>      </a:t>
            </a:r>
            <a:r>
              <a:rPr lang="zh-CN" altLang="en-US" sz="3200" b="1" dirty="0" smtClean="0"/>
              <a:t>近几年来</a:t>
            </a:r>
            <a:r>
              <a:rPr lang="zh-CN" altLang="en-US" sz="3200" b="1" dirty="0"/>
              <a:t>拥有轿车的家庭数量增长很快。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23069" y="1371600"/>
            <a:ext cx="8534400" cy="186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7" rIns="91435" bIns="45717"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1. Without a fin, a shark can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no longer</a:t>
            </a:r>
            <a:r>
              <a:rPr lang="en-US" altLang="zh-CN" sz="3200" b="1" dirty="0">
                <a:latin typeface="Times New Roman" panose="02020603050405020304" pitchFamily="18" charset="0"/>
              </a:rPr>
              <a:t> swim and slowly dies.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没有鱼鳍，鲨鱼不能再游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泳，然</a:t>
            </a:r>
            <a:r>
              <a:rPr lang="zh-CN" altLang="en-US" sz="3200" b="1" dirty="0">
                <a:latin typeface="Times New Roman" panose="02020603050405020304" pitchFamily="18" charset="0"/>
              </a:rPr>
              <a:t>后慢慢死去。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38200" y="3803143"/>
            <a:ext cx="7704138" cy="127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 anchor="ctr">
            <a:spAutoFit/>
          </a:bodyPr>
          <a:lstStyle>
            <a:lvl1pPr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longer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 not…any longer/ not… any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more “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不再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， 但它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们侧重的方面不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同。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200" y="947739"/>
            <a:ext cx="8208963" cy="462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 anchor="ctr">
            <a:spAutoFit/>
          </a:bodyPr>
          <a:lstStyle>
            <a:lvl1pPr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66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longer, not…any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longer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侧重时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间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e.g.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Mr. Brown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no longer</a:t>
            </a:r>
            <a:r>
              <a:rPr lang="en-US" altLang="zh-CN" sz="3200" b="1" dirty="0">
                <a:latin typeface="Times New Roman" panose="02020603050405020304" pitchFamily="18" charset="0"/>
              </a:rPr>
              <a:t> works here.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= Mr. Brown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doesn’t</a:t>
            </a:r>
            <a:r>
              <a:rPr lang="en-US" altLang="zh-CN" sz="3200" b="1" dirty="0">
                <a:latin typeface="Times New Roman" panose="02020603050405020304" pitchFamily="18" charset="0"/>
              </a:rPr>
              <a:t> work here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any longer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布</a:t>
            </a:r>
            <a:r>
              <a:rPr lang="zh-CN" altLang="en-US" sz="3200" b="1" dirty="0">
                <a:latin typeface="Times New Roman" panose="02020603050405020304" pitchFamily="18" charset="0"/>
              </a:rPr>
              <a:t>朗先生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不再在</a:t>
            </a:r>
            <a:r>
              <a:rPr lang="zh-CN" altLang="en-US" sz="3200" b="1" dirty="0">
                <a:latin typeface="Times New Roman" panose="02020603050405020304" pitchFamily="18" charset="0"/>
              </a:rPr>
              <a:t>这工作了。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not ... any anymore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侧重程度和数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量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e.g. You can’t drink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any more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你不能再喝了。（喝酒的量到了一定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的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程</a:t>
            </a:r>
            <a:r>
              <a:rPr lang="zh-CN" altLang="en-US" sz="3200" b="1" dirty="0">
                <a:latin typeface="Times New Roman" panose="02020603050405020304" pitchFamily="18" charset="0"/>
              </a:rPr>
              <a:t>度，不能再继续喝下去了。）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42937" y="2464068"/>
            <a:ext cx="7129463" cy="63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Joe doesn’t like dancing any longer.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7163" cy="117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改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为同义句。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Joe no longer likes dancing.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914400"/>
            <a:ext cx="730567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2. This method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not only</a:t>
            </a:r>
            <a:r>
              <a:rPr lang="en-US" altLang="zh-CN" sz="3200" b="1" dirty="0">
                <a:latin typeface="Times New Roman" panose="02020603050405020304" pitchFamily="18" charset="0"/>
              </a:rPr>
              <a:t> cruel,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but also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harmful to</a:t>
            </a:r>
            <a:r>
              <a:rPr lang="en-US" altLang="zh-CN" sz="3200" b="1" dirty="0">
                <a:latin typeface="Times New Roman" panose="02020603050405020304" pitchFamily="18" charset="0"/>
              </a:rPr>
              <a:t> the environment.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这种方法不但残忍而且对环境有害。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38200" y="2895600"/>
            <a:ext cx="7848600" cy="186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not only…but also… </a:t>
            </a:r>
            <a:r>
              <a:rPr lang="en-US" altLang="zh-CN" sz="3200" b="1" dirty="0">
                <a:latin typeface="Times New Roman" panose="02020603050405020304" pitchFamily="18" charset="0"/>
              </a:rPr>
              <a:t>“</a:t>
            </a:r>
            <a:r>
              <a:rPr lang="zh-CN" altLang="en-US" sz="3200" b="1" dirty="0">
                <a:latin typeface="Times New Roman" panose="02020603050405020304" pitchFamily="18" charset="0"/>
              </a:rPr>
              <a:t>不仅</a:t>
            </a:r>
            <a:r>
              <a:rPr lang="en-US" altLang="zh-CN" sz="3200" b="1" dirty="0"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Times New Roman" panose="02020603050405020304" pitchFamily="18" charset="0"/>
              </a:rPr>
              <a:t>而且</a:t>
            </a:r>
            <a:r>
              <a:rPr lang="en-US" altLang="zh-CN" sz="3200" b="1" dirty="0">
                <a:latin typeface="Times New Roman" panose="02020603050405020304" pitchFamily="18" charset="0"/>
              </a:rPr>
              <a:t>……”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连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接两个表示并列关系的成分，着重强调后者，其中的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also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有时可以省略。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685800"/>
            <a:ext cx="8569325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not only</a:t>
            </a:r>
            <a:r>
              <a:rPr lang="zh-CN" altLang="en-US" sz="3200" b="1" dirty="0">
                <a:latin typeface="Times New Roman" panose="02020603050405020304" pitchFamily="18" charset="0"/>
              </a:rPr>
              <a:t>置于句首时，常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用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倒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装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语</a:t>
            </a:r>
            <a:r>
              <a:rPr lang="zh-CN" altLang="en-US" sz="3200" b="1" dirty="0">
                <a:latin typeface="Times New Roman" panose="02020603050405020304" pitchFamily="18" charset="0"/>
              </a:rPr>
              <a:t>序。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not only... but also...</a:t>
            </a:r>
            <a:r>
              <a:rPr lang="zh-CN" altLang="en-US" sz="3200" b="1" dirty="0">
                <a:latin typeface="Times New Roman" panose="02020603050405020304" pitchFamily="18" charset="0"/>
              </a:rPr>
              <a:t>连接两个主语时，谓语动词须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与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后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面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那</a:t>
            </a:r>
            <a:r>
              <a:rPr lang="zh-CN" altLang="en-US" sz="3200" b="1" dirty="0">
                <a:latin typeface="Times New Roman" panose="02020603050405020304" pitchFamily="18" charset="0"/>
              </a:rPr>
              <a:t>个主语在人称和数上保持一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致。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590800"/>
            <a:ext cx="7993063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 anchor="ctr">
            <a:spAutoFit/>
          </a:bodyPr>
          <a:lstStyle>
            <a:lvl1pPr marL="804863" indent="-804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84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63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e.g. She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not only</a:t>
            </a:r>
            <a:r>
              <a:rPr lang="en-US" altLang="zh-CN" sz="3200" b="1" dirty="0">
                <a:latin typeface="Times New Roman" panose="02020603050405020304" pitchFamily="18" charset="0"/>
              </a:rPr>
              <a:t> plays well,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but also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writes music.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Not only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does</a:t>
            </a:r>
            <a:r>
              <a:rPr lang="en-US" altLang="zh-CN" sz="3200" b="1" dirty="0">
                <a:latin typeface="Times New Roman" panose="02020603050405020304" pitchFamily="18" charset="0"/>
              </a:rPr>
              <a:t> my sister sing well, but she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dances</a:t>
            </a:r>
            <a:r>
              <a:rPr lang="en-US" altLang="zh-CN" sz="3200" b="1" dirty="0">
                <a:latin typeface="Times New Roman" panose="02020603050405020304" pitchFamily="18" charset="0"/>
              </a:rPr>
              <a:t> well.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Not only</a:t>
            </a:r>
            <a:r>
              <a:rPr lang="en-US" altLang="zh-CN" sz="3200" b="1" dirty="0">
                <a:latin typeface="Times New Roman" panose="02020603050405020304" pitchFamily="18" charset="0"/>
              </a:rPr>
              <a:t> the students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but also</a:t>
            </a:r>
            <a:r>
              <a:rPr lang="en-US" altLang="zh-CN" sz="3200" b="1" dirty="0">
                <a:latin typeface="Times New Roman" panose="02020603050405020304" pitchFamily="18" charset="0"/>
              </a:rPr>
              <a:t> the 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teacher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sz="3200" b="1" dirty="0">
                <a:latin typeface="Times New Roman" panose="02020603050405020304" pitchFamily="18" charset="0"/>
              </a:rPr>
              <a:t> working hard.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98438" y="957263"/>
            <a:ext cx="8640762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 anchor="ctr">
            <a:spAutoFit/>
          </a:bodyPr>
          <a:lstStyle>
            <a:lvl1pPr marL="533400" indent="-533400">
              <a:tabLst>
                <a:tab pos="4757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2788">
              <a:tabLst>
                <a:tab pos="4757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757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757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757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757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757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757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757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同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义句转换，每空一词。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1) She and I have already been to Beijing.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____ ____ she ____ ____ I have already been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to Beijing.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2) He likes to swim and he wants to teach the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kids to swim, too.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Not only ____ ____ ____ to swim, ____ he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wants to teach the kids to swim.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2143125"/>
            <a:ext cx="46799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Not   only         but  also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362200" y="4495800"/>
            <a:ext cx="2895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does he     like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572250" y="4495800"/>
            <a:ext cx="10795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but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  <p:bldP spid="92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28600" y="1404938"/>
            <a:ext cx="8640763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3) The twins were late this morning. Sam 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was late this morning, too.  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Not only the twins ____ ____ Sam ____ 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late this morning. 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____ ____ Sam but also the twins _____ late 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this morning.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781800" y="2590800"/>
            <a:ext cx="10080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was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38200" y="3733800"/>
            <a:ext cx="23034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Not  only  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629400" y="3733800"/>
            <a:ext cx="15113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were 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114800" y="2563813"/>
            <a:ext cx="20875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but  also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09600" y="1143000"/>
            <a:ext cx="7929563" cy="422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be harmful to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有害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翻译句子。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1) </a:t>
            </a:r>
            <a:r>
              <a:rPr lang="zh-CN" altLang="en-US" sz="3200" b="1" dirty="0">
                <a:latin typeface="Times New Roman" panose="02020603050405020304" pitchFamily="18" charset="0"/>
              </a:rPr>
              <a:t>吸烟有害健康。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Smoking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is harmful to</a:t>
            </a:r>
            <a:r>
              <a:rPr lang="en-US" altLang="zh-CN" sz="3200" b="1" dirty="0">
                <a:latin typeface="Times New Roman" panose="02020603050405020304" pitchFamily="18" charset="0"/>
              </a:rPr>
              <a:t> the health.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2)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手机玩</a:t>
            </a:r>
            <a:r>
              <a:rPr lang="zh-CN" altLang="en-US" sz="3200" b="1" dirty="0">
                <a:latin typeface="Times New Roman" panose="02020603050405020304" pitchFamily="18" charset="0"/>
              </a:rPr>
              <a:t>太多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对眼睛有</a:t>
            </a:r>
            <a:r>
              <a:rPr lang="zh-CN" altLang="en-US" sz="3200" b="1" dirty="0">
                <a:latin typeface="Times New Roman" panose="02020603050405020304" pitchFamily="18" charset="0"/>
              </a:rPr>
              <a:t>害。 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/>
              <a:t>   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Playing mobile phone much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harmful 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to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eyes. 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845</Words>
  <Application>Microsoft Office PowerPoint</Application>
  <PresentationFormat>全屏显示(4:3)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19</cp:revision>
  <cp:lastPrinted>1601-01-01T00:00:00Z</cp:lastPrinted>
  <dcterms:created xsi:type="dcterms:W3CDTF">2018-05-03T07:39:41Z</dcterms:created>
  <dcterms:modified xsi:type="dcterms:W3CDTF">2020-09-09T02:25:38Z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