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7" r:id="rId3"/>
    <p:sldId id="258" r:id="rId4"/>
    <p:sldId id="307" r:id="rId5"/>
    <p:sldId id="262" r:id="rId6"/>
    <p:sldId id="291" r:id="rId7"/>
    <p:sldId id="265" r:id="rId8"/>
    <p:sldId id="268" r:id="rId9"/>
    <p:sldId id="269" r:id="rId10"/>
    <p:sldId id="309" r:id="rId11"/>
    <p:sldId id="310" r:id="rId12"/>
    <p:sldId id="311" r:id="rId13"/>
    <p:sldId id="312" r:id="rId14"/>
    <p:sldId id="273" r:id="rId15"/>
    <p:sldId id="276" r:id="rId16"/>
    <p:sldId id="320" r:id="rId17"/>
    <p:sldId id="319" r:id="rId18"/>
    <p:sldId id="274" r:id="rId19"/>
    <p:sldId id="275" r:id="rId20"/>
    <p:sldId id="315" r:id="rId21"/>
    <p:sldId id="313" r:id="rId22"/>
    <p:sldId id="314" r:id="rId23"/>
    <p:sldId id="316" r:id="rId24"/>
    <p:sldId id="321" r:id="rId25"/>
    <p:sldId id="306" r:id="rId26"/>
    <p:sldId id="317" r:id="rId27"/>
    <p:sldId id="287" r:id="rId28"/>
    <p:sldId id="288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FF"/>
    <a:srgbClr val="FF66FF"/>
    <a:srgbClr val="B1BF27"/>
    <a:srgbClr val="FF0066"/>
    <a:srgbClr val="0033CC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91D9C-32D8-4041-8827-63BBEB87B5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40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69A5B-1645-467D-959E-F2214A1BDE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32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94F8A-D183-4683-AB2A-1A1E6B5144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70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381AF-DDCF-4290-B768-326054E6DE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95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DD047-5959-4FC5-A428-43B3A0585C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30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753D9-DC2C-4DC7-9FB6-6E2531806D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98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8BE49-8D48-453B-B58A-57BD1C61E4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4F402-A7BD-4ED9-ACE2-B1530D1AFA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9308F-8E42-4A85-AE9F-06FAAFC5B3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24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0F07A-6FF8-4CE1-A0FC-6534D88FFF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37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E322B-8AEE-44DC-BEC3-17790F4396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105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5" tIns="45706" rIns="91415" bIns="457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5" tIns="45706" rIns="91415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5" tIns="45706" rIns="91415" bIns="45706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5" tIns="45706" rIns="91415" bIns="45706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5" tIns="45706" rIns="91415" bIns="45706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688ABB-AC2B-4D68-A1D8-AE73ED917B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ection%20A%203a.mp3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WordArt 4"/>
          <p:cNvSpPr>
            <a:spLocks noChangeArrowheads="1" noChangeShapeType="1"/>
          </p:cNvSpPr>
          <p:nvPr/>
        </p:nvSpPr>
        <p:spPr bwMode="auto">
          <a:xfrm>
            <a:off x="5148263" y="3716338"/>
            <a:ext cx="2449512" cy="11525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dirty="0">
                <a:solidFill>
                  <a:srgbClr val="0000FF"/>
                </a:solidFill>
                <a:cs typeface="Arial" panose="020B0604020202020204" pitchFamily="34" charset="0"/>
              </a:rPr>
              <a:t>Unit 13</a:t>
            </a:r>
            <a:endParaRPr lang="zh-CN" altLang="en-US" sz="3600" b="1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288" y="1484313"/>
            <a:ext cx="7200900" cy="628650"/>
          </a:xfrm>
          <a:prstGeom prst="rect">
            <a:avLst/>
          </a:prstGeom>
          <a:solidFill>
            <a:schemeClr val="lt1">
              <a:alpha val="49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Read </a:t>
            </a:r>
            <a:r>
              <a:rPr lang="en-US" altLang="zh-CN" sz="3200" b="1" dirty="0">
                <a:solidFill>
                  <a:srgbClr val="0000FF"/>
                </a:solidFill>
                <a:cs typeface="Arial" panose="020B0604020202020204" pitchFamily="34" charset="0"/>
              </a:rPr>
              <a:t>and match the main ideas.</a:t>
            </a:r>
          </a:p>
        </p:txBody>
      </p:sp>
      <p:sp>
        <p:nvSpPr>
          <p:cNvPr id="61443" name="Text Box 38"/>
          <p:cNvSpPr txBox="1">
            <a:spLocks noChangeArrowheads="1"/>
          </p:cNvSpPr>
          <p:nvPr/>
        </p:nvSpPr>
        <p:spPr bwMode="auto">
          <a:xfrm>
            <a:off x="179388" y="2216150"/>
            <a:ext cx="4105275" cy="3539430"/>
          </a:xfrm>
          <a:prstGeom prst="rect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71463" indent="-2714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23913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19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39888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FontTx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</a:rPr>
              <a:t>Talk about shark fin soup.</a:t>
            </a:r>
          </a:p>
          <a:p>
            <a:pPr>
              <a:spcBef>
                <a:spcPts val="0"/>
              </a:spcBef>
              <a:buFontTx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</a:rPr>
              <a:t>Sharks are endangered now.</a:t>
            </a:r>
          </a:p>
          <a:p>
            <a:pPr>
              <a:spcBef>
                <a:spcPts val="0"/>
              </a:spcBef>
              <a:buFontTx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</a:rPr>
              <a:t>Call on people  against eating shark fins.</a:t>
            </a:r>
          </a:p>
        </p:txBody>
      </p:sp>
      <p:sp>
        <p:nvSpPr>
          <p:cNvPr id="61444" name="Text Box 39"/>
          <p:cNvSpPr txBox="1">
            <a:spLocks noChangeArrowheads="1"/>
          </p:cNvSpPr>
          <p:nvPr/>
        </p:nvSpPr>
        <p:spPr bwMode="auto">
          <a:xfrm>
            <a:off x="6445250" y="3584575"/>
            <a:ext cx="2089150" cy="2071688"/>
          </a:xfrm>
          <a:prstGeom prst="rect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</a:rPr>
              <a:t> Para.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3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</a:rPr>
              <a:t> Para.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1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</a:rPr>
              <a:t> Para.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2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3708400" y="2708275"/>
            <a:ext cx="2808288" cy="18732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9" name="Line 41"/>
          <p:cNvSpPr>
            <a:spLocks noChangeShapeType="1"/>
          </p:cNvSpPr>
          <p:nvPr/>
        </p:nvSpPr>
        <p:spPr bwMode="auto">
          <a:xfrm>
            <a:off x="3419872" y="4005064"/>
            <a:ext cx="3168253" cy="130829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 flipV="1">
            <a:off x="3995936" y="3873500"/>
            <a:ext cx="2592189" cy="1128514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448" name="Picture 8" descr="图片听力1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484313"/>
            <a:ext cx="865188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4" t="16248" r="8864" b="16248"/>
          <a:stretch/>
        </p:blipFill>
        <p:spPr>
          <a:xfrm>
            <a:off x="1548358" y="307910"/>
            <a:ext cx="5472609" cy="1152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8" grpId="0" animBg="1"/>
      <p:bldP spid="22569" grpId="0" animBg="1"/>
      <p:bldP spid="225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Text Box 13"/>
          <p:cNvSpPr txBox="1">
            <a:spLocks noChangeArrowheads="1"/>
          </p:cNvSpPr>
          <p:nvPr/>
        </p:nvSpPr>
        <p:spPr bwMode="auto">
          <a:xfrm>
            <a:off x="684213" y="2781300"/>
            <a:ext cx="8208962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1225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19213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27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5188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23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95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67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39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① Shark </a:t>
            </a:r>
            <a:r>
              <a:rPr lang="en-US" altLang="zh-CN" sz="3200" b="1" dirty="0">
                <a:latin typeface="Times New Roman" panose="02020603050405020304" pitchFamily="18" charset="0"/>
              </a:rPr>
              <a:t>fin</a:t>
            </a:r>
            <a:r>
              <a:rPr lang="zh-CN" altLang="en-US" sz="3200" b="1" dirty="0">
                <a:latin typeface="Times New Roman" panose="02020603050405020304" pitchFamily="18" charset="0"/>
              </a:rPr>
              <a:t>（鱼鳍）</a:t>
            </a:r>
            <a:r>
              <a:rPr lang="en-US" altLang="zh-CN" sz="3200" b="1" dirty="0">
                <a:latin typeface="Times New Roman" panose="02020603050405020304" pitchFamily="18" charset="0"/>
              </a:rPr>
              <a:t>soup is famous and expensive all around the world.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② You’re </a:t>
            </a:r>
            <a:r>
              <a:rPr lang="en-US" altLang="zh-CN" sz="3200" b="1" dirty="0">
                <a:latin typeface="Times New Roman" panose="02020603050405020304" pitchFamily="18" charset="0"/>
              </a:rPr>
              <a:t>killing a whole shark when you enjoy a bowl of shark fin soup.</a:t>
            </a:r>
          </a:p>
        </p:txBody>
      </p:sp>
      <p:sp>
        <p:nvSpPr>
          <p:cNvPr id="55" name="矩形 54"/>
          <p:cNvSpPr/>
          <p:nvPr/>
        </p:nvSpPr>
        <p:spPr>
          <a:xfrm>
            <a:off x="827088" y="1844675"/>
            <a:ext cx="6192837" cy="609600"/>
          </a:xfrm>
          <a:prstGeom prst="rect">
            <a:avLst/>
          </a:prstGeom>
          <a:solidFill>
            <a:schemeClr val="lt1">
              <a:alpha val="49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400" b="1">
                <a:solidFill>
                  <a:srgbClr val="0000FF"/>
                </a:solidFill>
                <a:cs typeface="Arial" panose="020B0604020202020204" pitchFamily="34" charset="0"/>
              </a:rPr>
              <a:t>True or false. (Paragraph 1)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23850" y="2780928"/>
            <a:ext cx="5032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23850" y="4005064"/>
            <a:ext cx="5032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2987675" y="3429000"/>
            <a:ext cx="3456533" cy="5746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952130" y="3352799"/>
            <a:ext cx="3816002" cy="727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southern China.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 b="11400"/>
          <a:stretch/>
        </p:blipFill>
        <p:spPr>
          <a:xfrm>
            <a:off x="1187624" y="476673"/>
            <a:ext cx="6826955" cy="1296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8" grpId="0"/>
      <p:bldP spid="26639" grpId="0"/>
      <p:bldP spid="2664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95288" y="476250"/>
            <a:ext cx="8064500" cy="579438"/>
          </a:xfrm>
          <a:prstGeom prst="rect">
            <a:avLst/>
          </a:prstGeom>
          <a:solidFill>
            <a:schemeClr val="lt1">
              <a:alpha val="49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00FF"/>
                </a:solidFill>
                <a:cs typeface="Arial" panose="020B0604020202020204" pitchFamily="34" charset="0"/>
              </a:rPr>
              <a:t>Read Paragraph 2 and fill in the chart.</a:t>
            </a:r>
          </a:p>
        </p:txBody>
      </p:sp>
      <p:sp>
        <p:nvSpPr>
          <p:cNvPr id="63491" name="Text Box 15"/>
          <p:cNvSpPr txBox="1">
            <a:spLocks noChangeArrowheads="1"/>
          </p:cNvSpPr>
          <p:nvPr/>
        </p:nvSpPr>
        <p:spPr bwMode="auto">
          <a:xfrm>
            <a:off x="1619250" y="1341438"/>
            <a:ext cx="5759450" cy="1027974"/>
          </a:xfrm>
          <a:prstGeom prst="rect">
            <a:avLst/>
          </a:prstGeom>
          <a:noFill/>
          <a:ln w="1905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people enjoy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a bowl of shark fin soup</a:t>
            </a:r>
          </a:p>
        </p:txBody>
      </p:sp>
      <p:sp>
        <p:nvSpPr>
          <p:cNvPr id="63492" name="Line 16"/>
          <p:cNvSpPr>
            <a:spLocks noChangeShapeType="1"/>
          </p:cNvSpPr>
          <p:nvPr/>
        </p:nvSpPr>
        <p:spPr bwMode="auto">
          <a:xfrm>
            <a:off x="4283075" y="2498725"/>
            <a:ext cx="1588" cy="719138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3" name="Text Box 17"/>
          <p:cNvSpPr txBox="1">
            <a:spLocks noChangeArrowheads="1"/>
          </p:cNvSpPr>
          <p:nvPr/>
        </p:nvSpPr>
        <p:spPr bwMode="auto">
          <a:xfrm>
            <a:off x="611188" y="3268663"/>
            <a:ext cx="7705725" cy="1085850"/>
          </a:xfrm>
          <a:prstGeom prst="rect">
            <a:avLst/>
          </a:prstGeom>
          <a:noFill/>
          <a:ln w="1905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latin typeface="Times New Roman" panose="02020603050405020304" pitchFamily="18" charset="0"/>
              </a:rPr>
              <a:t>fishermen ___________, _______________, then _______________________</a:t>
            </a:r>
          </a:p>
        </p:txBody>
      </p:sp>
      <p:sp>
        <p:nvSpPr>
          <p:cNvPr id="63494" name="Line 18"/>
          <p:cNvSpPr>
            <a:spLocks noChangeShapeType="1"/>
          </p:cNvSpPr>
          <p:nvPr/>
        </p:nvSpPr>
        <p:spPr bwMode="auto">
          <a:xfrm>
            <a:off x="4284663" y="4514850"/>
            <a:ext cx="0" cy="719138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5" name="Text Box 19"/>
          <p:cNvSpPr txBox="1">
            <a:spLocks noChangeArrowheads="1"/>
          </p:cNvSpPr>
          <p:nvPr/>
        </p:nvSpPr>
        <p:spPr bwMode="auto">
          <a:xfrm>
            <a:off x="755650" y="5229225"/>
            <a:ext cx="7561263" cy="1175706"/>
          </a:xfrm>
          <a:prstGeom prst="rect">
            <a:avLst/>
          </a:prstGeom>
          <a:noFill/>
          <a:ln w="1905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________________________________</a:t>
            </a:r>
          </a:p>
          <a:p>
            <a:pPr algn="ctr"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fell </a:t>
            </a:r>
            <a:r>
              <a:rPr lang="en-US" altLang="zh-CN" sz="3200" b="1" dirty="0">
                <a:latin typeface="Times New Roman" panose="02020603050405020304" pitchFamily="18" charset="0"/>
              </a:rPr>
              <a:t>quickly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411413" y="3284538"/>
            <a:ext cx="2363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catch sharks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4859338" y="3281363"/>
            <a:ext cx="2970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cut off their fins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2411413" y="3722620"/>
            <a:ext cx="57027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throw them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back into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ocean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1187450" y="5229200"/>
            <a:ext cx="67281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numbers of some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kinds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of sharks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5" grpId="0"/>
      <p:bldP spid="28697" grpId="0"/>
      <p:bldP spid="28699" grpId="0"/>
      <p:bldP spid="287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611188" y="1360488"/>
            <a:ext cx="7993062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1225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19213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27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5188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23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95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67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398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zh-CN" sz="3200" b="1" dirty="0">
                <a:latin typeface="Times New Roman" panose="02020603050405020304" pitchFamily="18" charset="0"/>
              </a:rPr>
              <a:t>WildAid and the WWF are environmental protection groups in China.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2. Two environmental groups call on the government to establish laws to stop the sale of shark fins.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3.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Shark </a:t>
            </a:r>
            <a:r>
              <a:rPr lang="en-US" altLang="zh-CN" sz="3200" b="1" dirty="0">
                <a:latin typeface="Times New Roman" panose="02020603050405020304" pitchFamily="18" charset="0"/>
              </a:rPr>
              <a:t>fins are good for health.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50825" y="1389290"/>
            <a:ext cx="503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50825" y="2636838"/>
            <a:ext cx="503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50825" y="4365625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5851206" y="2014083"/>
            <a:ext cx="3208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around the world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042988" y="4941888"/>
            <a:ext cx="741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So far, no scientific studies have shown that shark fins are good for health.</a:t>
            </a:r>
          </a:p>
        </p:txBody>
      </p:sp>
      <p:sp>
        <p:nvSpPr>
          <p:cNvPr id="55" name="矩形 54"/>
          <p:cNvSpPr/>
          <p:nvPr/>
        </p:nvSpPr>
        <p:spPr>
          <a:xfrm>
            <a:off x="899592" y="496549"/>
            <a:ext cx="6192837" cy="579438"/>
          </a:xfrm>
          <a:prstGeom prst="rect">
            <a:avLst/>
          </a:prstGeom>
          <a:solidFill>
            <a:schemeClr val="lt1">
              <a:alpha val="49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00FF"/>
                </a:solidFill>
                <a:cs typeface="Arial" panose="020B0604020202020204" pitchFamily="34" charset="0"/>
              </a:rPr>
              <a:t>True or </a:t>
            </a:r>
            <a:r>
              <a:rPr lang="en-US" altLang="zh-CN" sz="32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False</a:t>
            </a:r>
            <a:r>
              <a:rPr lang="en-US" altLang="zh-CN" sz="3200" b="1" dirty="0">
                <a:solidFill>
                  <a:srgbClr val="0000FF"/>
                </a:solidFill>
                <a:cs typeface="Arial" panose="020B0604020202020204" pitchFamily="34" charset="0"/>
              </a:rPr>
              <a:t>. (Paragraph 3)</a:t>
            </a:r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4356100" y="2565400"/>
            <a:ext cx="15128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0" grpId="0"/>
      <p:bldP spid="31754" grpId="0"/>
      <p:bldP spid="645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38" name="Group 82"/>
          <p:cNvGraphicFramePr>
            <a:graphicFrameLocks noGrp="1"/>
          </p:cNvGraphicFramePr>
          <p:nvPr>
            <p:ph idx="4294967295"/>
          </p:nvPr>
        </p:nvGraphicFramePr>
        <p:xfrm>
          <a:off x="322263" y="1700213"/>
          <a:ext cx="8642350" cy="4441814"/>
        </p:xfrm>
        <a:graphic>
          <a:graphicData uri="http://schemas.openxmlformats.org/drawingml/2006/table">
            <a:tbl>
              <a:tblPr/>
              <a:tblGrid>
                <a:gridCol w="4824412"/>
                <a:gridCol w="3817938"/>
              </a:tblGrid>
              <a:tr h="1112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Where shark fin soup is popular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Number of sharks caught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and traded every year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5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How governments can help 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3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Two environmental groups against “finning”</a:t>
                      </a:r>
                    </a:p>
                  </a:txBody>
                  <a:tcPr marL="91435" marR="9143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5374561" y="2027225"/>
            <a:ext cx="3398677" cy="58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 southern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China</a:t>
            </a:r>
          </a:p>
        </p:txBody>
      </p:sp>
      <p:sp>
        <p:nvSpPr>
          <p:cNvPr id="19507" name="Text Box 51"/>
          <p:cNvSpPr txBox="1">
            <a:spLocks noChangeArrowheads="1"/>
          </p:cNvSpPr>
          <p:nvPr/>
        </p:nvSpPr>
        <p:spPr bwMode="auto">
          <a:xfrm>
            <a:off x="5795963" y="3068638"/>
            <a:ext cx="1909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70 million</a:t>
            </a:r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5219700" y="4005263"/>
            <a:ext cx="3708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develop laws to stop the sale of shark fins</a:t>
            </a:r>
          </a:p>
        </p:txBody>
      </p:sp>
      <p:sp>
        <p:nvSpPr>
          <p:cNvPr id="19509" name="Text Box 53"/>
          <p:cNvSpPr txBox="1">
            <a:spLocks noChangeArrowheads="1"/>
          </p:cNvSpPr>
          <p:nvPr/>
        </p:nvSpPr>
        <p:spPr bwMode="auto">
          <a:xfrm>
            <a:off x="5651500" y="5013325"/>
            <a:ext cx="28082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WildAid and the WWF</a:t>
            </a:r>
          </a:p>
        </p:txBody>
      </p:sp>
      <p:sp>
        <p:nvSpPr>
          <p:cNvPr id="19526" name="Oval 2"/>
          <p:cNvSpPr>
            <a:spLocks noChangeArrowheads="1"/>
          </p:cNvSpPr>
          <p:nvPr/>
        </p:nvSpPr>
        <p:spPr bwMode="auto">
          <a:xfrm>
            <a:off x="538163" y="549275"/>
            <a:ext cx="647700" cy="6477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3a</a:t>
            </a:r>
          </a:p>
        </p:txBody>
      </p:sp>
      <p:sp>
        <p:nvSpPr>
          <p:cNvPr id="19527" name="Text Box 71"/>
          <p:cNvSpPr txBox="1">
            <a:spLocks noChangeArrowheads="1"/>
          </p:cNvSpPr>
          <p:nvPr/>
        </p:nvSpPr>
        <p:spPr bwMode="auto">
          <a:xfrm>
            <a:off x="1260475" y="604953"/>
            <a:ext cx="7272338" cy="59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Complete </a:t>
            </a:r>
            <a:r>
              <a:rPr lang="en-US" altLang="zh-CN" sz="3200" b="1" dirty="0">
                <a:solidFill>
                  <a:srgbClr val="0000FF"/>
                </a:solidFill>
              </a:rPr>
              <a:t>the fact sheet below.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5" grpId="0" autoUpdateAnimBg="0"/>
      <p:bldP spid="19507" grpId="0" autoUpdateAnimBg="0"/>
      <p:bldP spid="19508" grpId="0" autoUpdateAnimBg="0"/>
      <p:bldP spid="1950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11188" y="981075"/>
            <a:ext cx="786923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0000FF"/>
                </a:solidFill>
              </a:rPr>
              <a:t>Retell the passage according to the words below.</a:t>
            </a:r>
          </a:p>
        </p:txBody>
      </p:sp>
      <p:graphicFrame>
        <p:nvGraphicFramePr>
          <p:cNvPr id="2462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15417"/>
              </p:ext>
            </p:extLst>
          </p:nvPr>
        </p:nvGraphicFramePr>
        <p:xfrm>
          <a:off x="827881" y="2420888"/>
          <a:ext cx="7416800" cy="3456210"/>
        </p:xfrm>
        <a:graphic>
          <a:graphicData uri="http://schemas.openxmlformats.org/drawingml/2006/table">
            <a:tbl>
              <a:tblPr/>
              <a:tblGrid>
                <a:gridCol w="7416800"/>
              </a:tblGrid>
              <a:tr h="3456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shark fin soup       in southern China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cut off     at the top               drop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 endangered         the strongest                       around 70 million   fallen by over 90 percent                 WildAid and the WWF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develop laws       scientific studies </a:t>
                      </a:r>
                      <a:endParaRPr kumimoji="0" lang="en-US" altLang="zh-CN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621" name="Picture 45" descr="post readin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29196" r="2499" b="32350"/>
          <a:stretch>
            <a:fillRect/>
          </a:stretch>
        </p:blipFill>
        <p:spPr bwMode="auto">
          <a:xfrm>
            <a:off x="1979613" y="76200"/>
            <a:ext cx="5113337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9552" y="405708"/>
            <a:ext cx="7600950" cy="121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effectLst/>
              </a:rPr>
              <a:t>According to the text, complete the following exercises. 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467544" y="1701852"/>
            <a:ext cx="8497887" cy="496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Some people like to eat shark fin soup, especially in ________ China. But getting the shark fin is very _______. When people catch sharks, they ______ _______ their fins and throw the sharks back into the ocean. The sharks slowly die because they can’t _______ without fins. And it is also ________ to the environment. Sharks are at the ______ of the food chain. 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2699792" y="2205908"/>
            <a:ext cx="1734760" cy="58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southern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5076056" y="4962491"/>
            <a:ext cx="1619344" cy="58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harmful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567172" y="2783239"/>
            <a:ext cx="1074323" cy="58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cruel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2911388" y="3311530"/>
            <a:ext cx="1927121" cy="58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cut       off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043737" y="4393746"/>
            <a:ext cx="1096765" cy="58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swim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6318539" y="5451872"/>
            <a:ext cx="753722" cy="58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top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85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 autoUpdateAnimBg="0"/>
      <p:bldP spid="21526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467544" y="1412776"/>
            <a:ext cx="8497887" cy="225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If the number of sharks drops too low, it will break the balance of the nature. Please say no to eating shark fin soup, and take action to save the sharks!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027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Oval 2"/>
          <p:cNvSpPr>
            <a:spLocks noChangeArrowheads="1"/>
          </p:cNvSpPr>
          <p:nvPr/>
        </p:nvSpPr>
        <p:spPr bwMode="auto">
          <a:xfrm>
            <a:off x="395288" y="761185"/>
            <a:ext cx="720725" cy="7191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3b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258888" y="692696"/>
            <a:ext cx="760095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Read the passage again and fill </a:t>
            </a:r>
            <a:r>
              <a:rPr lang="en-US" altLang="zh-CN" sz="3200" b="1" dirty="0">
                <a:solidFill>
                  <a:srgbClr val="0000FF"/>
                </a:solidFill>
              </a:rPr>
              <a:t>in the blanks with the words in the box.</a:t>
            </a:r>
          </a:p>
        </p:txBody>
      </p:sp>
      <p:graphicFrame>
        <p:nvGraphicFramePr>
          <p:cNvPr id="21543" name="Group 3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47132157"/>
              </p:ext>
            </p:extLst>
          </p:nvPr>
        </p:nvGraphicFramePr>
        <p:xfrm>
          <a:off x="1258888" y="2183585"/>
          <a:ext cx="6985000" cy="592138"/>
        </p:xfrm>
        <a:graphic>
          <a:graphicData uri="http://schemas.openxmlformats.org/drawingml/2006/table">
            <a:tbl>
              <a:tblPr/>
              <a:tblGrid>
                <a:gridCol w="6985000"/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   although    if    but     when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395288" y="2848747"/>
            <a:ext cx="8497887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AutoNum type="arabicPeriod"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Many </a:t>
            </a:r>
            <a:r>
              <a:rPr lang="en-US" altLang="zh-CN" sz="3200" b="1" dirty="0">
                <a:latin typeface="Times New Roman" panose="02020603050405020304" pitchFamily="18" charset="0"/>
              </a:rPr>
              <a:t>people do not realize they are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killing a whole shark ______ they enjoy a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bowl of shark fin soup.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2. Sharks are at the top of the food chain,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____ if their numbers drop, the ocean’s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ecosystem will be in danger.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4716463" y="3431360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when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985838" y="5013176"/>
            <a:ext cx="54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 autoUpdateAnimBg="0"/>
      <p:bldP spid="2152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50825" y="2246793"/>
            <a:ext cx="8496300" cy="334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3. Many think that sharks are too strong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to be endangered, _____ they are wrong.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4. _________ there are no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scientific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studies </a:t>
            </a:r>
            <a:r>
              <a:rPr lang="en-US" altLang="zh-CN" sz="3200" b="1" dirty="0">
                <a:latin typeface="Times New Roman" panose="02020603050405020304" pitchFamily="18" charset="0"/>
              </a:rPr>
              <a:t>to support this, a lot of people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believe that shark fins are good for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health.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110893" y="2819312"/>
            <a:ext cx="776164" cy="58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but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55650" y="3260263"/>
            <a:ext cx="1824528" cy="58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Although</a:t>
            </a:r>
          </a:p>
        </p:txBody>
      </p:sp>
      <p:graphicFrame>
        <p:nvGraphicFramePr>
          <p:cNvPr id="2357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33344"/>
              </p:ext>
            </p:extLst>
          </p:nvPr>
        </p:nvGraphicFramePr>
        <p:xfrm>
          <a:off x="971550" y="1387956"/>
          <a:ext cx="6985000" cy="592138"/>
        </p:xfrm>
        <a:graphic>
          <a:graphicData uri="http://schemas.openxmlformats.org/drawingml/2006/table">
            <a:tbl>
              <a:tblPr/>
              <a:tblGrid>
                <a:gridCol w="6985000"/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   although    if    but     when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WordArt 6"/>
          <p:cNvSpPr>
            <a:spLocks noChangeArrowheads="1" noChangeShapeType="1" noTextEdit="1"/>
          </p:cNvSpPr>
          <p:nvPr/>
        </p:nvSpPr>
        <p:spPr bwMode="auto">
          <a:xfrm>
            <a:off x="395288" y="476250"/>
            <a:ext cx="8388350" cy="2160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Arial" panose="020B0604020202020204" pitchFamily="34" charset="0"/>
              </a:rPr>
              <a:t>Unit 13 </a:t>
            </a:r>
          </a:p>
          <a:p>
            <a:pPr algn="ctr"/>
            <a:r>
              <a:rPr lang="en-US" altLang="zh-CN" sz="3600" b="1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Arial" panose="020B0604020202020204" pitchFamily="34" charset="0"/>
              </a:rPr>
              <a:t>We're trying to save the earth!</a:t>
            </a:r>
            <a:endParaRPr lang="zh-CN" altLang="en-US" sz="3600" b="1" kern="10" dirty="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50825" y="1695450"/>
            <a:ext cx="8496300" cy="167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5. Sharks may disappear one day _____ we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do not do something to stop the sale of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shark fins.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228184" y="1695450"/>
            <a:ext cx="434724" cy="58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5" tIns="45717" rIns="91435" bIns="45717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</a:p>
        </p:txBody>
      </p:sp>
      <p:graphicFrame>
        <p:nvGraphicFramePr>
          <p:cNvPr id="67590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1911"/>
              </p:ext>
            </p:extLst>
          </p:nvPr>
        </p:nvGraphicFramePr>
        <p:xfrm>
          <a:off x="971550" y="836613"/>
          <a:ext cx="6985000" cy="592138"/>
        </p:xfrm>
        <a:graphic>
          <a:graphicData uri="http://schemas.openxmlformats.org/drawingml/2006/table">
            <a:tbl>
              <a:tblPr/>
              <a:tblGrid>
                <a:gridCol w="6985000"/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   although    if    but     when</a:t>
                      </a:r>
                    </a:p>
                  </a:txBody>
                  <a:tcPr marL="91435" marR="9143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827584" y="1772816"/>
            <a:ext cx="7632700" cy="181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4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What can we do to save the sharks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Work </a:t>
            </a:r>
            <a:r>
              <a:rPr lang="en-US" altLang="zh-CN" sz="3200" b="1" dirty="0">
                <a:solidFill>
                  <a:srgbClr val="0000FF"/>
                </a:solidFill>
                <a:cs typeface="Arial" panose="020B0604020202020204" pitchFamily="34" charset="0"/>
              </a:rPr>
              <a:t>with your group members and make a poster about shark protection.</a:t>
            </a:r>
          </a:p>
        </p:txBody>
      </p:sp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791273"/>
            <a:ext cx="338455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455" y="3791273"/>
            <a:ext cx="31686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0" b="26582"/>
          <a:stretch/>
        </p:blipFill>
        <p:spPr>
          <a:xfrm>
            <a:off x="1760759" y="592087"/>
            <a:ext cx="5333558" cy="1008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6"/>
          <p:cNvSpPr>
            <a:spLocks noChangeArrowheads="1"/>
          </p:cNvSpPr>
          <p:nvPr/>
        </p:nvSpPr>
        <p:spPr bwMode="auto">
          <a:xfrm>
            <a:off x="323850" y="2137148"/>
            <a:ext cx="4032250" cy="38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听说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latin typeface="Times New Roman" panose="02020603050405020304" pitchFamily="18" charset="0"/>
              </a:rPr>
              <a:t>切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掉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割掉 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有害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3200" b="1" dirty="0">
                <a:latin typeface="Times New Roman" panose="02020603050405020304" pitchFamily="18" charset="0"/>
              </a:rPr>
              <a:t>不再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顶部               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……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的数量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带来危险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 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263738" y="2114286"/>
            <a:ext cx="26845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 of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320778" y="2618342"/>
            <a:ext cx="2087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 off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283869" y="3194406"/>
            <a:ext cx="28843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harmful to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4283869" y="4274526"/>
            <a:ext cx="30964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top of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4283869" y="4776360"/>
            <a:ext cx="3167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571" name="Picture 11" descr="summary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2" t="30756" r="12697" b="32350"/>
          <a:stretch>
            <a:fillRect/>
          </a:stretch>
        </p:blipFill>
        <p:spPr bwMode="auto">
          <a:xfrm>
            <a:off x="2339975" y="538821"/>
            <a:ext cx="4175125" cy="11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4283869" y="3780329"/>
            <a:ext cx="2376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longer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4256233" y="5364892"/>
            <a:ext cx="29119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bring danger to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  <p:bldP spid="56329" grpId="0"/>
      <p:bldP spid="56330" grpId="0"/>
      <p:bldP spid="56331" grpId="0"/>
      <p:bldP spid="56332" grpId="0"/>
      <p:bldP spid="2" grpId="0"/>
      <p:bldP spid="665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ChangeArrowheads="1"/>
          </p:cNvSpPr>
          <p:nvPr/>
        </p:nvSpPr>
        <p:spPr bwMode="auto">
          <a:xfrm>
            <a:off x="467544" y="2108515"/>
            <a:ext cx="403225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8. </a:t>
            </a:r>
            <a:r>
              <a:rPr lang="zh-CN" altLang="en-US" sz="3200" b="1" dirty="0">
                <a:latin typeface="Times New Roman" panose="02020603050405020304" pitchFamily="18" charset="0"/>
              </a:rPr>
              <a:t>到目前为止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9. 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不但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……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而且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……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4211638" y="2133600"/>
            <a:ext cx="3816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far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4211254" y="2780940"/>
            <a:ext cx="41052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only…but also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1" grpId="0"/>
      <p:bldP spid="563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79388" y="836613"/>
            <a:ext cx="8640762" cy="59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32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据句意及提示，写出句中所缺单词。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Many countries made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stop smoking in public places.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trade with foreign countries caused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China’s ________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develop quickly.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Henry was so excited when he received an invitation to speak at a(n)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科学的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meeting.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poor workers were often made to work more than 16 hours a day by the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残酷的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boss. 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4859338" y="1409700"/>
            <a:ext cx="952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laws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2124075" y="29972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 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5219700" y="4076700"/>
            <a:ext cx="1719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6459538" y="5661025"/>
            <a:ext cx="1065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cruel</a:t>
            </a:r>
          </a:p>
        </p:txBody>
      </p:sp>
      <p:pic>
        <p:nvPicPr>
          <p:cNvPr id="8" name="Picture 12" descr="Exercises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r="7024"/>
          <a:stretch>
            <a:fillRect/>
          </a:stretch>
        </p:blipFill>
        <p:spPr bwMode="auto">
          <a:xfrm>
            <a:off x="2843808" y="0"/>
            <a:ext cx="2808287" cy="8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/>
      <p:bldP spid="58377" grpId="0"/>
      <p:bldP spid="58378" grpId="0"/>
      <p:bldP spid="583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50825" y="981075"/>
            <a:ext cx="8640763" cy="496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32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II.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根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据句意及所给汉语提示，完成下列句子，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每空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一词。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1. I can see a bird _________ _________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_________ _________ _________ _________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(</a:t>
            </a:r>
            <a:r>
              <a:rPr lang="zh-CN" altLang="en-US" sz="3200" b="1" dirty="0">
                <a:latin typeface="Times New Roman" panose="02020603050405020304" pitchFamily="18" charset="0"/>
              </a:rPr>
              <a:t>在树的顶部</a:t>
            </a:r>
            <a:r>
              <a:rPr lang="en-US" altLang="zh-CN" sz="3200" b="1" dirty="0">
                <a:latin typeface="Times New Roman" panose="02020603050405020304" pitchFamily="18" charset="0"/>
              </a:rPr>
              <a:t>). 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2. The man had a finger _________ _________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(</a:t>
            </a:r>
            <a:r>
              <a:rPr lang="zh-CN" altLang="en-US" sz="3200" b="1" dirty="0">
                <a:latin typeface="Times New Roman" panose="02020603050405020304" pitchFamily="18" charset="0"/>
              </a:rPr>
              <a:t>切掉</a:t>
            </a:r>
            <a:r>
              <a:rPr lang="en-US" altLang="zh-CN" sz="3200" b="1" dirty="0">
                <a:latin typeface="Times New Roman" panose="02020603050405020304" pitchFamily="18" charset="0"/>
              </a:rPr>
              <a:t>) by a machine while working.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3. _________ _________ (</a:t>
            </a:r>
            <a:r>
              <a:rPr lang="zh-CN" altLang="en-US" sz="3200" b="1" dirty="0">
                <a:latin typeface="Times New Roman" panose="02020603050405020304" pitchFamily="18" charset="0"/>
              </a:rPr>
              <a:t>科学研究</a:t>
            </a:r>
            <a:r>
              <a:rPr lang="en-US" altLang="zh-CN" sz="3200" b="1" dirty="0">
                <a:latin typeface="Times New Roman" panose="02020603050405020304" pitchFamily="18" charset="0"/>
              </a:rPr>
              <a:t>) show that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taking a nap (</a:t>
            </a:r>
            <a:r>
              <a:rPr lang="zh-CN" altLang="en-US" sz="3200" b="1" dirty="0">
                <a:latin typeface="Times New Roman" panose="02020603050405020304" pitchFamily="18" charset="0"/>
              </a:rPr>
              <a:t>午睡</a:t>
            </a:r>
            <a:r>
              <a:rPr lang="en-US" altLang="zh-CN" sz="3200" b="1" dirty="0">
                <a:latin typeface="Times New Roman" panose="02020603050405020304" pitchFamily="18" charset="0"/>
              </a:rPr>
              <a:t>) is good for us.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755650" y="2084388"/>
            <a:ext cx="7777163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at / on        the 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top                 of               the              tree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4716463" y="3716338"/>
            <a:ext cx="3128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                  off 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755650" y="4797425"/>
            <a:ext cx="3592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     studies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/>
      <p:bldP spid="58377" grpId="0"/>
      <p:bldP spid="583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79388" y="1047750"/>
            <a:ext cx="8640762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32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4. The government has _________ _________ (</a:t>
            </a:r>
            <a:r>
              <a:rPr lang="zh-CN" altLang="en-US" sz="3200" b="1" dirty="0">
                <a:latin typeface="Times New Roman" panose="02020603050405020304" pitchFamily="18" charset="0"/>
              </a:rPr>
              <a:t>制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定法律</a:t>
            </a:r>
            <a:r>
              <a:rPr lang="en-US" altLang="zh-CN" sz="3200" b="1" dirty="0">
                <a:latin typeface="Times New Roman" panose="02020603050405020304" pitchFamily="18" charset="0"/>
              </a:rPr>
              <a:t>) on food safety.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5. You should stop having _________ _________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_________ (</a:t>
            </a:r>
            <a:r>
              <a:rPr lang="zh-CN" altLang="en-US" sz="3200" b="1" dirty="0">
                <a:latin typeface="Times New Roman" panose="02020603050405020304" pitchFamily="18" charset="0"/>
              </a:rPr>
              <a:t>鱼翅羹</a:t>
            </a:r>
            <a:r>
              <a:rPr lang="en-US" altLang="zh-CN" sz="3200" b="1" dirty="0">
                <a:latin typeface="Times New Roman" panose="02020603050405020304" pitchFamily="18" charset="0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6. _________ _________ _________ (</a:t>
            </a:r>
            <a:r>
              <a:rPr lang="zh-CN" altLang="en-US" sz="3200" b="1" dirty="0">
                <a:latin typeface="Times New Roman" panose="02020603050405020304" pitchFamily="18" charset="0"/>
              </a:rPr>
              <a:t>食物链</a:t>
            </a:r>
            <a:r>
              <a:rPr lang="en-US" altLang="zh-CN" sz="3200" b="1" dirty="0">
                <a:latin typeface="Times New Roman" panose="02020603050405020304" pitchFamily="18" charset="0"/>
              </a:rPr>
              <a:t>) is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the order in which animals and plants eat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each other in order to survive (</a:t>
            </a:r>
            <a:r>
              <a:rPr lang="zh-CN" altLang="en-US" sz="3200" b="1" dirty="0">
                <a:latin typeface="Times New Roman" panose="02020603050405020304" pitchFamily="18" charset="0"/>
              </a:rPr>
              <a:t>生存</a:t>
            </a:r>
            <a:r>
              <a:rPr lang="en-US" altLang="zh-CN" sz="3200" b="1" dirty="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356100" y="1052736"/>
            <a:ext cx="2792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laws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900113" y="2132856"/>
            <a:ext cx="6945312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shark          fin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 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755650" y="3429000"/>
            <a:ext cx="568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            food          chain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/>
      <p:bldP spid="69636" grpId="0"/>
      <p:bldP spid="696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0112" y="2780928"/>
            <a:ext cx="7127875" cy="2592388"/>
          </a:xfrm>
          <a:noFill/>
          <a:ln/>
        </p:spPr>
        <p:txBody>
          <a:bodyPr lIns="129532" tIns="64762" rIns="129532" bIns="64762"/>
          <a:lstStyle/>
          <a:p>
            <a:pPr marL="446088" indent="-446088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Recite the new words</a:t>
            </a:r>
            <a:r>
              <a:rPr kumimoji="1"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altLang="zh-CN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 you’ve learned today.</a:t>
            </a:r>
          </a:p>
          <a:p>
            <a:pPr marL="446088" indent="-446088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Write 5 measures to protect the </a:t>
            </a:r>
          </a:p>
          <a:p>
            <a:pPr marL="446088" indent="-446088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endangered animals.</a:t>
            </a:r>
            <a:endParaRPr lang="en-US" altLang="zh-C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872" name="Picture 8" descr="Homewor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" r="4774"/>
          <a:stretch>
            <a:fillRect/>
          </a:stretch>
        </p:blipFill>
        <p:spPr bwMode="auto">
          <a:xfrm>
            <a:off x="1547813" y="765175"/>
            <a:ext cx="5832475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Section A2 (3a-3b)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005263"/>
            <a:ext cx="5102225" cy="253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11560" y="2780928"/>
            <a:ext cx="7704137" cy="276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44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6837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3513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41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49488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0668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6388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2108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7828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1. To understand the passage about the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endangered animal – sharks.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2. To have the awareness of protecting 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the sharks and respecting nature.</a:t>
            </a:r>
          </a:p>
          <a:p>
            <a:pPr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3. To learn some words and expressions.</a:t>
            </a:r>
          </a:p>
        </p:txBody>
      </p:sp>
      <p:pic>
        <p:nvPicPr>
          <p:cNvPr id="59403" name="Picture 11" descr="Learning objective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03" y="908720"/>
            <a:ext cx="682625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95288" y="1190625"/>
            <a:ext cx="3168650" cy="628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Translation.</a:t>
            </a:r>
            <a:endParaRPr lang="en-US" altLang="zh-CN" sz="3200" b="1" i="1" dirty="0">
              <a:solidFill>
                <a:srgbClr val="0000FF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87338" y="1909763"/>
            <a:ext cx="8748712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</a:rPr>
              <a:t>1. </a:t>
            </a:r>
            <a:r>
              <a:rPr lang="zh-CN" altLang="en-US" sz="3200" b="1">
                <a:latin typeface="Times New Roman" panose="02020603050405020304" pitchFamily="18" charset="0"/>
              </a:rPr>
              <a:t>甚至河底都满是垃圾。</a:t>
            </a:r>
          </a:p>
          <a:p>
            <a:endParaRPr lang="zh-CN" altLang="en-US" sz="3200" b="1">
              <a:latin typeface="Times New Roman" panose="02020603050405020304" pitchFamily="18" charset="0"/>
            </a:endParaRPr>
          </a:p>
          <a:p>
            <a:endParaRPr lang="zh-CN" altLang="en-US" sz="3200" b="1">
              <a:latin typeface="Times New Roman" panose="02020603050405020304" pitchFamily="18" charset="0"/>
            </a:endParaRPr>
          </a:p>
          <a:p>
            <a:endParaRPr lang="zh-CN" altLang="en-US" sz="3200" b="1">
              <a:latin typeface="Times New Roman" panose="02020603050405020304" pitchFamily="18" charset="0"/>
            </a:endParaRPr>
          </a:p>
          <a:p>
            <a:r>
              <a:rPr lang="en-US" altLang="zh-CN" sz="3200" b="1">
                <a:latin typeface="Times New Roman" panose="02020603050405020304" pitchFamily="18" charset="0"/>
              </a:rPr>
              <a:t>2. </a:t>
            </a:r>
            <a:r>
              <a:rPr lang="zh-CN" altLang="en-US" sz="3200" b="1">
                <a:latin typeface="Times New Roman" panose="02020603050405020304" pitchFamily="18" charset="0"/>
              </a:rPr>
              <a:t>这个镇上的每个人都应该参与清扫。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08038" y="16605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/>
          <a:p>
            <a:endParaRPr lang="zh-CN" altLang="zh-CN" sz="3200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755650" y="2559050"/>
            <a:ext cx="795813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Even the bottom of the river was full of rubbish.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55650" y="4508500"/>
            <a:ext cx="69850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Everyone in this town should play a part in cleaning it up. </a:t>
            </a:r>
          </a:p>
        </p:txBody>
      </p:sp>
      <p:pic>
        <p:nvPicPr>
          <p:cNvPr id="8205" name="Picture 13" descr="Revisio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9" t="15256" r="24046" b="21396"/>
          <a:stretch>
            <a:fillRect/>
          </a:stretch>
        </p:blipFill>
        <p:spPr bwMode="auto">
          <a:xfrm>
            <a:off x="2555875" y="115888"/>
            <a:ext cx="3673475" cy="108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2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8351837" cy="294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3. </a:t>
            </a:r>
            <a:r>
              <a:rPr lang="zh-CN" altLang="en-US" sz="3400" b="1" dirty="0">
                <a:latin typeface="Times New Roman" panose="02020603050405020304" pitchFamily="18" charset="0"/>
              </a:rPr>
              <a:t>骑自行车有其它</a:t>
            </a:r>
            <a:r>
              <a:rPr lang="zh-CN" altLang="en-US" sz="3400" b="1" dirty="0" smtClean="0">
                <a:latin typeface="Times New Roman" panose="02020603050405020304" pitchFamily="18" charset="0"/>
              </a:rPr>
              <a:t>的好处。</a:t>
            </a:r>
            <a:endParaRPr lang="zh-CN" altLang="en-US" sz="3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sz="3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sz="3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4. </a:t>
            </a:r>
            <a:r>
              <a:rPr lang="zh-CN" altLang="en-US" sz="3400" b="1" dirty="0">
                <a:latin typeface="Times New Roman" panose="02020603050405020304" pitchFamily="18" charset="0"/>
              </a:rPr>
              <a:t>我买外卖食品从来不拿木筷子和塑料</a:t>
            </a:r>
          </a:p>
          <a:p>
            <a:pPr>
              <a:lnSpc>
                <a:spcPct val="110000"/>
              </a:lnSpc>
            </a:pPr>
            <a:r>
              <a:rPr lang="zh-CN" altLang="en-US" sz="3400" b="1" dirty="0">
                <a:latin typeface="Times New Roman" panose="02020603050405020304" pitchFamily="18" charset="0"/>
              </a:rPr>
              <a:t>    叉子。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971550" y="1628775"/>
            <a:ext cx="7561263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There are other advantages of bike riding.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971550" y="3860800"/>
            <a:ext cx="7597775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 never take wooden chopsticks or plastic forks when I buy takeaway food.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/>
      <p:bldP spid="419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23850" y="4248150"/>
            <a:ext cx="860425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There are some animals which are endangered. We should do something to protect the animals and the environment!    </a:t>
            </a:r>
          </a:p>
        </p:txBody>
      </p:sp>
      <p:sp>
        <p:nvSpPr>
          <p:cNvPr id="11269" name="WordArt 5"/>
          <p:cNvSpPr>
            <a:spLocks noChangeArrowheads="1" noChangeShapeType="1" noTextEdit="1"/>
          </p:cNvSpPr>
          <p:nvPr/>
        </p:nvSpPr>
        <p:spPr bwMode="auto">
          <a:xfrm>
            <a:off x="395288" y="1484313"/>
            <a:ext cx="4321175" cy="259238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Save the earth!</a:t>
            </a:r>
          </a:p>
          <a:p>
            <a:pPr algn="ctr"/>
            <a:r>
              <a:rPr lang="en-US" altLang="zh-CN" sz="3600" b="1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Save the animals!</a:t>
            </a:r>
            <a:endParaRPr lang="zh-CN" altLang="en-US" sz="3600" b="1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latin typeface="Arial Black" panose="020B0A04020102020204" pitchFamily="34" charset="0"/>
            </a:endParaRPr>
          </a:p>
        </p:txBody>
      </p:sp>
      <p:pic>
        <p:nvPicPr>
          <p:cNvPr id="11271" name="Picture 7" descr="T01AB0~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1"/>
          <a:stretch>
            <a:fillRect/>
          </a:stretch>
        </p:blipFill>
        <p:spPr bwMode="auto">
          <a:xfrm>
            <a:off x="5003800" y="1628775"/>
            <a:ext cx="3994150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Warming up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" t="4185" r="8173" b="11443"/>
          <a:stretch>
            <a:fillRect/>
          </a:stretch>
        </p:blipFill>
        <p:spPr bwMode="auto">
          <a:xfrm>
            <a:off x="1692275" y="115888"/>
            <a:ext cx="5400675" cy="14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283968" y="1696087"/>
            <a:ext cx="4680520" cy="422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7" rIns="91435" bIns="45717">
            <a:spAutoFit/>
          </a:bodyPr>
          <a:lstStyle>
            <a:lvl1pPr marL="442913" indent="-4429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652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87488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0977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532063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892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4464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9036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3608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en-US" altLang="zh-CN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Make a list of the 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protected animals in </a:t>
            </a:r>
          </a:p>
          <a:p>
            <a:pPr marL="0" indent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China.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. </a:t>
            </a:r>
            <a:r>
              <a:rPr lang="en-US" altLang="zh-CN" sz="3200" b="1" dirty="0">
                <a:latin typeface="Times New Roman" panose="02020603050405020304" pitchFamily="18" charset="0"/>
              </a:rPr>
              <a:t>What do you know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about sharks?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3. </a:t>
            </a:r>
            <a:r>
              <a:rPr lang="en-US" altLang="zh-CN" sz="3200" b="1" dirty="0">
                <a:latin typeface="Times New Roman" panose="02020603050405020304" pitchFamily="18" charset="0"/>
              </a:rPr>
              <a:t>Do you think sharks 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are endangered</a:t>
            </a:r>
            <a:r>
              <a:rPr lang="en-US" altLang="zh-CN" sz="3200" b="1" dirty="0">
                <a:latin typeface="Times New Roman" panose="02020603050405020304" pitchFamily="18" charset="0"/>
              </a:rPr>
              <a:t>? Why?</a:t>
            </a:r>
          </a:p>
        </p:txBody>
      </p:sp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41438"/>
            <a:ext cx="36004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76700"/>
            <a:ext cx="37719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0" name="Picture 14" descr="discussion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8913"/>
            <a:ext cx="6300788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T01AB0~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5"/>
          <a:stretch>
            <a:fillRect/>
          </a:stretch>
        </p:blipFill>
        <p:spPr bwMode="auto">
          <a:xfrm>
            <a:off x="2627313" y="692150"/>
            <a:ext cx="3744912" cy="265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11188" y="3636963"/>
            <a:ext cx="7920037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7" rIns="91435" bIns="45717"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96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4. </a:t>
            </a:r>
            <a:r>
              <a:rPr lang="en-US" altLang="zh-CN" sz="3400" b="1" dirty="0">
                <a:latin typeface="Times New Roman" panose="02020603050405020304" pitchFamily="18" charset="0"/>
              </a:rPr>
              <a:t>What do you think might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have caused </a:t>
            </a:r>
            <a:r>
              <a:rPr lang="en-US" altLang="zh-CN" sz="3400" b="1" dirty="0">
                <a:latin typeface="Times New Roman" panose="02020603050405020304" pitchFamily="18" charset="0"/>
              </a:rPr>
              <a:t>a fall in the number of sharks?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</TotalTime>
  <Words>1161</Words>
  <Application>Microsoft Office PowerPoint</Application>
  <PresentationFormat>全屏显示(4:3)</PresentationFormat>
  <Paragraphs>168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Arial</vt:lpstr>
      <vt:lpstr>Arial Black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119</cp:revision>
  <dcterms:created xsi:type="dcterms:W3CDTF">2014-05-20T01:49:46Z</dcterms:created>
  <dcterms:modified xsi:type="dcterms:W3CDTF">2020-09-09T02:11:11Z</dcterms:modified>
</cp:coreProperties>
</file>