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3" r:id="rId2"/>
    <p:sldId id="257" r:id="rId3"/>
    <p:sldId id="258" r:id="rId4"/>
    <p:sldId id="314" r:id="rId5"/>
    <p:sldId id="256" r:id="rId6"/>
    <p:sldId id="290" r:id="rId7"/>
    <p:sldId id="260" r:id="rId8"/>
    <p:sldId id="295" r:id="rId9"/>
    <p:sldId id="272" r:id="rId10"/>
    <p:sldId id="345" r:id="rId11"/>
    <p:sldId id="296" r:id="rId12"/>
    <p:sldId id="331" r:id="rId13"/>
    <p:sldId id="298" r:id="rId14"/>
    <p:sldId id="332" r:id="rId15"/>
    <p:sldId id="278" r:id="rId16"/>
    <p:sldId id="348" r:id="rId17"/>
    <p:sldId id="352" r:id="rId18"/>
    <p:sldId id="335" r:id="rId19"/>
    <p:sldId id="300" r:id="rId20"/>
    <p:sldId id="301" r:id="rId21"/>
    <p:sldId id="353" r:id="rId22"/>
    <p:sldId id="354" r:id="rId23"/>
    <p:sldId id="355" r:id="rId24"/>
    <p:sldId id="356" r:id="rId25"/>
    <p:sldId id="357" r:id="rId26"/>
    <p:sldId id="358" r:id="rId27"/>
    <p:sldId id="266" r:id="rId28"/>
    <p:sldId id="287" r:id="rId29"/>
    <p:sldId id="337" r:id="rId30"/>
    <p:sldId id="359" r:id="rId31"/>
    <p:sldId id="338" r:id="rId32"/>
    <p:sldId id="360" r:id="rId33"/>
    <p:sldId id="361" r:id="rId34"/>
    <p:sldId id="362" r:id="rId35"/>
    <p:sldId id="349" r:id="rId36"/>
    <p:sldId id="363" r:id="rId37"/>
    <p:sldId id="346" r:id="rId38"/>
    <p:sldId id="347" r:id="rId39"/>
    <p:sldId id="364" r:id="rId40"/>
    <p:sldId id="288" r:id="rId41"/>
    <p:sldId id="309" r:id="rId42"/>
    <p:sldId id="304" r:id="rId43"/>
    <p:sldId id="340" r:id="rId44"/>
    <p:sldId id="339" r:id="rId45"/>
    <p:sldId id="365" r:id="rId46"/>
    <p:sldId id="366" r:id="rId47"/>
    <p:sldId id="367" r:id="rId48"/>
    <p:sldId id="341" r:id="rId49"/>
    <p:sldId id="286" r:id="rId50"/>
    <p:sldId id="289"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EFFAFB"/>
    <a:srgbClr val="800080"/>
    <a:srgbClr val="660066"/>
    <a:srgbClr val="FF33CC"/>
    <a:srgbClr val="CC00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2" autoAdjust="0"/>
    <p:restoredTop sz="92724" autoAdjust="0"/>
  </p:normalViewPr>
  <p:slideViewPr>
    <p:cSldViewPr>
      <p:cViewPr varScale="1">
        <p:scale>
          <a:sx n="88" d="100"/>
          <a:sy n="88" d="100"/>
        </p:scale>
        <p:origin x="3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686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D6ADBCA-EA59-477D-B02D-8F26A9748FC2}" type="slidenum">
              <a:rPr lang="en-US" altLang="zh-CN"/>
              <a:pPr/>
              <a:t>‹#›</a:t>
            </a:fld>
            <a:endParaRPr lang="en-US" altLang="zh-CN"/>
          </a:p>
        </p:txBody>
      </p:sp>
    </p:spTree>
    <p:extLst>
      <p:ext uri="{BB962C8B-B14F-4D97-AF65-F5344CB8AC3E}">
        <p14:creationId xmlns:p14="http://schemas.microsoft.com/office/powerpoint/2010/main" val="41156433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24584F-E1B2-4776-8CB0-DE79D6D8C361}" type="slidenum">
              <a:rPr lang="en-US" altLang="zh-CN"/>
              <a:pPr/>
              <a:t>‹#›</a:t>
            </a:fld>
            <a:endParaRPr lang="en-US" altLang="zh-CN"/>
          </a:p>
        </p:txBody>
      </p:sp>
    </p:spTree>
    <p:extLst>
      <p:ext uri="{BB962C8B-B14F-4D97-AF65-F5344CB8AC3E}">
        <p14:creationId xmlns:p14="http://schemas.microsoft.com/office/powerpoint/2010/main" val="317847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7F58F3-FA90-4C86-9F25-B78480E164F6}" type="slidenum">
              <a:rPr lang="en-US" altLang="zh-CN"/>
              <a:pPr/>
              <a:t>‹#›</a:t>
            </a:fld>
            <a:endParaRPr lang="en-US" altLang="zh-CN"/>
          </a:p>
        </p:txBody>
      </p:sp>
    </p:spTree>
    <p:extLst>
      <p:ext uri="{BB962C8B-B14F-4D97-AF65-F5344CB8AC3E}">
        <p14:creationId xmlns:p14="http://schemas.microsoft.com/office/powerpoint/2010/main" val="250585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3A76236-0C8A-4161-A469-44D50C2C6C70}" type="slidenum">
              <a:rPr lang="en-US" altLang="zh-CN"/>
              <a:pPr/>
              <a:t>‹#›</a:t>
            </a:fld>
            <a:endParaRPr lang="en-US" altLang="zh-CN"/>
          </a:p>
        </p:txBody>
      </p:sp>
    </p:spTree>
    <p:extLst>
      <p:ext uri="{BB962C8B-B14F-4D97-AF65-F5344CB8AC3E}">
        <p14:creationId xmlns:p14="http://schemas.microsoft.com/office/powerpoint/2010/main" val="166940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8A4E84-3E63-44BF-A4C7-A099C13D7A0A}" type="slidenum">
              <a:rPr lang="en-US" altLang="zh-CN"/>
              <a:pPr/>
              <a:t>‹#›</a:t>
            </a:fld>
            <a:endParaRPr lang="en-US" altLang="zh-CN"/>
          </a:p>
        </p:txBody>
      </p:sp>
    </p:spTree>
    <p:extLst>
      <p:ext uri="{BB962C8B-B14F-4D97-AF65-F5344CB8AC3E}">
        <p14:creationId xmlns:p14="http://schemas.microsoft.com/office/powerpoint/2010/main" val="282799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30B8C5-EFC9-4769-8A20-68937DA64D89}" type="slidenum">
              <a:rPr lang="en-US" altLang="zh-CN"/>
              <a:pPr/>
              <a:t>‹#›</a:t>
            </a:fld>
            <a:endParaRPr lang="en-US" altLang="zh-CN"/>
          </a:p>
        </p:txBody>
      </p:sp>
    </p:spTree>
    <p:extLst>
      <p:ext uri="{BB962C8B-B14F-4D97-AF65-F5344CB8AC3E}">
        <p14:creationId xmlns:p14="http://schemas.microsoft.com/office/powerpoint/2010/main" val="90961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029D936-1746-4449-92CF-DB79D3B7F770}" type="slidenum">
              <a:rPr lang="en-US" altLang="zh-CN"/>
              <a:pPr/>
              <a:t>‹#›</a:t>
            </a:fld>
            <a:endParaRPr lang="en-US" altLang="zh-CN"/>
          </a:p>
        </p:txBody>
      </p:sp>
    </p:spTree>
    <p:extLst>
      <p:ext uri="{BB962C8B-B14F-4D97-AF65-F5344CB8AC3E}">
        <p14:creationId xmlns:p14="http://schemas.microsoft.com/office/powerpoint/2010/main" val="2621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EEA07F8-B031-4CC0-8789-5B10B8ABD8CD}" type="slidenum">
              <a:rPr lang="en-US" altLang="zh-CN"/>
              <a:pPr/>
              <a:t>‹#›</a:t>
            </a:fld>
            <a:endParaRPr lang="en-US" altLang="zh-CN"/>
          </a:p>
        </p:txBody>
      </p:sp>
    </p:spTree>
    <p:extLst>
      <p:ext uri="{BB962C8B-B14F-4D97-AF65-F5344CB8AC3E}">
        <p14:creationId xmlns:p14="http://schemas.microsoft.com/office/powerpoint/2010/main" val="235487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CD7B8D6-25B8-4DE3-9C87-B5C412A5CBE0}" type="slidenum">
              <a:rPr lang="en-US" altLang="zh-CN"/>
              <a:pPr/>
              <a:t>‹#›</a:t>
            </a:fld>
            <a:endParaRPr lang="en-US" altLang="zh-CN"/>
          </a:p>
        </p:txBody>
      </p:sp>
    </p:spTree>
    <p:extLst>
      <p:ext uri="{BB962C8B-B14F-4D97-AF65-F5344CB8AC3E}">
        <p14:creationId xmlns:p14="http://schemas.microsoft.com/office/powerpoint/2010/main" val="2965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246CDBE-6235-4D35-B43F-A701471DDDC5}" type="slidenum">
              <a:rPr lang="en-US" altLang="zh-CN"/>
              <a:pPr/>
              <a:t>‹#›</a:t>
            </a:fld>
            <a:endParaRPr lang="en-US" altLang="zh-CN"/>
          </a:p>
        </p:txBody>
      </p:sp>
    </p:spTree>
    <p:extLst>
      <p:ext uri="{BB962C8B-B14F-4D97-AF65-F5344CB8AC3E}">
        <p14:creationId xmlns:p14="http://schemas.microsoft.com/office/powerpoint/2010/main" val="27158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F913B42-BB32-4E05-B7B5-25881ACC3DFE}" type="slidenum">
              <a:rPr lang="en-US" altLang="zh-CN"/>
              <a:pPr/>
              <a:t>‹#›</a:t>
            </a:fld>
            <a:endParaRPr lang="en-US" altLang="zh-CN"/>
          </a:p>
        </p:txBody>
      </p:sp>
    </p:spTree>
    <p:extLst>
      <p:ext uri="{BB962C8B-B14F-4D97-AF65-F5344CB8AC3E}">
        <p14:creationId xmlns:p14="http://schemas.microsoft.com/office/powerpoint/2010/main" val="323073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C57951A-26D8-465F-8971-97606A12BB5B}" type="slidenum">
              <a:rPr lang="en-US" altLang="zh-CN"/>
              <a:pPr/>
              <a:t>‹#›</a:t>
            </a:fld>
            <a:endParaRPr lang="en-US" altLang="zh-CN"/>
          </a:p>
        </p:txBody>
      </p:sp>
    </p:spTree>
    <p:extLst>
      <p:ext uri="{BB962C8B-B14F-4D97-AF65-F5344CB8AC3E}">
        <p14:creationId xmlns:p14="http://schemas.microsoft.com/office/powerpoint/2010/main" val="300302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5" tIns="45706" rIns="91415" bIns="45706"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5" tIns="45706" rIns="91415" bIns="4570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5" tIns="45706" rIns="91415" bIns="45706"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5" tIns="45706" rIns="91415" bIns="45706"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5" tIns="45706" rIns="91415" bIns="45706" numCol="1" anchor="t" anchorCtr="0" compatLnSpc="1">
            <a:prstTxWarp prst="textNoShape">
              <a:avLst/>
            </a:prstTxWarp>
          </a:bodyPr>
          <a:lstStyle>
            <a:lvl1pPr algn="r">
              <a:defRPr sz="1400"/>
            </a:lvl1pPr>
          </a:lstStyle>
          <a:p>
            <a:fld id="{988EE6CC-F40F-4FBA-9FED-63214002AA5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3252" name="WordArt 4"/>
          <p:cNvSpPr>
            <a:spLocks noChangeArrowheads="1" noChangeShapeType="1" noTextEdit="1"/>
          </p:cNvSpPr>
          <p:nvPr/>
        </p:nvSpPr>
        <p:spPr bwMode="auto">
          <a:xfrm>
            <a:off x="5219700" y="3933825"/>
            <a:ext cx="2849563" cy="1238250"/>
          </a:xfrm>
          <a:prstGeom prst="rect">
            <a:avLst/>
          </a:prstGeom>
        </p:spPr>
        <p:txBody>
          <a:bodyPr wrap="none" fromWordArt="1">
            <a:prstTxWarp prst="textWave1">
              <a:avLst>
                <a:gd name="adj1" fmla="val 13005"/>
                <a:gd name="adj2" fmla="val 0"/>
              </a:avLst>
            </a:prstTxWarp>
          </a:bodyPr>
          <a:lstStyle/>
          <a:p>
            <a:pPr algn="ctr"/>
            <a:r>
              <a:rPr lang="en-US" altLang="zh-CN" sz="3600" b="1" kern="10" dirty="0">
                <a:ln w="12700">
                  <a:solidFill>
                    <a:schemeClr val="bg1"/>
                  </a:solidFill>
                  <a:round/>
                  <a:headEnd/>
                  <a:tailEnd/>
                </a:ln>
                <a:solidFill>
                  <a:srgbClr val="CC00FF"/>
                </a:solidFill>
                <a:latin typeface="Arial" panose="020B0604020202020204" pitchFamily="34" charset="0"/>
                <a:cs typeface="Arial" panose="020B0604020202020204" pitchFamily="34" charset="0"/>
              </a:rPr>
              <a:t>Unit 13</a:t>
            </a:r>
            <a:endParaRPr lang="zh-CN" altLang="en-US" sz="3600" b="1" kern="10" dirty="0">
              <a:ln w="12700">
                <a:solidFill>
                  <a:schemeClr val="bg1"/>
                </a:solidFill>
                <a:round/>
                <a:headEnd/>
                <a:tailEnd/>
              </a:ln>
              <a:solidFill>
                <a:srgbClr val="CC00FF"/>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323850" y="1296767"/>
            <a:ext cx="8474075" cy="3023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nchor="ctr">
            <a:spAutoFit/>
          </a:bodyPr>
          <a:lstStyle>
            <a:lvl1pPr marL="1431925" indent="-1431925" defTabSz="677863">
              <a:defRPr>
                <a:solidFill>
                  <a:schemeClr val="tx1"/>
                </a:solidFill>
                <a:latin typeface="Times New Roman" panose="02020603050405020304" pitchFamily="18" charset="0"/>
                <a:ea typeface="宋体" panose="02010600030101010101" pitchFamily="2" charset="-122"/>
              </a:defRPr>
            </a:lvl1pPr>
            <a:lvl2pPr marL="1611313" defTabSz="677863">
              <a:defRPr>
                <a:solidFill>
                  <a:schemeClr val="tx1"/>
                </a:solidFill>
                <a:latin typeface="Times New Roman" panose="02020603050405020304" pitchFamily="18" charset="0"/>
                <a:ea typeface="宋体" panose="02010600030101010101" pitchFamily="2" charset="-122"/>
              </a:defRPr>
            </a:lvl2pPr>
            <a:lvl3pPr marL="1790700" defTabSz="677863">
              <a:defRPr>
                <a:solidFill>
                  <a:schemeClr val="tx1"/>
                </a:solidFill>
                <a:latin typeface="Times New Roman" panose="02020603050405020304" pitchFamily="18" charset="0"/>
                <a:ea typeface="宋体" panose="02010600030101010101" pitchFamily="2" charset="-122"/>
              </a:defRPr>
            </a:lvl3pPr>
            <a:lvl4pPr marL="1970088" defTabSz="677863">
              <a:defRPr>
                <a:solidFill>
                  <a:schemeClr val="tx1"/>
                </a:solidFill>
                <a:latin typeface="Times New Roman" panose="02020603050405020304" pitchFamily="18" charset="0"/>
                <a:ea typeface="宋体" panose="02010600030101010101" pitchFamily="2" charset="-122"/>
              </a:defRPr>
            </a:lvl4pPr>
            <a:lvl5pPr marL="2149475" defTabSz="677863">
              <a:defRPr>
                <a:solidFill>
                  <a:schemeClr val="tx1"/>
                </a:solidFill>
                <a:latin typeface="Times New Roman" panose="02020603050405020304" pitchFamily="18" charset="0"/>
                <a:ea typeface="宋体" panose="02010600030101010101" pitchFamily="2" charset="-122"/>
              </a:defRPr>
            </a:lvl5pPr>
            <a:lvl6pPr marL="26066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638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210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9782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b="1" dirty="0"/>
              <a:t>现</a:t>
            </a:r>
            <a:r>
              <a:rPr lang="zh-CN" altLang="en-US" sz="3200" b="1" dirty="0" smtClean="0"/>
              <a:t>在分词的构成：</a:t>
            </a:r>
            <a:endParaRPr lang="en-US" altLang="zh-CN" sz="3200" b="1" dirty="0" smtClean="0"/>
          </a:p>
          <a:p>
            <a:pPr>
              <a:lnSpc>
                <a:spcPct val="120000"/>
              </a:lnSpc>
            </a:pPr>
            <a:r>
              <a:rPr lang="en-US" altLang="zh-CN" sz="3200" b="1" dirty="0" smtClean="0">
                <a:solidFill>
                  <a:srgbClr val="FF0000"/>
                </a:solidFill>
              </a:rPr>
              <a:t>a. </a:t>
            </a:r>
            <a:r>
              <a:rPr lang="zh-CN" altLang="en-US" sz="3200" b="1" dirty="0" smtClean="0">
                <a:solidFill>
                  <a:srgbClr val="FF0000"/>
                </a:solidFill>
              </a:rPr>
              <a:t>一般情况下在动词词尾加</a:t>
            </a:r>
            <a:r>
              <a:rPr lang="en-US" altLang="zh-CN" sz="3200" b="1" dirty="0" smtClean="0">
                <a:solidFill>
                  <a:srgbClr val="FF0000"/>
                </a:solidFill>
              </a:rPr>
              <a:t>-ing</a:t>
            </a:r>
            <a:r>
              <a:rPr lang="zh-CN" altLang="en-US" sz="3200" b="1" dirty="0" smtClean="0">
                <a:solidFill>
                  <a:srgbClr val="FF0000"/>
                </a:solidFill>
              </a:rPr>
              <a:t>。</a:t>
            </a:r>
            <a:endParaRPr lang="en-US" altLang="zh-CN" sz="3200" b="1" dirty="0" smtClean="0">
              <a:solidFill>
                <a:srgbClr val="FF0000"/>
              </a:solidFill>
            </a:endParaRPr>
          </a:p>
          <a:p>
            <a:pPr>
              <a:lnSpc>
                <a:spcPct val="120000"/>
              </a:lnSpc>
            </a:pPr>
            <a:r>
              <a:rPr lang="en-US" altLang="zh-CN" sz="3200" b="1" dirty="0" smtClean="0">
                <a:solidFill>
                  <a:srgbClr val="FF0000"/>
                </a:solidFill>
              </a:rPr>
              <a:t>b. </a:t>
            </a:r>
            <a:r>
              <a:rPr lang="zh-CN" altLang="en-US" sz="3200" b="1" dirty="0" smtClean="0">
                <a:solidFill>
                  <a:srgbClr val="FF0000"/>
                </a:solidFill>
              </a:rPr>
              <a:t>以不发音的</a:t>
            </a:r>
            <a:r>
              <a:rPr lang="en-US" altLang="zh-CN" sz="3200" b="1" dirty="0" smtClean="0">
                <a:solidFill>
                  <a:srgbClr val="FF0000"/>
                </a:solidFill>
              </a:rPr>
              <a:t>e</a:t>
            </a:r>
            <a:r>
              <a:rPr lang="zh-CN" altLang="en-US" sz="3200" b="1" dirty="0" smtClean="0">
                <a:solidFill>
                  <a:srgbClr val="FF0000"/>
                </a:solidFill>
              </a:rPr>
              <a:t>结尾的动词，去掉</a:t>
            </a:r>
            <a:r>
              <a:rPr lang="en-US" altLang="zh-CN" sz="3200" b="1" dirty="0" smtClean="0">
                <a:solidFill>
                  <a:srgbClr val="FF0000"/>
                </a:solidFill>
              </a:rPr>
              <a:t>e</a:t>
            </a:r>
            <a:r>
              <a:rPr lang="zh-CN" altLang="en-US" sz="3200" b="1" dirty="0" smtClean="0">
                <a:solidFill>
                  <a:srgbClr val="FF0000"/>
                </a:solidFill>
              </a:rPr>
              <a:t>加</a:t>
            </a:r>
            <a:r>
              <a:rPr lang="en-US" altLang="zh-CN" sz="3200" b="1" dirty="0" smtClean="0">
                <a:solidFill>
                  <a:srgbClr val="FF0000"/>
                </a:solidFill>
              </a:rPr>
              <a:t>-ing</a:t>
            </a:r>
            <a:r>
              <a:rPr lang="zh-CN" altLang="en-US" sz="3200" b="1" dirty="0" smtClean="0">
                <a:solidFill>
                  <a:srgbClr val="FF0000"/>
                </a:solidFill>
              </a:rPr>
              <a:t>。</a:t>
            </a:r>
            <a:endParaRPr lang="en-US" altLang="zh-CN" sz="3200" b="1" dirty="0" smtClean="0">
              <a:solidFill>
                <a:srgbClr val="FF0000"/>
              </a:solidFill>
            </a:endParaRPr>
          </a:p>
          <a:p>
            <a:pPr>
              <a:lnSpc>
                <a:spcPct val="120000"/>
              </a:lnSpc>
            </a:pPr>
            <a:r>
              <a:rPr lang="en-US" altLang="zh-CN" sz="3200" b="1" dirty="0" smtClean="0">
                <a:solidFill>
                  <a:srgbClr val="FF0000"/>
                </a:solidFill>
              </a:rPr>
              <a:t>c. </a:t>
            </a:r>
            <a:r>
              <a:rPr lang="zh-CN" altLang="en-US" sz="3200" b="1" dirty="0" smtClean="0">
                <a:solidFill>
                  <a:srgbClr val="FF0000"/>
                </a:solidFill>
              </a:rPr>
              <a:t>以一个辅音字母结尾的重读闭音节，双写最</a:t>
            </a:r>
            <a:endParaRPr lang="en-US" altLang="zh-CN" sz="3200" b="1" dirty="0" smtClean="0">
              <a:solidFill>
                <a:srgbClr val="FF0000"/>
              </a:solidFill>
            </a:endParaRPr>
          </a:p>
          <a:p>
            <a:pPr>
              <a:lnSpc>
                <a:spcPct val="120000"/>
              </a:lnSpc>
            </a:pPr>
            <a:r>
              <a:rPr lang="en-US" altLang="zh-CN" sz="3200" b="1" dirty="0">
                <a:solidFill>
                  <a:srgbClr val="FF0000"/>
                </a:solidFill>
              </a:rPr>
              <a:t> </a:t>
            </a:r>
            <a:r>
              <a:rPr lang="en-US" altLang="zh-CN" sz="3200" b="1" dirty="0" smtClean="0">
                <a:solidFill>
                  <a:srgbClr val="FF0000"/>
                </a:solidFill>
              </a:rPr>
              <a:t>   </a:t>
            </a:r>
            <a:r>
              <a:rPr lang="zh-CN" altLang="en-US" sz="3200" b="1" dirty="0" smtClean="0">
                <a:solidFill>
                  <a:srgbClr val="FF0000"/>
                </a:solidFill>
              </a:rPr>
              <a:t>后一个字母，再加</a:t>
            </a:r>
            <a:r>
              <a:rPr lang="en-US" altLang="zh-CN" sz="3200" b="1" dirty="0" smtClean="0">
                <a:solidFill>
                  <a:srgbClr val="FF0000"/>
                </a:solidFill>
              </a:rPr>
              <a:t>-ing</a:t>
            </a:r>
            <a:r>
              <a:rPr lang="zh-CN" altLang="en-US" sz="3200" b="1" dirty="0" smtClean="0">
                <a:solidFill>
                  <a:srgbClr val="FF0000"/>
                </a:solidFill>
              </a:rPr>
              <a:t>。</a:t>
            </a:r>
            <a:endParaRPr lang="zh-CN" altLang="en-US" sz="3200" b="1" dirty="0">
              <a:solidFill>
                <a:srgbClr val="FF0000"/>
              </a:solidFill>
            </a:endParaRPr>
          </a:p>
        </p:txBody>
      </p:sp>
    </p:spTree>
    <p:extLst>
      <p:ext uri="{BB962C8B-B14F-4D97-AF65-F5344CB8AC3E}">
        <p14:creationId xmlns:p14="http://schemas.microsoft.com/office/powerpoint/2010/main" val="9021858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6083" name="Rectangle 3"/>
          <p:cNvSpPr>
            <a:spLocks noGrp="1" noChangeArrowheads="1"/>
          </p:cNvSpPr>
          <p:nvPr>
            <p:ph type="body" idx="4294967295"/>
          </p:nvPr>
        </p:nvSpPr>
        <p:spPr>
          <a:xfrm>
            <a:off x="395288" y="2348285"/>
            <a:ext cx="8353425" cy="2952923"/>
          </a:xfrm>
        </p:spPr>
        <p:txBody>
          <a:bodyPr/>
          <a:lstStyle/>
          <a:p>
            <a:pPr marL="715963" indent="-715963">
              <a:lnSpc>
                <a:spcPct val="120000"/>
              </a:lnSpc>
              <a:spcBef>
                <a:spcPct val="0"/>
              </a:spcBef>
              <a:buFontTx/>
              <a:buNone/>
            </a:pPr>
            <a:r>
              <a:rPr lang="en-US" altLang="zh-CN" b="1" dirty="0">
                <a:solidFill>
                  <a:srgbClr val="FF0000"/>
                </a:solidFill>
              </a:rPr>
              <a:t>used to do sth.</a:t>
            </a:r>
            <a:r>
              <a:rPr lang="en-US" altLang="zh-CN" b="1" dirty="0"/>
              <a:t> </a:t>
            </a:r>
            <a:r>
              <a:rPr lang="en-US" altLang="zh-CN" b="1" dirty="0" smtClean="0"/>
              <a:t>“</a:t>
            </a:r>
            <a:r>
              <a:rPr lang="zh-CN" altLang="en-US" b="1" dirty="0" smtClean="0"/>
              <a:t>过</a:t>
            </a:r>
            <a:r>
              <a:rPr lang="zh-CN" altLang="en-US" b="1" dirty="0"/>
              <a:t>去常常做某事</a:t>
            </a:r>
            <a:r>
              <a:rPr lang="en-US" altLang="zh-CN" b="1" dirty="0"/>
              <a:t>, </a:t>
            </a:r>
            <a:r>
              <a:rPr lang="zh-CN" altLang="en-US" b="1" dirty="0"/>
              <a:t>而现在往</a:t>
            </a:r>
          </a:p>
          <a:p>
            <a:pPr marL="715963" indent="-715963">
              <a:lnSpc>
                <a:spcPct val="120000"/>
              </a:lnSpc>
              <a:spcBef>
                <a:spcPct val="0"/>
              </a:spcBef>
              <a:buFontTx/>
              <a:buNone/>
            </a:pPr>
            <a:r>
              <a:rPr lang="zh-CN" altLang="en-US" b="1" dirty="0"/>
              <a:t>往不做</a:t>
            </a:r>
            <a:r>
              <a:rPr lang="zh-CN" altLang="en-US" b="1" dirty="0" smtClean="0"/>
              <a:t>了</a:t>
            </a:r>
            <a:r>
              <a:rPr lang="en-US" altLang="zh-CN" b="1" dirty="0" smtClean="0"/>
              <a:t>”, </a:t>
            </a:r>
            <a:r>
              <a:rPr lang="zh-CN" altLang="en-US" b="1" dirty="0"/>
              <a:t>后接动词原形。</a:t>
            </a:r>
          </a:p>
          <a:p>
            <a:pPr marL="715963" indent="-715963">
              <a:lnSpc>
                <a:spcPct val="120000"/>
              </a:lnSpc>
              <a:spcBef>
                <a:spcPct val="0"/>
              </a:spcBef>
              <a:buFontTx/>
              <a:buNone/>
            </a:pPr>
            <a:r>
              <a:rPr lang="en-US" altLang="zh-CN" b="1" dirty="0" smtClean="0"/>
              <a:t>1) </a:t>
            </a:r>
            <a:r>
              <a:rPr lang="zh-CN" altLang="en-US" b="1" dirty="0" smtClean="0"/>
              <a:t>否定句形式：</a:t>
            </a:r>
            <a:r>
              <a:rPr lang="en-US" altLang="zh-CN" b="1" dirty="0" smtClean="0"/>
              <a:t>didn’t </a:t>
            </a:r>
            <a:r>
              <a:rPr lang="en-US" altLang="zh-CN" b="1" dirty="0"/>
              <a:t>use to do sth</a:t>
            </a:r>
            <a:r>
              <a:rPr lang="en-US" altLang="zh-CN" b="1" dirty="0" smtClean="0"/>
              <a:t>.</a:t>
            </a:r>
          </a:p>
          <a:p>
            <a:pPr marL="715963" indent="-715963">
              <a:lnSpc>
                <a:spcPct val="120000"/>
              </a:lnSpc>
              <a:spcBef>
                <a:spcPct val="0"/>
              </a:spcBef>
              <a:buFontTx/>
              <a:buNone/>
            </a:pPr>
            <a:r>
              <a:rPr lang="en-US" altLang="zh-CN" b="1" dirty="0" smtClean="0"/>
              <a:t>2</a:t>
            </a:r>
            <a:r>
              <a:rPr lang="en-US" altLang="zh-CN" b="1" dirty="0"/>
              <a:t>) </a:t>
            </a:r>
            <a:r>
              <a:rPr lang="zh-CN" altLang="en-US" b="1" dirty="0"/>
              <a:t>一般疑</a:t>
            </a:r>
            <a:r>
              <a:rPr lang="zh-CN" altLang="en-US" b="1" dirty="0" smtClean="0"/>
              <a:t>问句形式：</a:t>
            </a:r>
            <a:r>
              <a:rPr lang="en-US" altLang="zh-CN" b="1" dirty="0" smtClean="0"/>
              <a:t>Did </a:t>
            </a:r>
            <a:r>
              <a:rPr lang="en-US" altLang="zh-CN" b="1" dirty="0"/>
              <a:t>sb. use to do sth</a:t>
            </a:r>
            <a:r>
              <a:rPr lang="en-US" altLang="zh-CN" b="1" dirty="0" smtClean="0"/>
              <a:t>.?</a:t>
            </a:r>
            <a:endParaRPr lang="en-US" altLang="zh-CN" b="1" dirty="0"/>
          </a:p>
          <a:p>
            <a:pPr marL="715963" indent="-715963">
              <a:lnSpc>
                <a:spcPct val="120000"/>
              </a:lnSpc>
              <a:spcBef>
                <a:spcPct val="0"/>
              </a:spcBef>
              <a:buFontTx/>
              <a:buNone/>
            </a:pPr>
            <a:r>
              <a:rPr lang="en-US" altLang="zh-CN" b="1" dirty="0"/>
              <a:t>3) </a:t>
            </a:r>
            <a:r>
              <a:rPr lang="zh-CN" altLang="en-US" b="1" dirty="0"/>
              <a:t>附加疑问句</a:t>
            </a:r>
            <a:r>
              <a:rPr lang="zh-CN" altLang="en-US" b="1" dirty="0" smtClean="0"/>
              <a:t>式：</a:t>
            </a:r>
            <a:r>
              <a:rPr lang="en-US" altLang="zh-CN" b="1" dirty="0" smtClean="0"/>
              <a:t> </a:t>
            </a:r>
            <a:r>
              <a:rPr lang="en-US" altLang="zh-CN" b="1" dirty="0" smtClean="0"/>
              <a:t>… didn’t </a:t>
            </a:r>
            <a:r>
              <a:rPr lang="en-US" altLang="zh-CN" b="1" dirty="0" smtClean="0"/>
              <a:t>sb.</a:t>
            </a:r>
            <a:r>
              <a:rPr lang="en-US" altLang="zh-CN" b="1" dirty="0"/>
              <a:t>?</a:t>
            </a:r>
            <a:endParaRPr lang="zh-CN" altLang="en-US" b="1" dirty="0"/>
          </a:p>
        </p:txBody>
      </p:sp>
      <p:pic>
        <p:nvPicPr>
          <p:cNvPr id="46084" name="Picture 4"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981447"/>
            <a:ext cx="1001713" cy="949325"/>
          </a:xfrm>
          <a:prstGeom prst="rect">
            <a:avLst/>
          </a:prstGeom>
          <a:noFill/>
          <a:extLst>
            <a:ext uri="{909E8E84-426E-40DD-AFC4-6F175D3DCCD1}">
              <a14:hiddenFill xmlns:a14="http://schemas.microsoft.com/office/drawing/2010/main">
                <a:solidFill>
                  <a:srgbClr val="FFFFFF"/>
                </a:solidFill>
              </a14:hiddenFill>
            </a:ext>
          </a:extLst>
        </p:spPr>
      </p:pic>
      <p:sp>
        <p:nvSpPr>
          <p:cNvPr id="46085" name="Text Box 5"/>
          <p:cNvSpPr txBox="1">
            <a:spLocks noChangeArrowheads="1"/>
          </p:cNvSpPr>
          <p:nvPr/>
        </p:nvSpPr>
        <p:spPr bwMode="auto">
          <a:xfrm>
            <a:off x="2195736" y="1151309"/>
            <a:ext cx="58324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400" b="1" dirty="0">
                <a:solidFill>
                  <a:srgbClr val="0000FF"/>
                </a:solidFill>
              </a:rPr>
              <a:t>used to do</a:t>
            </a:r>
            <a:r>
              <a:rPr lang="zh-CN" altLang="en-US" sz="3400" b="1" dirty="0">
                <a:solidFill>
                  <a:srgbClr val="0000FF"/>
                </a:solidFill>
              </a:rPr>
              <a:t>与</a:t>
            </a:r>
            <a:r>
              <a:rPr lang="en-US" altLang="zh-CN" sz="3400" b="1" dirty="0">
                <a:solidFill>
                  <a:srgbClr val="0000FF"/>
                </a:solidFill>
              </a:rPr>
              <a:t>be used to doing</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body" idx="4294967295"/>
          </p:nvPr>
        </p:nvSpPr>
        <p:spPr>
          <a:xfrm>
            <a:off x="395288" y="980058"/>
            <a:ext cx="8425184" cy="4033118"/>
          </a:xfrm>
        </p:spPr>
        <p:txBody>
          <a:bodyPr/>
          <a:lstStyle/>
          <a:p>
            <a:pPr marL="715963" indent="-715963">
              <a:lnSpc>
                <a:spcPct val="115000"/>
              </a:lnSpc>
              <a:spcBef>
                <a:spcPct val="0"/>
              </a:spcBef>
              <a:buFontTx/>
              <a:buNone/>
            </a:pPr>
            <a:r>
              <a:rPr lang="en-US" altLang="zh-CN" b="1" dirty="0">
                <a:solidFill>
                  <a:srgbClr val="FF0000"/>
                </a:solidFill>
              </a:rPr>
              <a:t>be used to doing sth.</a:t>
            </a:r>
            <a:r>
              <a:rPr lang="en-US" altLang="zh-CN" b="1" dirty="0">
                <a:solidFill>
                  <a:srgbClr val="0066FF"/>
                </a:solidFill>
              </a:rPr>
              <a:t>  </a:t>
            </a:r>
            <a:r>
              <a:rPr lang="zh-CN" altLang="en-US" b="1" dirty="0" smtClean="0"/>
              <a:t>习</a:t>
            </a:r>
            <a:r>
              <a:rPr lang="zh-CN" altLang="en-US" b="1" dirty="0"/>
              <a:t>惯于做某事</a:t>
            </a:r>
          </a:p>
          <a:p>
            <a:pPr marL="715963" indent="-715963">
              <a:lnSpc>
                <a:spcPct val="115000"/>
              </a:lnSpc>
              <a:spcBef>
                <a:spcPct val="0"/>
              </a:spcBef>
              <a:buFont typeface="Arial" panose="020B0604020202020204" pitchFamily="34" charset="0"/>
              <a:buNone/>
            </a:pPr>
            <a:r>
              <a:rPr lang="en-US" altLang="zh-CN" b="1" dirty="0">
                <a:solidFill>
                  <a:srgbClr val="FF0000"/>
                </a:solidFill>
              </a:rPr>
              <a:t>be used </a:t>
            </a:r>
            <a:r>
              <a:rPr lang="en-US" altLang="zh-CN" b="1" dirty="0" smtClean="0">
                <a:solidFill>
                  <a:srgbClr val="FF0000"/>
                </a:solidFill>
              </a:rPr>
              <a:t>to+do </a:t>
            </a:r>
            <a:r>
              <a:rPr lang="zh-CN" altLang="en-US" b="1" dirty="0" smtClean="0">
                <a:solidFill>
                  <a:srgbClr val="FF0000"/>
                </a:solidFill>
              </a:rPr>
              <a:t>“</a:t>
            </a:r>
            <a:r>
              <a:rPr lang="zh-CN" altLang="en-US" b="1" dirty="0">
                <a:solidFill>
                  <a:srgbClr val="FF0000"/>
                </a:solidFill>
              </a:rPr>
              <a:t>被用来</a:t>
            </a:r>
            <a:r>
              <a:rPr lang="zh-CN" altLang="en-US" b="1" dirty="0" smtClean="0">
                <a:solidFill>
                  <a:srgbClr val="FF0000"/>
                </a:solidFill>
              </a:rPr>
              <a:t>做某</a:t>
            </a:r>
            <a:r>
              <a:rPr lang="zh-CN" altLang="en-US" b="1" dirty="0">
                <a:solidFill>
                  <a:srgbClr val="FF0000"/>
                </a:solidFill>
              </a:rPr>
              <a:t>事</a:t>
            </a:r>
            <a:r>
              <a:rPr lang="zh-CN" altLang="en-US" b="1" dirty="0" smtClean="0">
                <a:solidFill>
                  <a:srgbClr val="FF0000"/>
                </a:solidFill>
              </a:rPr>
              <a:t>”</a:t>
            </a:r>
            <a:r>
              <a:rPr lang="en-US" altLang="zh-CN" b="1" dirty="0" smtClean="0">
                <a:solidFill>
                  <a:srgbClr val="FF0000"/>
                </a:solidFill>
              </a:rPr>
              <a:t>, to</a:t>
            </a:r>
            <a:r>
              <a:rPr lang="zh-CN" altLang="en-US" b="1" dirty="0">
                <a:solidFill>
                  <a:srgbClr val="FF0000"/>
                </a:solidFill>
              </a:rPr>
              <a:t>是</a:t>
            </a:r>
            <a:r>
              <a:rPr lang="zh-CN" altLang="en-US" b="1" dirty="0" smtClean="0">
                <a:solidFill>
                  <a:srgbClr val="FF0000"/>
                </a:solidFill>
              </a:rPr>
              <a:t>不</a:t>
            </a:r>
            <a:endParaRPr lang="en-US" altLang="zh-CN" b="1" dirty="0" smtClean="0">
              <a:solidFill>
                <a:srgbClr val="FF0000"/>
              </a:solidFill>
            </a:endParaRPr>
          </a:p>
          <a:p>
            <a:pPr marL="715963" indent="-715963">
              <a:lnSpc>
                <a:spcPct val="115000"/>
              </a:lnSpc>
              <a:spcBef>
                <a:spcPct val="0"/>
              </a:spcBef>
              <a:buFont typeface="Arial" panose="020B0604020202020204" pitchFamily="34" charset="0"/>
              <a:buNone/>
            </a:pPr>
            <a:r>
              <a:rPr lang="zh-CN" altLang="en-US" b="1" dirty="0" smtClean="0">
                <a:solidFill>
                  <a:srgbClr val="FF0000"/>
                </a:solidFill>
              </a:rPr>
              <a:t>定</a:t>
            </a:r>
            <a:r>
              <a:rPr lang="zh-CN" altLang="en-US" b="1" dirty="0">
                <a:solidFill>
                  <a:srgbClr val="FF0000"/>
                </a:solidFill>
              </a:rPr>
              <a:t>式符号。</a:t>
            </a:r>
          </a:p>
          <a:p>
            <a:pPr marL="715963" indent="-715963">
              <a:lnSpc>
                <a:spcPct val="115000"/>
              </a:lnSpc>
              <a:spcBef>
                <a:spcPct val="0"/>
              </a:spcBef>
              <a:buFontTx/>
              <a:buNone/>
            </a:pPr>
            <a:r>
              <a:rPr lang="en-US" altLang="zh-CN" b="1" dirty="0"/>
              <a:t>e.g. I’m </a:t>
            </a:r>
            <a:r>
              <a:rPr lang="en-US" altLang="zh-CN" b="1" dirty="0">
                <a:solidFill>
                  <a:srgbClr val="0000FF"/>
                </a:solidFill>
              </a:rPr>
              <a:t>used to walking</a:t>
            </a:r>
            <a:r>
              <a:rPr lang="en-US" altLang="zh-CN" b="1" dirty="0"/>
              <a:t> to school now.</a:t>
            </a:r>
          </a:p>
          <a:p>
            <a:pPr marL="715963" indent="-715963">
              <a:lnSpc>
                <a:spcPct val="115000"/>
              </a:lnSpc>
              <a:spcBef>
                <a:spcPct val="0"/>
              </a:spcBef>
              <a:buFontTx/>
              <a:buNone/>
            </a:pPr>
            <a:r>
              <a:rPr lang="en-US" altLang="zh-CN" b="1" dirty="0"/>
              <a:t>      </a:t>
            </a:r>
            <a:r>
              <a:rPr lang="zh-CN" altLang="en-US" b="1" dirty="0"/>
              <a:t>我现在习惯步行去学校。</a:t>
            </a:r>
          </a:p>
          <a:p>
            <a:pPr marL="715963" indent="-715963">
              <a:lnSpc>
                <a:spcPct val="115000"/>
              </a:lnSpc>
              <a:spcBef>
                <a:spcPct val="0"/>
              </a:spcBef>
              <a:buFontTx/>
              <a:buNone/>
            </a:pPr>
            <a:r>
              <a:rPr lang="zh-CN" altLang="en-US" b="1" dirty="0"/>
              <a:t>      </a:t>
            </a:r>
            <a:r>
              <a:rPr lang="en-US" altLang="zh-CN" b="1" dirty="0"/>
              <a:t>The computer </a:t>
            </a:r>
            <a:r>
              <a:rPr lang="en-US" altLang="zh-CN" b="1" dirty="0">
                <a:solidFill>
                  <a:srgbClr val="0000FF"/>
                </a:solidFill>
              </a:rPr>
              <a:t>is used to store</a:t>
            </a:r>
            <a:r>
              <a:rPr lang="en-US" altLang="zh-CN" b="1" dirty="0"/>
              <a:t> information.</a:t>
            </a:r>
          </a:p>
          <a:p>
            <a:pPr marL="715963" indent="-715963">
              <a:lnSpc>
                <a:spcPct val="115000"/>
              </a:lnSpc>
              <a:spcBef>
                <a:spcPct val="0"/>
              </a:spcBef>
              <a:buFontTx/>
              <a:buNone/>
            </a:pPr>
            <a:r>
              <a:rPr lang="en-US" altLang="zh-CN" b="1" dirty="0"/>
              <a:t>      </a:t>
            </a:r>
            <a:r>
              <a:rPr lang="zh-CN" altLang="en-US" b="1" dirty="0" smtClean="0"/>
              <a:t>这</a:t>
            </a:r>
            <a:r>
              <a:rPr lang="zh-CN" altLang="en-US" b="1" dirty="0"/>
              <a:t>台电脑被用来储存信息。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7042">
                                            <p:txEl>
                                              <p:pRg st="3" end="3"/>
                                            </p:txEl>
                                          </p:spTgt>
                                        </p:tgtEl>
                                        <p:attrNameLst>
                                          <p:attrName>style.visibility</p:attrName>
                                        </p:attrNameLst>
                                      </p:cBhvr>
                                      <p:to>
                                        <p:strVal val="visible"/>
                                      </p:to>
                                    </p:set>
                                    <p:animEffect transition="in" filter="checkerboard(across)">
                                      <p:cBhvr>
                                        <p:cTn id="7" dur="500"/>
                                        <p:tgtEl>
                                          <p:spTgt spid="87042">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7042">
                                            <p:txEl>
                                              <p:pRg st="4" end="4"/>
                                            </p:txEl>
                                          </p:spTgt>
                                        </p:tgtEl>
                                        <p:attrNameLst>
                                          <p:attrName>style.visibility</p:attrName>
                                        </p:attrNameLst>
                                      </p:cBhvr>
                                      <p:to>
                                        <p:strVal val="visible"/>
                                      </p:to>
                                    </p:set>
                                    <p:animEffect transition="in" filter="checkerboard(across)">
                                      <p:cBhvr>
                                        <p:cTn id="10" dur="500"/>
                                        <p:tgtEl>
                                          <p:spTgt spid="87042">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7042">
                                            <p:txEl>
                                              <p:pRg st="5" end="5"/>
                                            </p:txEl>
                                          </p:spTgt>
                                        </p:tgtEl>
                                        <p:attrNameLst>
                                          <p:attrName>style.visibility</p:attrName>
                                        </p:attrNameLst>
                                      </p:cBhvr>
                                      <p:to>
                                        <p:strVal val="visible"/>
                                      </p:to>
                                    </p:set>
                                    <p:animEffect transition="in" filter="checkerboard(across)">
                                      <p:cBhvr>
                                        <p:cTn id="13" dur="500"/>
                                        <p:tgtEl>
                                          <p:spTgt spid="87042">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87042">
                                            <p:txEl>
                                              <p:pRg st="6" end="6"/>
                                            </p:txEl>
                                          </p:spTgt>
                                        </p:tgtEl>
                                        <p:attrNameLst>
                                          <p:attrName>style.visibility</p:attrName>
                                        </p:attrNameLst>
                                      </p:cBhvr>
                                      <p:to>
                                        <p:strVal val="visible"/>
                                      </p:to>
                                    </p:set>
                                    <p:animEffect transition="in" filter="checkerboard(across)">
                                      <p:cBhvr>
                                        <p:cTn id="16" dur="500"/>
                                        <p:tgtEl>
                                          <p:spTgt spid="870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2843213" y="981075"/>
            <a:ext cx="5005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lIns="91435" tIns="45717" rIns="91435" bIns="45717">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600" b="1" dirty="0">
                <a:solidFill>
                  <a:srgbClr val="0000FF"/>
                </a:solidFill>
              </a:rPr>
              <a:t>被动语态：</a:t>
            </a:r>
            <a:r>
              <a:rPr lang="en-US" altLang="zh-CN" sz="3600" b="1" dirty="0">
                <a:solidFill>
                  <a:srgbClr val="0000FF"/>
                </a:solidFill>
              </a:rPr>
              <a:t>Passive voice</a:t>
            </a:r>
          </a:p>
        </p:txBody>
      </p:sp>
      <p:sp>
        <p:nvSpPr>
          <p:cNvPr id="48131" name="Rectangle 3"/>
          <p:cNvSpPr>
            <a:spLocks noChangeArrowheads="1"/>
          </p:cNvSpPr>
          <p:nvPr/>
        </p:nvSpPr>
        <p:spPr bwMode="auto">
          <a:xfrm>
            <a:off x="468313" y="2060575"/>
            <a:ext cx="820896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5963" indent="-715963">
              <a:defRPr>
                <a:solidFill>
                  <a:schemeClr val="tx1"/>
                </a:solidFill>
                <a:latin typeface="Times New Roman" panose="02020603050405020304" pitchFamily="18" charset="0"/>
                <a:ea typeface="宋体" panose="02010600030101010101" pitchFamily="2" charset="-122"/>
              </a:defRPr>
            </a:lvl1pPr>
            <a:lvl2pPr marL="1262063">
              <a:defRPr>
                <a:solidFill>
                  <a:schemeClr val="tx1"/>
                </a:solidFill>
                <a:latin typeface="Times New Roman" panose="02020603050405020304" pitchFamily="18" charset="0"/>
                <a:ea typeface="宋体" panose="02010600030101010101" pitchFamily="2" charset="-122"/>
              </a:defRPr>
            </a:lvl2pPr>
            <a:lvl3pPr marL="1441450">
              <a:defRPr>
                <a:solidFill>
                  <a:schemeClr val="tx1"/>
                </a:solidFill>
                <a:latin typeface="Times New Roman" panose="02020603050405020304" pitchFamily="18" charset="0"/>
                <a:ea typeface="宋体" panose="02010600030101010101" pitchFamily="2" charset="-122"/>
              </a:defRPr>
            </a:lvl3pPr>
            <a:lvl4pPr marL="1620838">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b="1" dirty="0"/>
              <a:t>定义：</a:t>
            </a:r>
            <a:r>
              <a:rPr lang="zh-CN" altLang="en-US" sz="3200" b="1" dirty="0">
                <a:solidFill>
                  <a:srgbClr val="FF0000"/>
                </a:solidFill>
              </a:rPr>
              <a:t>表示主语是动作的承受者，即行</a:t>
            </a:r>
          </a:p>
          <a:p>
            <a:pPr>
              <a:lnSpc>
                <a:spcPct val="120000"/>
              </a:lnSpc>
            </a:pPr>
            <a:r>
              <a:rPr lang="zh-CN" altLang="en-US" sz="3200" b="1" dirty="0">
                <a:solidFill>
                  <a:srgbClr val="FF0000"/>
                </a:solidFill>
              </a:rPr>
              <a:t>            为动作的对象的一种语态。</a:t>
            </a:r>
          </a:p>
          <a:p>
            <a:pPr>
              <a:lnSpc>
                <a:spcPct val="120000"/>
              </a:lnSpc>
            </a:pPr>
            <a:r>
              <a:rPr lang="zh-CN" altLang="en-US" sz="3200" b="1" dirty="0"/>
              <a:t>结构：</a:t>
            </a:r>
            <a:r>
              <a:rPr lang="en-US" altLang="zh-CN" sz="3200" b="1" dirty="0" smtClean="0">
                <a:solidFill>
                  <a:srgbClr val="FF0000"/>
                </a:solidFill>
              </a:rPr>
              <a:t>be+</a:t>
            </a:r>
            <a:r>
              <a:rPr lang="zh-CN" altLang="en-US" sz="3200" b="1" dirty="0" smtClean="0">
                <a:solidFill>
                  <a:srgbClr val="FF0000"/>
                </a:solidFill>
              </a:rPr>
              <a:t>过</a:t>
            </a:r>
            <a:r>
              <a:rPr lang="zh-CN" altLang="en-US" sz="3200" b="1" dirty="0">
                <a:solidFill>
                  <a:srgbClr val="FF0000"/>
                </a:solidFill>
              </a:rPr>
              <a:t>去分词</a:t>
            </a:r>
          </a:p>
          <a:p>
            <a:pPr>
              <a:lnSpc>
                <a:spcPct val="120000"/>
              </a:lnSpc>
            </a:pPr>
            <a:r>
              <a:rPr lang="en-US" altLang="zh-CN" sz="3200" b="1" dirty="0">
                <a:solidFill>
                  <a:srgbClr val="000000"/>
                </a:solidFill>
              </a:rPr>
              <a:t>e.g. </a:t>
            </a:r>
            <a:r>
              <a:rPr lang="en-US" altLang="zh-CN" sz="3200" b="1" dirty="0"/>
              <a:t>A new school </a:t>
            </a:r>
            <a:r>
              <a:rPr lang="en-US" altLang="zh-CN" sz="3200" b="1" dirty="0">
                <a:solidFill>
                  <a:srgbClr val="0000FF"/>
                </a:solidFill>
                <a:ea typeface="华文隶书" panose="02010800040101010101" pitchFamily="2" charset="-122"/>
              </a:rPr>
              <a:t>was built</a:t>
            </a:r>
            <a:r>
              <a:rPr lang="en-US" altLang="zh-CN" sz="3200" b="1" dirty="0"/>
              <a:t> last year.</a:t>
            </a:r>
            <a:r>
              <a:rPr lang="en-US" altLang="zh-CN" sz="3200" dirty="0"/>
              <a:t> </a:t>
            </a:r>
            <a:endParaRPr lang="en-US" altLang="zh-CN" sz="3200" b="1" dirty="0">
              <a:solidFill>
                <a:srgbClr val="000000"/>
              </a:solidFill>
            </a:endParaRPr>
          </a:p>
          <a:p>
            <a:pPr>
              <a:lnSpc>
                <a:spcPct val="120000"/>
              </a:lnSpc>
            </a:pPr>
            <a:r>
              <a:rPr lang="en-US" altLang="zh-CN" sz="3200" b="1" dirty="0">
                <a:solidFill>
                  <a:srgbClr val="000000"/>
                </a:solidFill>
              </a:rPr>
              <a:t>       Our classroom </a:t>
            </a:r>
            <a:r>
              <a:rPr lang="en-US" altLang="zh-CN" sz="3200" b="1" dirty="0">
                <a:solidFill>
                  <a:srgbClr val="0000FF"/>
                </a:solidFill>
                <a:ea typeface="华文隶书" panose="02010800040101010101" pitchFamily="2" charset="-122"/>
              </a:rPr>
              <a:t>is cleaned</a:t>
            </a:r>
            <a:r>
              <a:rPr lang="en-US" altLang="zh-CN" sz="3200" b="1" dirty="0">
                <a:solidFill>
                  <a:srgbClr val="000000"/>
                </a:solidFill>
              </a:rPr>
              <a:t> every day.</a:t>
            </a:r>
          </a:p>
        </p:txBody>
      </p:sp>
      <p:pic>
        <p:nvPicPr>
          <p:cNvPr id="48132" name="Picture 4" desc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713" y="692150"/>
            <a:ext cx="1223962" cy="118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323528" y="1700808"/>
            <a:ext cx="842486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b="1" dirty="0">
                <a:solidFill>
                  <a:srgbClr val="FF0000"/>
                </a:solidFill>
              </a:rPr>
              <a:t>各种形式被动语态的结构</a:t>
            </a:r>
            <a:r>
              <a:rPr lang="en-US" altLang="zh-CN" sz="3200" b="1" dirty="0">
                <a:solidFill>
                  <a:srgbClr val="FF0000"/>
                </a:solidFill>
              </a:rPr>
              <a:t>(</a:t>
            </a:r>
            <a:r>
              <a:rPr lang="zh-CN" altLang="en-US" sz="3200" b="1" dirty="0">
                <a:solidFill>
                  <a:srgbClr val="FF0000"/>
                </a:solidFill>
              </a:rPr>
              <a:t>以动词</a:t>
            </a:r>
            <a:r>
              <a:rPr lang="en-US" altLang="zh-CN" sz="3200" b="1" dirty="0">
                <a:solidFill>
                  <a:srgbClr val="FF0000"/>
                </a:solidFill>
              </a:rPr>
              <a:t>do</a:t>
            </a:r>
            <a:r>
              <a:rPr lang="zh-CN" altLang="en-US" sz="3200" b="1" dirty="0">
                <a:solidFill>
                  <a:srgbClr val="FF0000"/>
                </a:solidFill>
              </a:rPr>
              <a:t>为例</a:t>
            </a:r>
            <a:r>
              <a:rPr lang="en-US" altLang="zh-CN" sz="3200" b="1" dirty="0">
                <a:solidFill>
                  <a:srgbClr val="FF0000"/>
                </a:solidFill>
              </a:rPr>
              <a:t>):</a:t>
            </a:r>
          </a:p>
          <a:p>
            <a:pPr>
              <a:lnSpc>
                <a:spcPct val="120000"/>
              </a:lnSpc>
            </a:pPr>
            <a:r>
              <a:rPr lang="zh-CN" altLang="en-US" sz="3200" b="1" dirty="0"/>
              <a:t>一般现在时</a:t>
            </a:r>
            <a:r>
              <a:rPr lang="en-US" altLang="zh-CN" sz="3200" b="1" dirty="0"/>
              <a:t>: am/is/are+done(</a:t>
            </a:r>
            <a:r>
              <a:rPr lang="zh-CN" altLang="en-US" sz="3200" b="1" dirty="0"/>
              <a:t>动词的过去分词</a:t>
            </a:r>
            <a:r>
              <a:rPr lang="en-US" altLang="zh-CN" sz="3200" b="1" dirty="0"/>
              <a:t>)</a:t>
            </a:r>
          </a:p>
          <a:p>
            <a:pPr>
              <a:lnSpc>
                <a:spcPct val="120000"/>
              </a:lnSpc>
            </a:pPr>
            <a:r>
              <a:rPr lang="zh-CN" altLang="en-US" sz="3200" b="1" dirty="0"/>
              <a:t>一般过去时</a:t>
            </a:r>
            <a:r>
              <a:rPr lang="en-US" altLang="zh-CN" sz="3200" b="1" dirty="0"/>
              <a:t>: was/were+done</a:t>
            </a:r>
          </a:p>
          <a:p>
            <a:pPr>
              <a:lnSpc>
                <a:spcPct val="120000"/>
              </a:lnSpc>
            </a:pPr>
            <a:r>
              <a:rPr lang="zh-CN" altLang="en-US" sz="3200" b="1" dirty="0" smtClean="0"/>
              <a:t>一</a:t>
            </a:r>
            <a:r>
              <a:rPr lang="zh-CN" altLang="en-US" sz="3200" b="1" dirty="0"/>
              <a:t>般将来时</a:t>
            </a:r>
            <a:r>
              <a:rPr lang="en-US" altLang="zh-CN" sz="3200" b="1" dirty="0"/>
              <a:t>: </a:t>
            </a:r>
            <a:r>
              <a:rPr lang="en-US" altLang="zh-CN" sz="3200" b="1" dirty="0" smtClean="0"/>
              <a:t>will</a:t>
            </a:r>
            <a:r>
              <a:rPr lang="en-US" altLang="zh-CN" sz="3200" b="1" dirty="0"/>
              <a:t> </a:t>
            </a:r>
            <a:r>
              <a:rPr lang="en-US" altLang="zh-CN" sz="3200" b="1" dirty="0" smtClean="0"/>
              <a:t>be/is </a:t>
            </a:r>
            <a:r>
              <a:rPr lang="en-US" altLang="zh-CN" sz="3200" b="1" dirty="0"/>
              <a:t>going </a:t>
            </a:r>
            <a:r>
              <a:rPr lang="en-US" altLang="zh-CN" sz="3200" b="1" dirty="0" smtClean="0"/>
              <a:t>to+be+done</a:t>
            </a:r>
            <a:endParaRPr lang="en-US" altLang="zh-CN" sz="3200" b="1" dirty="0"/>
          </a:p>
          <a:p>
            <a:pPr>
              <a:lnSpc>
                <a:spcPct val="120000"/>
              </a:lnSpc>
            </a:pPr>
            <a:r>
              <a:rPr lang="zh-CN" altLang="en-US" sz="3200" b="1" dirty="0" smtClean="0"/>
              <a:t>含情</a:t>
            </a:r>
            <a:r>
              <a:rPr lang="zh-CN" altLang="en-US" sz="3200" b="1" dirty="0"/>
              <a:t>态动词</a:t>
            </a:r>
            <a:r>
              <a:rPr lang="en-US" altLang="zh-CN" sz="3200" b="1" dirty="0"/>
              <a:t>: can/may/must...+be+done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399231" y="3500984"/>
            <a:ext cx="8277225" cy="225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3200" b="1" dirty="0"/>
              <a:t>结构</a:t>
            </a:r>
            <a:r>
              <a:rPr lang="en-US" altLang="zh-CN" sz="3200" b="1" dirty="0"/>
              <a:t>:</a:t>
            </a:r>
            <a:r>
              <a:rPr lang="en-US" altLang="zh-CN" sz="3200" b="1" dirty="0">
                <a:solidFill>
                  <a:srgbClr val="FF0000"/>
                </a:solidFill>
              </a:rPr>
              <a:t>  has/have + </a:t>
            </a:r>
            <a:r>
              <a:rPr lang="zh-CN" altLang="en-US" sz="3200" b="1" dirty="0">
                <a:solidFill>
                  <a:srgbClr val="FF0000"/>
                </a:solidFill>
              </a:rPr>
              <a:t>过去分词</a:t>
            </a:r>
          </a:p>
          <a:p>
            <a:pPr>
              <a:lnSpc>
                <a:spcPct val="110000"/>
              </a:lnSpc>
            </a:pPr>
            <a:r>
              <a:rPr lang="zh-CN" altLang="en-US" sz="3200" b="1" dirty="0"/>
              <a:t>标志词</a:t>
            </a:r>
            <a:r>
              <a:rPr lang="en-US" altLang="zh-CN" sz="3200" b="1" dirty="0"/>
              <a:t>: </a:t>
            </a:r>
            <a:r>
              <a:rPr lang="en-US" altLang="zh-CN" sz="3200" b="1" dirty="0" smtClean="0">
                <a:solidFill>
                  <a:srgbClr val="FF0000"/>
                </a:solidFill>
              </a:rPr>
              <a:t>already, yet, ever, never, just, before, </a:t>
            </a:r>
          </a:p>
          <a:p>
            <a:pPr>
              <a:lnSpc>
                <a:spcPct val="110000"/>
              </a:lnSpc>
            </a:pPr>
            <a:r>
              <a:rPr lang="en-US" altLang="zh-CN" sz="3200" b="1" dirty="0">
                <a:solidFill>
                  <a:srgbClr val="FF0000"/>
                </a:solidFill>
              </a:rPr>
              <a:t> </a:t>
            </a:r>
            <a:r>
              <a:rPr lang="en-US" altLang="zh-CN" sz="3200" b="1" dirty="0" smtClean="0">
                <a:solidFill>
                  <a:srgbClr val="FF0000"/>
                </a:solidFill>
              </a:rPr>
              <a:t>             once, twice, recently, so far, for+</a:t>
            </a:r>
            <a:r>
              <a:rPr lang="zh-CN" altLang="en-US" sz="3200" b="1" dirty="0" smtClean="0">
                <a:solidFill>
                  <a:srgbClr val="FF0000"/>
                </a:solidFill>
              </a:rPr>
              <a:t>短时</a:t>
            </a:r>
            <a:endParaRPr lang="en-US" altLang="zh-CN" sz="3200" b="1" dirty="0" smtClean="0">
              <a:solidFill>
                <a:srgbClr val="FF0000"/>
              </a:solidFill>
            </a:endParaRPr>
          </a:p>
          <a:p>
            <a:pPr>
              <a:lnSpc>
                <a:spcPct val="110000"/>
              </a:lnSpc>
            </a:pPr>
            <a:r>
              <a:rPr lang="en-US" altLang="zh-CN" sz="3200" b="1" dirty="0">
                <a:solidFill>
                  <a:srgbClr val="FF0000"/>
                </a:solidFill>
              </a:rPr>
              <a:t> </a:t>
            </a:r>
            <a:r>
              <a:rPr lang="en-US" altLang="zh-CN" sz="3200" b="1" dirty="0" smtClean="0">
                <a:solidFill>
                  <a:srgbClr val="FF0000"/>
                </a:solidFill>
              </a:rPr>
              <a:t>             </a:t>
            </a:r>
            <a:r>
              <a:rPr lang="zh-CN" altLang="en-US" sz="3200" b="1" dirty="0" smtClean="0">
                <a:solidFill>
                  <a:srgbClr val="FF0000"/>
                </a:solidFill>
              </a:rPr>
              <a:t>间</a:t>
            </a:r>
            <a:r>
              <a:rPr lang="en-US" altLang="zh-CN" sz="3200" b="1" dirty="0" smtClean="0">
                <a:solidFill>
                  <a:srgbClr val="FF0000"/>
                </a:solidFill>
              </a:rPr>
              <a:t>, since+</a:t>
            </a:r>
            <a:r>
              <a:rPr lang="zh-CN" altLang="en-US" sz="3200" b="1" dirty="0" smtClean="0">
                <a:solidFill>
                  <a:srgbClr val="FF0000"/>
                </a:solidFill>
              </a:rPr>
              <a:t>时间点</a:t>
            </a:r>
            <a:r>
              <a:rPr lang="en-US" altLang="zh-CN" sz="3200" b="1" dirty="0" smtClean="0">
                <a:solidFill>
                  <a:srgbClr val="FF0000"/>
                </a:solidFill>
              </a:rPr>
              <a:t>/</a:t>
            </a:r>
            <a:r>
              <a:rPr lang="zh-CN" altLang="en-US" sz="3200" b="1" dirty="0" smtClean="0">
                <a:solidFill>
                  <a:srgbClr val="FF0000"/>
                </a:solidFill>
              </a:rPr>
              <a:t>从句。</a:t>
            </a:r>
            <a:endParaRPr lang="en-US" altLang="zh-CN" sz="3200" dirty="0"/>
          </a:p>
        </p:txBody>
      </p:sp>
      <p:sp>
        <p:nvSpPr>
          <p:cNvPr id="24579" name="Rectangle 3"/>
          <p:cNvSpPr>
            <a:spLocks noChangeArrowheads="1"/>
          </p:cNvSpPr>
          <p:nvPr/>
        </p:nvSpPr>
        <p:spPr bwMode="auto">
          <a:xfrm>
            <a:off x="326206" y="1845221"/>
            <a:ext cx="829786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nchor="ctr">
            <a:spAutoFit/>
          </a:bodyPr>
          <a:lstStyle>
            <a:lvl1pPr marL="1349375" indent="-1349375" defTabSz="677863">
              <a:defRPr>
                <a:solidFill>
                  <a:schemeClr val="tx1"/>
                </a:solidFill>
                <a:latin typeface="Times New Roman" panose="02020603050405020304" pitchFamily="18" charset="0"/>
                <a:ea typeface="宋体" panose="02010600030101010101" pitchFamily="2" charset="-122"/>
              </a:defRPr>
            </a:lvl1pPr>
            <a:lvl2pPr marL="1612900" defTabSz="677863">
              <a:defRPr>
                <a:solidFill>
                  <a:schemeClr val="tx1"/>
                </a:solidFill>
                <a:latin typeface="Times New Roman" panose="02020603050405020304" pitchFamily="18" charset="0"/>
                <a:ea typeface="宋体" panose="02010600030101010101" pitchFamily="2" charset="-122"/>
              </a:defRPr>
            </a:lvl2pPr>
            <a:lvl3pPr marL="1792288" defTabSz="677863">
              <a:defRPr>
                <a:solidFill>
                  <a:schemeClr val="tx1"/>
                </a:solidFill>
                <a:latin typeface="Times New Roman" panose="02020603050405020304" pitchFamily="18" charset="0"/>
                <a:ea typeface="宋体" panose="02010600030101010101" pitchFamily="2" charset="-122"/>
              </a:defRPr>
            </a:lvl3pPr>
            <a:lvl4pPr marL="1971675" defTabSz="677863">
              <a:defRPr>
                <a:solidFill>
                  <a:schemeClr val="tx1"/>
                </a:solidFill>
                <a:latin typeface="Times New Roman" panose="02020603050405020304" pitchFamily="18" charset="0"/>
                <a:ea typeface="宋体" panose="02010600030101010101" pitchFamily="2" charset="-122"/>
              </a:defRPr>
            </a:lvl4pPr>
            <a:lvl5pPr marL="2151063" defTabSz="677863">
              <a:defRPr>
                <a:solidFill>
                  <a:schemeClr val="tx1"/>
                </a:solidFill>
                <a:latin typeface="Times New Roman" panose="02020603050405020304" pitchFamily="18" charset="0"/>
                <a:ea typeface="宋体" panose="02010600030101010101" pitchFamily="2" charset="-122"/>
              </a:defRPr>
            </a:lvl5pPr>
            <a:lvl6pPr marL="26082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654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226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97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3200" b="1" dirty="0"/>
              <a:t>定义：</a:t>
            </a:r>
            <a:r>
              <a:rPr lang="zh-CN" altLang="en-US" sz="3200" b="1" dirty="0">
                <a:solidFill>
                  <a:srgbClr val="FF0000"/>
                </a:solidFill>
              </a:rPr>
              <a:t>表示动作已经完成</a:t>
            </a:r>
            <a:r>
              <a:rPr lang="en-US" altLang="zh-CN" sz="3200" b="1" dirty="0">
                <a:solidFill>
                  <a:srgbClr val="FF0000"/>
                </a:solidFill>
              </a:rPr>
              <a:t>, </a:t>
            </a:r>
            <a:r>
              <a:rPr lang="zh-CN" altLang="en-US" sz="3200" b="1" dirty="0">
                <a:solidFill>
                  <a:srgbClr val="FF0000"/>
                </a:solidFill>
              </a:rPr>
              <a:t>但对现在造成影响</a:t>
            </a:r>
            <a:r>
              <a:rPr lang="en-US" altLang="zh-CN" sz="3200" b="1" dirty="0">
                <a:solidFill>
                  <a:srgbClr val="FF0000"/>
                </a:solidFill>
              </a:rPr>
              <a:t>; </a:t>
            </a:r>
            <a:r>
              <a:rPr lang="zh-CN" altLang="en-US" sz="3200" b="1" dirty="0">
                <a:solidFill>
                  <a:srgbClr val="FF0000"/>
                </a:solidFill>
              </a:rPr>
              <a:t>或者表示从过去某一时间开始一直延续到现在并还可能持续下去的动作。</a:t>
            </a:r>
            <a:r>
              <a:rPr lang="zh-CN" altLang="en-US" sz="3200" b="1" dirty="0"/>
              <a:t> </a:t>
            </a:r>
          </a:p>
        </p:txBody>
      </p:sp>
      <p:sp>
        <p:nvSpPr>
          <p:cNvPr id="24580" name="Rectangle 4"/>
          <p:cNvSpPr>
            <a:spLocks noChangeArrowheads="1"/>
          </p:cNvSpPr>
          <p:nvPr/>
        </p:nvSpPr>
        <p:spPr bwMode="auto">
          <a:xfrm>
            <a:off x="2199456" y="836588"/>
            <a:ext cx="626427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en-US" sz="3600" b="1">
                <a:solidFill>
                  <a:srgbClr val="0000FF"/>
                </a:solidFill>
              </a:rPr>
              <a:t>现在完成时</a:t>
            </a:r>
            <a:r>
              <a:rPr lang="en-US" altLang="zh-CN" sz="3600" b="1">
                <a:solidFill>
                  <a:srgbClr val="0000FF"/>
                </a:solidFill>
              </a:rPr>
              <a:t>: Present perfect</a:t>
            </a:r>
          </a:p>
        </p:txBody>
      </p:sp>
      <p:pic>
        <p:nvPicPr>
          <p:cNvPr id="24582" name="Picture 6" desc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494" y="620688"/>
            <a:ext cx="123825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up)">
                                      <p:cBhvr>
                                        <p:cTn id="7" dur="5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287016" y="1340768"/>
            <a:ext cx="8533456" cy="386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730" tIns="33865" rIns="67730" bIns="33865" anchor="ctr">
            <a:spAutoFit/>
          </a:bodyPr>
          <a:lstStyle>
            <a:lvl1pPr marL="1431925" indent="-1431925" defTabSz="677863">
              <a:defRPr>
                <a:solidFill>
                  <a:schemeClr val="tx1"/>
                </a:solidFill>
                <a:latin typeface="Times New Roman" panose="02020603050405020304" pitchFamily="18" charset="0"/>
                <a:ea typeface="宋体" panose="02010600030101010101" pitchFamily="2" charset="-122"/>
              </a:defRPr>
            </a:lvl1pPr>
            <a:lvl2pPr marL="1611313" defTabSz="677863">
              <a:defRPr>
                <a:solidFill>
                  <a:schemeClr val="tx1"/>
                </a:solidFill>
                <a:latin typeface="Times New Roman" panose="02020603050405020304" pitchFamily="18" charset="0"/>
                <a:ea typeface="宋体" panose="02010600030101010101" pitchFamily="2" charset="-122"/>
              </a:defRPr>
            </a:lvl2pPr>
            <a:lvl3pPr marL="1790700" defTabSz="677863">
              <a:defRPr>
                <a:solidFill>
                  <a:schemeClr val="tx1"/>
                </a:solidFill>
                <a:latin typeface="Times New Roman" panose="02020603050405020304" pitchFamily="18" charset="0"/>
                <a:ea typeface="宋体" panose="02010600030101010101" pitchFamily="2" charset="-122"/>
              </a:defRPr>
            </a:lvl3pPr>
            <a:lvl4pPr marL="1970088" defTabSz="677863">
              <a:defRPr>
                <a:solidFill>
                  <a:schemeClr val="tx1"/>
                </a:solidFill>
                <a:latin typeface="Times New Roman" panose="02020603050405020304" pitchFamily="18" charset="0"/>
                <a:ea typeface="宋体" panose="02010600030101010101" pitchFamily="2" charset="-122"/>
              </a:defRPr>
            </a:lvl4pPr>
            <a:lvl5pPr marL="2149475" defTabSz="677863">
              <a:defRPr>
                <a:solidFill>
                  <a:schemeClr val="tx1"/>
                </a:solidFill>
                <a:latin typeface="Times New Roman" panose="02020603050405020304" pitchFamily="18" charset="0"/>
                <a:ea typeface="宋体" panose="02010600030101010101" pitchFamily="2" charset="-122"/>
              </a:defRPr>
            </a:lvl5pPr>
            <a:lvl6pPr marL="26066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638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210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9782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3200" b="1" dirty="0" smtClean="0"/>
              <a:t>过去分词的构成：</a:t>
            </a:r>
            <a:endParaRPr lang="en-US" altLang="zh-CN" sz="3200" b="1" dirty="0" smtClean="0"/>
          </a:p>
          <a:p>
            <a:pPr>
              <a:lnSpc>
                <a:spcPct val="110000"/>
              </a:lnSpc>
            </a:pPr>
            <a:r>
              <a:rPr lang="en-US" altLang="zh-CN" sz="3200" b="1" dirty="0" smtClean="0">
                <a:solidFill>
                  <a:srgbClr val="FF0000"/>
                </a:solidFill>
              </a:rPr>
              <a:t>a. </a:t>
            </a:r>
            <a:r>
              <a:rPr lang="zh-CN" altLang="en-US" sz="3200" b="1" dirty="0" smtClean="0">
                <a:solidFill>
                  <a:srgbClr val="FF0000"/>
                </a:solidFill>
              </a:rPr>
              <a:t>一般情况下，在动词后加</a:t>
            </a:r>
            <a:r>
              <a:rPr lang="en-US" altLang="zh-CN" sz="3200" b="1" dirty="0" smtClean="0">
                <a:solidFill>
                  <a:srgbClr val="FF0000"/>
                </a:solidFill>
              </a:rPr>
              <a:t>-ed</a:t>
            </a:r>
            <a:r>
              <a:rPr lang="zh-CN" altLang="en-US" sz="3200" b="1" dirty="0" smtClean="0">
                <a:solidFill>
                  <a:srgbClr val="FF0000"/>
                </a:solidFill>
              </a:rPr>
              <a:t>。</a:t>
            </a:r>
            <a:endParaRPr lang="en-US" altLang="zh-CN" sz="3200" b="1" dirty="0" smtClean="0">
              <a:solidFill>
                <a:srgbClr val="FF0000"/>
              </a:solidFill>
            </a:endParaRPr>
          </a:p>
          <a:p>
            <a:pPr>
              <a:lnSpc>
                <a:spcPct val="110000"/>
              </a:lnSpc>
            </a:pPr>
            <a:r>
              <a:rPr lang="en-US" altLang="zh-CN" sz="3200" b="1" dirty="0" smtClean="0">
                <a:solidFill>
                  <a:srgbClr val="FF0000"/>
                </a:solidFill>
              </a:rPr>
              <a:t>b. </a:t>
            </a:r>
            <a:r>
              <a:rPr lang="zh-CN" altLang="en-US" sz="3200" b="1" dirty="0">
                <a:solidFill>
                  <a:srgbClr val="FF0000"/>
                </a:solidFill>
              </a:rPr>
              <a:t>在</a:t>
            </a:r>
            <a:r>
              <a:rPr lang="zh-CN" altLang="en-US" sz="3200" b="1" dirty="0" smtClean="0">
                <a:solidFill>
                  <a:srgbClr val="FF0000"/>
                </a:solidFill>
              </a:rPr>
              <a:t>以</a:t>
            </a:r>
            <a:r>
              <a:rPr lang="en-US" altLang="zh-CN" sz="3200" b="1" dirty="0" smtClean="0">
                <a:solidFill>
                  <a:srgbClr val="FF0000"/>
                </a:solidFill>
              </a:rPr>
              <a:t>e</a:t>
            </a:r>
            <a:r>
              <a:rPr lang="zh-CN" altLang="en-US" sz="3200" b="1" dirty="0" smtClean="0">
                <a:solidFill>
                  <a:srgbClr val="FF0000"/>
                </a:solidFill>
              </a:rPr>
              <a:t>结尾的动词后只加</a:t>
            </a:r>
            <a:r>
              <a:rPr lang="en-US" altLang="zh-CN" sz="3200" b="1" dirty="0" smtClean="0">
                <a:solidFill>
                  <a:srgbClr val="FF0000"/>
                </a:solidFill>
              </a:rPr>
              <a:t>-d</a:t>
            </a:r>
            <a:r>
              <a:rPr lang="zh-CN" altLang="en-US" sz="3200" b="1" dirty="0" smtClean="0">
                <a:solidFill>
                  <a:srgbClr val="FF0000"/>
                </a:solidFill>
              </a:rPr>
              <a:t>。</a:t>
            </a:r>
            <a:endParaRPr lang="en-US" altLang="zh-CN" sz="3200" b="1" dirty="0" smtClean="0">
              <a:solidFill>
                <a:srgbClr val="FF0000"/>
              </a:solidFill>
            </a:endParaRPr>
          </a:p>
          <a:p>
            <a:pPr>
              <a:lnSpc>
                <a:spcPct val="110000"/>
              </a:lnSpc>
            </a:pPr>
            <a:r>
              <a:rPr lang="en-US" altLang="zh-CN" sz="3200" b="1" dirty="0" smtClean="0">
                <a:solidFill>
                  <a:srgbClr val="FF0000"/>
                </a:solidFill>
              </a:rPr>
              <a:t>c. </a:t>
            </a:r>
            <a:r>
              <a:rPr lang="zh-CN" altLang="en-US" sz="3200" b="1" dirty="0">
                <a:solidFill>
                  <a:srgbClr val="FF0000"/>
                </a:solidFill>
              </a:rPr>
              <a:t>在</a:t>
            </a:r>
            <a:r>
              <a:rPr lang="zh-CN" altLang="en-US" sz="3200" b="1" dirty="0" smtClean="0">
                <a:solidFill>
                  <a:srgbClr val="FF0000"/>
                </a:solidFill>
              </a:rPr>
              <a:t>以辅音字母</a:t>
            </a:r>
            <a:r>
              <a:rPr lang="en-US" altLang="zh-CN" sz="3200" b="1" dirty="0" smtClean="0">
                <a:solidFill>
                  <a:srgbClr val="FF0000"/>
                </a:solidFill>
              </a:rPr>
              <a:t>y</a:t>
            </a:r>
            <a:r>
              <a:rPr lang="zh-CN" altLang="en-US" sz="3200" b="1" dirty="0" smtClean="0">
                <a:solidFill>
                  <a:srgbClr val="FF0000"/>
                </a:solidFill>
              </a:rPr>
              <a:t>结尾的动词，应将</a:t>
            </a:r>
            <a:r>
              <a:rPr lang="en-US" altLang="zh-CN" sz="3200" b="1" dirty="0" smtClean="0">
                <a:solidFill>
                  <a:srgbClr val="FF0000"/>
                </a:solidFill>
              </a:rPr>
              <a:t>y</a:t>
            </a:r>
            <a:r>
              <a:rPr lang="zh-CN" altLang="en-US" sz="3200" b="1" dirty="0" smtClean="0">
                <a:solidFill>
                  <a:srgbClr val="FF0000"/>
                </a:solidFill>
              </a:rPr>
              <a:t>改成</a:t>
            </a:r>
            <a:r>
              <a:rPr lang="en-US" altLang="zh-CN" sz="3200" b="1" dirty="0" smtClean="0">
                <a:solidFill>
                  <a:srgbClr val="FF0000"/>
                </a:solidFill>
              </a:rPr>
              <a:t>i</a:t>
            </a:r>
            <a:r>
              <a:rPr lang="zh-CN" altLang="en-US" sz="3200" b="1" dirty="0" smtClean="0">
                <a:solidFill>
                  <a:srgbClr val="FF0000"/>
                </a:solidFill>
              </a:rPr>
              <a:t>再加</a:t>
            </a:r>
            <a:endParaRPr lang="en-US" altLang="zh-CN" sz="3200" b="1" dirty="0" smtClean="0">
              <a:solidFill>
                <a:srgbClr val="FF0000"/>
              </a:solidFill>
            </a:endParaRPr>
          </a:p>
          <a:p>
            <a:pPr>
              <a:lnSpc>
                <a:spcPct val="110000"/>
              </a:lnSpc>
            </a:pPr>
            <a:r>
              <a:rPr lang="en-US" altLang="zh-CN" sz="3200" b="1" dirty="0">
                <a:solidFill>
                  <a:srgbClr val="FF0000"/>
                </a:solidFill>
              </a:rPr>
              <a:t> </a:t>
            </a:r>
            <a:r>
              <a:rPr lang="en-US" altLang="zh-CN" sz="3200" b="1" dirty="0" smtClean="0">
                <a:solidFill>
                  <a:srgbClr val="FF0000"/>
                </a:solidFill>
              </a:rPr>
              <a:t>    ed</a:t>
            </a:r>
            <a:r>
              <a:rPr lang="zh-CN" altLang="en-US" sz="3200" b="1" dirty="0" smtClean="0">
                <a:solidFill>
                  <a:srgbClr val="FF0000"/>
                </a:solidFill>
              </a:rPr>
              <a:t>。</a:t>
            </a:r>
            <a:endParaRPr lang="en-US" altLang="zh-CN" sz="3200" b="1" dirty="0" smtClean="0">
              <a:solidFill>
                <a:srgbClr val="FF0000"/>
              </a:solidFill>
            </a:endParaRPr>
          </a:p>
          <a:p>
            <a:pPr>
              <a:lnSpc>
                <a:spcPct val="110000"/>
              </a:lnSpc>
            </a:pPr>
            <a:r>
              <a:rPr lang="en-US" altLang="zh-CN" sz="3200" b="1" dirty="0" smtClean="0">
                <a:solidFill>
                  <a:srgbClr val="FF0000"/>
                </a:solidFill>
              </a:rPr>
              <a:t>d. </a:t>
            </a:r>
            <a:r>
              <a:rPr lang="zh-CN" altLang="en-US" sz="3200" b="1" dirty="0" smtClean="0">
                <a:solidFill>
                  <a:srgbClr val="FF0000"/>
                </a:solidFill>
              </a:rPr>
              <a:t>以重读闭音节结尾的动词，要双写末尾的辅</a:t>
            </a:r>
            <a:endParaRPr lang="en-US" altLang="zh-CN" sz="3200" b="1" dirty="0" smtClean="0">
              <a:solidFill>
                <a:srgbClr val="FF0000"/>
              </a:solidFill>
            </a:endParaRPr>
          </a:p>
          <a:p>
            <a:pPr>
              <a:lnSpc>
                <a:spcPct val="110000"/>
              </a:lnSpc>
            </a:pPr>
            <a:r>
              <a:rPr lang="en-US" altLang="zh-CN" sz="3200" b="1" dirty="0">
                <a:solidFill>
                  <a:srgbClr val="FF0000"/>
                </a:solidFill>
              </a:rPr>
              <a:t> </a:t>
            </a:r>
            <a:r>
              <a:rPr lang="en-US" altLang="zh-CN" sz="3200" b="1" dirty="0" smtClean="0">
                <a:solidFill>
                  <a:srgbClr val="FF0000"/>
                </a:solidFill>
              </a:rPr>
              <a:t>   </a:t>
            </a:r>
            <a:r>
              <a:rPr lang="zh-CN" altLang="en-US" sz="3200" b="1" dirty="0" smtClean="0">
                <a:solidFill>
                  <a:srgbClr val="FF0000"/>
                </a:solidFill>
              </a:rPr>
              <a:t>音字母再加</a:t>
            </a:r>
            <a:r>
              <a:rPr lang="en-US" altLang="zh-CN" sz="3200" b="1" dirty="0" smtClean="0">
                <a:solidFill>
                  <a:srgbClr val="FF0000"/>
                </a:solidFill>
              </a:rPr>
              <a:t>-ed</a:t>
            </a:r>
            <a:r>
              <a:rPr lang="zh-CN" altLang="en-US" sz="3200" b="1" dirty="0" smtClean="0">
                <a:solidFill>
                  <a:srgbClr val="FF0000"/>
                </a:solidFill>
              </a:rPr>
              <a:t>。</a:t>
            </a:r>
            <a:endParaRPr lang="en-US" altLang="zh-CN" sz="3200" b="1" dirty="0" smtClean="0">
              <a:solidFill>
                <a:srgbClr val="FF0000"/>
              </a:solidFill>
            </a:endParaRPr>
          </a:p>
        </p:txBody>
      </p:sp>
    </p:spTree>
    <p:extLst>
      <p:ext uri="{BB962C8B-B14F-4D97-AF65-F5344CB8AC3E}">
        <p14:creationId xmlns:p14="http://schemas.microsoft.com/office/powerpoint/2010/main" val="240067691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683568" y="1340768"/>
            <a:ext cx="7741368" cy="331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730" tIns="33865" rIns="67730" bIns="33865" anchor="ctr">
            <a:spAutoFit/>
          </a:bodyPr>
          <a:lstStyle>
            <a:lvl1pPr marL="1431925" indent="-1431925" defTabSz="677863">
              <a:defRPr>
                <a:solidFill>
                  <a:schemeClr val="tx1"/>
                </a:solidFill>
                <a:latin typeface="Times New Roman" panose="02020603050405020304" pitchFamily="18" charset="0"/>
                <a:ea typeface="宋体" panose="02010600030101010101" pitchFamily="2" charset="-122"/>
              </a:defRPr>
            </a:lvl1pPr>
            <a:lvl2pPr marL="1611313" defTabSz="677863">
              <a:defRPr>
                <a:solidFill>
                  <a:schemeClr val="tx1"/>
                </a:solidFill>
                <a:latin typeface="Times New Roman" panose="02020603050405020304" pitchFamily="18" charset="0"/>
                <a:ea typeface="宋体" panose="02010600030101010101" pitchFamily="2" charset="-122"/>
              </a:defRPr>
            </a:lvl2pPr>
            <a:lvl3pPr marL="1790700" defTabSz="677863">
              <a:defRPr>
                <a:solidFill>
                  <a:schemeClr val="tx1"/>
                </a:solidFill>
                <a:latin typeface="Times New Roman" panose="02020603050405020304" pitchFamily="18" charset="0"/>
                <a:ea typeface="宋体" panose="02010600030101010101" pitchFamily="2" charset="-122"/>
              </a:defRPr>
            </a:lvl3pPr>
            <a:lvl4pPr marL="1970088" defTabSz="677863">
              <a:defRPr>
                <a:solidFill>
                  <a:schemeClr val="tx1"/>
                </a:solidFill>
                <a:latin typeface="Times New Roman" panose="02020603050405020304" pitchFamily="18" charset="0"/>
                <a:ea typeface="宋体" panose="02010600030101010101" pitchFamily="2" charset="-122"/>
              </a:defRPr>
            </a:lvl4pPr>
            <a:lvl5pPr marL="2149475" defTabSz="677863">
              <a:defRPr>
                <a:solidFill>
                  <a:schemeClr val="tx1"/>
                </a:solidFill>
                <a:latin typeface="Times New Roman" panose="02020603050405020304" pitchFamily="18" charset="0"/>
                <a:ea typeface="宋体" panose="02010600030101010101" pitchFamily="2" charset="-122"/>
              </a:defRPr>
            </a:lvl5pPr>
            <a:lvl6pPr marL="26066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638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210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9782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3200" b="1" dirty="0" smtClean="0">
                <a:solidFill>
                  <a:srgbClr val="FF0000"/>
                </a:solidFill>
              </a:rPr>
              <a:t>e. </a:t>
            </a:r>
            <a:r>
              <a:rPr lang="zh-CN" altLang="en-US" sz="3200" b="1" dirty="0" smtClean="0">
                <a:solidFill>
                  <a:srgbClr val="FF0000"/>
                </a:solidFill>
              </a:rPr>
              <a:t>不规则动词的过去</a:t>
            </a:r>
            <a:r>
              <a:rPr lang="zh-CN" altLang="en-US" sz="3200" b="1" dirty="0" smtClean="0">
                <a:solidFill>
                  <a:srgbClr val="FF0000"/>
                </a:solidFill>
              </a:rPr>
              <a:t>分词，如：</a:t>
            </a:r>
            <a:endParaRPr lang="en-US" altLang="zh-CN" sz="3200" b="1" dirty="0" smtClean="0">
              <a:solidFill>
                <a:srgbClr val="FF0000"/>
              </a:solidFill>
            </a:endParaRPr>
          </a:p>
          <a:p>
            <a:pPr>
              <a:lnSpc>
                <a:spcPct val="110000"/>
              </a:lnSpc>
            </a:pPr>
            <a:r>
              <a:rPr lang="en-US" altLang="zh-CN" sz="3200" b="1" dirty="0">
                <a:solidFill>
                  <a:srgbClr val="FF0000"/>
                </a:solidFill>
              </a:rPr>
              <a:t> </a:t>
            </a:r>
            <a:r>
              <a:rPr lang="en-US" altLang="zh-CN" sz="3200" b="1" dirty="0" smtClean="0">
                <a:solidFill>
                  <a:srgbClr val="FF0000"/>
                </a:solidFill>
              </a:rPr>
              <a:t>    </a:t>
            </a:r>
            <a:r>
              <a:rPr lang="en-US" altLang="zh-CN" sz="3200" b="1" dirty="0" smtClean="0">
                <a:solidFill>
                  <a:srgbClr val="FF0000"/>
                </a:solidFill>
              </a:rPr>
              <a:t>put          </a:t>
            </a:r>
            <a:r>
              <a:rPr lang="en-US" altLang="zh-CN" sz="3200" b="1" dirty="0" err="1" smtClean="0">
                <a:solidFill>
                  <a:srgbClr val="FF0000"/>
                </a:solidFill>
              </a:rPr>
              <a:t>put</a:t>
            </a:r>
            <a:r>
              <a:rPr lang="en-US" altLang="zh-CN" sz="3200" b="1" dirty="0" smtClean="0">
                <a:solidFill>
                  <a:srgbClr val="FF0000"/>
                </a:solidFill>
              </a:rPr>
              <a:t>          </a:t>
            </a:r>
            <a:r>
              <a:rPr lang="en-US" altLang="zh-CN" sz="3200" b="1" dirty="0" err="1" smtClean="0">
                <a:solidFill>
                  <a:srgbClr val="FF0000"/>
                </a:solidFill>
              </a:rPr>
              <a:t>put</a:t>
            </a:r>
            <a:r>
              <a:rPr lang="zh-CN" altLang="en-US" sz="3200" b="1" dirty="0" smtClean="0">
                <a:solidFill>
                  <a:srgbClr val="FF0000"/>
                </a:solidFill>
              </a:rPr>
              <a:t> </a:t>
            </a:r>
            <a:endParaRPr lang="en-US" altLang="zh-CN" sz="3200" b="1" dirty="0" smtClean="0">
              <a:solidFill>
                <a:srgbClr val="FF0000"/>
              </a:solidFill>
            </a:endParaRPr>
          </a:p>
          <a:p>
            <a:pPr>
              <a:lnSpc>
                <a:spcPct val="110000"/>
              </a:lnSpc>
            </a:pPr>
            <a:r>
              <a:rPr lang="en-US" altLang="zh-CN" sz="3200" b="1" dirty="0" smtClean="0">
                <a:solidFill>
                  <a:srgbClr val="FF0000"/>
                </a:solidFill>
              </a:rPr>
              <a:t>     beat         </a:t>
            </a:r>
            <a:r>
              <a:rPr lang="en-US" altLang="zh-CN" sz="3200" b="1" dirty="0" err="1" smtClean="0">
                <a:solidFill>
                  <a:srgbClr val="FF0000"/>
                </a:solidFill>
              </a:rPr>
              <a:t>beat</a:t>
            </a:r>
            <a:r>
              <a:rPr lang="en-US" altLang="zh-CN" sz="3200" b="1" dirty="0" smtClean="0">
                <a:solidFill>
                  <a:srgbClr val="FF0000"/>
                </a:solidFill>
              </a:rPr>
              <a:t>        beaten</a:t>
            </a:r>
            <a:r>
              <a:rPr lang="zh-CN" altLang="en-US" sz="3200" b="1" dirty="0" smtClean="0">
                <a:solidFill>
                  <a:srgbClr val="FF0000"/>
                </a:solidFill>
              </a:rPr>
              <a:t> </a:t>
            </a:r>
            <a:endParaRPr lang="en-US" altLang="zh-CN" sz="3200" b="1" dirty="0" smtClean="0">
              <a:solidFill>
                <a:srgbClr val="FF0000"/>
              </a:solidFill>
            </a:endParaRPr>
          </a:p>
          <a:p>
            <a:pPr>
              <a:lnSpc>
                <a:spcPct val="110000"/>
              </a:lnSpc>
            </a:pPr>
            <a:r>
              <a:rPr lang="en-US" altLang="zh-CN" sz="3200" b="1" dirty="0" smtClean="0">
                <a:solidFill>
                  <a:srgbClr val="FF0000"/>
                </a:solidFill>
              </a:rPr>
              <a:t>     become   became   become</a:t>
            </a:r>
            <a:endParaRPr lang="en-US" altLang="zh-CN" sz="3200" b="1" dirty="0" smtClean="0">
              <a:solidFill>
                <a:srgbClr val="FF0000"/>
              </a:solidFill>
            </a:endParaRPr>
          </a:p>
          <a:p>
            <a:pPr>
              <a:lnSpc>
                <a:spcPct val="110000"/>
              </a:lnSpc>
            </a:pPr>
            <a:r>
              <a:rPr lang="en-US" altLang="zh-CN" sz="3200" b="1" dirty="0" smtClean="0">
                <a:solidFill>
                  <a:srgbClr val="FF0000"/>
                </a:solidFill>
              </a:rPr>
              <a:t>     get           got          </a:t>
            </a:r>
            <a:r>
              <a:rPr lang="en-US" altLang="zh-CN" sz="3200" b="1" dirty="0" err="1" smtClean="0">
                <a:solidFill>
                  <a:srgbClr val="FF0000"/>
                </a:solidFill>
              </a:rPr>
              <a:t>got</a:t>
            </a:r>
            <a:r>
              <a:rPr lang="zh-CN" altLang="en-US" sz="3200" b="1" dirty="0" smtClean="0">
                <a:solidFill>
                  <a:srgbClr val="FF0000"/>
                </a:solidFill>
              </a:rPr>
              <a:t>  </a:t>
            </a:r>
            <a:endParaRPr lang="en-US" altLang="zh-CN" sz="3200" b="1" dirty="0" smtClean="0">
              <a:solidFill>
                <a:srgbClr val="FF0000"/>
              </a:solidFill>
            </a:endParaRPr>
          </a:p>
          <a:p>
            <a:pPr>
              <a:lnSpc>
                <a:spcPct val="110000"/>
              </a:lnSpc>
            </a:pPr>
            <a:r>
              <a:rPr lang="en-US" altLang="zh-CN" sz="3200" b="1" dirty="0" smtClean="0">
                <a:solidFill>
                  <a:srgbClr val="FF0000"/>
                </a:solidFill>
              </a:rPr>
              <a:t>     begin       began     begun</a:t>
            </a:r>
            <a:r>
              <a:rPr lang="zh-CN" altLang="en-US" sz="3200" b="1" dirty="0" smtClean="0">
                <a:solidFill>
                  <a:srgbClr val="FF0000"/>
                </a:solidFill>
              </a:rPr>
              <a:t> </a:t>
            </a:r>
            <a:endParaRPr lang="zh-CN" altLang="en-US" sz="3200" b="1" dirty="0">
              <a:solidFill>
                <a:srgbClr val="FF0000"/>
              </a:solidFill>
            </a:endParaRPr>
          </a:p>
        </p:txBody>
      </p:sp>
    </p:spTree>
    <p:extLst>
      <p:ext uri="{BB962C8B-B14F-4D97-AF65-F5344CB8AC3E}">
        <p14:creationId xmlns:p14="http://schemas.microsoft.com/office/powerpoint/2010/main" val="116962123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2162" name="文本框 17409"/>
          <p:cNvSpPr txBox="1">
            <a:spLocks noChangeArrowheads="1"/>
          </p:cNvSpPr>
          <p:nvPr/>
        </p:nvSpPr>
        <p:spPr bwMode="auto">
          <a:xfrm>
            <a:off x="251520" y="362784"/>
            <a:ext cx="8639175" cy="59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0" tIns="43960" rIns="87920" bIns="43960">
            <a:spAutoFit/>
          </a:bodyPr>
          <a:lstStyle>
            <a:lvl1pPr defTabSz="879475">
              <a:defRPr>
                <a:solidFill>
                  <a:schemeClr val="tx1"/>
                </a:solidFill>
                <a:latin typeface="Times New Roman" panose="02020603050405020304" pitchFamily="18" charset="0"/>
                <a:ea typeface="宋体" panose="02010600030101010101" pitchFamily="2" charset="-122"/>
              </a:defRPr>
            </a:lvl1pPr>
            <a:lvl2pPr defTabSz="879475">
              <a:defRPr>
                <a:solidFill>
                  <a:schemeClr val="tx1"/>
                </a:solidFill>
                <a:latin typeface="Times New Roman" panose="02020603050405020304" pitchFamily="18" charset="0"/>
                <a:ea typeface="宋体" panose="02010600030101010101" pitchFamily="2" charset="-122"/>
              </a:defRPr>
            </a:lvl2pPr>
            <a:lvl3pPr defTabSz="879475">
              <a:defRPr>
                <a:solidFill>
                  <a:schemeClr val="tx1"/>
                </a:solidFill>
                <a:latin typeface="Times New Roman" panose="02020603050405020304" pitchFamily="18" charset="0"/>
                <a:ea typeface="宋体" panose="02010600030101010101" pitchFamily="2" charset="-122"/>
              </a:defRPr>
            </a:lvl3pPr>
            <a:lvl4pPr defTabSz="879475">
              <a:defRPr>
                <a:solidFill>
                  <a:schemeClr val="tx1"/>
                </a:solidFill>
                <a:latin typeface="Times New Roman" panose="02020603050405020304" pitchFamily="18" charset="0"/>
                <a:ea typeface="宋体" panose="02010600030101010101" pitchFamily="2" charset="-122"/>
              </a:defRPr>
            </a:lvl4pPr>
            <a:lvl5pPr defTabSz="879475">
              <a:defRPr>
                <a:solidFill>
                  <a:schemeClr val="tx1"/>
                </a:solidFill>
                <a:latin typeface="Times New Roman" panose="02020603050405020304" pitchFamily="18" charset="0"/>
                <a:ea typeface="宋体" panose="02010600030101010101" pitchFamily="2" charset="-122"/>
              </a:defRPr>
            </a:lvl5pPr>
            <a:lvl6pPr defTabSz="879475"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defTabSz="879475"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defTabSz="879475"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defTabSz="879475"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lnSpc>
                <a:spcPct val="120000"/>
              </a:lnSpc>
              <a:buFont typeface="Arial" panose="020B0604020202020204" pitchFamily="34" charset="0"/>
              <a:buNone/>
            </a:pPr>
            <a:r>
              <a:rPr lang="zh-CN" altLang="en-US" sz="3200" b="1" dirty="0">
                <a:solidFill>
                  <a:srgbClr val="0000FF"/>
                </a:solidFill>
              </a:rPr>
              <a:t>区分</a:t>
            </a:r>
            <a:r>
              <a:rPr lang="en-US" altLang="zh-CN" sz="3200" b="1" dirty="0">
                <a:solidFill>
                  <a:srgbClr val="0000FF"/>
                </a:solidFill>
              </a:rPr>
              <a:t>have/has gone to, have/has been to</a:t>
            </a:r>
            <a:r>
              <a:rPr lang="zh-CN" altLang="en-US" sz="3200" b="1" dirty="0">
                <a:solidFill>
                  <a:srgbClr val="0000FF"/>
                </a:solidFill>
              </a:rPr>
              <a:t>和</a:t>
            </a:r>
            <a:r>
              <a:rPr lang="en-US" altLang="zh-CN" sz="3200" b="1" dirty="0">
                <a:solidFill>
                  <a:srgbClr val="0000FF"/>
                </a:solidFill>
              </a:rPr>
              <a:t>have/has been in</a:t>
            </a:r>
          </a:p>
          <a:p>
            <a:pPr>
              <a:lnSpc>
                <a:spcPct val="120000"/>
              </a:lnSpc>
              <a:buFont typeface="Arial" panose="020B0604020202020204" pitchFamily="34" charset="0"/>
              <a:buNone/>
            </a:pPr>
            <a:r>
              <a:rPr lang="en-US" altLang="zh-CN" sz="3200" b="1" dirty="0"/>
              <a:t>have/has been </a:t>
            </a:r>
            <a:r>
              <a:rPr lang="en-US" altLang="zh-CN" sz="3200" b="1" dirty="0" smtClean="0"/>
              <a:t>to</a:t>
            </a:r>
            <a:r>
              <a:rPr lang="zh-CN" altLang="en-US" sz="3200" b="1" dirty="0" smtClean="0">
                <a:solidFill>
                  <a:srgbClr val="FF0000"/>
                </a:solidFill>
              </a:rPr>
              <a:t>去</a:t>
            </a:r>
            <a:r>
              <a:rPr lang="zh-CN" altLang="en-US" sz="3200" b="1" dirty="0">
                <a:solidFill>
                  <a:srgbClr val="FF0000"/>
                </a:solidFill>
              </a:rPr>
              <a:t>过某</a:t>
            </a:r>
            <a:r>
              <a:rPr lang="zh-CN" altLang="en-US" sz="3200" b="1" dirty="0" smtClean="0">
                <a:solidFill>
                  <a:srgbClr val="FF0000"/>
                </a:solidFill>
              </a:rPr>
              <a:t>地</a:t>
            </a:r>
            <a:r>
              <a:rPr lang="en-US" altLang="zh-CN" sz="3200" b="1" dirty="0" smtClean="0"/>
              <a:t>, </a:t>
            </a:r>
            <a:r>
              <a:rPr lang="zh-CN" altLang="en-US" sz="3200" b="1" dirty="0"/>
              <a:t>说话时已从该地回来</a:t>
            </a:r>
            <a:r>
              <a:rPr lang="en-US" altLang="zh-CN" sz="3200" b="1" dirty="0"/>
              <a:t>;</a:t>
            </a:r>
          </a:p>
          <a:p>
            <a:pPr>
              <a:lnSpc>
                <a:spcPct val="120000"/>
              </a:lnSpc>
              <a:buFont typeface="Arial" panose="020B0604020202020204" pitchFamily="34" charset="0"/>
              <a:buNone/>
            </a:pPr>
            <a:r>
              <a:rPr lang="en-US" altLang="zh-CN" sz="3200" b="1" dirty="0"/>
              <a:t>have/has gone </a:t>
            </a:r>
            <a:r>
              <a:rPr lang="en-US" altLang="zh-CN" sz="3200" b="1" dirty="0" smtClean="0"/>
              <a:t>to</a:t>
            </a:r>
            <a:r>
              <a:rPr lang="zh-CN" altLang="en-US" sz="3200" b="1" dirty="0" smtClean="0">
                <a:solidFill>
                  <a:srgbClr val="FF0000"/>
                </a:solidFill>
              </a:rPr>
              <a:t>去</a:t>
            </a:r>
            <a:r>
              <a:rPr lang="zh-CN" altLang="en-US" sz="3200" b="1" dirty="0">
                <a:solidFill>
                  <a:srgbClr val="FF0000"/>
                </a:solidFill>
              </a:rPr>
              <a:t>了某地</a:t>
            </a:r>
            <a:r>
              <a:rPr lang="en-US" altLang="zh-CN" sz="3200" b="1" dirty="0"/>
              <a:t>, </a:t>
            </a:r>
            <a:r>
              <a:rPr lang="zh-CN" altLang="en-US" sz="3200" b="1" dirty="0"/>
              <a:t>或在去该地的途中</a:t>
            </a:r>
            <a:r>
              <a:rPr lang="en-US" altLang="zh-CN" sz="3200" b="1" dirty="0"/>
              <a:t>, </a:t>
            </a:r>
            <a:r>
              <a:rPr lang="zh-CN" altLang="en-US" sz="3200" b="1" dirty="0"/>
              <a:t>现在还不曾回来</a:t>
            </a:r>
            <a:r>
              <a:rPr lang="en-US" altLang="zh-CN" sz="3200" b="1" dirty="0"/>
              <a:t>, </a:t>
            </a:r>
            <a:r>
              <a:rPr lang="zh-CN" altLang="en-US" sz="3200" b="1" dirty="0"/>
              <a:t>说话时不在说话地点</a:t>
            </a:r>
            <a:r>
              <a:rPr lang="en-US" altLang="zh-CN" sz="3200" b="1" dirty="0"/>
              <a:t>;</a:t>
            </a:r>
          </a:p>
          <a:p>
            <a:pPr>
              <a:lnSpc>
                <a:spcPct val="120000"/>
              </a:lnSpc>
              <a:buFont typeface="Arial" panose="020B0604020202020204" pitchFamily="34" charset="0"/>
              <a:buNone/>
            </a:pPr>
            <a:r>
              <a:rPr lang="en-US" altLang="zh-CN" sz="3200" b="1" dirty="0"/>
              <a:t>have/has been </a:t>
            </a:r>
            <a:r>
              <a:rPr lang="en-US" altLang="zh-CN" sz="3200" b="1" dirty="0" smtClean="0"/>
              <a:t>in</a:t>
            </a:r>
            <a:r>
              <a:rPr lang="zh-CN" altLang="en-US" sz="3200" b="1" dirty="0" smtClean="0"/>
              <a:t>“</a:t>
            </a:r>
            <a:r>
              <a:rPr lang="zh-CN" altLang="en-US" sz="3200" b="1" dirty="0"/>
              <a:t>已在某地</a:t>
            </a:r>
            <a:r>
              <a:rPr lang="en-US" altLang="zh-CN" sz="3200" b="1" dirty="0"/>
              <a:t>(</a:t>
            </a:r>
            <a:r>
              <a:rPr lang="zh-CN" altLang="en-US" sz="3200" b="1" dirty="0"/>
              <a:t>待了多久</a:t>
            </a:r>
            <a:r>
              <a:rPr lang="en-US" altLang="zh-CN" sz="3200" b="1" dirty="0"/>
              <a:t>)”, </a:t>
            </a:r>
            <a:r>
              <a:rPr lang="zh-CN" altLang="en-US" sz="3200" b="1" dirty="0"/>
              <a:t>常与表示一段时间的状语连用。</a:t>
            </a:r>
          </a:p>
          <a:p>
            <a:pPr>
              <a:lnSpc>
                <a:spcPct val="120000"/>
              </a:lnSpc>
              <a:buFont typeface="Arial" panose="020B0604020202020204" pitchFamily="34" charset="0"/>
              <a:buNone/>
            </a:pPr>
            <a:r>
              <a:rPr lang="en-US" altLang="zh-CN" sz="3200" b="1" dirty="0"/>
              <a:t>e.g. Jim </a:t>
            </a:r>
            <a:r>
              <a:rPr lang="en-US" altLang="zh-CN" sz="3200" b="1" dirty="0">
                <a:solidFill>
                  <a:srgbClr val="FF0000"/>
                </a:solidFill>
              </a:rPr>
              <a:t>has gone to</a:t>
            </a:r>
            <a:r>
              <a:rPr lang="en-US" altLang="zh-CN" sz="3200" b="1" dirty="0"/>
              <a:t> London with his family.</a:t>
            </a:r>
          </a:p>
          <a:p>
            <a:pPr>
              <a:lnSpc>
                <a:spcPct val="120000"/>
              </a:lnSpc>
              <a:buFont typeface="Arial" panose="020B0604020202020204" pitchFamily="34" charset="0"/>
              <a:buNone/>
            </a:pPr>
            <a:r>
              <a:rPr lang="en-US" altLang="zh-CN" sz="3200" b="1" dirty="0"/>
              <a:t>      The Greens </a:t>
            </a:r>
            <a:r>
              <a:rPr lang="en-US" altLang="zh-CN" sz="3200" b="1" dirty="0">
                <a:solidFill>
                  <a:srgbClr val="FF0000"/>
                </a:solidFill>
              </a:rPr>
              <a:t>have been in</a:t>
            </a:r>
            <a:r>
              <a:rPr lang="en-US" altLang="zh-CN" sz="3200" b="1" dirty="0"/>
              <a:t> China for two years.</a:t>
            </a:r>
          </a:p>
          <a:p>
            <a:pPr>
              <a:lnSpc>
                <a:spcPct val="120000"/>
              </a:lnSpc>
              <a:buFont typeface="Arial" panose="020B0604020202020204" pitchFamily="34" charset="0"/>
              <a:buNone/>
            </a:pPr>
            <a:r>
              <a:rPr lang="en-US" altLang="zh-CN" sz="3200" b="1" dirty="0"/>
              <a:t>       </a:t>
            </a:r>
            <a:r>
              <a:rPr lang="en-US" altLang="zh-CN" sz="3200" b="1" dirty="0">
                <a:solidFill>
                  <a:srgbClr val="FF0000"/>
                </a:solidFill>
              </a:rPr>
              <a:t>Have you been to</a:t>
            </a:r>
            <a:r>
              <a:rPr lang="en-US" altLang="zh-CN" sz="3200" b="1" dirty="0"/>
              <a:t> Beijing before?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62">
                                            <p:txEl>
                                              <p:pRg st="4" end="4"/>
                                            </p:txEl>
                                          </p:spTgt>
                                        </p:tgtEl>
                                        <p:attrNameLst>
                                          <p:attrName>style.visibility</p:attrName>
                                        </p:attrNameLst>
                                      </p:cBhvr>
                                      <p:to>
                                        <p:strVal val="visible"/>
                                      </p:to>
                                    </p:set>
                                    <p:animEffect transition="in" filter="randombar(horizontal)">
                                      <p:cBhvr>
                                        <p:cTn id="7" dur="500"/>
                                        <p:tgtEl>
                                          <p:spTgt spid="9216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162">
                                            <p:txEl>
                                              <p:pRg st="5" end="5"/>
                                            </p:txEl>
                                          </p:spTgt>
                                        </p:tgtEl>
                                        <p:attrNameLst>
                                          <p:attrName>style.visibility</p:attrName>
                                        </p:attrNameLst>
                                      </p:cBhvr>
                                      <p:to>
                                        <p:strVal val="visible"/>
                                      </p:to>
                                    </p:set>
                                    <p:animEffect transition="in" filter="randombar(horizontal)">
                                      <p:cBhvr>
                                        <p:cTn id="10" dur="500"/>
                                        <p:tgtEl>
                                          <p:spTgt spid="92162">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162">
                                            <p:txEl>
                                              <p:pRg st="6" end="6"/>
                                            </p:txEl>
                                          </p:spTgt>
                                        </p:tgtEl>
                                        <p:attrNameLst>
                                          <p:attrName>style.visibility</p:attrName>
                                        </p:attrNameLst>
                                      </p:cBhvr>
                                      <p:to>
                                        <p:strVal val="visible"/>
                                      </p:to>
                                    </p:set>
                                    <p:animEffect transition="in" filter="randombar(horizontal)">
                                      <p:cBhvr>
                                        <p:cTn id="13" dur="500"/>
                                        <p:tgtEl>
                                          <p:spTgt spid="92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468313" y="2205038"/>
            <a:ext cx="8135937" cy="4032250"/>
          </a:xfrm>
        </p:spPr>
        <p:txBody>
          <a:bodyPr/>
          <a:lstStyle/>
          <a:p>
            <a:pPr marL="441325" indent="-441325">
              <a:lnSpc>
                <a:spcPct val="120000"/>
              </a:lnSpc>
              <a:spcBef>
                <a:spcPct val="0"/>
              </a:spcBef>
              <a:buFontTx/>
              <a:buNone/>
            </a:pPr>
            <a:r>
              <a:rPr lang="en-US" altLang="zh-CN" b="1" dirty="0"/>
              <a:t>1.</a:t>
            </a:r>
            <a:r>
              <a:rPr lang="en-US" altLang="zh-CN" b="1" dirty="0">
                <a:solidFill>
                  <a:srgbClr val="FF0000"/>
                </a:solidFill>
              </a:rPr>
              <a:t> </a:t>
            </a:r>
            <a:r>
              <a:rPr lang="zh-CN" altLang="en-US" b="1" dirty="0">
                <a:solidFill>
                  <a:srgbClr val="FF0000"/>
                </a:solidFill>
              </a:rPr>
              <a:t>情态动词本身有一定的词义</a:t>
            </a:r>
            <a:r>
              <a:rPr lang="en-US" altLang="zh-CN" b="1" dirty="0">
                <a:solidFill>
                  <a:srgbClr val="FF0000"/>
                </a:solidFill>
              </a:rPr>
              <a:t>, </a:t>
            </a:r>
            <a:r>
              <a:rPr lang="zh-CN" altLang="en-US" b="1" dirty="0">
                <a:solidFill>
                  <a:srgbClr val="FF0000"/>
                </a:solidFill>
              </a:rPr>
              <a:t>表示说话人的情绪、态度或语气</a:t>
            </a:r>
            <a:r>
              <a:rPr lang="en-US" altLang="zh-CN" b="1" dirty="0">
                <a:solidFill>
                  <a:srgbClr val="FF0000"/>
                </a:solidFill>
              </a:rPr>
              <a:t>, </a:t>
            </a:r>
            <a:r>
              <a:rPr lang="zh-CN" altLang="en-US" b="1" dirty="0">
                <a:solidFill>
                  <a:srgbClr val="FF0000"/>
                </a:solidFill>
              </a:rPr>
              <a:t>但不能单独作谓语</a:t>
            </a:r>
            <a:r>
              <a:rPr lang="en-US" altLang="zh-CN" b="1" dirty="0">
                <a:solidFill>
                  <a:srgbClr val="FF0000"/>
                </a:solidFill>
              </a:rPr>
              <a:t>, </a:t>
            </a:r>
            <a:r>
              <a:rPr lang="zh-CN" altLang="en-US" b="1" dirty="0">
                <a:solidFill>
                  <a:srgbClr val="FF0000"/>
                </a:solidFill>
              </a:rPr>
              <a:t>只能与其他动词构成谓语。</a:t>
            </a:r>
          </a:p>
          <a:p>
            <a:pPr marL="441325" indent="-441325">
              <a:lnSpc>
                <a:spcPct val="120000"/>
              </a:lnSpc>
              <a:spcBef>
                <a:spcPct val="0"/>
              </a:spcBef>
              <a:buFontTx/>
              <a:buNone/>
            </a:pPr>
            <a:r>
              <a:rPr lang="zh-CN" altLang="en-US" b="1" dirty="0"/>
              <a:t>   常见的有</a:t>
            </a:r>
            <a:r>
              <a:rPr lang="en-US" altLang="zh-CN" b="1" dirty="0"/>
              <a:t>: </a:t>
            </a:r>
            <a:r>
              <a:rPr lang="en-US" altLang="zh-CN" b="1" dirty="0">
                <a:solidFill>
                  <a:srgbClr val="FF0000"/>
                </a:solidFill>
              </a:rPr>
              <a:t>can (could), may (might), must, need, shall (should), will (would</a:t>
            </a:r>
            <a:r>
              <a:rPr lang="en-US" altLang="zh-CN" b="1" dirty="0" smtClean="0">
                <a:solidFill>
                  <a:srgbClr val="FF0000"/>
                </a:solidFill>
              </a:rPr>
              <a:t>), shall, should</a:t>
            </a:r>
            <a:r>
              <a:rPr lang="zh-CN" altLang="en-US" b="1" dirty="0" smtClean="0"/>
              <a:t>等</a:t>
            </a:r>
            <a:r>
              <a:rPr lang="zh-CN" altLang="en-US" b="1" dirty="0"/>
              <a:t>。</a:t>
            </a:r>
          </a:p>
        </p:txBody>
      </p:sp>
      <p:pic>
        <p:nvPicPr>
          <p:cNvPr id="50180" name="Picture 4"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513" y="836613"/>
            <a:ext cx="1333500" cy="1062037"/>
          </a:xfrm>
          <a:prstGeom prst="rect">
            <a:avLst/>
          </a:prstGeom>
          <a:noFill/>
          <a:extLst>
            <a:ext uri="{909E8E84-426E-40DD-AFC4-6F175D3DCCD1}">
              <a14:hiddenFill xmlns:a14="http://schemas.microsoft.com/office/drawing/2010/main">
                <a:solidFill>
                  <a:srgbClr val="FFFFFF"/>
                </a:solidFill>
              </a14:hiddenFill>
            </a:ext>
          </a:extLst>
        </p:spPr>
      </p:pic>
      <p:sp>
        <p:nvSpPr>
          <p:cNvPr id="50181" name="Text Box 5"/>
          <p:cNvSpPr txBox="1">
            <a:spLocks noChangeArrowheads="1"/>
          </p:cNvSpPr>
          <p:nvPr/>
        </p:nvSpPr>
        <p:spPr bwMode="auto">
          <a:xfrm>
            <a:off x="3779838" y="1052513"/>
            <a:ext cx="2808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dirty="0">
                <a:solidFill>
                  <a:srgbClr val="0000FF"/>
                </a:solidFill>
              </a:rPr>
              <a:t>情态动词</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7" name="WordArt 5"/>
          <p:cNvSpPr>
            <a:spLocks noChangeArrowheads="1" noChangeShapeType="1" noTextEdit="1"/>
          </p:cNvSpPr>
          <p:nvPr/>
        </p:nvSpPr>
        <p:spPr bwMode="auto">
          <a:xfrm>
            <a:off x="755650" y="1700213"/>
            <a:ext cx="7704138" cy="2908300"/>
          </a:xfrm>
          <a:prstGeom prst="rect">
            <a:avLst/>
          </a:prstGeom>
        </p:spPr>
        <p:txBody>
          <a:bodyPr wrap="none" fromWordArt="1">
            <a:prstTxWarp prst="textPlain">
              <a:avLst>
                <a:gd name="adj" fmla="val 50000"/>
              </a:avLst>
            </a:prstTxWarp>
          </a:bodyPr>
          <a:lstStyle/>
          <a:p>
            <a:pPr algn="ctr"/>
            <a:r>
              <a:rPr lang="en-US" altLang="zh-CN" sz="3600" b="1" kern="10">
                <a:ln w="19050">
                  <a:solidFill>
                    <a:schemeClr val="bg1"/>
                  </a:solidFill>
                  <a:round/>
                  <a:headEnd/>
                  <a:tailEnd/>
                </a:ln>
                <a:solidFill>
                  <a:srgbClr val="0000FF"/>
                </a:solidFill>
                <a:latin typeface="Arial" panose="020B0604020202020204" pitchFamily="34" charset="0"/>
                <a:cs typeface="Arial" panose="020B0604020202020204" pitchFamily="34" charset="0"/>
              </a:rPr>
              <a:t>Unit 13</a:t>
            </a:r>
          </a:p>
          <a:p>
            <a:pPr algn="ctr"/>
            <a:r>
              <a:rPr lang="en-US" altLang="zh-CN" sz="3600" b="1" kern="10">
                <a:ln w="19050">
                  <a:solidFill>
                    <a:schemeClr val="bg1"/>
                  </a:solidFill>
                  <a:round/>
                  <a:headEnd/>
                  <a:tailEnd/>
                </a:ln>
                <a:solidFill>
                  <a:srgbClr val="0000FF"/>
                </a:solidFill>
                <a:latin typeface="Arial" panose="020B0604020202020204" pitchFamily="34" charset="0"/>
                <a:cs typeface="Arial" panose="020B0604020202020204" pitchFamily="34" charset="0"/>
              </a:rPr>
              <a:t>We're trying to </a:t>
            </a:r>
          </a:p>
          <a:p>
            <a:pPr algn="ctr"/>
            <a:r>
              <a:rPr lang="en-US" altLang="zh-CN" sz="3600" b="1" kern="10">
                <a:ln w="19050">
                  <a:solidFill>
                    <a:schemeClr val="bg1"/>
                  </a:solidFill>
                  <a:round/>
                  <a:headEnd/>
                  <a:tailEnd/>
                </a:ln>
                <a:solidFill>
                  <a:srgbClr val="0000FF"/>
                </a:solidFill>
                <a:latin typeface="Arial" panose="020B0604020202020204" pitchFamily="34" charset="0"/>
                <a:cs typeface="Arial" panose="020B0604020202020204" pitchFamily="34" charset="0"/>
              </a:rPr>
              <a:t>save the earth!</a:t>
            </a:r>
            <a:endParaRPr lang="zh-CN" altLang="en-US" sz="3600" b="1" kern="10">
              <a:ln w="19050">
                <a:solidFill>
                  <a:schemeClr val="bg1"/>
                </a:solidFill>
                <a:round/>
                <a:headEnd/>
                <a:tailEnd/>
              </a:ln>
              <a:solidFill>
                <a:srgbClr val="0000FF"/>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1203" name="Rectangle 3"/>
          <p:cNvSpPr>
            <a:spLocks noGrp="1" noChangeArrowheads="1"/>
          </p:cNvSpPr>
          <p:nvPr>
            <p:ph type="body" idx="4294967295"/>
          </p:nvPr>
        </p:nvSpPr>
        <p:spPr>
          <a:xfrm>
            <a:off x="251520" y="692274"/>
            <a:ext cx="8497192" cy="5401022"/>
          </a:xfrm>
        </p:spPr>
        <p:txBody>
          <a:bodyPr/>
          <a:lstStyle/>
          <a:p>
            <a:pPr marL="441325" indent="-441325">
              <a:lnSpc>
                <a:spcPct val="120000"/>
              </a:lnSpc>
              <a:spcBef>
                <a:spcPct val="0"/>
              </a:spcBef>
              <a:buFontTx/>
              <a:buNone/>
            </a:pPr>
            <a:r>
              <a:rPr lang="en-US" altLang="zh-CN" b="1" dirty="0"/>
              <a:t>2.</a:t>
            </a:r>
            <a:r>
              <a:rPr lang="en-US" altLang="zh-CN" b="1" dirty="0">
                <a:solidFill>
                  <a:srgbClr val="FF0000"/>
                </a:solidFill>
              </a:rPr>
              <a:t> </a:t>
            </a:r>
            <a:r>
              <a:rPr lang="zh-CN" altLang="en-US" b="1" dirty="0">
                <a:solidFill>
                  <a:srgbClr val="FF0000"/>
                </a:solidFill>
              </a:rPr>
              <a:t>情态动词无人称和数的变化</a:t>
            </a:r>
            <a:r>
              <a:rPr lang="en-US" altLang="zh-CN" b="1" dirty="0">
                <a:solidFill>
                  <a:srgbClr val="FF0000"/>
                </a:solidFill>
              </a:rPr>
              <a:t>, </a:t>
            </a:r>
            <a:r>
              <a:rPr lang="zh-CN" altLang="en-US" b="1" dirty="0">
                <a:solidFill>
                  <a:srgbClr val="FF0000"/>
                </a:solidFill>
              </a:rPr>
              <a:t>后接动词原形。否定式是在情态动词后面加</a:t>
            </a:r>
            <a:r>
              <a:rPr lang="en-US" altLang="zh-CN" b="1" dirty="0">
                <a:solidFill>
                  <a:srgbClr val="FF0000"/>
                </a:solidFill>
              </a:rPr>
              <a:t>not</a:t>
            </a:r>
            <a:r>
              <a:rPr lang="zh-CN" altLang="en-US" b="1" dirty="0">
                <a:solidFill>
                  <a:srgbClr val="FF0000"/>
                </a:solidFill>
              </a:rPr>
              <a:t>。个别情态动词有过去式形式</a:t>
            </a:r>
            <a:r>
              <a:rPr lang="en-US" altLang="zh-CN" b="1" dirty="0">
                <a:solidFill>
                  <a:srgbClr val="FF0000"/>
                </a:solidFill>
              </a:rPr>
              <a:t>, </a:t>
            </a:r>
            <a:r>
              <a:rPr lang="zh-CN" altLang="en-US" b="1" dirty="0">
                <a:solidFill>
                  <a:srgbClr val="FF0000"/>
                </a:solidFill>
              </a:rPr>
              <a:t>可用来表达更加客气、委婉的语气。</a:t>
            </a:r>
          </a:p>
          <a:p>
            <a:pPr marL="441325" indent="-441325">
              <a:lnSpc>
                <a:spcPct val="120000"/>
              </a:lnSpc>
              <a:spcBef>
                <a:spcPct val="0"/>
              </a:spcBef>
              <a:buFontTx/>
              <a:buNone/>
            </a:pPr>
            <a:r>
              <a:rPr lang="zh-CN" altLang="en-US" b="1" dirty="0"/>
              <a:t>    </a:t>
            </a:r>
            <a:r>
              <a:rPr lang="en-US" altLang="zh-CN" b="1" dirty="0"/>
              <a:t>e.g. Ken </a:t>
            </a:r>
            <a:r>
              <a:rPr lang="en-US" altLang="zh-CN" b="1" dirty="0">
                <a:solidFill>
                  <a:srgbClr val="0000FF"/>
                </a:solidFill>
              </a:rPr>
              <a:t>can</a:t>
            </a:r>
            <a:r>
              <a:rPr lang="en-US" altLang="zh-CN" b="1" dirty="0"/>
              <a:t> climb up the tress like a </a:t>
            </a:r>
            <a:r>
              <a:rPr lang="en-US" altLang="zh-CN" b="1" dirty="0" smtClean="0"/>
              <a:t>koala</a:t>
            </a:r>
            <a:r>
              <a:rPr lang="en-US" altLang="zh-CN" b="1" dirty="0"/>
              <a:t>.</a:t>
            </a:r>
          </a:p>
          <a:p>
            <a:pPr marL="1077913" indent="-1077913">
              <a:lnSpc>
                <a:spcPct val="120000"/>
              </a:lnSpc>
              <a:spcBef>
                <a:spcPct val="0"/>
              </a:spcBef>
              <a:buFontTx/>
              <a:buNone/>
            </a:pPr>
            <a:r>
              <a:rPr lang="en-US" altLang="zh-CN" b="1" dirty="0"/>
              <a:t>           Tracy </a:t>
            </a:r>
            <a:r>
              <a:rPr lang="en-US" altLang="zh-CN" b="1" dirty="0">
                <a:solidFill>
                  <a:srgbClr val="0000FF"/>
                </a:solidFill>
              </a:rPr>
              <a:t>could</a:t>
            </a:r>
            <a:r>
              <a:rPr lang="en-US" altLang="zh-CN" b="1" dirty="0"/>
              <a:t> ride a bicycle when </a:t>
            </a:r>
            <a:r>
              <a:rPr lang="en-US" altLang="zh-CN" b="1" dirty="0" smtClean="0"/>
              <a:t>she </a:t>
            </a:r>
            <a:r>
              <a:rPr lang="en-US" altLang="zh-CN" b="1" dirty="0"/>
              <a:t>was five years old.</a:t>
            </a:r>
          </a:p>
          <a:p>
            <a:pPr marL="1077913" indent="-1077913">
              <a:lnSpc>
                <a:spcPct val="120000"/>
              </a:lnSpc>
              <a:spcBef>
                <a:spcPct val="0"/>
              </a:spcBef>
              <a:buFontTx/>
              <a:buNone/>
            </a:pPr>
            <a:r>
              <a:rPr lang="en-US" altLang="zh-CN" b="1" dirty="0"/>
              <a:t>           You </a:t>
            </a:r>
            <a:r>
              <a:rPr lang="en-US" altLang="zh-CN" b="1" dirty="0">
                <a:solidFill>
                  <a:srgbClr val="0000FF"/>
                </a:solidFill>
              </a:rPr>
              <a:t>mustn’t</a:t>
            </a:r>
            <a:r>
              <a:rPr lang="en-US" altLang="zh-CN" b="1" dirty="0"/>
              <a:t> play with fire. It is </a:t>
            </a:r>
            <a:r>
              <a:rPr lang="en-US" altLang="zh-CN" b="1" dirty="0" smtClean="0"/>
              <a:t>dangerous</a:t>
            </a:r>
            <a:r>
              <a:rPr lang="en-US" altLang="zh-CN"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randombar(horizontal)">
                                      <p:cBhvr>
                                        <p:cTn id="7" dur="500"/>
                                        <p:tgtEl>
                                          <p:spTgt spid="5120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randombar(horizontal)">
                                      <p:cBhvr>
                                        <p:cTn id="10" dur="500"/>
                                        <p:tgtEl>
                                          <p:spTgt spid="5120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randombar(horizontal)">
                                      <p:cBhvr>
                                        <p:cTn id="13"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8" name="Oval 2"/>
          <p:cNvSpPr>
            <a:spLocks noChangeArrowheads="1"/>
          </p:cNvSpPr>
          <p:nvPr/>
        </p:nvSpPr>
        <p:spPr bwMode="auto">
          <a:xfrm>
            <a:off x="493392" y="1185813"/>
            <a:ext cx="720725" cy="719137"/>
          </a:xfrm>
          <a:prstGeom prst="ellipse">
            <a:avLst/>
          </a:prstGeom>
          <a:solidFill>
            <a:srgbClr val="FFFF00"/>
          </a:solidFill>
          <a:ln w="9525">
            <a:solidFill>
              <a:schemeClr val="tx1"/>
            </a:solidFill>
            <a:round/>
            <a:headEnd/>
            <a:tailEnd/>
          </a:ln>
        </p:spPr>
        <p:txBody>
          <a:bodyPr wrap="none" lIns="67726" tIns="33863" rIns="67726" bIns="33863" anchor="ctr"/>
          <a:lstStyle>
            <a:lvl1pPr defTabSz="677863">
              <a:defRPr>
                <a:solidFill>
                  <a:schemeClr val="tx1"/>
                </a:solidFill>
                <a:latin typeface="Times New Roman" panose="02020603050405020304" pitchFamily="18" charset="0"/>
                <a:ea typeface="宋体" panose="02010600030101010101" pitchFamily="2" charset="-122"/>
              </a:defRPr>
            </a:lvl1pPr>
            <a:lvl2pPr marL="550863" indent="-212725" defTabSz="677863">
              <a:defRPr>
                <a:solidFill>
                  <a:schemeClr val="tx1"/>
                </a:solidFill>
                <a:latin typeface="Times New Roman" panose="02020603050405020304" pitchFamily="18" charset="0"/>
                <a:ea typeface="宋体" panose="02010600030101010101" pitchFamily="2" charset="-122"/>
              </a:defRPr>
            </a:lvl2pPr>
            <a:lvl3pPr marL="846138" indent="-168275" defTabSz="677863">
              <a:defRPr>
                <a:solidFill>
                  <a:schemeClr val="tx1"/>
                </a:solidFill>
                <a:latin typeface="Times New Roman" panose="02020603050405020304" pitchFamily="18" charset="0"/>
                <a:ea typeface="宋体" panose="02010600030101010101" pitchFamily="2" charset="-122"/>
              </a:defRPr>
            </a:lvl3pPr>
            <a:lvl4pPr marL="1185863" indent="-169863" defTabSz="677863">
              <a:defRPr>
                <a:solidFill>
                  <a:schemeClr val="tx1"/>
                </a:solidFill>
                <a:latin typeface="Times New Roman" panose="02020603050405020304" pitchFamily="18" charset="0"/>
                <a:ea typeface="宋体" panose="02010600030101010101" pitchFamily="2" charset="-122"/>
              </a:defRPr>
            </a:lvl4pPr>
            <a:lvl5pPr marL="1524000" indent="-169863" defTabSz="677863">
              <a:defRPr>
                <a:solidFill>
                  <a:schemeClr val="tx1"/>
                </a:solidFill>
                <a:latin typeface="Times New Roman" panose="02020603050405020304" pitchFamily="18" charset="0"/>
                <a:ea typeface="宋体" panose="02010600030101010101" pitchFamily="2" charset="-122"/>
              </a:defRPr>
            </a:lvl5pPr>
            <a:lvl6pPr marL="19812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4384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8956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3528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lnSpc>
                <a:spcPct val="120000"/>
              </a:lnSpc>
            </a:pPr>
            <a:r>
              <a:rPr lang="en-US" altLang="zh-CN" sz="3200" b="1">
                <a:solidFill>
                  <a:srgbClr val="0000FF"/>
                </a:solidFill>
                <a:cs typeface="Times New Roman" panose="02020603050405020304" pitchFamily="18" charset="0"/>
              </a:rPr>
              <a:t>4a</a:t>
            </a:r>
          </a:p>
        </p:txBody>
      </p:sp>
      <p:sp>
        <p:nvSpPr>
          <p:cNvPr id="16389" name="Text Box 5"/>
          <p:cNvSpPr txBox="1">
            <a:spLocks noChangeArrowheads="1"/>
          </p:cNvSpPr>
          <p:nvPr/>
        </p:nvSpPr>
        <p:spPr bwMode="auto">
          <a:xfrm>
            <a:off x="1285554" y="1185813"/>
            <a:ext cx="701516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0000FF"/>
                </a:solidFill>
                <a:latin typeface="Arial" panose="020B0604020202020204" pitchFamily="34" charset="0"/>
              </a:rPr>
              <a:t>Fill in the blanks with the correct forms of the verbs in brackets.</a:t>
            </a:r>
          </a:p>
        </p:txBody>
      </p:sp>
      <p:sp>
        <p:nvSpPr>
          <p:cNvPr id="16390" name="Text Box 6"/>
          <p:cNvSpPr txBox="1">
            <a:spLocks noChangeArrowheads="1"/>
          </p:cNvSpPr>
          <p:nvPr/>
        </p:nvSpPr>
        <p:spPr bwMode="auto">
          <a:xfrm>
            <a:off x="323528" y="2433340"/>
            <a:ext cx="8595171" cy="420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Joe: </a:t>
            </a:r>
            <a:r>
              <a:rPr lang="en-US" altLang="zh-CN" sz="3200" b="1" dirty="0" smtClean="0"/>
              <a:t>______ </a:t>
            </a:r>
            <a:r>
              <a:rPr lang="en-US" altLang="zh-CN" sz="3200" b="1" dirty="0"/>
              <a:t>you ever ______ (take) part in </a:t>
            </a:r>
          </a:p>
          <a:p>
            <a:pPr>
              <a:lnSpc>
                <a:spcPct val="120000"/>
              </a:lnSpc>
            </a:pPr>
            <a:r>
              <a:rPr lang="en-US" altLang="zh-CN" sz="3200" b="1" dirty="0"/>
              <a:t>        an environmental project?</a:t>
            </a:r>
          </a:p>
          <a:p>
            <a:pPr marL="990600" indent="-990600">
              <a:lnSpc>
                <a:spcPct val="120000"/>
              </a:lnSpc>
            </a:pPr>
            <a:r>
              <a:rPr lang="en-US" altLang="zh-CN" sz="3200" b="1" dirty="0"/>
              <a:t>Eric: Yes, I have. I </a:t>
            </a:r>
            <a:r>
              <a:rPr lang="en-US" altLang="zh-CN" sz="3200" b="1" dirty="0" smtClean="0"/>
              <a:t>________ </a:t>
            </a:r>
            <a:r>
              <a:rPr lang="en-US" altLang="zh-CN" sz="3200" b="1" dirty="0"/>
              <a:t>(help) with a </a:t>
            </a:r>
            <a:r>
              <a:rPr lang="en-US" altLang="zh-CN" sz="3200" b="1" dirty="0" smtClean="0"/>
              <a:t>Clean-Up </a:t>
            </a:r>
            <a:r>
              <a:rPr lang="en-US" altLang="zh-CN" sz="3200" b="1" dirty="0"/>
              <a:t>Day last year. It was </a:t>
            </a:r>
            <a:r>
              <a:rPr lang="en-US" altLang="zh-CN" sz="3200" b="1" dirty="0" smtClean="0"/>
              <a:t>___________ </a:t>
            </a:r>
            <a:r>
              <a:rPr lang="en-US" altLang="zh-CN" sz="3200" b="1" dirty="0"/>
              <a:t>(consider) the biggest </a:t>
            </a:r>
            <a:r>
              <a:rPr lang="en-US" altLang="zh-CN" sz="3200" b="1" dirty="0" smtClean="0"/>
              <a:t>clean-up </a:t>
            </a:r>
            <a:r>
              <a:rPr lang="en-US" altLang="zh-CN" sz="3200" b="1" dirty="0"/>
              <a:t>project this city </a:t>
            </a:r>
            <a:r>
              <a:rPr lang="en-US" altLang="zh-CN" sz="3200" b="1" dirty="0" smtClean="0"/>
              <a:t>______ </a:t>
            </a:r>
            <a:r>
              <a:rPr lang="en-US" altLang="zh-CN" sz="3200" b="1" dirty="0"/>
              <a:t>ever </a:t>
            </a:r>
            <a:r>
              <a:rPr lang="en-US" altLang="zh-CN" sz="3200" b="1" dirty="0" smtClean="0"/>
              <a:t>______ </a:t>
            </a:r>
            <a:r>
              <a:rPr lang="en-US" altLang="zh-CN" sz="3200" b="1" dirty="0"/>
              <a:t>(have).</a:t>
            </a:r>
          </a:p>
        </p:txBody>
      </p:sp>
      <p:sp>
        <p:nvSpPr>
          <p:cNvPr id="16391" name="Text Box 7"/>
          <p:cNvSpPr txBox="1">
            <a:spLocks noChangeArrowheads="1"/>
          </p:cNvSpPr>
          <p:nvPr/>
        </p:nvSpPr>
        <p:spPr bwMode="auto">
          <a:xfrm>
            <a:off x="1285554" y="2420888"/>
            <a:ext cx="114141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Have </a:t>
            </a:r>
          </a:p>
        </p:txBody>
      </p:sp>
      <p:sp>
        <p:nvSpPr>
          <p:cNvPr id="16392" name="Text Box 8"/>
          <p:cNvSpPr txBox="1">
            <a:spLocks noChangeArrowheads="1"/>
          </p:cNvSpPr>
          <p:nvPr/>
        </p:nvSpPr>
        <p:spPr bwMode="auto">
          <a:xfrm>
            <a:off x="4113584" y="2419052"/>
            <a:ext cx="1106488"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a:solidFill>
                  <a:srgbClr val="FF0000"/>
                </a:solidFill>
              </a:rPr>
              <a:t>taken</a:t>
            </a:r>
          </a:p>
        </p:txBody>
      </p:sp>
      <p:sp>
        <p:nvSpPr>
          <p:cNvPr id="16393" name="Text Box 9"/>
          <p:cNvSpPr txBox="1">
            <a:spLocks noChangeArrowheads="1"/>
          </p:cNvSpPr>
          <p:nvPr/>
        </p:nvSpPr>
        <p:spPr bwMode="auto">
          <a:xfrm>
            <a:off x="3796869" y="3645024"/>
            <a:ext cx="128746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helped</a:t>
            </a:r>
          </a:p>
        </p:txBody>
      </p:sp>
      <p:sp>
        <p:nvSpPr>
          <p:cNvPr id="16394" name="Text Box 10"/>
          <p:cNvSpPr txBox="1">
            <a:spLocks noChangeArrowheads="1"/>
          </p:cNvSpPr>
          <p:nvPr/>
        </p:nvSpPr>
        <p:spPr bwMode="auto">
          <a:xfrm>
            <a:off x="1430017" y="4793952"/>
            <a:ext cx="201136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a:solidFill>
                  <a:srgbClr val="FF0000"/>
                </a:solidFill>
              </a:rPr>
              <a:t>considered</a:t>
            </a:r>
          </a:p>
        </p:txBody>
      </p:sp>
      <p:sp>
        <p:nvSpPr>
          <p:cNvPr id="16395" name="Text Box 11"/>
          <p:cNvSpPr txBox="1">
            <a:spLocks noChangeArrowheads="1"/>
          </p:cNvSpPr>
          <p:nvPr/>
        </p:nvSpPr>
        <p:spPr bwMode="auto">
          <a:xfrm>
            <a:off x="4922516" y="5373216"/>
            <a:ext cx="79057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had</a:t>
            </a:r>
          </a:p>
        </p:txBody>
      </p:sp>
      <p:sp>
        <p:nvSpPr>
          <p:cNvPr id="16396" name="Text Box 12"/>
          <p:cNvSpPr txBox="1">
            <a:spLocks noChangeArrowheads="1"/>
          </p:cNvSpPr>
          <p:nvPr/>
        </p:nvSpPr>
        <p:spPr bwMode="auto">
          <a:xfrm>
            <a:off x="6975154" y="5370413"/>
            <a:ext cx="79057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had</a:t>
            </a:r>
          </a:p>
        </p:txBody>
      </p:sp>
      <p:sp>
        <p:nvSpPr>
          <p:cNvPr id="16398" name="Line 14"/>
          <p:cNvSpPr>
            <a:spLocks noChangeShapeType="1"/>
          </p:cNvSpPr>
          <p:nvPr/>
        </p:nvSpPr>
        <p:spPr bwMode="auto">
          <a:xfrm>
            <a:off x="5317804" y="3066752"/>
            <a:ext cx="24479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9" name="Text Box 15"/>
          <p:cNvSpPr txBox="1">
            <a:spLocks noChangeArrowheads="1"/>
          </p:cNvSpPr>
          <p:nvPr/>
        </p:nvSpPr>
        <p:spPr bwMode="auto">
          <a:xfrm>
            <a:off x="6614792" y="3138190"/>
            <a:ext cx="1008062" cy="604837"/>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b="1">
                <a:solidFill>
                  <a:schemeClr val="bg1"/>
                </a:solidFill>
              </a:rPr>
              <a:t>参加</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6920" t="12029" r="8052" b="16248"/>
          <a:stretch/>
        </p:blipFill>
        <p:spPr>
          <a:xfrm>
            <a:off x="2221946" y="158824"/>
            <a:ext cx="4593104" cy="1041105"/>
          </a:xfrm>
          <a:prstGeom prst="rect">
            <a:avLst/>
          </a:prstGeom>
        </p:spPr>
      </p:pic>
    </p:spTree>
    <p:extLst>
      <p:ext uri="{BB962C8B-B14F-4D97-AF65-F5344CB8AC3E}">
        <p14:creationId xmlns:p14="http://schemas.microsoft.com/office/powerpoint/2010/main" val="2321330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8"/>
                                        </p:tgtEl>
                                        <p:attrNameLst>
                                          <p:attrName>style.visibility</p:attrName>
                                        </p:attrNameLst>
                                      </p:cBhvr>
                                      <p:to>
                                        <p:strVal val="visible"/>
                                      </p:to>
                                    </p:set>
                                    <p:animEffect transition="in" filter="wipe(left)">
                                      <p:cBhvr>
                                        <p:cTn id="7" dur="500"/>
                                        <p:tgtEl>
                                          <p:spTgt spid="16398"/>
                                        </p:tgtEl>
                                      </p:cBhvr>
                                    </p:animEffect>
                                  </p:childTnLst>
                                </p:cTn>
                              </p:par>
                            </p:childTnLst>
                          </p:cTn>
                        </p:par>
                        <p:par>
                          <p:cTn id="8" fill="hold" nodeType="afterGroup">
                            <p:stCondLst>
                              <p:cond delay="500"/>
                            </p:stCondLst>
                            <p:childTnLst>
                              <p:par>
                                <p:cTn id="9" presetID="54" presetClass="entr" presetSubtype="0" accel="100000" fill="hold" grpId="0" nodeType="afterEffect">
                                  <p:stCondLst>
                                    <p:cond delay="0"/>
                                  </p:stCondLst>
                                  <p:childTnLst>
                                    <p:set>
                                      <p:cBhvr>
                                        <p:cTn id="10" dur="1" fill="hold">
                                          <p:stCondLst>
                                            <p:cond delay="0"/>
                                          </p:stCondLst>
                                        </p:cTn>
                                        <p:tgtEl>
                                          <p:spTgt spid="16399"/>
                                        </p:tgtEl>
                                        <p:attrNameLst>
                                          <p:attrName>style.visibility</p:attrName>
                                        </p:attrNameLst>
                                      </p:cBhvr>
                                      <p:to>
                                        <p:strVal val="visible"/>
                                      </p:to>
                                    </p:set>
                                    <p:anim calcmode="lin" valueType="num">
                                      <p:cBhvr>
                                        <p:cTn id="11" dur="500" fill="hold"/>
                                        <p:tgtEl>
                                          <p:spTgt spid="16399"/>
                                        </p:tgtEl>
                                        <p:attrNameLst>
                                          <p:attrName>ppt_w</p:attrName>
                                        </p:attrNameLst>
                                      </p:cBhvr>
                                      <p:tavLst>
                                        <p:tav tm="0">
                                          <p:val>
                                            <p:strVal val="#ppt_w*0.05"/>
                                          </p:val>
                                        </p:tav>
                                        <p:tav tm="100000">
                                          <p:val>
                                            <p:strVal val="#ppt_w"/>
                                          </p:val>
                                        </p:tav>
                                      </p:tavLst>
                                    </p:anim>
                                    <p:anim calcmode="lin" valueType="num">
                                      <p:cBhvr>
                                        <p:cTn id="12" dur="500" fill="hold"/>
                                        <p:tgtEl>
                                          <p:spTgt spid="16399"/>
                                        </p:tgtEl>
                                        <p:attrNameLst>
                                          <p:attrName>ppt_h</p:attrName>
                                        </p:attrNameLst>
                                      </p:cBhvr>
                                      <p:tavLst>
                                        <p:tav tm="0">
                                          <p:val>
                                            <p:strVal val="#ppt_h"/>
                                          </p:val>
                                        </p:tav>
                                        <p:tav tm="100000">
                                          <p:val>
                                            <p:strVal val="#ppt_h"/>
                                          </p:val>
                                        </p:tav>
                                      </p:tavLst>
                                    </p:anim>
                                    <p:anim calcmode="lin" valueType="num">
                                      <p:cBhvr>
                                        <p:cTn id="13" dur="500" fill="hold"/>
                                        <p:tgtEl>
                                          <p:spTgt spid="16399"/>
                                        </p:tgtEl>
                                        <p:attrNameLst>
                                          <p:attrName>ppt_x</p:attrName>
                                        </p:attrNameLst>
                                      </p:cBhvr>
                                      <p:tavLst>
                                        <p:tav tm="0">
                                          <p:val>
                                            <p:strVal val="#ppt_x-.2"/>
                                          </p:val>
                                        </p:tav>
                                        <p:tav tm="100000">
                                          <p:val>
                                            <p:strVal val="#ppt_x"/>
                                          </p:val>
                                        </p:tav>
                                      </p:tavLst>
                                    </p:anim>
                                    <p:anim calcmode="lin" valueType="num">
                                      <p:cBhvr>
                                        <p:cTn id="14" dur="500" fill="hold"/>
                                        <p:tgtEl>
                                          <p:spTgt spid="16399"/>
                                        </p:tgtEl>
                                        <p:attrNameLst>
                                          <p:attrName>ppt_y</p:attrName>
                                        </p:attrNameLst>
                                      </p:cBhvr>
                                      <p:tavLst>
                                        <p:tav tm="0">
                                          <p:val>
                                            <p:strVal val="#ppt_y"/>
                                          </p:val>
                                        </p:tav>
                                        <p:tav tm="100000">
                                          <p:val>
                                            <p:strVal val="#ppt_y"/>
                                          </p:val>
                                        </p:tav>
                                      </p:tavLst>
                                    </p:anim>
                                    <p:animEffect transition="in" filter="fade">
                                      <p:cBhvr>
                                        <p:cTn id="15" dur="500"/>
                                        <p:tgtEl>
                                          <p:spTgt spid="163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6391"/>
                                        </p:tgtEl>
                                        <p:attrNameLst>
                                          <p:attrName>style.visibility</p:attrName>
                                        </p:attrNameLst>
                                      </p:cBhvr>
                                      <p:to>
                                        <p:strVal val="visible"/>
                                      </p:to>
                                    </p:set>
                                    <p:anim calcmode="lin" valueType="num">
                                      <p:cBhvr>
                                        <p:cTn id="20" dur="500" fill="hold"/>
                                        <p:tgtEl>
                                          <p:spTgt spid="16391"/>
                                        </p:tgtEl>
                                        <p:attrNameLst>
                                          <p:attrName>ppt_w</p:attrName>
                                        </p:attrNameLst>
                                      </p:cBhvr>
                                      <p:tavLst>
                                        <p:tav tm="0">
                                          <p:val>
                                            <p:fltVal val="0"/>
                                          </p:val>
                                        </p:tav>
                                        <p:tav tm="100000">
                                          <p:val>
                                            <p:strVal val="#ppt_w"/>
                                          </p:val>
                                        </p:tav>
                                      </p:tavLst>
                                    </p:anim>
                                    <p:anim calcmode="lin" valueType="num">
                                      <p:cBhvr>
                                        <p:cTn id="21" dur="500" fill="hold"/>
                                        <p:tgtEl>
                                          <p:spTgt spid="16391"/>
                                        </p:tgtEl>
                                        <p:attrNameLst>
                                          <p:attrName>ppt_h</p:attrName>
                                        </p:attrNameLst>
                                      </p:cBhvr>
                                      <p:tavLst>
                                        <p:tav tm="0">
                                          <p:val>
                                            <p:strVal val="#ppt_h"/>
                                          </p:val>
                                        </p:tav>
                                        <p:tav tm="100000">
                                          <p:val>
                                            <p:strVal val="#ppt_h"/>
                                          </p:val>
                                        </p:tav>
                                      </p:tavLst>
                                    </p:anim>
                                  </p:childTnLst>
                                </p:cTn>
                              </p:par>
                              <p:par>
                                <p:cTn id="22" presetID="17" presetClass="entr" presetSubtype="10" fill="hold" grpId="0" nodeType="withEffect">
                                  <p:stCondLst>
                                    <p:cond delay="0"/>
                                  </p:stCondLst>
                                  <p:childTnLst>
                                    <p:set>
                                      <p:cBhvr>
                                        <p:cTn id="23" dur="1" fill="hold">
                                          <p:stCondLst>
                                            <p:cond delay="0"/>
                                          </p:stCondLst>
                                        </p:cTn>
                                        <p:tgtEl>
                                          <p:spTgt spid="16392"/>
                                        </p:tgtEl>
                                        <p:attrNameLst>
                                          <p:attrName>style.visibility</p:attrName>
                                        </p:attrNameLst>
                                      </p:cBhvr>
                                      <p:to>
                                        <p:strVal val="visible"/>
                                      </p:to>
                                    </p:set>
                                    <p:anim calcmode="lin" valueType="num">
                                      <p:cBhvr>
                                        <p:cTn id="24" dur="500" fill="hold"/>
                                        <p:tgtEl>
                                          <p:spTgt spid="16392"/>
                                        </p:tgtEl>
                                        <p:attrNameLst>
                                          <p:attrName>ppt_w</p:attrName>
                                        </p:attrNameLst>
                                      </p:cBhvr>
                                      <p:tavLst>
                                        <p:tav tm="0">
                                          <p:val>
                                            <p:fltVal val="0"/>
                                          </p:val>
                                        </p:tav>
                                        <p:tav tm="100000">
                                          <p:val>
                                            <p:strVal val="#ppt_w"/>
                                          </p:val>
                                        </p:tav>
                                      </p:tavLst>
                                    </p:anim>
                                    <p:anim calcmode="lin" valueType="num">
                                      <p:cBhvr>
                                        <p:cTn id="25" dur="500" fill="hold"/>
                                        <p:tgtEl>
                                          <p:spTgt spid="1639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6393"/>
                                        </p:tgtEl>
                                        <p:attrNameLst>
                                          <p:attrName>style.visibility</p:attrName>
                                        </p:attrNameLst>
                                      </p:cBhvr>
                                      <p:to>
                                        <p:strVal val="visible"/>
                                      </p:to>
                                    </p:set>
                                    <p:anim calcmode="lin" valueType="num">
                                      <p:cBhvr>
                                        <p:cTn id="30" dur="500" fill="hold"/>
                                        <p:tgtEl>
                                          <p:spTgt spid="16393"/>
                                        </p:tgtEl>
                                        <p:attrNameLst>
                                          <p:attrName>ppt_w</p:attrName>
                                        </p:attrNameLst>
                                      </p:cBhvr>
                                      <p:tavLst>
                                        <p:tav tm="0">
                                          <p:val>
                                            <p:fltVal val="0"/>
                                          </p:val>
                                        </p:tav>
                                        <p:tav tm="100000">
                                          <p:val>
                                            <p:strVal val="#ppt_w"/>
                                          </p:val>
                                        </p:tav>
                                      </p:tavLst>
                                    </p:anim>
                                    <p:anim calcmode="lin" valueType="num">
                                      <p:cBhvr>
                                        <p:cTn id="31" dur="500" fill="hold"/>
                                        <p:tgtEl>
                                          <p:spTgt spid="16393"/>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16394"/>
                                        </p:tgtEl>
                                        <p:attrNameLst>
                                          <p:attrName>style.visibility</p:attrName>
                                        </p:attrNameLst>
                                      </p:cBhvr>
                                      <p:to>
                                        <p:strVal val="visible"/>
                                      </p:to>
                                    </p:set>
                                    <p:anim calcmode="lin" valueType="num">
                                      <p:cBhvr>
                                        <p:cTn id="36" dur="500" fill="hold"/>
                                        <p:tgtEl>
                                          <p:spTgt spid="16394"/>
                                        </p:tgtEl>
                                        <p:attrNameLst>
                                          <p:attrName>ppt_w</p:attrName>
                                        </p:attrNameLst>
                                      </p:cBhvr>
                                      <p:tavLst>
                                        <p:tav tm="0">
                                          <p:val>
                                            <p:fltVal val="0"/>
                                          </p:val>
                                        </p:tav>
                                        <p:tav tm="100000">
                                          <p:val>
                                            <p:strVal val="#ppt_w"/>
                                          </p:val>
                                        </p:tav>
                                      </p:tavLst>
                                    </p:anim>
                                    <p:anim calcmode="lin" valueType="num">
                                      <p:cBhvr>
                                        <p:cTn id="37" dur="500" fill="hold"/>
                                        <p:tgtEl>
                                          <p:spTgt spid="16394"/>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6395"/>
                                        </p:tgtEl>
                                        <p:attrNameLst>
                                          <p:attrName>style.visibility</p:attrName>
                                        </p:attrNameLst>
                                      </p:cBhvr>
                                      <p:to>
                                        <p:strVal val="visible"/>
                                      </p:to>
                                    </p:set>
                                    <p:anim calcmode="lin" valueType="num">
                                      <p:cBhvr>
                                        <p:cTn id="42" dur="500" fill="hold"/>
                                        <p:tgtEl>
                                          <p:spTgt spid="16395"/>
                                        </p:tgtEl>
                                        <p:attrNameLst>
                                          <p:attrName>ppt_w</p:attrName>
                                        </p:attrNameLst>
                                      </p:cBhvr>
                                      <p:tavLst>
                                        <p:tav tm="0">
                                          <p:val>
                                            <p:fltVal val="0"/>
                                          </p:val>
                                        </p:tav>
                                        <p:tav tm="100000">
                                          <p:val>
                                            <p:strVal val="#ppt_w"/>
                                          </p:val>
                                        </p:tav>
                                      </p:tavLst>
                                    </p:anim>
                                    <p:anim calcmode="lin" valueType="num">
                                      <p:cBhvr>
                                        <p:cTn id="43" dur="500" fill="hold"/>
                                        <p:tgtEl>
                                          <p:spTgt spid="16395"/>
                                        </p:tgtEl>
                                        <p:attrNameLst>
                                          <p:attrName>ppt_h</p:attrName>
                                        </p:attrNameLst>
                                      </p:cBhvr>
                                      <p:tavLst>
                                        <p:tav tm="0">
                                          <p:val>
                                            <p:strVal val="#ppt_h"/>
                                          </p:val>
                                        </p:tav>
                                        <p:tav tm="100000">
                                          <p:val>
                                            <p:strVal val="#ppt_h"/>
                                          </p:val>
                                        </p:tav>
                                      </p:tavLst>
                                    </p:anim>
                                  </p:childTnLst>
                                </p:cTn>
                              </p:par>
                              <p:par>
                                <p:cTn id="44" presetID="17" presetClass="entr" presetSubtype="10" fill="hold" grpId="0" nodeType="withEffect">
                                  <p:stCondLst>
                                    <p:cond delay="0"/>
                                  </p:stCondLst>
                                  <p:childTnLst>
                                    <p:set>
                                      <p:cBhvr>
                                        <p:cTn id="45" dur="1" fill="hold">
                                          <p:stCondLst>
                                            <p:cond delay="0"/>
                                          </p:stCondLst>
                                        </p:cTn>
                                        <p:tgtEl>
                                          <p:spTgt spid="16396"/>
                                        </p:tgtEl>
                                        <p:attrNameLst>
                                          <p:attrName>style.visibility</p:attrName>
                                        </p:attrNameLst>
                                      </p:cBhvr>
                                      <p:to>
                                        <p:strVal val="visible"/>
                                      </p:to>
                                    </p:set>
                                    <p:anim calcmode="lin" valueType="num">
                                      <p:cBhvr>
                                        <p:cTn id="46" dur="500" fill="hold"/>
                                        <p:tgtEl>
                                          <p:spTgt spid="16396"/>
                                        </p:tgtEl>
                                        <p:attrNameLst>
                                          <p:attrName>ppt_w</p:attrName>
                                        </p:attrNameLst>
                                      </p:cBhvr>
                                      <p:tavLst>
                                        <p:tav tm="0">
                                          <p:val>
                                            <p:fltVal val="0"/>
                                          </p:val>
                                        </p:tav>
                                        <p:tav tm="100000">
                                          <p:val>
                                            <p:strVal val="#ppt_w"/>
                                          </p:val>
                                        </p:tav>
                                      </p:tavLst>
                                    </p:anim>
                                    <p:anim calcmode="lin" valueType="num">
                                      <p:cBhvr>
                                        <p:cTn id="47" dur="500" fill="hold"/>
                                        <p:tgtEl>
                                          <p:spTgt spid="163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2" grpId="0"/>
      <p:bldP spid="16393" grpId="0"/>
      <p:bldP spid="16394" grpId="0"/>
      <p:bldP spid="16395" grpId="0"/>
      <p:bldP spid="16396" grpId="0"/>
      <p:bldP spid="16398" grpId="0" animBg="1"/>
      <p:bldP spid="163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95288" y="760413"/>
            <a:ext cx="8424862" cy="4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Joe: </a:t>
            </a:r>
            <a:r>
              <a:rPr lang="en-US" altLang="zh-CN" sz="3200" b="1" dirty="0" smtClean="0"/>
              <a:t> How </a:t>
            </a:r>
            <a:r>
              <a:rPr lang="en-US" altLang="zh-CN" sz="3200" b="1" dirty="0"/>
              <a:t>many people </a:t>
            </a:r>
            <a:r>
              <a:rPr lang="en-US" altLang="zh-CN" sz="3200" b="1" dirty="0" smtClean="0"/>
              <a:t>_____ </a:t>
            </a:r>
            <a:r>
              <a:rPr lang="en-US" altLang="zh-CN" sz="3200" b="1" dirty="0"/>
              <a:t>(take) part?</a:t>
            </a:r>
          </a:p>
          <a:p>
            <a:pPr marL="990600" indent="-990600">
              <a:lnSpc>
                <a:spcPct val="120000"/>
              </a:lnSpc>
            </a:pPr>
            <a:r>
              <a:rPr lang="en-US" altLang="zh-CN" sz="3200" b="1" dirty="0"/>
              <a:t>Eric: I _____ (think) more than 1,000 </a:t>
            </a:r>
            <a:r>
              <a:rPr lang="en-US" altLang="zh-CN" sz="3200" b="1" dirty="0" smtClean="0"/>
              <a:t>people </a:t>
            </a:r>
            <a:r>
              <a:rPr lang="en-US" altLang="zh-CN" sz="3200" b="1" dirty="0"/>
              <a:t>______ (come) to help out.</a:t>
            </a:r>
          </a:p>
          <a:p>
            <a:pPr marL="990600" indent="-990600">
              <a:lnSpc>
                <a:spcPct val="120000"/>
              </a:lnSpc>
            </a:pPr>
            <a:r>
              <a:rPr lang="en-US" altLang="zh-CN" sz="3200" b="1" dirty="0"/>
              <a:t>Joe: </a:t>
            </a:r>
            <a:r>
              <a:rPr lang="en-US" altLang="zh-CN" sz="3200" b="1" dirty="0" smtClean="0"/>
              <a:t> That’s </a:t>
            </a:r>
            <a:r>
              <a:rPr lang="en-US" altLang="zh-CN" sz="3200" b="1" dirty="0"/>
              <a:t>fantastic! I guess everyone in </a:t>
            </a:r>
            <a:r>
              <a:rPr lang="en-US" altLang="zh-CN" sz="3200" b="1" dirty="0" smtClean="0"/>
              <a:t>this city is _______ (try) to improve the environment.</a:t>
            </a:r>
          </a:p>
          <a:p>
            <a:pPr marL="990600" indent="-990600">
              <a:lnSpc>
                <a:spcPct val="120000"/>
              </a:lnSpc>
            </a:pPr>
            <a:r>
              <a:rPr lang="en-US" altLang="zh-CN" sz="3200" b="1" dirty="0" smtClean="0"/>
              <a:t>Eric</a:t>
            </a:r>
            <a:r>
              <a:rPr lang="en-US" altLang="zh-CN" sz="3200" b="1" dirty="0"/>
              <a:t>: Yes, we can’t</a:t>
            </a:r>
            <a:r>
              <a:rPr lang="en-US" altLang="zh-CN" sz="3200" b="1" dirty="0">
                <a:solidFill>
                  <a:srgbClr val="0000FF"/>
                </a:solidFill>
              </a:rPr>
              <a:t> afford</a:t>
            </a:r>
            <a:r>
              <a:rPr lang="en-US" altLang="zh-CN" sz="3200" b="1" dirty="0"/>
              <a:t> to </a:t>
            </a:r>
            <a:r>
              <a:rPr lang="en-US" altLang="zh-CN" sz="3200" b="1" dirty="0" smtClean="0"/>
              <a:t>_____ </a:t>
            </a:r>
            <a:r>
              <a:rPr lang="en-US" altLang="zh-CN" sz="3200" b="1" dirty="0"/>
              <a:t>(wait) </a:t>
            </a:r>
            <a:r>
              <a:rPr lang="en-US" altLang="zh-CN" sz="3200" b="1" dirty="0" smtClean="0"/>
              <a:t>any </a:t>
            </a:r>
            <a:r>
              <a:rPr lang="en-US" altLang="zh-CN" sz="3200" b="1" dirty="0"/>
              <a:t>longer to take action!</a:t>
            </a:r>
          </a:p>
        </p:txBody>
      </p:sp>
      <p:sp>
        <p:nvSpPr>
          <p:cNvPr id="15365" name="Text Box 5"/>
          <p:cNvSpPr txBox="1">
            <a:spLocks noChangeArrowheads="1"/>
          </p:cNvSpPr>
          <p:nvPr/>
        </p:nvSpPr>
        <p:spPr bwMode="auto">
          <a:xfrm>
            <a:off x="4604817" y="765175"/>
            <a:ext cx="90328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took</a:t>
            </a:r>
          </a:p>
        </p:txBody>
      </p:sp>
      <p:sp>
        <p:nvSpPr>
          <p:cNvPr id="15366" name="Text Box 6"/>
          <p:cNvSpPr txBox="1">
            <a:spLocks noChangeArrowheads="1"/>
          </p:cNvSpPr>
          <p:nvPr/>
        </p:nvSpPr>
        <p:spPr bwMode="auto">
          <a:xfrm>
            <a:off x="1692275" y="1341438"/>
            <a:ext cx="10604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a:solidFill>
                  <a:srgbClr val="FF0000"/>
                </a:solidFill>
              </a:rPr>
              <a:t>think</a:t>
            </a:r>
          </a:p>
        </p:txBody>
      </p:sp>
      <p:sp>
        <p:nvSpPr>
          <p:cNvPr id="15367" name="Text Box 7"/>
          <p:cNvSpPr txBox="1">
            <a:spLocks noChangeArrowheads="1"/>
          </p:cNvSpPr>
          <p:nvPr/>
        </p:nvSpPr>
        <p:spPr bwMode="auto">
          <a:xfrm>
            <a:off x="1547664" y="1922463"/>
            <a:ext cx="103981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came</a:t>
            </a:r>
          </a:p>
        </p:txBody>
      </p:sp>
      <p:sp>
        <p:nvSpPr>
          <p:cNvPr id="15368" name="Text Box 8"/>
          <p:cNvSpPr txBox="1">
            <a:spLocks noChangeArrowheads="1"/>
          </p:cNvSpPr>
          <p:nvPr/>
        </p:nvSpPr>
        <p:spPr bwMode="auto">
          <a:xfrm>
            <a:off x="2587476" y="3123407"/>
            <a:ext cx="119697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trying</a:t>
            </a:r>
          </a:p>
        </p:txBody>
      </p:sp>
      <p:sp>
        <p:nvSpPr>
          <p:cNvPr id="15369" name="Text Box 9"/>
          <p:cNvSpPr txBox="1">
            <a:spLocks noChangeArrowheads="1"/>
          </p:cNvSpPr>
          <p:nvPr/>
        </p:nvSpPr>
        <p:spPr bwMode="auto">
          <a:xfrm>
            <a:off x="5491138" y="4293096"/>
            <a:ext cx="88106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wait</a:t>
            </a:r>
          </a:p>
        </p:txBody>
      </p:sp>
      <p:sp>
        <p:nvSpPr>
          <p:cNvPr id="15371" name="Line 11"/>
          <p:cNvSpPr>
            <a:spLocks noChangeShapeType="1"/>
          </p:cNvSpPr>
          <p:nvPr/>
        </p:nvSpPr>
        <p:spPr bwMode="auto">
          <a:xfrm>
            <a:off x="4643438" y="4797425"/>
            <a:ext cx="0" cy="79216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Text Box 12"/>
          <p:cNvSpPr txBox="1">
            <a:spLocks noChangeArrowheads="1"/>
          </p:cNvSpPr>
          <p:nvPr/>
        </p:nvSpPr>
        <p:spPr bwMode="auto">
          <a:xfrm>
            <a:off x="2411413" y="5734050"/>
            <a:ext cx="5041900" cy="57943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a:solidFill>
                  <a:schemeClr val="bg1"/>
                </a:solidFill>
              </a:rPr>
              <a:t>v.</a:t>
            </a:r>
            <a:r>
              <a:rPr lang="en-US" altLang="zh-CN" sz="3200" b="1">
                <a:solidFill>
                  <a:schemeClr val="bg1"/>
                </a:solidFill>
                <a:latin typeface="宋体" panose="02010600030101010101" pitchFamily="2" charset="-122"/>
              </a:rPr>
              <a:t> </a:t>
            </a:r>
            <a:r>
              <a:rPr lang="zh-CN" altLang="en-US" sz="3200" b="1">
                <a:solidFill>
                  <a:schemeClr val="bg1"/>
                </a:solidFill>
                <a:latin typeface="宋体" panose="02010600030101010101" pitchFamily="2" charset="-122"/>
              </a:rPr>
              <a:t>承担得起</a:t>
            </a:r>
            <a:r>
              <a:rPr lang="en-US" altLang="zh-CN" sz="3200" b="1">
                <a:solidFill>
                  <a:schemeClr val="bg1"/>
                </a:solidFill>
                <a:latin typeface="宋体" panose="02010600030101010101" pitchFamily="2" charset="-122"/>
              </a:rPr>
              <a:t>(</a:t>
            </a:r>
            <a:r>
              <a:rPr lang="zh-CN" altLang="en-US" sz="3200" b="1">
                <a:solidFill>
                  <a:schemeClr val="bg1"/>
                </a:solidFill>
                <a:latin typeface="宋体" panose="02010600030101010101" pitchFamily="2" charset="-122"/>
              </a:rPr>
              <a:t>后果</a:t>
            </a:r>
            <a:r>
              <a:rPr lang="en-US" altLang="zh-CN" sz="3200" b="1">
                <a:solidFill>
                  <a:schemeClr val="bg1"/>
                </a:solidFill>
                <a:latin typeface="宋体" panose="02010600030101010101" pitchFamily="2" charset="-122"/>
              </a:rPr>
              <a:t>)</a:t>
            </a:r>
            <a:r>
              <a:rPr lang="en-US" altLang="zh-CN" sz="3200" b="1">
                <a:solidFill>
                  <a:schemeClr val="bg1"/>
                </a:solidFill>
              </a:rPr>
              <a:t>; </a:t>
            </a:r>
            <a:r>
              <a:rPr lang="zh-CN" altLang="en-US" sz="3200" b="1">
                <a:solidFill>
                  <a:schemeClr val="bg1"/>
                </a:solidFill>
                <a:latin typeface="宋体" panose="02010600030101010101" pitchFamily="2" charset="-122"/>
              </a:rPr>
              <a:t>买得起</a:t>
            </a:r>
          </a:p>
        </p:txBody>
      </p:sp>
    </p:spTree>
    <p:extLst>
      <p:ext uri="{BB962C8B-B14F-4D97-AF65-F5344CB8AC3E}">
        <p14:creationId xmlns:p14="http://schemas.microsoft.com/office/powerpoint/2010/main" val="34844926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wipe(up)">
                                      <p:cBhvr>
                                        <p:cTn id="7" dur="500"/>
                                        <p:tgtEl>
                                          <p:spTgt spid="15371"/>
                                        </p:tgtEl>
                                      </p:cBhvr>
                                    </p:animEffect>
                                  </p:childTnLst>
                                </p:cTn>
                              </p:par>
                            </p:childTnLst>
                          </p:cTn>
                        </p:par>
                        <p:par>
                          <p:cTn id="8" fill="hold" nodeType="afterGroup">
                            <p:stCondLst>
                              <p:cond delay="500"/>
                            </p:stCondLst>
                            <p:childTnLst>
                              <p:par>
                                <p:cTn id="9" presetID="54" presetClass="entr" presetSubtype="0" accel="100000" fill="hold" grpId="0" nodeType="afterEffect">
                                  <p:stCondLst>
                                    <p:cond delay="0"/>
                                  </p:stCondLst>
                                  <p:childTnLst>
                                    <p:set>
                                      <p:cBhvr>
                                        <p:cTn id="10" dur="1" fill="hold">
                                          <p:stCondLst>
                                            <p:cond delay="0"/>
                                          </p:stCondLst>
                                        </p:cTn>
                                        <p:tgtEl>
                                          <p:spTgt spid="15372"/>
                                        </p:tgtEl>
                                        <p:attrNameLst>
                                          <p:attrName>style.visibility</p:attrName>
                                        </p:attrNameLst>
                                      </p:cBhvr>
                                      <p:to>
                                        <p:strVal val="visible"/>
                                      </p:to>
                                    </p:set>
                                    <p:anim calcmode="lin" valueType="num">
                                      <p:cBhvr>
                                        <p:cTn id="11" dur="500" fill="hold"/>
                                        <p:tgtEl>
                                          <p:spTgt spid="15372"/>
                                        </p:tgtEl>
                                        <p:attrNameLst>
                                          <p:attrName>ppt_w</p:attrName>
                                        </p:attrNameLst>
                                      </p:cBhvr>
                                      <p:tavLst>
                                        <p:tav tm="0">
                                          <p:val>
                                            <p:strVal val="#ppt_w*0.05"/>
                                          </p:val>
                                        </p:tav>
                                        <p:tav tm="100000">
                                          <p:val>
                                            <p:strVal val="#ppt_w"/>
                                          </p:val>
                                        </p:tav>
                                      </p:tavLst>
                                    </p:anim>
                                    <p:anim calcmode="lin" valueType="num">
                                      <p:cBhvr>
                                        <p:cTn id="12" dur="500" fill="hold"/>
                                        <p:tgtEl>
                                          <p:spTgt spid="15372"/>
                                        </p:tgtEl>
                                        <p:attrNameLst>
                                          <p:attrName>ppt_h</p:attrName>
                                        </p:attrNameLst>
                                      </p:cBhvr>
                                      <p:tavLst>
                                        <p:tav tm="0">
                                          <p:val>
                                            <p:strVal val="#ppt_h"/>
                                          </p:val>
                                        </p:tav>
                                        <p:tav tm="100000">
                                          <p:val>
                                            <p:strVal val="#ppt_h"/>
                                          </p:val>
                                        </p:tav>
                                      </p:tavLst>
                                    </p:anim>
                                    <p:anim calcmode="lin" valueType="num">
                                      <p:cBhvr>
                                        <p:cTn id="13" dur="500" fill="hold"/>
                                        <p:tgtEl>
                                          <p:spTgt spid="15372"/>
                                        </p:tgtEl>
                                        <p:attrNameLst>
                                          <p:attrName>ppt_x</p:attrName>
                                        </p:attrNameLst>
                                      </p:cBhvr>
                                      <p:tavLst>
                                        <p:tav tm="0">
                                          <p:val>
                                            <p:strVal val="#ppt_x-.2"/>
                                          </p:val>
                                        </p:tav>
                                        <p:tav tm="100000">
                                          <p:val>
                                            <p:strVal val="#ppt_x"/>
                                          </p:val>
                                        </p:tav>
                                      </p:tavLst>
                                    </p:anim>
                                    <p:anim calcmode="lin" valueType="num">
                                      <p:cBhvr>
                                        <p:cTn id="14" dur="500" fill="hold"/>
                                        <p:tgtEl>
                                          <p:spTgt spid="15372"/>
                                        </p:tgtEl>
                                        <p:attrNameLst>
                                          <p:attrName>ppt_y</p:attrName>
                                        </p:attrNameLst>
                                      </p:cBhvr>
                                      <p:tavLst>
                                        <p:tav tm="0">
                                          <p:val>
                                            <p:strVal val="#ppt_y"/>
                                          </p:val>
                                        </p:tav>
                                        <p:tav tm="100000">
                                          <p:val>
                                            <p:strVal val="#ppt_y"/>
                                          </p:val>
                                        </p:tav>
                                      </p:tavLst>
                                    </p:anim>
                                    <p:animEffect transition="in" filter="fade">
                                      <p:cBhvr>
                                        <p:cTn id="15" dur="500"/>
                                        <p:tgtEl>
                                          <p:spTgt spid="153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5365"/>
                                        </p:tgtEl>
                                        <p:attrNameLst>
                                          <p:attrName>style.visibility</p:attrName>
                                        </p:attrNameLst>
                                      </p:cBhvr>
                                      <p:to>
                                        <p:strVal val="visible"/>
                                      </p:to>
                                    </p:set>
                                    <p:anim calcmode="lin" valueType="num">
                                      <p:cBhvr>
                                        <p:cTn id="20" dur="500" fill="hold"/>
                                        <p:tgtEl>
                                          <p:spTgt spid="15365"/>
                                        </p:tgtEl>
                                        <p:attrNameLst>
                                          <p:attrName>ppt_w</p:attrName>
                                        </p:attrNameLst>
                                      </p:cBhvr>
                                      <p:tavLst>
                                        <p:tav tm="0">
                                          <p:val>
                                            <p:fltVal val="0"/>
                                          </p:val>
                                        </p:tav>
                                        <p:tav tm="100000">
                                          <p:val>
                                            <p:strVal val="#ppt_w"/>
                                          </p:val>
                                        </p:tav>
                                      </p:tavLst>
                                    </p:anim>
                                    <p:anim calcmode="lin" valueType="num">
                                      <p:cBhvr>
                                        <p:cTn id="21" dur="500" fill="hold"/>
                                        <p:tgtEl>
                                          <p:spTgt spid="15365"/>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15366"/>
                                        </p:tgtEl>
                                        <p:attrNameLst>
                                          <p:attrName>style.visibility</p:attrName>
                                        </p:attrNameLst>
                                      </p:cBhvr>
                                      <p:to>
                                        <p:strVal val="visible"/>
                                      </p:to>
                                    </p:set>
                                    <p:anim calcmode="lin" valueType="num">
                                      <p:cBhvr>
                                        <p:cTn id="26" dur="500" fill="hold"/>
                                        <p:tgtEl>
                                          <p:spTgt spid="15366"/>
                                        </p:tgtEl>
                                        <p:attrNameLst>
                                          <p:attrName>ppt_w</p:attrName>
                                        </p:attrNameLst>
                                      </p:cBhvr>
                                      <p:tavLst>
                                        <p:tav tm="0">
                                          <p:val>
                                            <p:fltVal val="0"/>
                                          </p:val>
                                        </p:tav>
                                        <p:tav tm="100000">
                                          <p:val>
                                            <p:strVal val="#ppt_w"/>
                                          </p:val>
                                        </p:tav>
                                      </p:tavLst>
                                    </p:anim>
                                    <p:anim calcmode="lin" valueType="num">
                                      <p:cBhvr>
                                        <p:cTn id="27" dur="500" fill="hold"/>
                                        <p:tgtEl>
                                          <p:spTgt spid="15366"/>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15367">
                                            <p:txEl>
                                              <p:pRg st="0" end="0"/>
                                            </p:txEl>
                                          </p:spTgt>
                                        </p:tgtEl>
                                        <p:attrNameLst>
                                          <p:attrName>style.visibility</p:attrName>
                                        </p:attrNameLst>
                                      </p:cBhvr>
                                      <p:to>
                                        <p:strVal val="visible"/>
                                      </p:to>
                                    </p:set>
                                    <p:anim calcmode="lin" valueType="num">
                                      <p:cBhvr>
                                        <p:cTn id="32" dur="500" fill="hold"/>
                                        <p:tgtEl>
                                          <p:spTgt spid="15367">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53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15368">
                                            <p:txEl>
                                              <p:pRg st="0" end="0"/>
                                            </p:txEl>
                                          </p:spTgt>
                                        </p:tgtEl>
                                        <p:attrNameLst>
                                          <p:attrName>style.visibility</p:attrName>
                                        </p:attrNameLst>
                                      </p:cBhvr>
                                      <p:to>
                                        <p:strVal val="visible"/>
                                      </p:to>
                                    </p:set>
                                    <p:anim calcmode="lin" valueType="num">
                                      <p:cBhvr>
                                        <p:cTn id="38" dur="500" fill="hold"/>
                                        <p:tgtEl>
                                          <p:spTgt spid="15368">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153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15369"/>
                                        </p:tgtEl>
                                        <p:attrNameLst>
                                          <p:attrName>style.visibility</p:attrName>
                                        </p:attrNameLst>
                                      </p:cBhvr>
                                      <p:to>
                                        <p:strVal val="visible"/>
                                      </p:to>
                                    </p:set>
                                    <p:anim calcmode="lin" valueType="num">
                                      <p:cBhvr>
                                        <p:cTn id="44" dur="500" fill="hold"/>
                                        <p:tgtEl>
                                          <p:spTgt spid="15369"/>
                                        </p:tgtEl>
                                        <p:attrNameLst>
                                          <p:attrName>ppt_w</p:attrName>
                                        </p:attrNameLst>
                                      </p:cBhvr>
                                      <p:tavLst>
                                        <p:tav tm="0">
                                          <p:val>
                                            <p:fltVal val="0"/>
                                          </p:val>
                                        </p:tav>
                                        <p:tav tm="100000">
                                          <p:val>
                                            <p:strVal val="#ppt_w"/>
                                          </p:val>
                                        </p:tav>
                                      </p:tavLst>
                                    </p:anim>
                                    <p:anim calcmode="lin" valueType="num">
                                      <p:cBhvr>
                                        <p:cTn id="45" dur="500" fill="hold"/>
                                        <p:tgtEl>
                                          <p:spTgt spid="153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P spid="15369" grpId="0"/>
      <p:bldP spid="15371" grpId="0" animBg="1"/>
      <p:bldP spid="153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40" name="Oval 2"/>
          <p:cNvSpPr>
            <a:spLocks noChangeArrowheads="1"/>
          </p:cNvSpPr>
          <p:nvPr/>
        </p:nvSpPr>
        <p:spPr bwMode="auto">
          <a:xfrm>
            <a:off x="323850" y="737517"/>
            <a:ext cx="836613" cy="877888"/>
          </a:xfrm>
          <a:prstGeom prst="ellipse">
            <a:avLst/>
          </a:prstGeom>
          <a:solidFill>
            <a:srgbClr val="FFFF00"/>
          </a:solidFill>
          <a:ln w="9525">
            <a:solidFill>
              <a:schemeClr val="tx1"/>
            </a:solidFill>
            <a:round/>
            <a:headEnd/>
            <a:tailEnd/>
          </a:ln>
        </p:spPr>
        <p:txBody>
          <a:bodyPr wrap="none" lIns="67726" tIns="33863" rIns="67726" bIns="33863" anchor="ctr"/>
          <a:lstStyle>
            <a:lvl1pPr defTabSz="677863">
              <a:defRPr>
                <a:solidFill>
                  <a:schemeClr val="tx1"/>
                </a:solidFill>
                <a:latin typeface="Times New Roman" panose="02020603050405020304" pitchFamily="18" charset="0"/>
                <a:ea typeface="宋体" panose="02010600030101010101" pitchFamily="2" charset="-122"/>
              </a:defRPr>
            </a:lvl1pPr>
            <a:lvl2pPr marL="550863" indent="-212725" defTabSz="677863">
              <a:defRPr>
                <a:solidFill>
                  <a:schemeClr val="tx1"/>
                </a:solidFill>
                <a:latin typeface="Times New Roman" panose="02020603050405020304" pitchFamily="18" charset="0"/>
                <a:ea typeface="宋体" panose="02010600030101010101" pitchFamily="2" charset="-122"/>
              </a:defRPr>
            </a:lvl2pPr>
            <a:lvl3pPr marL="846138" indent="-168275" defTabSz="677863">
              <a:defRPr>
                <a:solidFill>
                  <a:schemeClr val="tx1"/>
                </a:solidFill>
                <a:latin typeface="Times New Roman" panose="02020603050405020304" pitchFamily="18" charset="0"/>
                <a:ea typeface="宋体" panose="02010600030101010101" pitchFamily="2" charset="-122"/>
              </a:defRPr>
            </a:lvl3pPr>
            <a:lvl4pPr marL="1185863" indent="-169863" defTabSz="677863">
              <a:defRPr>
                <a:solidFill>
                  <a:schemeClr val="tx1"/>
                </a:solidFill>
                <a:latin typeface="Times New Roman" panose="02020603050405020304" pitchFamily="18" charset="0"/>
                <a:ea typeface="宋体" panose="02010600030101010101" pitchFamily="2" charset="-122"/>
              </a:defRPr>
            </a:lvl4pPr>
            <a:lvl5pPr marL="1524000" indent="-169863" defTabSz="677863">
              <a:defRPr>
                <a:solidFill>
                  <a:schemeClr val="tx1"/>
                </a:solidFill>
                <a:latin typeface="Times New Roman" panose="02020603050405020304" pitchFamily="18" charset="0"/>
                <a:ea typeface="宋体" panose="02010600030101010101" pitchFamily="2" charset="-122"/>
              </a:defRPr>
            </a:lvl5pPr>
            <a:lvl6pPr marL="19812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4384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8956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3528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r>
              <a:rPr lang="en-US" altLang="zh-CN" sz="3200" b="1">
                <a:solidFill>
                  <a:srgbClr val="0000FF"/>
                </a:solidFill>
                <a:cs typeface="Times New Roman" panose="02020603050405020304" pitchFamily="18" charset="0"/>
              </a:rPr>
              <a:t>4b</a:t>
            </a:r>
          </a:p>
        </p:txBody>
      </p:sp>
      <p:sp>
        <p:nvSpPr>
          <p:cNvPr id="14341" name="Text Box 5"/>
          <p:cNvSpPr txBox="1">
            <a:spLocks noChangeArrowheads="1"/>
          </p:cNvSpPr>
          <p:nvPr/>
        </p:nvSpPr>
        <p:spPr bwMode="auto">
          <a:xfrm>
            <a:off x="1187450" y="766092"/>
            <a:ext cx="7302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5000"/>
              </a:lnSpc>
            </a:pPr>
            <a:r>
              <a:rPr lang="en-US" altLang="zh-CN" sz="3200" b="1">
                <a:solidFill>
                  <a:srgbClr val="0000FF"/>
                </a:solidFill>
                <a:latin typeface="Arial" panose="020B0604020202020204" pitchFamily="34" charset="0"/>
              </a:rPr>
              <a:t>Fill in the blanks with the appropriate</a:t>
            </a:r>
          </a:p>
          <a:p>
            <a:pPr>
              <a:lnSpc>
                <a:spcPct val="115000"/>
              </a:lnSpc>
            </a:pPr>
            <a:r>
              <a:rPr lang="en-US" altLang="zh-CN" sz="3200" b="1">
                <a:solidFill>
                  <a:srgbClr val="0000FF"/>
                </a:solidFill>
                <a:latin typeface="Arial" panose="020B0604020202020204" pitchFamily="34" charset="0"/>
              </a:rPr>
              <a:t>modal verbs from the box.</a:t>
            </a:r>
          </a:p>
        </p:txBody>
      </p:sp>
      <p:sp>
        <p:nvSpPr>
          <p:cNvPr id="14352" name="Text Box 16"/>
          <p:cNvSpPr txBox="1">
            <a:spLocks noChangeArrowheads="1"/>
          </p:cNvSpPr>
          <p:nvPr/>
        </p:nvSpPr>
        <p:spPr bwMode="auto">
          <a:xfrm>
            <a:off x="323850" y="3545805"/>
            <a:ext cx="84963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People __________ think that big things</a:t>
            </a:r>
          </a:p>
          <a:p>
            <a:pPr>
              <a:lnSpc>
                <a:spcPct val="120000"/>
              </a:lnSpc>
            </a:pPr>
            <a:r>
              <a:rPr lang="en-US" altLang="zh-CN" sz="3200" b="1" dirty="0"/>
              <a:t>_____________ be done to save the earth. Many forget that saving the earth begins with small things. </a:t>
            </a:r>
          </a:p>
        </p:txBody>
      </p:sp>
      <p:sp>
        <p:nvSpPr>
          <p:cNvPr id="14354" name="Text Box 18"/>
          <p:cNvSpPr txBox="1">
            <a:spLocks noChangeArrowheads="1"/>
          </p:cNvSpPr>
          <p:nvPr/>
        </p:nvSpPr>
        <p:spPr bwMode="auto">
          <a:xfrm>
            <a:off x="1619250" y="3569617"/>
            <a:ext cx="20081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3200" b="1">
                <a:solidFill>
                  <a:srgbClr val="FF0000"/>
                </a:solidFill>
              </a:rPr>
              <a:t>may/might</a:t>
            </a:r>
          </a:p>
        </p:txBody>
      </p:sp>
      <p:sp>
        <p:nvSpPr>
          <p:cNvPr id="14355" name="Text Box 19"/>
          <p:cNvSpPr txBox="1">
            <a:spLocks noChangeArrowheads="1"/>
          </p:cNvSpPr>
          <p:nvPr/>
        </p:nvSpPr>
        <p:spPr bwMode="auto">
          <a:xfrm>
            <a:off x="468313" y="4215730"/>
            <a:ext cx="246062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3200" b="1">
                <a:solidFill>
                  <a:srgbClr val="FF0000"/>
                </a:solidFill>
              </a:rPr>
              <a:t>must/ have to</a:t>
            </a:r>
          </a:p>
        </p:txBody>
      </p:sp>
      <p:sp>
        <p:nvSpPr>
          <p:cNvPr id="14362" name="Rectangle 26"/>
          <p:cNvSpPr>
            <a:spLocks noChangeArrowheads="1"/>
          </p:cNvSpPr>
          <p:nvPr/>
        </p:nvSpPr>
        <p:spPr bwMode="auto">
          <a:xfrm>
            <a:off x="1476375" y="2177380"/>
            <a:ext cx="6265863" cy="11080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b="1" dirty="0"/>
              <a:t>can      would      could     have to      should        must      may/ might</a:t>
            </a:r>
          </a:p>
        </p:txBody>
      </p:sp>
    </p:spTree>
    <p:extLst>
      <p:ext uri="{BB962C8B-B14F-4D97-AF65-F5344CB8AC3E}">
        <p14:creationId xmlns:p14="http://schemas.microsoft.com/office/powerpoint/2010/main" val="1826299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54"/>
                                        </p:tgtEl>
                                        <p:attrNameLst>
                                          <p:attrName>style.visibility</p:attrName>
                                        </p:attrNameLst>
                                      </p:cBhvr>
                                      <p:to>
                                        <p:strVal val="visible"/>
                                      </p:to>
                                    </p:set>
                                    <p:animEffect transition="in" filter="blinds(horizontal)">
                                      <p:cBhvr>
                                        <p:cTn id="7" dur="500"/>
                                        <p:tgtEl>
                                          <p:spTgt spid="14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5"/>
                                        </p:tgtEl>
                                        <p:attrNameLst>
                                          <p:attrName>style.visibility</p:attrName>
                                        </p:attrNameLst>
                                      </p:cBhvr>
                                      <p:to>
                                        <p:strVal val="visible"/>
                                      </p:to>
                                    </p:set>
                                    <p:animEffect transition="in" filter="blinds(horizontal)">
                                      <p:cBhvr>
                                        <p:cTn id="12"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p:bldP spid="1435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361156" y="2122738"/>
            <a:ext cx="8496300" cy="243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For example, you ____________________ </a:t>
            </a:r>
          </a:p>
          <a:p>
            <a:pPr>
              <a:lnSpc>
                <a:spcPct val="120000"/>
              </a:lnSpc>
            </a:pPr>
            <a:r>
              <a:rPr lang="en-US" altLang="zh-CN" sz="3200" b="1" dirty="0"/>
              <a:t>save electricity by turning off the lights when you leave a room. You </a:t>
            </a:r>
            <a:r>
              <a:rPr lang="en-US" altLang="zh-CN" sz="3200" b="1" dirty="0" smtClean="0"/>
              <a:t>_________________ </a:t>
            </a:r>
            <a:r>
              <a:rPr lang="en-US" altLang="zh-CN" sz="3200" b="1" dirty="0"/>
              <a:t>also use </a:t>
            </a:r>
            <a:r>
              <a:rPr lang="en-US" altLang="zh-CN" sz="3200" b="1" dirty="0">
                <a:solidFill>
                  <a:srgbClr val="0000FF"/>
                </a:solidFill>
              </a:rPr>
              <a:t>reusable</a:t>
            </a:r>
            <a:r>
              <a:rPr lang="en-US" altLang="zh-CN" sz="3200" b="1" dirty="0"/>
              <a:t> bags instead of plastic bags.</a:t>
            </a:r>
            <a:r>
              <a:rPr lang="en-US" altLang="zh-CN" sz="3200" dirty="0"/>
              <a:t> </a:t>
            </a:r>
          </a:p>
        </p:txBody>
      </p:sp>
      <p:sp>
        <p:nvSpPr>
          <p:cNvPr id="58375" name="Text Box 7"/>
          <p:cNvSpPr txBox="1">
            <a:spLocks noChangeArrowheads="1"/>
          </p:cNvSpPr>
          <p:nvPr/>
        </p:nvSpPr>
        <p:spPr bwMode="auto">
          <a:xfrm>
            <a:off x="3707904" y="2180384"/>
            <a:ext cx="3744416" cy="56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3200" b="1" dirty="0">
                <a:solidFill>
                  <a:srgbClr val="FF0000"/>
                </a:solidFill>
              </a:rPr>
              <a:t>can/ could/ should</a:t>
            </a:r>
          </a:p>
        </p:txBody>
      </p:sp>
      <p:sp>
        <p:nvSpPr>
          <p:cNvPr id="58377" name="Text Box 9"/>
          <p:cNvSpPr txBox="1">
            <a:spLocks noChangeArrowheads="1"/>
          </p:cNvSpPr>
          <p:nvPr/>
        </p:nvSpPr>
        <p:spPr bwMode="auto">
          <a:xfrm>
            <a:off x="4355356" y="3284984"/>
            <a:ext cx="352901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could/ can/ should</a:t>
            </a:r>
          </a:p>
        </p:txBody>
      </p:sp>
      <p:sp>
        <p:nvSpPr>
          <p:cNvPr id="58378" name="Text Box 10"/>
          <p:cNvSpPr txBox="1">
            <a:spLocks noChangeArrowheads="1"/>
          </p:cNvSpPr>
          <p:nvPr/>
        </p:nvSpPr>
        <p:spPr bwMode="auto">
          <a:xfrm>
            <a:off x="323850" y="4724400"/>
            <a:ext cx="4392613" cy="519113"/>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solidFill>
                  <a:schemeClr val="bg1"/>
                </a:solidFill>
              </a:rPr>
              <a:t>reusable adj.</a:t>
            </a:r>
            <a:r>
              <a:rPr lang="zh-CN" altLang="en-US" sz="2800" b="1">
                <a:solidFill>
                  <a:schemeClr val="bg1"/>
                </a:solidFill>
                <a:latin typeface="宋体" panose="02010600030101010101" pitchFamily="2" charset="-122"/>
              </a:rPr>
              <a:t>可重复使用的</a:t>
            </a:r>
          </a:p>
        </p:txBody>
      </p:sp>
      <p:sp>
        <p:nvSpPr>
          <p:cNvPr id="58379" name="Rectangle 11"/>
          <p:cNvSpPr>
            <a:spLocks noChangeArrowheads="1"/>
          </p:cNvSpPr>
          <p:nvPr/>
        </p:nvSpPr>
        <p:spPr bwMode="auto">
          <a:xfrm>
            <a:off x="1476375" y="765175"/>
            <a:ext cx="6265863" cy="113646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dirty="0"/>
              <a:t>can      would      could     have to      should        must      may/ might</a:t>
            </a:r>
          </a:p>
        </p:txBody>
      </p:sp>
    </p:spTree>
    <p:extLst>
      <p:ext uri="{BB962C8B-B14F-4D97-AF65-F5344CB8AC3E}">
        <p14:creationId xmlns:p14="http://schemas.microsoft.com/office/powerpoint/2010/main" val="4282732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58378"/>
                                        </p:tgtEl>
                                        <p:attrNameLst>
                                          <p:attrName>style.visibility</p:attrName>
                                        </p:attrNameLst>
                                      </p:cBhvr>
                                      <p:to>
                                        <p:strVal val="visible"/>
                                      </p:to>
                                    </p:set>
                                    <p:anim calcmode="lin" valueType="num">
                                      <p:cBhvr>
                                        <p:cTn id="7" dur="500" fill="hold"/>
                                        <p:tgtEl>
                                          <p:spTgt spid="58378"/>
                                        </p:tgtEl>
                                        <p:attrNameLst>
                                          <p:attrName>ppt_w</p:attrName>
                                        </p:attrNameLst>
                                      </p:cBhvr>
                                      <p:tavLst>
                                        <p:tav tm="0">
                                          <p:val>
                                            <p:strVal val="#ppt_w*0.05"/>
                                          </p:val>
                                        </p:tav>
                                        <p:tav tm="100000">
                                          <p:val>
                                            <p:strVal val="#ppt_w"/>
                                          </p:val>
                                        </p:tav>
                                      </p:tavLst>
                                    </p:anim>
                                    <p:anim calcmode="lin" valueType="num">
                                      <p:cBhvr>
                                        <p:cTn id="8" dur="500" fill="hold"/>
                                        <p:tgtEl>
                                          <p:spTgt spid="58378"/>
                                        </p:tgtEl>
                                        <p:attrNameLst>
                                          <p:attrName>ppt_h</p:attrName>
                                        </p:attrNameLst>
                                      </p:cBhvr>
                                      <p:tavLst>
                                        <p:tav tm="0">
                                          <p:val>
                                            <p:strVal val="#ppt_h"/>
                                          </p:val>
                                        </p:tav>
                                        <p:tav tm="100000">
                                          <p:val>
                                            <p:strVal val="#ppt_h"/>
                                          </p:val>
                                        </p:tav>
                                      </p:tavLst>
                                    </p:anim>
                                    <p:anim calcmode="lin" valueType="num">
                                      <p:cBhvr>
                                        <p:cTn id="9" dur="500" fill="hold"/>
                                        <p:tgtEl>
                                          <p:spTgt spid="58378"/>
                                        </p:tgtEl>
                                        <p:attrNameLst>
                                          <p:attrName>ppt_x</p:attrName>
                                        </p:attrNameLst>
                                      </p:cBhvr>
                                      <p:tavLst>
                                        <p:tav tm="0">
                                          <p:val>
                                            <p:strVal val="#ppt_x-.2"/>
                                          </p:val>
                                        </p:tav>
                                        <p:tav tm="100000">
                                          <p:val>
                                            <p:strVal val="#ppt_x"/>
                                          </p:val>
                                        </p:tav>
                                      </p:tavLst>
                                    </p:anim>
                                    <p:anim calcmode="lin" valueType="num">
                                      <p:cBhvr>
                                        <p:cTn id="10" dur="500" fill="hold"/>
                                        <p:tgtEl>
                                          <p:spTgt spid="58378"/>
                                        </p:tgtEl>
                                        <p:attrNameLst>
                                          <p:attrName>ppt_y</p:attrName>
                                        </p:attrNameLst>
                                      </p:cBhvr>
                                      <p:tavLst>
                                        <p:tav tm="0">
                                          <p:val>
                                            <p:strVal val="#ppt_y"/>
                                          </p:val>
                                        </p:tav>
                                        <p:tav tm="100000">
                                          <p:val>
                                            <p:strVal val="#ppt_y"/>
                                          </p:val>
                                        </p:tav>
                                      </p:tavLst>
                                    </p:anim>
                                    <p:animEffect transition="in" filter="fade">
                                      <p:cBhvr>
                                        <p:cTn id="11" dur="500"/>
                                        <p:tgtEl>
                                          <p:spTgt spid="583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8375"/>
                                        </p:tgtEl>
                                        <p:attrNameLst>
                                          <p:attrName>style.visibility</p:attrName>
                                        </p:attrNameLst>
                                      </p:cBhvr>
                                      <p:to>
                                        <p:strVal val="visible"/>
                                      </p:to>
                                    </p:set>
                                    <p:animEffect transition="in" filter="blinds(horizontal)">
                                      <p:cBhvr>
                                        <p:cTn id="16" dur="500"/>
                                        <p:tgtEl>
                                          <p:spTgt spid="583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377"/>
                                        </p:tgtEl>
                                        <p:attrNameLst>
                                          <p:attrName>style.visibility</p:attrName>
                                        </p:attrNameLst>
                                      </p:cBhvr>
                                      <p:to>
                                        <p:strVal val="visible"/>
                                      </p:to>
                                    </p:set>
                                    <p:animEffect transition="in" filter="blinds(horizontal)">
                                      <p:cBhvr>
                                        <p:cTn id="21"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58377" grpId="0"/>
      <p:bldP spid="583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324545" y="2155031"/>
            <a:ext cx="8172450" cy="3023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I think it’s a great idea that you now </a:t>
            </a:r>
            <a:r>
              <a:rPr lang="en-US" altLang="zh-CN" sz="3200" b="1" dirty="0" smtClean="0"/>
              <a:t>________ </a:t>
            </a:r>
            <a:r>
              <a:rPr lang="en-US" altLang="zh-CN" sz="3200" b="1" dirty="0">
                <a:solidFill>
                  <a:srgbClr val="0000FF"/>
                </a:solidFill>
              </a:rPr>
              <a:t>pay for</a:t>
            </a:r>
            <a:r>
              <a:rPr lang="en-US" altLang="zh-CN" sz="3200" b="1" dirty="0"/>
              <a:t> plastic bags in some stores. And instead of driving to school or work, you ________________ ride your bike or walk. If it’s far, you _________ take the bus. </a:t>
            </a:r>
            <a:endParaRPr lang="en-US" altLang="zh-CN" sz="3200" dirty="0"/>
          </a:p>
        </p:txBody>
      </p:sp>
      <p:sp>
        <p:nvSpPr>
          <p:cNvPr id="13319" name="Text Box 7"/>
          <p:cNvSpPr txBox="1">
            <a:spLocks noChangeArrowheads="1"/>
          </p:cNvSpPr>
          <p:nvPr/>
        </p:nvSpPr>
        <p:spPr bwMode="auto">
          <a:xfrm>
            <a:off x="6853138" y="2155031"/>
            <a:ext cx="149066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have to </a:t>
            </a:r>
          </a:p>
        </p:txBody>
      </p:sp>
      <p:sp>
        <p:nvSpPr>
          <p:cNvPr id="13330" name="Text Box 18"/>
          <p:cNvSpPr txBox="1">
            <a:spLocks noChangeArrowheads="1"/>
          </p:cNvSpPr>
          <p:nvPr/>
        </p:nvSpPr>
        <p:spPr bwMode="auto">
          <a:xfrm>
            <a:off x="251520" y="5214144"/>
            <a:ext cx="3889375" cy="519112"/>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pay for</a:t>
            </a:r>
            <a:r>
              <a:rPr lang="en-US" altLang="zh-CN" sz="2800" b="1">
                <a:solidFill>
                  <a:schemeClr val="bg1"/>
                </a:solidFill>
                <a:latin typeface="宋体" panose="02010600030101010101" pitchFamily="2" charset="-122"/>
              </a:rPr>
              <a:t> </a:t>
            </a:r>
            <a:r>
              <a:rPr lang="zh-CN" altLang="en-US" sz="2800" b="1">
                <a:solidFill>
                  <a:schemeClr val="bg1"/>
                </a:solidFill>
                <a:latin typeface="宋体" panose="02010600030101010101" pitchFamily="2" charset="-122"/>
              </a:rPr>
              <a:t>付费</a:t>
            </a:r>
            <a:r>
              <a:rPr lang="en-US" altLang="zh-CN" sz="2800" b="1">
                <a:solidFill>
                  <a:schemeClr val="bg1"/>
                </a:solidFill>
              </a:rPr>
              <a:t>; </a:t>
            </a:r>
            <a:r>
              <a:rPr lang="zh-CN" altLang="en-US" sz="2800" b="1">
                <a:solidFill>
                  <a:schemeClr val="bg1"/>
                </a:solidFill>
                <a:latin typeface="宋体" panose="02010600030101010101" pitchFamily="2" charset="-122"/>
              </a:rPr>
              <a:t>付出代价</a:t>
            </a:r>
          </a:p>
        </p:txBody>
      </p:sp>
      <p:sp>
        <p:nvSpPr>
          <p:cNvPr id="13332" name="Text Box 20"/>
          <p:cNvSpPr txBox="1">
            <a:spLocks noChangeArrowheads="1"/>
          </p:cNvSpPr>
          <p:nvPr/>
        </p:nvSpPr>
        <p:spPr bwMode="auto">
          <a:xfrm>
            <a:off x="395982" y="3918744"/>
            <a:ext cx="31718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a:solidFill>
                  <a:srgbClr val="FF0000"/>
                </a:solidFill>
              </a:rPr>
              <a:t>can/should/ could</a:t>
            </a:r>
          </a:p>
        </p:txBody>
      </p:sp>
      <p:sp>
        <p:nvSpPr>
          <p:cNvPr id="13333" name="Text Box 21"/>
          <p:cNvSpPr txBox="1">
            <a:spLocks noChangeArrowheads="1"/>
          </p:cNvSpPr>
          <p:nvPr/>
        </p:nvSpPr>
        <p:spPr bwMode="auto">
          <a:xfrm>
            <a:off x="2412107" y="4495006"/>
            <a:ext cx="180657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a:solidFill>
                  <a:srgbClr val="FF0000"/>
                </a:solidFill>
              </a:rPr>
              <a:t>can/could</a:t>
            </a:r>
          </a:p>
        </p:txBody>
      </p:sp>
      <p:sp>
        <p:nvSpPr>
          <p:cNvPr id="13338" name="Rectangle 26"/>
          <p:cNvSpPr>
            <a:spLocks noChangeArrowheads="1"/>
          </p:cNvSpPr>
          <p:nvPr/>
        </p:nvSpPr>
        <p:spPr bwMode="auto">
          <a:xfrm>
            <a:off x="1332607" y="894556"/>
            <a:ext cx="6265863" cy="11080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b="1"/>
              <a:t>can      would      could     have to      should        must      may/ might</a:t>
            </a:r>
          </a:p>
        </p:txBody>
      </p:sp>
    </p:spTree>
    <p:extLst>
      <p:ext uri="{BB962C8B-B14F-4D97-AF65-F5344CB8AC3E}">
        <p14:creationId xmlns:p14="http://schemas.microsoft.com/office/powerpoint/2010/main" val="19924294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3330"/>
                                        </p:tgtEl>
                                        <p:attrNameLst>
                                          <p:attrName>style.visibility</p:attrName>
                                        </p:attrNameLst>
                                      </p:cBhvr>
                                      <p:to>
                                        <p:strVal val="visible"/>
                                      </p:to>
                                    </p:set>
                                    <p:anim calcmode="lin" valueType="num">
                                      <p:cBhvr>
                                        <p:cTn id="7" dur="500" fill="hold"/>
                                        <p:tgtEl>
                                          <p:spTgt spid="13330"/>
                                        </p:tgtEl>
                                        <p:attrNameLst>
                                          <p:attrName>ppt_w</p:attrName>
                                        </p:attrNameLst>
                                      </p:cBhvr>
                                      <p:tavLst>
                                        <p:tav tm="0">
                                          <p:val>
                                            <p:strVal val="#ppt_w*0.05"/>
                                          </p:val>
                                        </p:tav>
                                        <p:tav tm="100000">
                                          <p:val>
                                            <p:strVal val="#ppt_w"/>
                                          </p:val>
                                        </p:tav>
                                      </p:tavLst>
                                    </p:anim>
                                    <p:anim calcmode="lin" valueType="num">
                                      <p:cBhvr>
                                        <p:cTn id="8" dur="500" fill="hold"/>
                                        <p:tgtEl>
                                          <p:spTgt spid="13330"/>
                                        </p:tgtEl>
                                        <p:attrNameLst>
                                          <p:attrName>ppt_h</p:attrName>
                                        </p:attrNameLst>
                                      </p:cBhvr>
                                      <p:tavLst>
                                        <p:tav tm="0">
                                          <p:val>
                                            <p:strVal val="#ppt_h"/>
                                          </p:val>
                                        </p:tav>
                                        <p:tav tm="100000">
                                          <p:val>
                                            <p:strVal val="#ppt_h"/>
                                          </p:val>
                                        </p:tav>
                                      </p:tavLst>
                                    </p:anim>
                                    <p:anim calcmode="lin" valueType="num">
                                      <p:cBhvr>
                                        <p:cTn id="9" dur="500" fill="hold"/>
                                        <p:tgtEl>
                                          <p:spTgt spid="13330"/>
                                        </p:tgtEl>
                                        <p:attrNameLst>
                                          <p:attrName>ppt_x</p:attrName>
                                        </p:attrNameLst>
                                      </p:cBhvr>
                                      <p:tavLst>
                                        <p:tav tm="0">
                                          <p:val>
                                            <p:strVal val="#ppt_x-.2"/>
                                          </p:val>
                                        </p:tav>
                                        <p:tav tm="100000">
                                          <p:val>
                                            <p:strVal val="#ppt_x"/>
                                          </p:val>
                                        </p:tav>
                                      </p:tavLst>
                                    </p:anim>
                                    <p:anim calcmode="lin" valueType="num">
                                      <p:cBhvr>
                                        <p:cTn id="10" dur="500" fill="hold"/>
                                        <p:tgtEl>
                                          <p:spTgt spid="13330"/>
                                        </p:tgtEl>
                                        <p:attrNameLst>
                                          <p:attrName>ppt_y</p:attrName>
                                        </p:attrNameLst>
                                      </p:cBhvr>
                                      <p:tavLst>
                                        <p:tav tm="0">
                                          <p:val>
                                            <p:strVal val="#ppt_y"/>
                                          </p:val>
                                        </p:tav>
                                        <p:tav tm="100000">
                                          <p:val>
                                            <p:strVal val="#ppt_y"/>
                                          </p:val>
                                        </p:tav>
                                      </p:tavLst>
                                    </p:anim>
                                    <p:animEffect transition="in" filter="fade">
                                      <p:cBhvr>
                                        <p:cTn id="11" dur="500"/>
                                        <p:tgtEl>
                                          <p:spTgt spid="133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319"/>
                                        </p:tgtEl>
                                        <p:attrNameLst>
                                          <p:attrName>style.visibility</p:attrName>
                                        </p:attrNameLst>
                                      </p:cBhvr>
                                      <p:to>
                                        <p:strVal val="visible"/>
                                      </p:to>
                                    </p:set>
                                    <p:animEffect transition="in" filter="blinds(horizontal)">
                                      <p:cBhvr>
                                        <p:cTn id="16" dur="500"/>
                                        <p:tgtEl>
                                          <p:spTgt spid="133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332"/>
                                        </p:tgtEl>
                                        <p:attrNameLst>
                                          <p:attrName>style.visibility</p:attrName>
                                        </p:attrNameLst>
                                      </p:cBhvr>
                                      <p:to>
                                        <p:strVal val="visible"/>
                                      </p:to>
                                    </p:set>
                                    <p:animEffect transition="in" filter="blinds(horizontal)">
                                      <p:cBhvr>
                                        <p:cTn id="21" dur="500"/>
                                        <p:tgtEl>
                                          <p:spTgt spid="133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333"/>
                                        </p:tgtEl>
                                        <p:attrNameLst>
                                          <p:attrName>style.visibility</p:attrName>
                                        </p:attrNameLst>
                                      </p:cBhvr>
                                      <p:to>
                                        <p:strVal val="visible"/>
                                      </p:to>
                                    </p:set>
                                    <p:animEffect transition="in" filter="blinds(horizontal)">
                                      <p:cBhvr>
                                        <p:cTn id="26" dur="500"/>
                                        <p:tgtEl>
                                          <p:spTgt spid="1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30" grpId="0" animBg="1"/>
      <p:bldP spid="13332" grpId="0"/>
      <p:bldP spid="1333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395536" y="2276475"/>
            <a:ext cx="8352928" cy="2836863"/>
          </a:xfrm>
        </p:spPr>
        <p:txBody>
          <a:bodyPr/>
          <a:lstStyle/>
          <a:p>
            <a:pPr marL="0" indent="0">
              <a:lnSpc>
                <a:spcPct val="120000"/>
              </a:lnSpc>
              <a:spcBef>
                <a:spcPct val="0"/>
              </a:spcBef>
              <a:buFontTx/>
              <a:buNone/>
            </a:pPr>
            <a:r>
              <a:rPr lang="en-US" altLang="zh-CN" b="1" dirty="0"/>
              <a:t>All these</a:t>
            </a:r>
            <a:r>
              <a:rPr lang="en-US" altLang="zh-CN" dirty="0"/>
              <a:t> </a:t>
            </a:r>
            <a:r>
              <a:rPr lang="en-US" altLang="zh-CN" b="1" dirty="0"/>
              <a:t>small things __________ add up and become big things that _______________ improve the environment. Let’s </a:t>
            </a:r>
            <a:r>
              <a:rPr lang="en-US" altLang="zh-CN" b="1" dirty="0">
                <a:solidFill>
                  <a:srgbClr val="0000FF"/>
                </a:solidFill>
              </a:rPr>
              <a:t>take action</a:t>
            </a:r>
            <a:r>
              <a:rPr lang="en-US" altLang="zh-CN" b="1" dirty="0"/>
              <a:t> now!</a:t>
            </a:r>
          </a:p>
        </p:txBody>
      </p:sp>
      <p:sp>
        <p:nvSpPr>
          <p:cNvPr id="41988" name="Text Box 4"/>
          <p:cNvSpPr txBox="1">
            <a:spLocks noChangeArrowheads="1"/>
          </p:cNvSpPr>
          <p:nvPr/>
        </p:nvSpPr>
        <p:spPr bwMode="auto">
          <a:xfrm>
            <a:off x="4284117" y="2276475"/>
            <a:ext cx="1925734" cy="60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can/ could</a:t>
            </a:r>
          </a:p>
        </p:txBody>
      </p:sp>
      <p:sp>
        <p:nvSpPr>
          <p:cNvPr id="41989" name="Text Box 5"/>
          <p:cNvSpPr txBox="1">
            <a:spLocks noChangeArrowheads="1"/>
          </p:cNvSpPr>
          <p:nvPr/>
        </p:nvSpPr>
        <p:spPr bwMode="auto">
          <a:xfrm>
            <a:off x="4548673" y="2884245"/>
            <a:ext cx="3110354" cy="60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would/can/ could</a:t>
            </a:r>
          </a:p>
        </p:txBody>
      </p:sp>
      <p:sp>
        <p:nvSpPr>
          <p:cNvPr id="41991" name="Text Box 7"/>
          <p:cNvSpPr txBox="1">
            <a:spLocks noChangeArrowheads="1"/>
          </p:cNvSpPr>
          <p:nvPr/>
        </p:nvSpPr>
        <p:spPr bwMode="auto">
          <a:xfrm>
            <a:off x="5940152" y="4103031"/>
            <a:ext cx="2089894" cy="559897"/>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bg1"/>
                </a:solidFill>
              </a:rPr>
              <a:t>采取</a:t>
            </a:r>
            <a:r>
              <a:rPr lang="zh-CN" altLang="en-US" sz="2800" b="1" dirty="0" smtClean="0">
                <a:solidFill>
                  <a:schemeClr val="bg1"/>
                </a:solidFill>
              </a:rPr>
              <a:t>行动</a:t>
            </a:r>
            <a:endParaRPr lang="zh-CN" altLang="en-US" sz="2800" b="1" dirty="0">
              <a:solidFill>
                <a:schemeClr val="bg1"/>
              </a:solidFill>
            </a:endParaRPr>
          </a:p>
        </p:txBody>
      </p:sp>
      <p:sp>
        <p:nvSpPr>
          <p:cNvPr id="41993" name="Rectangle 9"/>
          <p:cNvSpPr>
            <a:spLocks noChangeArrowheads="1"/>
          </p:cNvSpPr>
          <p:nvPr/>
        </p:nvSpPr>
        <p:spPr bwMode="auto">
          <a:xfrm>
            <a:off x="1476375" y="765175"/>
            <a:ext cx="6265863" cy="11080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b="1"/>
              <a:t>can      would      could     have to      should        must      may/ might</a:t>
            </a:r>
          </a:p>
        </p:txBody>
      </p:sp>
    </p:spTree>
    <p:extLst>
      <p:ext uri="{BB962C8B-B14F-4D97-AF65-F5344CB8AC3E}">
        <p14:creationId xmlns:p14="http://schemas.microsoft.com/office/powerpoint/2010/main" val="855392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41991"/>
                                        </p:tgtEl>
                                        <p:attrNameLst>
                                          <p:attrName>style.visibility</p:attrName>
                                        </p:attrNameLst>
                                      </p:cBhvr>
                                      <p:to>
                                        <p:strVal val="visible"/>
                                      </p:to>
                                    </p:set>
                                    <p:anim calcmode="lin" valueType="num">
                                      <p:cBhvr>
                                        <p:cTn id="7" dur="500" fill="hold"/>
                                        <p:tgtEl>
                                          <p:spTgt spid="41991"/>
                                        </p:tgtEl>
                                        <p:attrNameLst>
                                          <p:attrName>ppt_w</p:attrName>
                                        </p:attrNameLst>
                                      </p:cBhvr>
                                      <p:tavLst>
                                        <p:tav tm="0">
                                          <p:val>
                                            <p:strVal val="#ppt_w*0.05"/>
                                          </p:val>
                                        </p:tav>
                                        <p:tav tm="100000">
                                          <p:val>
                                            <p:strVal val="#ppt_w"/>
                                          </p:val>
                                        </p:tav>
                                      </p:tavLst>
                                    </p:anim>
                                    <p:anim calcmode="lin" valueType="num">
                                      <p:cBhvr>
                                        <p:cTn id="8" dur="500" fill="hold"/>
                                        <p:tgtEl>
                                          <p:spTgt spid="41991"/>
                                        </p:tgtEl>
                                        <p:attrNameLst>
                                          <p:attrName>ppt_h</p:attrName>
                                        </p:attrNameLst>
                                      </p:cBhvr>
                                      <p:tavLst>
                                        <p:tav tm="0">
                                          <p:val>
                                            <p:strVal val="#ppt_h"/>
                                          </p:val>
                                        </p:tav>
                                        <p:tav tm="100000">
                                          <p:val>
                                            <p:strVal val="#ppt_h"/>
                                          </p:val>
                                        </p:tav>
                                      </p:tavLst>
                                    </p:anim>
                                    <p:anim calcmode="lin" valueType="num">
                                      <p:cBhvr>
                                        <p:cTn id="9" dur="500" fill="hold"/>
                                        <p:tgtEl>
                                          <p:spTgt spid="41991"/>
                                        </p:tgtEl>
                                        <p:attrNameLst>
                                          <p:attrName>ppt_x</p:attrName>
                                        </p:attrNameLst>
                                      </p:cBhvr>
                                      <p:tavLst>
                                        <p:tav tm="0">
                                          <p:val>
                                            <p:strVal val="#ppt_x-.2"/>
                                          </p:val>
                                        </p:tav>
                                        <p:tav tm="100000">
                                          <p:val>
                                            <p:strVal val="#ppt_x"/>
                                          </p:val>
                                        </p:tav>
                                      </p:tavLst>
                                    </p:anim>
                                    <p:anim calcmode="lin" valueType="num">
                                      <p:cBhvr>
                                        <p:cTn id="10" dur="500" fill="hold"/>
                                        <p:tgtEl>
                                          <p:spTgt spid="41991"/>
                                        </p:tgtEl>
                                        <p:attrNameLst>
                                          <p:attrName>ppt_y</p:attrName>
                                        </p:attrNameLst>
                                      </p:cBhvr>
                                      <p:tavLst>
                                        <p:tav tm="0">
                                          <p:val>
                                            <p:strVal val="#ppt_y"/>
                                          </p:val>
                                        </p:tav>
                                        <p:tav tm="100000">
                                          <p:val>
                                            <p:strVal val="#ppt_y"/>
                                          </p:val>
                                        </p:tav>
                                      </p:tavLst>
                                    </p:anim>
                                    <p:animEffect transition="in" filter="fade">
                                      <p:cBhvr>
                                        <p:cTn id="11" dur="500"/>
                                        <p:tgtEl>
                                          <p:spTgt spid="419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1988"/>
                                        </p:tgtEl>
                                        <p:attrNameLst>
                                          <p:attrName>style.visibility</p:attrName>
                                        </p:attrNameLst>
                                      </p:cBhvr>
                                      <p:to>
                                        <p:strVal val="visible"/>
                                      </p:to>
                                    </p:set>
                                    <p:animEffect transition="in" filter="blinds(horizontal)">
                                      <p:cBhvr>
                                        <p:cTn id="16" dur="500"/>
                                        <p:tgtEl>
                                          <p:spTgt spid="419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1989"/>
                                        </p:tgtEl>
                                        <p:attrNameLst>
                                          <p:attrName>style.visibility</p:attrName>
                                        </p:attrNameLst>
                                      </p:cBhvr>
                                      <p:to>
                                        <p:strVal val="visible"/>
                                      </p:to>
                                    </p:set>
                                    <p:animEffect transition="in" filter="blinds(horizontal)">
                                      <p:cBhvr>
                                        <p:cTn id="21"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p:bldP spid="4199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292" name="Oval 2"/>
          <p:cNvSpPr>
            <a:spLocks noChangeArrowheads="1"/>
          </p:cNvSpPr>
          <p:nvPr/>
        </p:nvSpPr>
        <p:spPr bwMode="auto">
          <a:xfrm>
            <a:off x="396875" y="534988"/>
            <a:ext cx="719138" cy="733425"/>
          </a:xfrm>
          <a:prstGeom prst="ellipse">
            <a:avLst/>
          </a:prstGeom>
          <a:solidFill>
            <a:srgbClr val="FFFF00"/>
          </a:solidFill>
          <a:ln w="9525">
            <a:solidFill>
              <a:schemeClr val="tx1"/>
            </a:solidFill>
            <a:round/>
            <a:headEnd/>
            <a:tailEnd/>
          </a:ln>
        </p:spPr>
        <p:txBody>
          <a:bodyPr wrap="none" lIns="67726" tIns="33863" rIns="67726" bIns="33863" anchor="ctr"/>
          <a:lstStyle>
            <a:lvl1pPr defTabSz="677863">
              <a:defRPr>
                <a:solidFill>
                  <a:schemeClr val="tx1"/>
                </a:solidFill>
                <a:latin typeface="Times New Roman" panose="02020603050405020304" pitchFamily="18" charset="0"/>
                <a:ea typeface="宋体" panose="02010600030101010101" pitchFamily="2" charset="-122"/>
              </a:defRPr>
            </a:lvl1pPr>
            <a:lvl2pPr marL="550863" indent="-212725" defTabSz="677863">
              <a:defRPr>
                <a:solidFill>
                  <a:schemeClr val="tx1"/>
                </a:solidFill>
                <a:latin typeface="Times New Roman" panose="02020603050405020304" pitchFamily="18" charset="0"/>
                <a:ea typeface="宋体" panose="02010600030101010101" pitchFamily="2" charset="-122"/>
              </a:defRPr>
            </a:lvl2pPr>
            <a:lvl3pPr marL="846138" indent="-168275" defTabSz="677863">
              <a:defRPr>
                <a:solidFill>
                  <a:schemeClr val="tx1"/>
                </a:solidFill>
                <a:latin typeface="Times New Roman" panose="02020603050405020304" pitchFamily="18" charset="0"/>
                <a:ea typeface="宋体" panose="02010600030101010101" pitchFamily="2" charset="-122"/>
              </a:defRPr>
            </a:lvl3pPr>
            <a:lvl4pPr marL="1185863" indent="-169863" defTabSz="677863">
              <a:defRPr>
                <a:solidFill>
                  <a:schemeClr val="tx1"/>
                </a:solidFill>
                <a:latin typeface="Times New Roman" panose="02020603050405020304" pitchFamily="18" charset="0"/>
                <a:ea typeface="宋体" panose="02010600030101010101" pitchFamily="2" charset="-122"/>
              </a:defRPr>
            </a:lvl4pPr>
            <a:lvl5pPr marL="1524000" indent="-169863" defTabSz="677863">
              <a:defRPr>
                <a:solidFill>
                  <a:schemeClr val="tx1"/>
                </a:solidFill>
                <a:latin typeface="Times New Roman" panose="02020603050405020304" pitchFamily="18" charset="0"/>
                <a:ea typeface="宋体" panose="02010600030101010101" pitchFamily="2" charset="-122"/>
              </a:defRPr>
            </a:lvl5pPr>
            <a:lvl6pPr marL="19812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4384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8956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352800" indent="-169863"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r>
              <a:rPr lang="en-US" altLang="zh-CN" sz="3200" b="1">
                <a:solidFill>
                  <a:srgbClr val="0000FF"/>
                </a:solidFill>
                <a:cs typeface="Times New Roman" panose="02020603050405020304" pitchFamily="18" charset="0"/>
              </a:rPr>
              <a:t>4c</a:t>
            </a:r>
          </a:p>
        </p:txBody>
      </p:sp>
      <p:sp>
        <p:nvSpPr>
          <p:cNvPr id="12293" name="Text Box 5"/>
          <p:cNvSpPr txBox="1">
            <a:spLocks noChangeArrowheads="1"/>
          </p:cNvSpPr>
          <p:nvPr/>
        </p:nvSpPr>
        <p:spPr bwMode="auto">
          <a:xfrm>
            <a:off x="1258888" y="528638"/>
            <a:ext cx="7489825"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5000"/>
              </a:lnSpc>
            </a:pPr>
            <a:r>
              <a:rPr lang="en-US" altLang="zh-CN" sz="3200" b="1" dirty="0">
                <a:solidFill>
                  <a:srgbClr val="0000FF"/>
                </a:solidFill>
                <a:latin typeface="Arial" panose="020B0604020202020204" pitchFamily="34" charset="0"/>
              </a:rPr>
              <a:t>Make a list of things that people can do to help the environment and discuss your list with your partner.</a:t>
            </a:r>
          </a:p>
        </p:txBody>
      </p:sp>
      <p:sp>
        <p:nvSpPr>
          <p:cNvPr id="12306" name="Rectangle 18"/>
          <p:cNvSpPr>
            <a:spLocks noChangeArrowheads="1"/>
          </p:cNvSpPr>
          <p:nvPr/>
        </p:nvSpPr>
        <p:spPr bwMode="auto">
          <a:xfrm>
            <a:off x="899592" y="2566988"/>
            <a:ext cx="7560840"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pPr>
            <a:r>
              <a:rPr lang="en-US" altLang="zh-CN" sz="3200" b="1" dirty="0">
                <a:solidFill>
                  <a:srgbClr val="FF0000"/>
                </a:solidFill>
              </a:rPr>
              <a:t>use public transportation (</a:t>
            </a:r>
            <a:r>
              <a:rPr lang="en-US" altLang="zh-CN" sz="3200" b="1" i="1" dirty="0">
                <a:solidFill>
                  <a:srgbClr val="FF0000"/>
                </a:solidFill>
              </a:rPr>
              <a:t>n.</a:t>
            </a:r>
            <a:r>
              <a:rPr lang="zh-CN" altLang="en-US" sz="3200" b="1" dirty="0">
                <a:solidFill>
                  <a:srgbClr val="FF0000"/>
                </a:solidFill>
              </a:rPr>
              <a:t>交通运输</a:t>
            </a:r>
            <a:r>
              <a:rPr lang="en-US" altLang="zh-CN" sz="3200" b="1" dirty="0" smtClean="0">
                <a:solidFill>
                  <a:srgbClr val="FF0000"/>
                </a:solidFill>
              </a:rPr>
              <a:t>)</a:t>
            </a:r>
            <a:endParaRPr lang="en-US" altLang="zh-CN" sz="3200" b="1" dirty="0">
              <a:solidFill>
                <a:srgbClr val="FF0000"/>
              </a:solidFill>
            </a:endParaRPr>
          </a:p>
          <a:p>
            <a:pPr>
              <a:lnSpc>
                <a:spcPct val="115000"/>
              </a:lnSpc>
            </a:pPr>
            <a:r>
              <a:rPr lang="en-US" altLang="zh-CN" sz="3200" b="1" dirty="0">
                <a:solidFill>
                  <a:srgbClr val="FF0000"/>
                </a:solidFill>
              </a:rPr>
              <a:t>turn off the lights when you leave a </a:t>
            </a:r>
            <a:r>
              <a:rPr lang="en-US" altLang="zh-CN" sz="3200" b="1" dirty="0" smtClean="0">
                <a:solidFill>
                  <a:srgbClr val="FF0000"/>
                </a:solidFill>
              </a:rPr>
              <a:t>room </a:t>
            </a:r>
          </a:p>
          <a:p>
            <a:pPr>
              <a:lnSpc>
                <a:spcPct val="115000"/>
              </a:lnSpc>
            </a:pPr>
            <a:r>
              <a:rPr lang="en-US" altLang="zh-CN" sz="3200" b="1" dirty="0" smtClean="0">
                <a:solidFill>
                  <a:srgbClr val="FF0000"/>
                </a:solidFill>
              </a:rPr>
              <a:t>use </a:t>
            </a:r>
            <a:r>
              <a:rPr lang="en-US" altLang="zh-CN" sz="3200" b="1" dirty="0">
                <a:solidFill>
                  <a:srgbClr val="FF0000"/>
                </a:solidFill>
              </a:rPr>
              <a:t>reusable bags instead of plastic </a:t>
            </a:r>
            <a:r>
              <a:rPr lang="en-US" altLang="zh-CN" sz="3200" b="1" dirty="0" smtClean="0">
                <a:solidFill>
                  <a:srgbClr val="FF0000"/>
                </a:solidFill>
              </a:rPr>
              <a:t>bags</a:t>
            </a:r>
          </a:p>
          <a:p>
            <a:pPr>
              <a:lnSpc>
                <a:spcPct val="115000"/>
              </a:lnSpc>
            </a:pPr>
            <a:r>
              <a:rPr lang="en-US" altLang="zh-CN" sz="3200" b="1" dirty="0" smtClean="0">
                <a:solidFill>
                  <a:srgbClr val="FF0000"/>
                </a:solidFill>
              </a:rPr>
              <a:t>ride </a:t>
            </a:r>
            <a:r>
              <a:rPr lang="en-US" altLang="zh-CN" sz="3200" b="1" dirty="0">
                <a:solidFill>
                  <a:srgbClr val="FF0000"/>
                </a:solidFill>
              </a:rPr>
              <a:t>your bike or walk to school or </a:t>
            </a:r>
            <a:r>
              <a:rPr lang="en-US" altLang="zh-CN" sz="3200" b="1" dirty="0" smtClean="0">
                <a:solidFill>
                  <a:srgbClr val="FF0000"/>
                </a:solidFill>
              </a:rPr>
              <a:t>work </a:t>
            </a:r>
          </a:p>
          <a:p>
            <a:pPr>
              <a:lnSpc>
                <a:spcPct val="115000"/>
              </a:lnSpc>
            </a:pPr>
            <a:r>
              <a:rPr lang="en-US" altLang="zh-CN" sz="3200" b="1" dirty="0" smtClean="0">
                <a:solidFill>
                  <a:srgbClr val="FF0000"/>
                </a:solidFill>
              </a:rPr>
              <a:t>stop </a:t>
            </a:r>
            <a:r>
              <a:rPr lang="en-US" altLang="zh-CN" sz="3200" b="1" dirty="0">
                <a:solidFill>
                  <a:srgbClr val="FF0000"/>
                </a:solidFill>
              </a:rPr>
              <a:t>using paper napkins (</a:t>
            </a:r>
            <a:r>
              <a:rPr lang="en-US" altLang="zh-CN" sz="3200" b="1" i="1" dirty="0">
                <a:solidFill>
                  <a:srgbClr val="FF0000"/>
                </a:solidFill>
              </a:rPr>
              <a:t>n</a:t>
            </a:r>
            <a:r>
              <a:rPr lang="en-US" altLang="zh-CN" sz="3200" b="1" dirty="0">
                <a:solidFill>
                  <a:srgbClr val="FF0000"/>
                </a:solidFill>
              </a:rPr>
              <a:t>. </a:t>
            </a:r>
            <a:r>
              <a:rPr lang="zh-CN" altLang="en-US" sz="3200" b="1" dirty="0">
                <a:solidFill>
                  <a:srgbClr val="FF0000"/>
                </a:solidFill>
              </a:rPr>
              <a:t>餐巾纸</a:t>
            </a:r>
            <a:r>
              <a:rPr lang="en-US" altLang="zh-CN" sz="3200" b="1" dirty="0" smtClean="0">
                <a:solidFill>
                  <a:srgbClr val="FF0000"/>
                </a:solidFill>
              </a:rPr>
              <a:t>) </a:t>
            </a:r>
          </a:p>
          <a:p>
            <a:pPr>
              <a:lnSpc>
                <a:spcPct val="115000"/>
              </a:lnSpc>
            </a:pPr>
            <a:r>
              <a:rPr lang="en-US" altLang="zh-CN" sz="3200" b="1" dirty="0" smtClean="0">
                <a:solidFill>
                  <a:srgbClr val="FF0000"/>
                </a:solidFill>
              </a:rPr>
              <a:t>recycle </a:t>
            </a:r>
            <a:r>
              <a:rPr lang="en-US" altLang="zh-CN" sz="3200" b="1" dirty="0">
                <a:solidFill>
                  <a:srgbClr val="FF0000"/>
                </a:solidFill>
              </a:rPr>
              <a:t>books and paper…</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306">
                                            <p:txEl>
                                              <p:pRg st="1" end="1"/>
                                            </p:txEl>
                                          </p:spTgt>
                                        </p:tgtEl>
                                        <p:attrNameLst>
                                          <p:attrName>style.visibility</p:attrName>
                                        </p:attrNameLst>
                                      </p:cBhvr>
                                      <p:to>
                                        <p:strVal val="visible"/>
                                      </p:to>
                                    </p:set>
                                    <p:animEffect transition="in" filter="wipe(down)">
                                      <p:cBhvr>
                                        <p:cTn id="7" dur="500"/>
                                        <p:tgtEl>
                                          <p:spTgt spid="123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306">
                                            <p:txEl>
                                              <p:pRg st="2" end="2"/>
                                            </p:txEl>
                                          </p:spTgt>
                                        </p:tgtEl>
                                        <p:attrNameLst>
                                          <p:attrName>style.visibility</p:attrName>
                                        </p:attrNameLst>
                                      </p:cBhvr>
                                      <p:to>
                                        <p:strVal val="visible"/>
                                      </p:to>
                                    </p:set>
                                    <p:animEffect transition="in" filter="wipe(down)">
                                      <p:cBhvr>
                                        <p:cTn id="12" dur="500"/>
                                        <p:tgtEl>
                                          <p:spTgt spid="1230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306">
                                            <p:txEl>
                                              <p:pRg st="3" end="3"/>
                                            </p:txEl>
                                          </p:spTgt>
                                        </p:tgtEl>
                                        <p:attrNameLst>
                                          <p:attrName>style.visibility</p:attrName>
                                        </p:attrNameLst>
                                      </p:cBhvr>
                                      <p:to>
                                        <p:strVal val="visible"/>
                                      </p:to>
                                    </p:set>
                                    <p:animEffect transition="in" filter="wipe(down)">
                                      <p:cBhvr>
                                        <p:cTn id="17" dur="500"/>
                                        <p:tgtEl>
                                          <p:spTgt spid="1230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306">
                                            <p:txEl>
                                              <p:pRg st="4" end="4"/>
                                            </p:txEl>
                                          </p:spTgt>
                                        </p:tgtEl>
                                        <p:attrNameLst>
                                          <p:attrName>style.visibility</p:attrName>
                                        </p:attrNameLst>
                                      </p:cBhvr>
                                      <p:to>
                                        <p:strVal val="visible"/>
                                      </p:to>
                                    </p:set>
                                    <p:animEffect transition="in" filter="wipe(down)">
                                      <p:cBhvr>
                                        <p:cTn id="22" dur="500"/>
                                        <p:tgtEl>
                                          <p:spTgt spid="123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306">
                                            <p:txEl>
                                              <p:pRg st="5" end="5"/>
                                            </p:txEl>
                                          </p:spTgt>
                                        </p:tgtEl>
                                        <p:attrNameLst>
                                          <p:attrName>style.visibility</p:attrName>
                                        </p:attrNameLst>
                                      </p:cBhvr>
                                      <p:to>
                                        <p:strVal val="visible"/>
                                      </p:to>
                                    </p:set>
                                    <p:animEffect transition="in" filter="wipe(down)">
                                      <p:cBhvr>
                                        <p:cTn id="27" dur="500"/>
                                        <p:tgtEl>
                                          <p:spTgt spid="123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圆角矩形标注 8"/>
          <p:cNvSpPr>
            <a:spLocks noChangeArrowheads="1"/>
          </p:cNvSpPr>
          <p:nvPr/>
        </p:nvSpPr>
        <p:spPr bwMode="auto">
          <a:xfrm>
            <a:off x="683568" y="1024406"/>
            <a:ext cx="3295650" cy="2247900"/>
          </a:xfrm>
          <a:prstGeom prst="wedgeRoundRectCallout">
            <a:avLst>
              <a:gd name="adj1" fmla="val 29722"/>
              <a:gd name="adj2" fmla="val 70407"/>
              <a:gd name="adj3" fmla="val 16667"/>
            </a:avLst>
          </a:prstGeom>
          <a:noFill/>
          <a:ln w="25400"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1396" tIns="45695" rIns="91396" bIns="45695"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3200" b="1"/>
              <a:t>I think that everyone should use public transportation.</a:t>
            </a:r>
          </a:p>
        </p:txBody>
      </p:sp>
      <p:sp>
        <p:nvSpPr>
          <p:cNvPr id="2" name="圆角矩形标注 8"/>
          <p:cNvSpPr>
            <a:spLocks noChangeArrowheads="1"/>
          </p:cNvSpPr>
          <p:nvPr/>
        </p:nvSpPr>
        <p:spPr bwMode="auto">
          <a:xfrm>
            <a:off x="4995689" y="232318"/>
            <a:ext cx="3744541" cy="3528839"/>
          </a:xfrm>
          <a:prstGeom prst="wedgeRoundRectCallout">
            <a:avLst>
              <a:gd name="adj1" fmla="val -63509"/>
              <a:gd name="adj2" fmla="val 47699"/>
              <a:gd name="adj3" fmla="val 16667"/>
            </a:avLst>
          </a:prstGeom>
          <a:noFill/>
          <a:ln w="25400" algn="ctr">
            <a:solidFill>
              <a:srgbClr val="FF99CC"/>
            </a:solidFill>
            <a:miter lim="800000"/>
            <a:headEnd/>
            <a:tailEnd/>
          </a:ln>
          <a:extLst>
            <a:ext uri="{909E8E84-426E-40DD-AFC4-6F175D3DCCD1}">
              <a14:hiddenFill xmlns:a14="http://schemas.microsoft.com/office/drawing/2010/main">
                <a:solidFill>
                  <a:srgbClr val="FFFFFF"/>
                </a:solidFill>
              </a14:hiddenFill>
            </a:ext>
          </a:extLst>
        </p:spPr>
        <p:txBody>
          <a:bodyPr lIns="91396" tIns="45695" rIns="91396" bIns="45695"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3200" b="1" dirty="0"/>
              <a:t>I disagree. It’s difficult for parents with young children to use public transportation…</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1393" y="3789487"/>
            <a:ext cx="3338136" cy="2663849"/>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323847" y="2996952"/>
            <a:ext cx="8208963"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dirty="0" smtClean="0"/>
              <a:t>1. As </a:t>
            </a:r>
            <a:r>
              <a:rPr lang="en-US" altLang="zh-CN" sz="3200" b="1" dirty="0"/>
              <a:t>middle school students, we _______ </a:t>
            </a:r>
            <a:endParaRPr lang="en-US" altLang="zh-CN" sz="3200" b="1" dirty="0" smtClean="0"/>
          </a:p>
          <a:p>
            <a:pPr>
              <a:lnSpc>
                <a:spcPct val="120000"/>
              </a:lnSpc>
            </a:pPr>
            <a:r>
              <a:rPr lang="en-US" altLang="zh-CN" sz="3200" b="1" dirty="0" smtClean="0"/>
              <a:t>    follow </a:t>
            </a:r>
            <a:r>
              <a:rPr lang="en-US" altLang="zh-CN" sz="3200" b="1" dirty="0"/>
              <a:t>the public rules wherever we go.</a:t>
            </a:r>
          </a:p>
          <a:p>
            <a:pPr>
              <a:lnSpc>
                <a:spcPct val="120000"/>
              </a:lnSpc>
            </a:pPr>
            <a:r>
              <a:rPr lang="en-US" altLang="zh-CN" sz="3200" b="1" dirty="0" smtClean="0"/>
              <a:t>    A</a:t>
            </a:r>
            <a:r>
              <a:rPr lang="en-US" altLang="zh-CN" sz="3200" b="1" dirty="0"/>
              <a:t>. would </a:t>
            </a:r>
            <a:r>
              <a:rPr lang="en-US" altLang="zh-CN" sz="3200" b="1" dirty="0" smtClean="0"/>
              <a:t> B</a:t>
            </a:r>
            <a:r>
              <a:rPr lang="en-US" altLang="zh-CN" sz="3200" b="1" dirty="0"/>
              <a:t>. should   </a:t>
            </a:r>
            <a:r>
              <a:rPr lang="en-US" altLang="zh-CN" sz="3200" b="1" dirty="0" smtClean="0"/>
              <a:t>C</a:t>
            </a:r>
            <a:r>
              <a:rPr lang="en-US" altLang="zh-CN" sz="3200" b="1" dirty="0"/>
              <a:t>. might   </a:t>
            </a:r>
            <a:r>
              <a:rPr lang="en-US" altLang="zh-CN" sz="3200" b="1" dirty="0" smtClean="0"/>
              <a:t>D</a:t>
            </a:r>
            <a:r>
              <a:rPr lang="en-US" altLang="zh-CN" sz="3200" b="1" dirty="0"/>
              <a:t>. could</a:t>
            </a:r>
          </a:p>
          <a:p>
            <a:pPr algn="r">
              <a:lnSpc>
                <a:spcPct val="120000"/>
              </a:lnSpc>
            </a:pPr>
            <a:r>
              <a:rPr lang="en-US" altLang="zh-CN" sz="3200" b="1" dirty="0"/>
              <a:t> </a:t>
            </a:r>
            <a:r>
              <a:rPr lang="en-US" altLang="zh-CN" sz="3200" b="1" dirty="0" smtClean="0"/>
              <a:t>   (</a:t>
            </a:r>
            <a:r>
              <a:rPr lang="en-US" altLang="zh-CN" sz="3200" b="1" dirty="0"/>
              <a:t>2019 </a:t>
            </a:r>
            <a:r>
              <a:rPr lang="zh-CN" altLang="en-US" sz="3200" b="1" dirty="0"/>
              <a:t>山东青岛</a:t>
            </a:r>
            <a:r>
              <a:rPr lang="en-US" altLang="zh-CN" sz="3200" b="1" dirty="0"/>
              <a:t>)</a:t>
            </a:r>
            <a:endParaRPr lang="zh-CN" altLang="en-US" sz="3200" b="1" dirty="0">
              <a:effectLst/>
            </a:endParaRPr>
          </a:p>
        </p:txBody>
      </p:sp>
      <p:sp>
        <p:nvSpPr>
          <p:cNvPr id="94214" name="Rectangle 6"/>
          <p:cNvSpPr>
            <a:spLocks noChangeArrowheads="1"/>
          </p:cNvSpPr>
          <p:nvPr/>
        </p:nvSpPr>
        <p:spPr bwMode="auto">
          <a:xfrm>
            <a:off x="6156176" y="3068960"/>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B</a:t>
            </a:r>
            <a:endParaRPr lang="en-US" altLang="zh-CN" sz="3400" b="1" dirty="0">
              <a:solidFill>
                <a:srgbClr val="FF0000"/>
              </a:solidFill>
            </a:endParaRPr>
          </a:p>
        </p:txBody>
      </p:sp>
      <p:sp>
        <p:nvSpPr>
          <p:cNvPr id="2" name="矩形 1"/>
          <p:cNvSpPr/>
          <p:nvPr/>
        </p:nvSpPr>
        <p:spPr>
          <a:xfrm>
            <a:off x="2800005" y="1902147"/>
            <a:ext cx="2967480"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rgbClr val="FFC000"/>
                </a:solidFill>
                <a:effectLst/>
              </a:rPr>
              <a:t>情态动词</a:t>
            </a:r>
            <a:endParaRPr lang="zh-CN" altLang="en-US" sz="5400" b="1" cap="none" spc="0" dirty="0">
              <a:ln w="22225">
                <a:solidFill>
                  <a:schemeClr val="accent2"/>
                </a:solidFill>
                <a:prstDash val="solid"/>
              </a:ln>
              <a:solidFill>
                <a:srgbClr val="FFC000"/>
              </a:solidFill>
              <a:effectLst/>
            </a:endParaRPr>
          </a:p>
        </p:txBody>
      </p:sp>
      <p:pic>
        <p:nvPicPr>
          <p:cNvPr id="6" name="Picture 5" descr="中考链接2 "/>
          <p:cNvPicPr>
            <a:picLocks noChangeAspect="1" noChangeArrowheads="1"/>
          </p:cNvPicPr>
          <p:nvPr/>
        </p:nvPicPr>
        <p:blipFill>
          <a:blip r:embed="rId3">
            <a:extLst>
              <a:ext uri="{28A0092B-C50C-407E-A947-70E740481C1C}">
                <a14:useLocalDpi xmlns:a14="http://schemas.microsoft.com/office/drawing/2010/main" val="0"/>
              </a:ext>
            </a:extLst>
          </a:blip>
          <a:srcRect l="8157" r="7797"/>
          <a:stretch>
            <a:fillRect/>
          </a:stretch>
        </p:blipFill>
        <p:spPr bwMode="auto">
          <a:xfrm>
            <a:off x="2051720" y="260648"/>
            <a:ext cx="4464050" cy="1470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214">
                                            <p:txEl>
                                              <p:pRg st="0" end="0"/>
                                            </p:txEl>
                                          </p:spTgt>
                                        </p:tgtEl>
                                        <p:attrNameLst>
                                          <p:attrName>style.visibility</p:attrName>
                                        </p:attrNameLst>
                                      </p:cBhvr>
                                      <p:to>
                                        <p:strVal val="visible"/>
                                      </p:to>
                                    </p:set>
                                    <p:animEffect transition="in" filter="blinds(horizontal)">
                                      <p:cBhvr>
                                        <p:cTn id="7" dur="500"/>
                                        <p:tgtEl>
                                          <p:spTgt spid="94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102" name="Picture 6" descr="Section A3 (Grammar Focus-4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8186737" cy="251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51520" y="1556792"/>
            <a:ext cx="8064896" cy="3637919"/>
          </a:xfrm>
          <a:prstGeom prst="rect">
            <a:avLst/>
          </a:prstGeom>
        </p:spPr>
        <p:txBody>
          <a:bodyPr wrap="square">
            <a:spAutoFit/>
          </a:bodyPr>
          <a:lstStyle/>
          <a:p>
            <a:pPr>
              <a:lnSpc>
                <a:spcPct val="120000"/>
              </a:lnSpc>
            </a:pPr>
            <a:r>
              <a:rPr lang="en-US" altLang="zh-CN" sz="3200" b="1" dirty="0"/>
              <a:t>2. You _______ walk on the wet hill path (</a:t>
            </a:r>
            <a:r>
              <a:rPr lang="zh-CN" altLang="en-US" sz="3200" b="1" dirty="0" smtClean="0">
                <a:latin typeface="宋体" panose="02010600030101010101" pitchFamily="2" charset="-122"/>
              </a:rPr>
              <a:t>小</a:t>
            </a:r>
            <a:endParaRPr lang="en-US" altLang="zh-CN" sz="3200" b="1" dirty="0" smtClean="0">
              <a:latin typeface="宋体" panose="02010600030101010101" pitchFamily="2" charset="-122"/>
            </a:endParaRPr>
          </a:p>
          <a:p>
            <a:pPr>
              <a:lnSpc>
                <a:spcPct val="120000"/>
              </a:lnSpc>
            </a:pPr>
            <a:r>
              <a:rPr lang="en-US" altLang="zh-CN" sz="3200" b="1" dirty="0">
                <a:latin typeface="宋体" panose="02010600030101010101" pitchFamily="2" charset="-122"/>
              </a:rPr>
              <a:t>  </a:t>
            </a:r>
            <a:r>
              <a:rPr lang="zh-CN" altLang="en-US" sz="3200" b="1" dirty="0" smtClean="0">
                <a:latin typeface="宋体" panose="02010600030101010101" pitchFamily="2" charset="-122"/>
              </a:rPr>
              <a:t>路</a:t>
            </a:r>
            <a:r>
              <a:rPr lang="en-US" altLang="zh-CN" sz="3200" b="1" dirty="0"/>
              <a:t>) because you _______ fall and hurt </a:t>
            </a:r>
            <a:endParaRPr lang="en-US" altLang="zh-CN" sz="3200" b="1" dirty="0" smtClean="0"/>
          </a:p>
          <a:p>
            <a:pPr>
              <a:lnSpc>
                <a:spcPct val="120000"/>
              </a:lnSpc>
            </a:pPr>
            <a:r>
              <a:rPr lang="en-US" altLang="zh-CN" sz="3200" b="1" dirty="0"/>
              <a:t> </a:t>
            </a:r>
            <a:r>
              <a:rPr lang="en-US" altLang="zh-CN" sz="3200" b="1" dirty="0" smtClean="0"/>
              <a:t>   yourself</a:t>
            </a:r>
            <a:r>
              <a:rPr lang="en-US" altLang="zh-CN" sz="3200" b="1" dirty="0"/>
              <a:t>. </a:t>
            </a:r>
          </a:p>
          <a:p>
            <a:pPr>
              <a:lnSpc>
                <a:spcPct val="120000"/>
              </a:lnSpc>
            </a:pPr>
            <a:r>
              <a:rPr lang="en-US" altLang="zh-CN" sz="3200" b="1" dirty="0" smtClean="0"/>
              <a:t>    A</a:t>
            </a:r>
            <a:r>
              <a:rPr lang="en-US" altLang="zh-CN" sz="3200" b="1" dirty="0"/>
              <a:t>. must; might not      </a:t>
            </a:r>
            <a:r>
              <a:rPr lang="en-US" altLang="zh-CN" sz="3200" b="1" dirty="0" smtClean="0"/>
              <a:t>B</a:t>
            </a:r>
            <a:r>
              <a:rPr lang="en-US" altLang="zh-CN" sz="3200" b="1" dirty="0"/>
              <a:t>. mustn’t; might    </a:t>
            </a:r>
          </a:p>
          <a:p>
            <a:pPr>
              <a:lnSpc>
                <a:spcPct val="120000"/>
              </a:lnSpc>
            </a:pPr>
            <a:r>
              <a:rPr lang="en-US" altLang="zh-CN" sz="3200" b="1" dirty="0" smtClean="0"/>
              <a:t>    C</a:t>
            </a:r>
            <a:r>
              <a:rPr lang="en-US" altLang="zh-CN" sz="3200" b="1" dirty="0"/>
              <a:t>. needn’t; need          </a:t>
            </a:r>
            <a:r>
              <a:rPr lang="en-US" altLang="zh-CN" sz="3200" b="1" dirty="0" smtClean="0"/>
              <a:t>D</a:t>
            </a:r>
            <a:r>
              <a:rPr lang="en-US" altLang="zh-CN" sz="3200" b="1" dirty="0"/>
              <a:t>. must; must</a:t>
            </a:r>
          </a:p>
          <a:p>
            <a:pPr algn="r">
              <a:lnSpc>
                <a:spcPct val="120000"/>
              </a:lnSpc>
            </a:pPr>
            <a:r>
              <a:rPr lang="en-US" altLang="zh-CN" sz="3200" b="1" dirty="0"/>
              <a:t> (2019 </a:t>
            </a:r>
            <a:r>
              <a:rPr lang="zh-CN" altLang="en-US" sz="3200" b="1" dirty="0">
                <a:latin typeface="宋体" panose="02010600030101010101" pitchFamily="2" charset="-122"/>
              </a:rPr>
              <a:t>天津</a:t>
            </a:r>
            <a:r>
              <a:rPr lang="en-US" altLang="zh-CN" sz="3200" b="1" dirty="0"/>
              <a:t>)</a:t>
            </a:r>
            <a:endParaRPr lang="zh-CN" altLang="en-US" sz="3200" b="1" dirty="0">
              <a:effectLst/>
            </a:endParaRPr>
          </a:p>
        </p:txBody>
      </p:sp>
      <p:sp>
        <p:nvSpPr>
          <p:cNvPr id="3" name="Rectangle 6"/>
          <p:cNvSpPr>
            <a:spLocks noChangeArrowheads="1"/>
          </p:cNvSpPr>
          <p:nvPr/>
        </p:nvSpPr>
        <p:spPr bwMode="auto">
          <a:xfrm>
            <a:off x="1907704" y="1628800"/>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B</a:t>
            </a:r>
            <a:endParaRPr lang="en-US" altLang="zh-CN" sz="3400" b="1" dirty="0">
              <a:solidFill>
                <a:srgbClr val="FF0000"/>
              </a:solidFill>
            </a:endParaRPr>
          </a:p>
        </p:txBody>
      </p:sp>
    </p:spTree>
    <p:extLst>
      <p:ext uri="{BB962C8B-B14F-4D97-AF65-F5344CB8AC3E}">
        <p14:creationId xmlns:p14="http://schemas.microsoft.com/office/powerpoint/2010/main" val="422672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467544" y="1124744"/>
            <a:ext cx="79914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dirty="0"/>
              <a:t>3. The designer has tried every possible way </a:t>
            </a:r>
            <a:endParaRPr lang="en-US" altLang="zh-CN" sz="3200" b="1" dirty="0" smtClean="0"/>
          </a:p>
          <a:p>
            <a:pPr>
              <a:lnSpc>
                <a:spcPct val="120000"/>
              </a:lnSpc>
            </a:pPr>
            <a:r>
              <a:rPr lang="en-US" altLang="zh-CN" sz="3200" b="1" dirty="0"/>
              <a:t> </a:t>
            </a:r>
            <a:r>
              <a:rPr lang="en-US" altLang="zh-CN" sz="3200" b="1" dirty="0" smtClean="0"/>
              <a:t>    to </a:t>
            </a:r>
            <a:r>
              <a:rPr lang="en-US" altLang="zh-CN" sz="3200" b="1" dirty="0"/>
              <a:t>make the robot light, so you _______ </a:t>
            </a:r>
            <a:endParaRPr lang="en-US" altLang="zh-CN" sz="3200" b="1" dirty="0" smtClean="0"/>
          </a:p>
          <a:p>
            <a:pPr>
              <a:lnSpc>
                <a:spcPct val="120000"/>
              </a:lnSpc>
            </a:pPr>
            <a:r>
              <a:rPr lang="en-US" altLang="zh-CN" sz="3200" b="1" dirty="0"/>
              <a:t> </a:t>
            </a:r>
            <a:r>
              <a:rPr lang="en-US" altLang="zh-CN" sz="3200" b="1" dirty="0" smtClean="0"/>
              <a:t>    worry </a:t>
            </a:r>
            <a:r>
              <a:rPr lang="en-US" altLang="zh-CN" sz="3200" b="1" dirty="0"/>
              <a:t>about its weight. </a:t>
            </a:r>
          </a:p>
          <a:p>
            <a:pPr>
              <a:lnSpc>
                <a:spcPct val="120000"/>
              </a:lnSpc>
            </a:pPr>
            <a:r>
              <a:rPr lang="en-US" altLang="zh-CN" sz="3200" b="1" dirty="0" smtClean="0"/>
              <a:t>     A</a:t>
            </a:r>
            <a:r>
              <a:rPr lang="en-US" altLang="zh-CN" sz="3200" b="1" dirty="0"/>
              <a:t>. must   </a:t>
            </a:r>
            <a:r>
              <a:rPr lang="en-US" altLang="zh-CN" sz="3200" b="1" dirty="0" smtClean="0"/>
              <a:t>B</a:t>
            </a:r>
            <a:r>
              <a:rPr lang="en-US" altLang="zh-CN" sz="3200" b="1" dirty="0"/>
              <a:t>. may     </a:t>
            </a:r>
            <a:r>
              <a:rPr lang="en-US" altLang="zh-CN" sz="3200" b="1" dirty="0" smtClean="0"/>
              <a:t>C</a:t>
            </a:r>
            <a:r>
              <a:rPr lang="en-US" altLang="zh-CN" sz="3200" b="1" dirty="0"/>
              <a:t>. can’t    </a:t>
            </a:r>
            <a:r>
              <a:rPr lang="en-US" altLang="zh-CN" sz="3200" b="1" dirty="0" smtClean="0"/>
              <a:t>D</a:t>
            </a:r>
            <a:r>
              <a:rPr lang="en-US" altLang="zh-CN" sz="3200" b="1" dirty="0"/>
              <a:t>. needn’t</a:t>
            </a:r>
          </a:p>
          <a:p>
            <a:pPr algn="r">
              <a:lnSpc>
                <a:spcPct val="120000"/>
              </a:lnSpc>
            </a:pPr>
            <a:r>
              <a:rPr lang="en-US" altLang="zh-CN" sz="3200" b="1" dirty="0"/>
              <a:t> </a:t>
            </a:r>
            <a:r>
              <a:rPr lang="en-US" altLang="zh-CN" sz="3200" b="1" dirty="0" smtClean="0"/>
              <a:t>    (</a:t>
            </a:r>
            <a:r>
              <a:rPr lang="en-US" altLang="zh-CN" sz="3200" b="1" dirty="0"/>
              <a:t>2019 </a:t>
            </a:r>
            <a:r>
              <a:rPr lang="zh-CN" altLang="en-US" sz="3200" b="1" dirty="0"/>
              <a:t>安徽</a:t>
            </a:r>
            <a:r>
              <a:rPr lang="en-US" altLang="zh-CN" sz="3200" b="1" dirty="0"/>
              <a:t>)</a:t>
            </a:r>
            <a:endParaRPr lang="zh-CN" altLang="en-US" sz="3200" b="1" dirty="0">
              <a:effectLst/>
            </a:endParaRPr>
          </a:p>
        </p:txBody>
      </p:sp>
      <p:sp>
        <p:nvSpPr>
          <p:cNvPr id="95237" name="Rectangle 5"/>
          <p:cNvSpPr>
            <a:spLocks noChangeArrowheads="1"/>
          </p:cNvSpPr>
          <p:nvPr/>
        </p:nvSpPr>
        <p:spPr bwMode="auto">
          <a:xfrm>
            <a:off x="6732240" y="1772816"/>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a:solidFill>
                  <a:srgbClr val="FF0000"/>
                </a:solidFill>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animEffect transition="in" filter="blinds(horizontal)">
                                      <p:cBhvr>
                                        <p:cTn id="7" dur="500"/>
                                        <p:tgtEl>
                                          <p:spTgt spid="952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39552" y="1700808"/>
            <a:ext cx="8388424" cy="3046988"/>
          </a:xfrm>
          <a:prstGeom prst="rect">
            <a:avLst/>
          </a:prstGeom>
        </p:spPr>
        <p:txBody>
          <a:bodyPr wrap="square">
            <a:spAutoFit/>
          </a:bodyPr>
          <a:lstStyle/>
          <a:p>
            <a:pPr>
              <a:lnSpc>
                <a:spcPct val="120000"/>
              </a:lnSpc>
            </a:pPr>
            <a:r>
              <a:rPr lang="en-US" altLang="zh-CN" sz="3200" b="1" dirty="0" smtClean="0">
                <a:latin typeface="+mn-lt"/>
              </a:rPr>
              <a:t>1. Listen</a:t>
            </a:r>
            <a:r>
              <a:rPr lang="en-US" altLang="zh-CN" sz="3200" b="1" dirty="0">
                <a:latin typeface="+mn-lt"/>
              </a:rPr>
              <a:t>! The birds _______ in the trees </a:t>
            </a:r>
            <a:endParaRPr lang="en-US" altLang="zh-CN" sz="3200" b="1" dirty="0" smtClean="0">
              <a:latin typeface="+mn-lt"/>
            </a:endParaRPr>
          </a:p>
          <a:p>
            <a:pPr>
              <a:lnSpc>
                <a:spcPct val="120000"/>
              </a:lnSpc>
            </a:pPr>
            <a:r>
              <a:rPr lang="en-US" altLang="zh-CN" sz="3200" b="1" dirty="0" smtClean="0">
                <a:latin typeface="+mn-lt"/>
              </a:rPr>
              <a:t>    outside </a:t>
            </a:r>
            <a:r>
              <a:rPr lang="en-US" altLang="zh-CN" sz="3200" b="1" dirty="0">
                <a:latin typeface="+mn-lt"/>
              </a:rPr>
              <a:t>our hotel. </a:t>
            </a:r>
          </a:p>
          <a:p>
            <a:pPr>
              <a:lnSpc>
                <a:spcPct val="120000"/>
              </a:lnSpc>
            </a:pPr>
            <a:r>
              <a:rPr lang="en-US" altLang="zh-CN" sz="3200" b="1" dirty="0" smtClean="0">
                <a:latin typeface="+mn-lt"/>
              </a:rPr>
              <a:t>    A</a:t>
            </a:r>
            <a:r>
              <a:rPr lang="en-US" altLang="zh-CN" sz="3200" b="1" dirty="0">
                <a:latin typeface="+mn-lt"/>
              </a:rPr>
              <a:t>. sing  </a:t>
            </a:r>
            <a:r>
              <a:rPr lang="en-US" altLang="zh-CN" sz="3200" b="1" dirty="0" smtClean="0">
                <a:latin typeface="+mn-lt"/>
              </a:rPr>
              <a:t>               B</a:t>
            </a:r>
            <a:r>
              <a:rPr lang="en-US" altLang="zh-CN" sz="3200" b="1" dirty="0">
                <a:latin typeface="+mn-lt"/>
              </a:rPr>
              <a:t>. are singing  </a:t>
            </a:r>
            <a:endParaRPr lang="en-US" altLang="zh-CN" sz="3200" b="1" dirty="0" smtClean="0">
              <a:latin typeface="+mn-lt"/>
            </a:endParaRPr>
          </a:p>
          <a:p>
            <a:pPr>
              <a:lnSpc>
                <a:spcPct val="120000"/>
              </a:lnSpc>
            </a:pPr>
            <a:r>
              <a:rPr lang="en-US" altLang="zh-CN" sz="3200" b="1" dirty="0">
                <a:latin typeface="+mn-lt"/>
              </a:rPr>
              <a:t> </a:t>
            </a:r>
            <a:r>
              <a:rPr lang="en-US" altLang="zh-CN" sz="3200" b="1" dirty="0" smtClean="0">
                <a:latin typeface="+mn-lt"/>
              </a:rPr>
              <a:t>   C. sang</a:t>
            </a:r>
            <a:r>
              <a:rPr lang="en-US" altLang="zh-CN" sz="3200" b="1" dirty="0">
                <a:latin typeface="+mn-lt"/>
              </a:rPr>
              <a:t>                </a:t>
            </a:r>
            <a:r>
              <a:rPr lang="en-US" altLang="zh-CN" sz="3200" b="1" dirty="0" smtClean="0">
                <a:latin typeface="+mn-lt"/>
              </a:rPr>
              <a:t>D</a:t>
            </a:r>
            <a:r>
              <a:rPr lang="en-US" altLang="zh-CN" sz="3200" b="1" dirty="0">
                <a:latin typeface="+mn-lt"/>
              </a:rPr>
              <a:t>. were singing</a:t>
            </a:r>
          </a:p>
          <a:p>
            <a:pPr algn="r">
              <a:lnSpc>
                <a:spcPct val="120000"/>
              </a:lnSpc>
            </a:pPr>
            <a:r>
              <a:rPr lang="en-US" altLang="zh-CN" sz="3200" b="1" dirty="0">
                <a:latin typeface="+mn-lt"/>
              </a:rPr>
              <a:t> (2019 </a:t>
            </a:r>
            <a:r>
              <a:rPr lang="zh-CN" altLang="en-US" sz="3200" b="1" dirty="0">
                <a:latin typeface="+mn-lt"/>
              </a:rPr>
              <a:t>重庆</a:t>
            </a:r>
            <a:r>
              <a:rPr lang="en-US" altLang="zh-CN" sz="3200" b="1" dirty="0">
                <a:latin typeface="+mn-lt"/>
              </a:rPr>
              <a:t>B</a:t>
            </a:r>
            <a:r>
              <a:rPr lang="zh-CN" altLang="en-US" sz="3200" b="1" dirty="0">
                <a:latin typeface="+mn-lt"/>
              </a:rPr>
              <a:t>卷</a:t>
            </a:r>
            <a:r>
              <a:rPr lang="en-US" altLang="zh-CN" sz="3200" b="1" dirty="0">
                <a:latin typeface="+mn-lt"/>
              </a:rPr>
              <a:t>)</a:t>
            </a:r>
            <a:endParaRPr lang="zh-CN" altLang="en-US" sz="3200" b="1" dirty="0">
              <a:effectLst/>
              <a:latin typeface="+mn-lt"/>
            </a:endParaRPr>
          </a:p>
        </p:txBody>
      </p:sp>
      <p:sp>
        <p:nvSpPr>
          <p:cNvPr id="3" name="矩形 2"/>
          <p:cNvSpPr/>
          <p:nvPr/>
        </p:nvSpPr>
        <p:spPr>
          <a:xfrm>
            <a:off x="2771800" y="620688"/>
            <a:ext cx="3663182"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rgbClr val="FFC000"/>
                </a:solidFill>
              </a:rPr>
              <a:t>现</a:t>
            </a:r>
            <a:r>
              <a:rPr lang="zh-CN" altLang="en-US" sz="5400" b="1" dirty="0" smtClean="0">
                <a:ln w="22225">
                  <a:solidFill>
                    <a:schemeClr val="accent2"/>
                  </a:solidFill>
                  <a:prstDash val="solid"/>
                </a:ln>
                <a:solidFill>
                  <a:srgbClr val="FFC000"/>
                </a:solidFill>
              </a:rPr>
              <a:t>在进行时</a:t>
            </a:r>
            <a:endParaRPr lang="zh-CN" altLang="en-US" sz="5400" b="1" cap="none" spc="0" dirty="0">
              <a:ln w="22225">
                <a:solidFill>
                  <a:schemeClr val="accent2"/>
                </a:solidFill>
                <a:prstDash val="solid"/>
              </a:ln>
              <a:solidFill>
                <a:srgbClr val="FFC000"/>
              </a:solidFill>
              <a:effectLst/>
            </a:endParaRPr>
          </a:p>
        </p:txBody>
      </p:sp>
      <p:sp>
        <p:nvSpPr>
          <p:cNvPr id="4" name="Rectangle 6"/>
          <p:cNvSpPr>
            <a:spLocks noChangeArrowheads="1"/>
          </p:cNvSpPr>
          <p:nvPr/>
        </p:nvSpPr>
        <p:spPr bwMode="auto">
          <a:xfrm>
            <a:off x="4716016" y="1700808"/>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B</a:t>
            </a:r>
            <a:endParaRPr lang="en-US" altLang="zh-CN" sz="3400" b="1" dirty="0">
              <a:solidFill>
                <a:srgbClr val="FF0000"/>
              </a:solidFill>
            </a:endParaRPr>
          </a:p>
        </p:txBody>
      </p:sp>
    </p:spTree>
    <p:extLst>
      <p:ext uri="{BB962C8B-B14F-4D97-AF65-F5344CB8AC3E}">
        <p14:creationId xmlns:p14="http://schemas.microsoft.com/office/powerpoint/2010/main" val="145718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39552" y="980728"/>
            <a:ext cx="7704856" cy="3637919"/>
          </a:xfrm>
          <a:prstGeom prst="rect">
            <a:avLst/>
          </a:prstGeom>
        </p:spPr>
        <p:txBody>
          <a:bodyPr wrap="square">
            <a:spAutoFit/>
          </a:bodyPr>
          <a:lstStyle/>
          <a:p>
            <a:pPr>
              <a:lnSpc>
                <a:spcPct val="120000"/>
              </a:lnSpc>
            </a:pPr>
            <a:r>
              <a:rPr lang="en-US" altLang="zh-CN" sz="3200" b="1" dirty="0" smtClean="0">
                <a:latin typeface="+mn-lt"/>
                <a:ea typeface="+mj-ea"/>
              </a:rPr>
              <a:t>2. —Hurry </a:t>
            </a:r>
            <a:r>
              <a:rPr lang="en-US" altLang="zh-CN" sz="3200" b="1" dirty="0">
                <a:latin typeface="+mn-lt"/>
                <a:ea typeface="+mj-ea"/>
              </a:rPr>
              <a:t>up!</a:t>
            </a:r>
          </a:p>
          <a:p>
            <a:pPr>
              <a:lnSpc>
                <a:spcPct val="120000"/>
              </a:lnSpc>
            </a:pPr>
            <a:r>
              <a:rPr lang="en-US" altLang="zh-CN" sz="3200" b="1" dirty="0" smtClean="0">
                <a:latin typeface="+mn-lt"/>
                <a:ea typeface="+mj-ea"/>
              </a:rPr>
              <a:t>    —</a:t>
            </a:r>
            <a:r>
              <a:rPr lang="en-US" altLang="zh-CN" sz="3200" b="1" dirty="0">
                <a:latin typeface="+mn-lt"/>
                <a:ea typeface="+mj-ea"/>
              </a:rPr>
              <a:t>One moment. I _______ my e-mails </a:t>
            </a:r>
            <a:endParaRPr lang="en-US" altLang="zh-CN" sz="3200" b="1" dirty="0" smtClean="0">
              <a:latin typeface="+mn-lt"/>
              <a:ea typeface="+mj-ea"/>
            </a:endParaRPr>
          </a:p>
          <a:p>
            <a:pPr>
              <a:lnSpc>
                <a:spcPct val="120000"/>
              </a:lnSpc>
            </a:pPr>
            <a:r>
              <a:rPr lang="en-US" altLang="zh-CN" sz="3200" b="1" dirty="0">
                <a:latin typeface="+mn-lt"/>
                <a:ea typeface="+mj-ea"/>
              </a:rPr>
              <a:t> </a:t>
            </a:r>
            <a:r>
              <a:rPr lang="en-US" altLang="zh-CN" sz="3200" b="1" dirty="0" smtClean="0">
                <a:latin typeface="+mn-lt"/>
                <a:ea typeface="+mj-ea"/>
              </a:rPr>
              <a:t>       and </a:t>
            </a:r>
            <a:r>
              <a:rPr lang="en-US" altLang="zh-CN" sz="3200" b="1" dirty="0">
                <a:latin typeface="+mn-lt"/>
                <a:ea typeface="+mj-ea"/>
              </a:rPr>
              <a:t>then I’m ready to go. </a:t>
            </a:r>
          </a:p>
          <a:p>
            <a:pPr>
              <a:lnSpc>
                <a:spcPct val="120000"/>
              </a:lnSpc>
            </a:pPr>
            <a:r>
              <a:rPr lang="en-US" altLang="zh-CN" sz="3200" b="1" dirty="0" smtClean="0">
                <a:latin typeface="+mn-lt"/>
                <a:ea typeface="+mj-ea"/>
              </a:rPr>
              <a:t>       A</a:t>
            </a:r>
            <a:r>
              <a:rPr lang="en-US" altLang="zh-CN" sz="3200" b="1" dirty="0">
                <a:latin typeface="+mn-lt"/>
                <a:ea typeface="+mj-ea"/>
              </a:rPr>
              <a:t>. read              </a:t>
            </a:r>
            <a:r>
              <a:rPr lang="en-US" altLang="zh-CN" sz="3200" b="1" dirty="0" smtClean="0">
                <a:latin typeface="+mn-lt"/>
                <a:ea typeface="+mj-ea"/>
              </a:rPr>
              <a:t>B</a:t>
            </a:r>
            <a:r>
              <a:rPr lang="en-US" altLang="zh-CN" sz="3200" b="1" dirty="0">
                <a:latin typeface="+mn-lt"/>
                <a:ea typeface="+mj-ea"/>
              </a:rPr>
              <a:t>. am reading     </a:t>
            </a:r>
          </a:p>
          <a:p>
            <a:pPr>
              <a:lnSpc>
                <a:spcPct val="120000"/>
              </a:lnSpc>
            </a:pPr>
            <a:r>
              <a:rPr lang="en-US" altLang="zh-CN" sz="3200" b="1" dirty="0" smtClean="0">
                <a:latin typeface="+mn-lt"/>
                <a:ea typeface="+mj-ea"/>
              </a:rPr>
              <a:t>      C</a:t>
            </a:r>
            <a:r>
              <a:rPr lang="en-US" altLang="zh-CN" sz="3200" b="1" dirty="0">
                <a:latin typeface="+mn-lt"/>
                <a:ea typeface="+mj-ea"/>
              </a:rPr>
              <a:t>. was reading  </a:t>
            </a:r>
            <a:r>
              <a:rPr lang="en-US" altLang="zh-CN" sz="3200" b="1" dirty="0" smtClean="0">
                <a:latin typeface="+mn-lt"/>
                <a:ea typeface="+mj-ea"/>
              </a:rPr>
              <a:t>D</a:t>
            </a:r>
            <a:r>
              <a:rPr lang="en-US" altLang="zh-CN" sz="3200" b="1" dirty="0">
                <a:latin typeface="+mn-lt"/>
                <a:ea typeface="+mj-ea"/>
              </a:rPr>
              <a:t>. have read     </a:t>
            </a:r>
          </a:p>
          <a:p>
            <a:pPr algn="r">
              <a:lnSpc>
                <a:spcPct val="120000"/>
              </a:lnSpc>
            </a:pPr>
            <a:r>
              <a:rPr lang="en-US" altLang="zh-CN" sz="3200" b="1" dirty="0">
                <a:latin typeface="+mn-lt"/>
                <a:ea typeface="+mj-ea"/>
              </a:rPr>
              <a:t> (2019 </a:t>
            </a:r>
            <a:r>
              <a:rPr lang="zh-CN" altLang="en-US" sz="3200" b="1" dirty="0">
                <a:latin typeface="+mn-lt"/>
                <a:ea typeface="+mj-ea"/>
              </a:rPr>
              <a:t>江西</a:t>
            </a:r>
            <a:r>
              <a:rPr lang="en-US" altLang="zh-CN" sz="3200" b="1" dirty="0" smtClean="0">
                <a:latin typeface="+mn-lt"/>
                <a:ea typeface="+mj-ea"/>
              </a:rPr>
              <a:t>)</a:t>
            </a:r>
          </a:p>
        </p:txBody>
      </p:sp>
      <p:sp>
        <p:nvSpPr>
          <p:cNvPr id="3" name="Rectangle 6"/>
          <p:cNvSpPr>
            <a:spLocks noChangeArrowheads="1"/>
          </p:cNvSpPr>
          <p:nvPr/>
        </p:nvSpPr>
        <p:spPr bwMode="auto">
          <a:xfrm>
            <a:off x="4716016" y="1628800"/>
            <a:ext cx="39604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3400" b="1" dirty="0" smtClean="0">
                <a:solidFill>
                  <a:srgbClr val="FF0000"/>
                </a:solidFill>
              </a:rPr>
              <a:t>B</a:t>
            </a:r>
            <a:endParaRPr lang="en-US" altLang="zh-CN" sz="3400" b="1" dirty="0">
              <a:solidFill>
                <a:srgbClr val="FF0000"/>
              </a:solidFill>
            </a:endParaRPr>
          </a:p>
        </p:txBody>
      </p:sp>
    </p:spTree>
    <p:extLst>
      <p:ext uri="{BB962C8B-B14F-4D97-AF65-F5344CB8AC3E}">
        <p14:creationId xmlns:p14="http://schemas.microsoft.com/office/powerpoint/2010/main" val="34853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632397" y="555501"/>
            <a:ext cx="3663182"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rgbClr val="FFC000"/>
                </a:solidFill>
                <a:effectLst/>
              </a:rPr>
              <a:t>现在完成时</a:t>
            </a:r>
            <a:endParaRPr lang="zh-CN" altLang="en-US" sz="5400" b="1" cap="none" spc="0" dirty="0">
              <a:ln w="22225">
                <a:solidFill>
                  <a:schemeClr val="accent2"/>
                </a:solidFill>
                <a:prstDash val="solid"/>
              </a:ln>
              <a:solidFill>
                <a:srgbClr val="FFC000"/>
              </a:solidFill>
              <a:effectLst/>
            </a:endParaRPr>
          </a:p>
        </p:txBody>
      </p:sp>
      <p:sp>
        <p:nvSpPr>
          <p:cNvPr id="3" name="矩形 2"/>
          <p:cNvSpPr/>
          <p:nvPr/>
        </p:nvSpPr>
        <p:spPr>
          <a:xfrm>
            <a:off x="683568" y="1628800"/>
            <a:ext cx="7560840" cy="3637919"/>
          </a:xfrm>
          <a:prstGeom prst="rect">
            <a:avLst/>
          </a:prstGeom>
        </p:spPr>
        <p:txBody>
          <a:bodyPr wrap="square">
            <a:spAutoFit/>
          </a:bodyPr>
          <a:lstStyle/>
          <a:p>
            <a:pPr>
              <a:lnSpc>
                <a:spcPct val="120000"/>
              </a:lnSpc>
            </a:pPr>
            <a:r>
              <a:rPr lang="en-US" altLang="zh-CN" sz="3200" b="1" dirty="0" smtClean="0">
                <a:latin typeface="+mn-lt"/>
              </a:rPr>
              <a:t>1. </a:t>
            </a:r>
            <a:r>
              <a:rPr lang="en-US" altLang="zh-CN" sz="3200" b="1" dirty="0">
                <a:latin typeface="+mn-lt"/>
              </a:rPr>
              <a:t>—It’s ten years since we came here. </a:t>
            </a:r>
          </a:p>
          <a:p>
            <a:pPr>
              <a:lnSpc>
                <a:spcPct val="120000"/>
              </a:lnSpc>
            </a:pPr>
            <a:r>
              <a:rPr lang="en-US" altLang="zh-CN" sz="3200" b="1" dirty="0" smtClean="0">
                <a:latin typeface="+mn-lt"/>
              </a:rPr>
              <a:t>    —</a:t>
            </a:r>
            <a:r>
              <a:rPr lang="en-US" altLang="zh-CN" sz="3200" b="1" dirty="0">
                <a:latin typeface="+mn-lt"/>
              </a:rPr>
              <a:t>How time flies! We _______ in China </a:t>
            </a:r>
            <a:endParaRPr lang="en-US" altLang="zh-CN" sz="3200" b="1" dirty="0" smtClean="0">
              <a:latin typeface="+mn-lt"/>
            </a:endParaRPr>
          </a:p>
          <a:p>
            <a:pPr>
              <a:lnSpc>
                <a:spcPct val="120000"/>
              </a:lnSpc>
            </a:pPr>
            <a:r>
              <a:rPr lang="en-US" altLang="zh-CN" sz="3200" b="1" dirty="0">
                <a:latin typeface="+mn-lt"/>
              </a:rPr>
              <a:t> </a:t>
            </a:r>
            <a:r>
              <a:rPr lang="en-US" altLang="zh-CN" sz="3200" b="1" dirty="0" smtClean="0">
                <a:latin typeface="+mn-lt"/>
              </a:rPr>
              <a:t>       for </a:t>
            </a:r>
            <a:r>
              <a:rPr lang="en-US" altLang="zh-CN" sz="3200" b="1" dirty="0">
                <a:latin typeface="+mn-lt"/>
              </a:rPr>
              <a:t>so long.</a:t>
            </a:r>
          </a:p>
          <a:p>
            <a:pPr>
              <a:lnSpc>
                <a:spcPct val="120000"/>
              </a:lnSpc>
            </a:pPr>
            <a:r>
              <a:rPr lang="en-US" altLang="zh-CN" sz="3200" b="1" dirty="0" smtClean="0">
                <a:latin typeface="+mn-lt"/>
              </a:rPr>
              <a:t>     A</a:t>
            </a:r>
            <a:r>
              <a:rPr lang="en-US" altLang="zh-CN" sz="3200" b="1" dirty="0">
                <a:latin typeface="+mn-lt"/>
              </a:rPr>
              <a:t>. work        </a:t>
            </a:r>
            <a:r>
              <a:rPr lang="en-US" altLang="zh-CN" sz="3200" b="1" dirty="0" smtClean="0">
                <a:latin typeface="+mn-lt"/>
              </a:rPr>
              <a:t>         B</a:t>
            </a:r>
            <a:r>
              <a:rPr lang="en-US" altLang="zh-CN" sz="3200" b="1" dirty="0">
                <a:latin typeface="+mn-lt"/>
              </a:rPr>
              <a:t>. worked      </a:t>
            </a:r>
          </a:p>
          <a:p>
            <a:pPr>
              <a:lnSpc>
                <a:spcPct val="120000"/>
              </a:lnSpc>
            </a:pPr>
            <a:r>
              <a:rPr lang="en-US" altLang="zh-CN" sz="3200" b="1" dirty="0" smtClean="0">
                <a:latin typeface="+mn-lt"/>
              </a:rPr>
              <a:t>     C</a:t>
            </a:r>
            <a:r>
              <a:rPr lang="en-US" altLang="zh-CN" sz="3200" b="1" dirty="0">
                <a:latin typeface="+mn-lt"/>
              </a:rPr>
              <a:t>. will work         </a:t>
            </a:r>
            <a:r>
              <a:rPr lang="en-US" altLang="zh-CN" sz="3200" b="1" dirty="0" smtClean="0">
                <a:latin typeface="+mn-lt"/>
              </a:rPr>
              <a:t> D</a:t>
            </a:r>
            <a:r>
              <a:rPr lang="en-US" altLang="zh-CN" sz="3200" b="1" dirty="0">
                <a:latin typeface="+mn-lt"/>
              </a:rPr>
              <a:t>. have worked</a:t>
            </a:r>
          </a:p>
          <a:p>
            <a:pPr algn="r">
              <a:lnSpc>
                <a:spcPct val="120000"/>
              </a:lnSpc>
            </a:pPr>
            <a:r>
              <a:rPr lang="en-US" altLang="zh-CN" sz="3200" b="1" dirty="0">
                <a:latin typeface="+mn-lt"/>
              </a:rPr>
              <a:t> (2019 </a:t>
            </a:r>
            <a:r>
              <a:rPr lang="zh-CN" altLang="en-US" sz="3200" b="1" dirty="0">
                <a:latin typeface="+mn-lt"/>
              </a:rPr>
              <a:t>安徽</a:t>
            </a:r>
            <a:r>
              <a:rPr lang="en-US" altLang="zh-CN" sz="3200" b="1" dirty="0">
                <a:latin typeface="+mn-lt"/>
              </a:rPr>
              <a:t>)</a:t>
            </a:r>
            <a:endParaRPr lang="zh-CN" altLang="en-US" sz="3200" b="1" dirty="0">
              <a:effectLst/>
              <a:latin typeface="+mn-lt"/>
            </a:endParaRPr>
          </a:p>
        </p:txBody>
      </p:sp>
      <p:sp>
        <p:nvSpPr>
          <p:cNvPr id="4" name="Rectangle 5"/>
          <p:cNvSpPr>
            <a:spLocks noChangeArrowheads="1"/>
          </p:cNvSpPr>
          <p:nvPr/>
        </p:nvSpPr>
        <p:spPr bwMode="auto">
          <a:xfrm>
            <a:off x="5508104" y="2204864"/>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a:solidFill>
                  <a:srgbClr val="FF0000"/>
                </a:solidFill>
              </a:rPr>
              <a:t>D</a:t>
            </a:r>
          </a:p>
        </p:txBody>
      </p:sp>
    </p:spTree>
    <p:extLst>
      <p:ext uri="{BB962C8B-B14F-4D97-AF65-F5344CB8AC3E}">
        <p14:creationId xmlns:p14="http://schemas.microsoft.com/office/powerpoint/2010/main" val="292926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395536" y="548680"/>
            <a:ext cx="8496300" cy="594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dirty="0" smtClean="0"/>
              <a:t>2. </a:t>
            </a:r>
            <a:r>
              <a:rPr lang="en-US" altLang="zh-CN" sz="3200" b="1" dirty="0"/>
              <a:t>Our school life _______ a lot since 2017. We </a:t>
            </a:r>
            <a:endParaRPr lang="en-US" altLang="zh-CN" sz="3200" b="1" dirty="0" smtClean="0"/>
          </a:p>
          <a:p>
            <a:pPr>
              <a:lnSpc>
                <a:spcPct val="120000"/>
              </a:lnSpc>
            </a:pPr>
            <a:r>
              <a:rPr lang="en-US" altLang="zh-CN" sz="3200" b="1" dirty="0"/>
              <a:t> </a:t>
            </a:r>
            <a:r>
              <a:rPr lang="en-US" altLang="zh-CN" sz="3200" b="1" dirty="0" smtClean="0"/>
              <a:t>   have </a:t>
            </a:r>
            <a:r>
              <a:rPr lang="en-US" altLang="zh-CN" sz="3200" b="1" dirty="0"/>
              <a:t>more activities now.</a:t>
            </a:r>
          </a:p>
          <a:p>
            <a:pPr>
              <a:lnSpc>
                <a:spcPct val="120000"/>
              </a:lnSpc>
            </a:pPr>
            <a:r>
              <a:rPr lang="en-US" altLang="zh-CN" sz="3200" b="1" dirty="0" smtClean="0"/>
              <a:t>    A</a:t>
            </a:r>
            <a:r>
              <a:rPr lang="en-US" altLang="zh-CN" sz="3200" b="1" dirty="0"/>
              <a:t>. changes  </a:t>
            </a:r>
            <a:r>
              <a:rPr lang="en-US" altLang="zh-CN" sz="3200" b="1" dirty="0" smtClean="0"/>
              <a:t>         B</a:t>
            </a:r>
            <a:r>
              <a:rPr lang="en-US" altLang="zh-CN" sz="3200" b="1" dirty="0"/>
              <a:t>. changed   </a:t>
            </a:r>
            <a:endParaRPr lang="en-US" altLang="zh-CN" sz="3200" b="1" dirty="0" smtClean="0"/>
          </a:p>
          <a:p>
            <a:pPr>
              <a:lnSpc>
                <a:spcPct val="120000"/>
              </a:lnSpc>
            </a:pPr>
            <a:r>
              <a:rPr lang="en-US" altLang="zh-CN" sz="3200" b="1" dirty="0"/>
              <a:t> </a:t>
            </a:r>
            <a:r>
              <a:rPr lang="en-US" altLang="zh-CN" sz="3200" b="1" dirty="0" smtClean="0"/>
              <a:t>   C</a:t>
            </a:r>
            <a:r>
              <a:rPr lang="en-US" altLang="zh-CN" sz="3200" b="1" dirty="0"/>
              <a:t>. will change     </a:t>
            </a:r>
            <a:r>
              <a:rPr lang="en-US" altLang="zh-CN" sz="3200" b="1" dirty="0" smtClean="0"/>
              <a:t>D</a:t>
            </a:r>
            <a:r>
              <a:rPr lang="en-US" altLang="zh-CN" sz="3200" b="1" dirty="0"/>
              <a:t>. has changed </a:t>
            </a:r>
          </a:p>
          <a:p>
            <a:pPr algn="r">
              <a:lnSpc>
                <a:spcPct val="120000"/>
              </a:lnSpc>
            </a:pPr>
            <a:r>
              <a:rPr lang="en-US" altLang="zh-CN" sz="3200" b="1" dirty="0"/>
              <a:t> (2019 </a:t>
            </a:r>
            <a:r>
              <a:rPr lang="zh-CN" altLang="en-US" sz="3200" b="1" dirty="0"/>
              <a:t>北京</a:t>
            </a:r>
            <a:r>
              <a:rPr lang="en-US" altLang="zh-CN" sz="3200" b="1" dirty="0" smtClean="0"/>
              <a:t>)</a:t>
            </a:r>
          </a:p>
          <a:p>
            <a:pPr>
              <a:lnSpc>
                <a:spcPct val="120000"/>
              </a:lnSpc>
            </a:pPr>
            <a:r>
              <a:rPr lang="en-US" altLang="zh-CN" sz="3200" b="1" dirty="0" smtClean="0"/>
              <a:t>3. </a:t>
            </a:r>
            <a:r>
              <a:rPr lang="en-US" altLang="zh-CN" sz="3200" b="1" dirty="0"/>
              <a:t>—Look! My mother _______ a new dress for </a:t>
            </a:r>
            <a:endParaRPr lang="en-US" altLang="zh-CN" sz="3200" b="1" dirty="0" smtClean="0"/>
          </a:p>
          <a:p>
            <a:pPr>
              <a:lnSpc>
                <a:spcPct val="120000"/>
              </a:lnSpc>
            </a:pPr>
            <a:r>
              <a:rPr lang="en-US" altLang="zh-CN" sz="3200" b="1" dirty="0"/>
              <a:t> </a:t>
            </a:r>
            <a:r>
              <a:rPr lang="en-US" altLang="zh-CN" sz="3200" b="1" dirty="0" smtClean="0"/>
              <a:t>       me</a:t>
            </a:r>
            <a:r>
              <a:rPr lang="en-US" altLang="zh-CN" sz="3200" b="1" dirty="0"/>
              <a:t>.</a:t>
            </a:r>
          </a:p>
          <a:p>
            <a:pPr>
              <a:lnSpc>
                <a:spcPct val="120000"/>
              </a:lnSpc>
            </a:pPr>
            <a:r>
              <a:rPr lang="en-US" altLang="zh-CN" sz="3200" b="1" dirty="0" smtClean="0"/>
              <a:t>    —</a:t>
            </a:r>
            <a:r>
              <a:rPr lang="en-US" altLang="zh-CN" sz="3200" b="1" dirty="0"/>
              <a:t>Wow, it looks very nice on you.</a:t>
            </a:r>
          </a:p>
          <a:p>
            <a:pPr>
              <a:lnSpc>
                <a:spcPct val="120000"/>
              </a:lnSpc>
            </a:pPr>
            <a:r>
              <a:rPr lang="en-US" altLang="zh-CN" sz="3200" b="1" dirty="0" smtClean="0"/>
              <a:t>     A</a:t>
            </a:r>
            <a:r>
              <a:rPr lang="en-US" altLang="zh-CN" sz="3200" b="1" dirty="0"/>
              <a:t>. is making   </a:t>
            </a:r>
            <a:r>
              <a:rPr lang="en-US" altLang="zh-CN" sz="3200" b="1" dirty="0" smtClean="0"/>
              <a:t>B</a:t>
            </a:r>
            <a:r>
              <a:rPr lang="en-US" altLang="zh-CN" sz="3200" b="1" dirty="0"/>
              <a:t>. has made    </a:t>
            </a:r>
            <a:r>
              <a:rPr lang="en-US" altLang="zh-CN" sz="3200" b="1" dirty="0" smtClean="0"/>
              <a:t>C</a:t>
            </a:r>
            <a:r>
              <a:rPr lang="en-US" altLang="zh-CN" sz="3200" b="1" dirty="0"/>
              <a:t>. will make</a:t>
            </a:r>
          </a:p>
          <a:p>
            <a:pPr algn="r">
              <a:lnSpc>
                <a:spcPct val="120000"/>
              </a:lnSpc>
            </a:pPr>
            <a:r>
              <a:rPr lang="en-US" altLang="zh-CN" sz="3200" b="1" dirty="0"/>
              <a:t>          (2019 </a:t>
            </a:r>
            <a:r>
              <a:rPr lang="zh-CN" altLang="en-US" sz="3200" b="1" dirty="0"/>
              <a:t>福建</a:t>
            </a:r>
            <a:r>
              <a:rPr lang="en-US" altLang="zh-CN" sz="3200" b="1" dirty="0" smtClean="0"/>
              <a:t>)</a:t>
            </a:r>
            <a:endParaRPr lang="zh-CN" altLang="en-US" sz="3200" b="1" dirty="0"/>
          </a:p>
        </p:txBody>
      </p:sp>
      <p:sp>
        <p:nvSpPr>
          <p:cNvPr id="93190" name="Rectangle 6"/>
          <p:cNvSpPr>
            <a:spLocks noChangeArrowheads="1"/>
          </p:cNvSpPr>
          <p:nvPr/>
        </p:nvSpPr>
        <p:spPr bwMode="auto">
          <a:xfrm>
            <a:off x="3995936" y="548680"/>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D</a:t>
            </a:r>
            <a:endParaRPr lang="en-US" altLang="zh-CN" sz="3400" b="1" dirty="0">
              <a:solidFill>
                <a:srgbClr val="FF0000"/>
              </a:solidFill>
            </a:endParaRPr>
          </a:p>
        </p:txBody>
      </p:sp>
      <p:sp>
        <p:nvSpPr>
          <p:cNvPr id="93191" name="Rectangle 7"/>
          <p:cNvSpPr>
            <a:spLocks noChangeArrowheads="1"/>
          </p:cNvSpPr>
          <p:nvPr/>
        </p:nvSpPr>
        <p:spPr bwMode="auto">
          <a:xfrm>
            <a:off x="4860032" y="3521224"/>
            <a:ext cx="504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a:solidFill>
                  <a:srgbClr val="FF0000"/>
                </a:solidFill>
              </a:rPr>
              <a:t>B</a:t>
            </a:r>
          </a:p>
        </p:txBody>
      </p:sp>
    </p:spTree>
    <p:extLst>
      <p:ext uri="{BB962C8B-B14F-4D97-AF65-F5344CB8AC3E}">
        <p14:creationId xmlns:p14="http://schemas.microsoft.com/office/powerpoint/2010/main" val="4466389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90">
                                            <p:txEl>
                                              <p:pRg st="0" end="0"/>
                                            </p:txEl>
                                          </p:spTgt>
                                        </p:tgtEl>
                                        <p:attrNameLst>
                                          <p:attrName>style.visibility</p:attrName>
                                        </p:attrNameLst>
                                      </p:cBhvr>
                                      <p:to>
                                        <p:strVal val="visible"/>
                                      </p:to>
                                    </p:set>
                                    <p:animEffect transition="in" filter="blinds(horizontal)">
                                      <p:cBhvr>
                                        <p:cTn id="7" dur="500"/>
                                        <p:tgtEl>
                                          <p:spTgt spid="931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3191">
                                            <p:txEl>
                                              <p:pRg st="0" end="0"/>
                                            </p:txEl>
                                          </p:spTgt>
                                        </p:tgtEl>
                                        <p:attrNameLst>
                                          <p:attrName>style.visibility</p:attrName>
                                        </p:attrNameLst>
                                      </p:cBhvr>
                                      <p:to>
                                        <p:strVal val="visible"/>
                                      </p:to>
                                    </p:set>
                                    <p:animEffect transition="in" filter="blinds(horizontal)">
                                      <p:cBhvr>
                                        <p:cTn id="12" dur="500"/>
                                        <p:tgtEl>
                                          <p:spTgt spid="931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79512" y="1700808"/>
            <a:ext cx="8640960" cy="3046988"/>
          </a:xfrm>
          <a:prstGeom prst="rect">
            <a:avLst/>
          </a:prstGeom>
        </p:spPr>
        <p:txBody>
          <a:bodyPr wrap="square">
            <a:spAutoFit/>
          </a:bodyPr>
          <a:lstStyle/>
          <a:p>
            <a:pPr marL="446088" indent="-446088">
              <a:lnSpc>
                <a:spcPct val="120000"/>
              </a:lnSpc>
            </a:pPr>
            <a:r>
              <a:rPr lang="en-US" altLang="zh-CN" sz="3200" b="1" dirty="0" smtClean="0"/>
              <a:t>1. Gina </a:t>
            </a:r>
            <a:r>
              <a:rPr lang="en-US" altLang="zh-CN" sz="3200" b="1" dirty="0"/>
              <a:t>went to the doctor’s yesterday </a:t>
            </a:r>
            <a:r>
              <a:rPr lang="en-US" altLang="zh-CN" sz="3200" b="1" dirty="0" smtClean="0"/>
              <a:t>and </a:t>
            </a:r>
            <a:r>
              <a:rPr lang="en-US" altLang="zh-CN" sz="3200" b="1" dirty="0"/>
              <a:t>she _______ about the </a:t>
            </a:r>
            <a:r>
              <a:rPr lang="en-US" altLang="zh-CN" sz="3200" b="1" dirty="0" smtClean="0"/>
              <a:t>importance </a:t>
            </a:r>
            <a:r>
              <a:rPr lang="en-US" altLang="zh-CN" sz="3200" b="1" dirty="0"/>
              <a:t>of good living habits once </a:t>
            </a:r>
            <a:r>
              <a:rPr lang="en-US" altLang="zh-CN" sz="3200" b="1" dirty="0" smtClean="0"/>
              <a:t>more</a:t>
            </a:r>
            <a:r>
              <a:rPr lang="en-US" altLang="zh-CN" sz="3200" b="1" dirty="0"/>
              <a:t>. </a:t>
            </a:r>
          </a:p>
          <a:p>
            <a:pPr>
              <a:lnSpc>
                <a:spcPct val="120000"/>
              </a:lnSpc>
            </a:pPr>
            <a:r>
              <a:rPr lang="en-US" altLang="zh-CN" sz="3200" b="1" dirty="0" smtClean="0"/>
              <a:t>    A</a:t>
            </a:r>
            <a:r>
              <a:rPr lang="en-US" altLang="zh-CN" sz="3200" b="1" dirty="0"/>
              <a:t>. told  </a:t>
            </a:r>
            <a:r>
              <a:rPr lang="en-US" altLang="zh-CN" sz="3200" b="1" dirty="0" smtClean="0"/>
              <a:t>  B</a:t>
            </a:r>
            <a:r>
              <a:rPr lang="en-US" altLang="zh-CN" sz="3200" b="1" dirty="0"/>
              <a:t>. is told </a:t>
            </a:r>
            <a:r>
              <a:rPr lang="en-US" altLang="zh-CN" sz="3200" b="1" dirty="0" smtClean="0"/>
              <a:t>   C</a:t>
            </a:r>
            <a:r>
              <a:rPr lang="en-US" altLang="zh-CN" sz="3200" b="1" dirty="0"/>
              <a:t>. was told </a:t>
            </a:r>
            <a:r>
              <a:rPr lang="en-US" altLang="zh-CN" sz="3200" b="1" dirty="0" smtClean="0"/>
              <a:t> </a:t>
            </a:r>
            <a:r>
              <a:rPr lang="en-US" altLang="zh-CN" sz="3200" b="1" dirty="0" smtClean="0"/>
              <a:t>  D</a:t>
            </a:r>
            <a:r>
              <a:rPr lang="en-US" altLang="zh-CN" sz="3200" b="1" dirty="0"/>
              <a:t>. has told   </a:t>
            </a:r>
          </a:p>
          <a:p>
            <a:pPr algn="r">
              <a:lnSpc>
                <a:spcPct val="120000"/>
              </a:lnSpc>
            </a:pPr>
            <a:r>
              <a:rPr lang="en-US" altLang="zh-CN" sz="3200" b="1" dirty="0"/>
              <a:t>  (2019 </a:t>
            </a:r>
            <a:r>
              <a:rPr lang="zh-CN" altLang="en-US" sz="3200" b="1" dirty="0"/>
              <a:t>江西</a:t>
            </a:r>
            <a:r>
              <a:rPr lang="en-US" altLang="zh-CN" sz="3200" b="1" dirty="0"/>
              <a:t>)</a:t>
            </a:r>
            <a:endParaRPr lang="zh-CN" altLang="en-US" sz="3200" b="1" dirty="0"/>
          </a:p>
        </p:txBody>
      </p:sp>
      <p:sp>
        <p:nvSpPr>
          <p:cNvPr id="3" name="矩形 2"/>
          <p:cNvSpPr/>
          <p:nvPr/>
        </p:nvSpPr>
        <p:spPr>
          <a:xfrm>
            <a:off x="3059832" y="692696"/>
            <a:ext cx="2967480"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rgbClr val="FFC000"/>
                </a:solidFill>
              </a:rPr>
              <a:t>被</a:t>
            </a:r>
            <a:r>
              <a:rPr lang="zh-CN" altLang="en-US" sz="5400" b="1" dirty="0" smtClean="0">
                <a:ln w="22225">
                  <a:solidFill>
                    <a:schemeClr val="accent2"/>
                  </a:solidFill>
                  <a:prstDash val="solid"/>
                </a:ln>
                <a:solidFill>
                  <a:srgbClr val="FFC000"/>
                </a:solidFill>
              </a:rPr>
              <a:t>动语态</a:t>
            </a:r>
            <a:endParaRPr lang="zh-CN" altLang="en-US" sz="5400" b="1" cap="none" spc="0" dirty="0">
              <a:ln w="22225">
                <a:solidFill>
                  <a:schemeClr val="accent2"/>
                </a:solidFill>
                <a:prstDash val="solid"/>
              </a:ln>
              <a:solidFill>
                <a:srgbClr val="FFC000"/>
              </a:solidFill>
              <a:effectLst/>
            </a:endParaRPr>
          </a:p>
        </p:txBody>
      </p:sp>
      <p:sp>
        <p:nvSpPr>
          <p:cNvPr id="4" name="Rectangle 7"/>
          <p:cNvSpPr>
            <a:spLocks noChangeArrowheads="1"/>
          </p:cNvSpPr>
          <p:nvPr/>
        </p:nvSpPr>
        <p:spPr bwMode="auto">
          <a:xfrm>
            <a:off x="971600" y="2348880"/>
            <a:ext cx="504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C</a:t>
            </a:r>
            <a:endParaRPr lang="en-US" altLang="zh-CN" sz="3400" b="1" dirty="0">
              <a:solidFill>
                <a:srgbClr val="FF0000"/>
              </a:solidFill>
            </a:endParaRPr>
          </a:p>
        </p:txBody>
      </p:sp>
    </p:spTree>
    <p:extLst>
      <p:ext uri="{BB962C8B-B14F-4D97-AF65-F5344CB8AC3E}">
        <p14:creationId xmlns:p14="http://schemas.microsoft.com/office/powerpoint/2010/main" val="37421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179512" y="595122"/>
            <a:ext cx="8784976" cy="535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pPr>
            <a:r>
              <a:rPr lang="en-US" altLang="zh-CN" sz="3200" b="1" dirty="0" smtClean="0"/>
              <a:t>2. </a:t>
            </a:r>
            <a:r>
              <a:rPr lang="en-US" altLang="zh-CN" sz="3200" b="1" dirty="0"/>
              <a:t>These cakes _______ with chocolate. Have </a:t>
            </a:r>
            <a:endParaRPr lang="en-US" altLang="zh-CN" sz="3200" b="1" dirty="0" smtClean="0"/>
          </a:p>
          <a:p>
            <a:pPr>
              <a:lnSpc>
                <a:spcPct val="120000"/>
              </a:lnSpc>
            </a:pPr>
            <a:r>
              <a:rPr lang="en-US" altLang="zh-CN" sz="3200" b="1" dirty="0"/>
              <a:t> </a:t>
            </a:r>
            <a:r>
              <a:rPr lang="en-US" altLang="zh-CN" sz="3200" b="1" dirty="0" smtClean="0"/>
              <a:t>   one</a:t>
            </a:r>
            <a:r>
              <a:rPr lang="en-US" altLang="zh-CN" sz="3200" b="1" dirty="0"/>
              <a:t>, please. </a:t>
            </a:r>
          </a:p>
          <a:p>
            <a:pPr>
              <a:lnSpc>
                <a:spcPct val="120000"/>
              </a:lnSpc>
            </a:pPr>
            <a:r>
              <a:rPr lang="en-US" altLang="zh-CN" sz="3200" b="1" dirty="0" smtClean="0"/>
              <a:t>     A</a:t>
            </a:r>
            <a:r>
              <a:rPr lang="en-US" altLang="zh-CN" sz="3200" b="1" dirty="0"/>
              <a:t>. fill    </a:t>
            </a:r>
            <a:r>
              <a:rPr lang="en-US" altLang="zh-CN" sz="3200" b="1" dirty="0" smtClean="0"/>
              <a:t> B</a:t>
            </a:r>
            <a:r>
              <a:rPr lang="en-US" altLang="zh-CN" sz="3200" b="1" dirty="0"/>
              <a:t>. </a:t>
            </a:r>
            <a:r>
              <a:rPr lang="en-US" altLang="zh-CN" sz="3200" b="1" dirty="0" smtClean="0"/>
              <a:t>filled  </a:t>
            </a:r>
            <a:r>
              <a:rPr lang="en-US" altLang="zh-CN" sz="3200" b="1" dirty="0" smtClean="0"/>
              <a:t>  C</a:t>
            </a:r>
            <a:r>
              <a:rPr lang="en-US" altLang="zh-CN" sz="3200" b="1" dirty="0"/>
              <a:t>. are filled   </a:t>
            </a:r>
            <a:r>
              <a:rPr lang="en-US" altLang="zh-CN" sz="3200" b="1" dirty="0" smtClean="0"/>
              <a:t>D</a:t>
            </a:r>
            <a:r>
              <a:rPr lang="en-US" altLang="zh-CN" sz="3200" b="1" dirty="0"/>
              <a:t>. were filled </a:t>
            </a:r>
          </a:p>
          <a:p>
            <a:pPr algn="r">
              <a:lnSpc>
                <a:spcPct val="120000"/>
              </a:lnSpc>
            </a:pPr>
            <a:r>
              <a:rPr lang="en-US" altLang="zh-CN" sz="3200" b="1" dirty="0"/>
              <a:t>(2019 </a:t>
            </a:r>
            <a:r>
              <a:rPr lang="zh-CN" altLang="en-US" sz="3200" b="1" dirty="0"/>
              <a:t>河北</a:t>
            </a:r>
            <a:r>
              <a:rPr lang="en-US" altLang="zh-CN" sz="3200" b="1" dirty="0"/>
              <a:t>)</a:t>
            </a:r>
            <a:endParaRPr lang="zh-CN" altLang="en-US" sz="3200" b="1" dirty="0"/>
          </a:p>
          <a:p>
            <a:pPr>
              <a:lnSpc>
                <a:spcPct val="120000"/>
              </a:lnSpc>
            </a:pPr>
            <a:r>
              <a:rPr lang="en-US" altLang="zh-CN" sz="3200" b="1" dirty="0" smtClean="0"/>
              <a:t>3. </a:t>
            </a:r>
            <a:r>
              <a:rPr lang="en-US" altLang="zh-CN" sz="3200" b="1" dirty="0"/>
              <a:t>It is said that one Greater Bay Area </a:t>
            </a:r>
            <a:endParaRPr lang="en-US" altLang="zh-CN" sz="3200" b="1" dirty="0" smtClean="0"/>
          </a:p>
          <a:p>
            <a:pPr>
              <a:lnSpc>
                <a:spcPct val="120000"/>
              </a:lnSpc>
            </a:pPr>
            <a:r>
              <a:rPr lang="en-US" altLang="zh-CN" sz="3200" b="1" dirty="0"/>
              <a:t> </a:t>
            </a:r>
            <a:r>
              <a:rPr lang="en-US" altLang="zh-CN" sz="3200" b="1" dirty="0" smtClean="0"/>
              <a:t>   university </a:t>
            </a:r>
            <a:r>
              <a:rPr lang="en-US" altLang="zh-CN" sz="3200" b="1" dirty="0"/>
              <a:t>_______ in Guangdong in the future.</a:t>
            </a:r>
          </a:p>
          <a:p>
            <a:pPr>
              <a:lnSpc>
                <a:spcPct val="120000"/>
              </a:lnSpc>
            </a:pPr>
            <a:r>
              <a:rPr lang="en-US" altLang="zh-CN" sz="3200" b="1" dirty="0" smtClean="0"/>
              <a:t>    </a:t>
            </a:r>
            <a:r>
              <a:rPr lang="en-US" altLang="zh-CN" sz="3200" b="1" dirty="0" smtClean="0"/>
              <a:t>A</a:t>
            </a:r>
            <a:r>
              <a:rPr lang="en-US" altLang="zh-CN" sz="3200" b="1" dirty="0"/>
              <a:t>. will be built  </a:t>
            </a:r>
            <a:r>
              <a:rPr lang="en-US" altLang="zh-CN" sz="3200" b="1" dirty="0" smtClean="0"/>
              <a:t>        B</a:t>
            </a:r>
            <a:r>
              <a:rPr lang="en-US" altLang="zh-CN" sz="3200" b="1" dirty="0"/>
              <a:t>. build  </a:t>
            </a:r>
            <a:r>
              <a:rPr lang="en-US" altLang="zh-CN" sz="3200" b="1" dirty="0" smtClean="0"/>
              <a:t> </a:t>
            </a:r>
          </a:p>
          <a:p>
            <a:pPr>
              <a:lnSpc>
                <a:spcPct val="120000"/>
              </a:lnSpc>
            </a:pPr>
            <a:r>
              <a:rPr lang="en-US" altLang="zh-CN" sz="3200" b="1" dirty="0"/>
              <a:t> </a:t>
            </a:r>
            <a:r>
              <a:rPr lang="en-US" altLang="zh-CN" sz="3200" b="1" dirty="0" smtClean="0"/>
              <a:t>   C</a:t>
            </a:r>
            <a:r>
              <a:rPr lang="en-US" altLang="zh-CN" sz="3200" b="1" dirty="0"/>
              <a:t>. will build          </a:t>
            </a:r>
            <a:r>
              <a:rPr lang="en-US" altLang="zh-CN" sz="3200" b="1" dirty="0" smtClean="0"/>
              <a:t>    D</a:t>
            </a:r>
            <a:r>
              <a:rPr lang="en-US" altLang="zh-CN" sz="3200" b="1" dirty="0"/>
              <a:t>. is built   </a:t>
            </a:r>
          </a:p>
          <a:p>
            <a:pPr algn="r">
              <a:lnSpc>
                <a:spcPct val="120000"/>
              </a:lnSpc>
            </a:pPr>
            <a:r>
              <a:rPr lang="en-US" altLang="zh-CN" sz="3200" b="1" dirty="0"/>
              <a:t> (2019 </a:t>
            </a:r>
            <a:r>
              <a:rPr lang="zh-CN" altLang="en-US" sz="3200" b="1" dirty="0"/>
              <a:t>广东</a:t>
            </a:r>
            <a:r>
              <a:rPr lang="en-US" altLang="zh-CN" sz="3200" b="1" dirty="0"/>
              <a:t>)</a:t>
            </a:r>
            <a:endParaRPr lang="zh-CN" altLang="en-US" sz="3200" b="1" dirty="0">
              <a:effectLst/>
            </a:endParaRPr>
          </a:p>
        </p:txBody>
      </p:sp>
      <p:sp>
        <p:nvSpPr>
          <p:cNvPr id="89094" name="Rectangle 6"/>
          <p:cNvSpPr>
            <a:spLocks noChangeArrowheads="1"/>
          </p:cNvSpPr>
          <p:nvPr/>
        </p:nvSpPr>
        <p:spPr bwMode="auto">
          <a:xfrm>
            <a:off x="2902389" y="3512035"/>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A</a:t>
            </a:r>
            <a:endParaRPr lang="en-US" altLang="zh-CN" sz="3400" b="1" dirty="0">
              <a:solidFill>
                <a:srgbClr val="FF0000"/>
              </a:solidFill>
            </a:endParaRPr>
          </a:p>
        </p:txBody>
      </p:sp>
      <p:sp>
        <p:nvSpPr>
          <p:cNvPr id="6" name="Rectangle 6"/>
          <p:cNvSpPr>
            <a:spLocks noChangeArrowheads="1"/>
          </p:cNvSpPr>
          <p:nvPr/>
        </p:nvSpPr>
        <p:spPr bwMode="auto">
          <a:xfrm>
            <a:off x="3419872" y="595122"/>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a:solidFill>
                  <a:srgbClr val="FF0000"/>
                </a:solidFill>
              </a:rPr>
              <a:t>C</a:t>
            </a:r>
          </a:p>
        </p:txBody>
      </p:sp>
    </p:spTree>
    <p:extLst>
      <p:ext uri="{BB962C8B-B14F-4D97-AF65-F5344CB8AC3E}">
        <p14:creationId xmlns:p14="http://schemas.microsoft.com/office/powerpoint/2010/main" val="2837947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4">
                                            <p:txEl>
                                              <p:pRg st="0" end="0"/>
                                            </p:txEl>
                                          </p:spTgt>
                                        </p:tgtEl>
                                        <p:attrNameLst>
                                          <p:attrName>style.visibility</p:attrName>
                                        </p:attrNameLst>
                                      </p:cBhvr>
                                      <p:to>
                                        <p:strVal val="visible"/>
                                      </p:to>
                                    </p:set>
                                    <p:animEffect transition="in" filter="blinds(horizontal)">
                                      <p:cBhvr>
                                        <p:cTn id="12" dur="500"/>
                                        <p:tgtEl>
                                          <p:spTgt spid="890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251718" y="1052513"/>
            <a:ext cx="8424738"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b="1" dirty="0" smtClean="0"/>
              <a:t>4. </a:t>
            </a:r>
            <a:r>
              <a:rPr lang="en-US" altLang="zh-CN" sz="3200" b="1" dirty="0"/>
              <a:t>— Can you go to the movies with me </a:t>
            </a:r>
            <a:r>
              <a:rPr lang="en-US" altLang="zh-CN" sz="3200" b="1" dirty="0" smtClean="0"/>
              <a:t>tonight</a:t>
            </a:r>
            <a:r>
              <a:rPr lang="en-US" altLang="zh-CN" sz="3200" b="1" dirty="0"/>
              <a:t>?</a:t>
            </a:r>
          </a:p>
          <a:p>
            <a:pPr>
              <a:lnSpc>
                <a:spcPct val="120000"/>
              </a:lnSpc>
            </a:pPr>
            <a:r>
              <a:rPr lang="en-US" altLang="zh-CN" sz="3200" b="1" dirty="0"/>
              <a:t>    — I have to ask my mum. If I _______, I </a:t>
            </a:r>
          </a:p>
          <a:p>
            <a:pPr>
              <a:lnSpc>
                <a:spcPct val="120000"/>
              </a:lnSpc>
            </a:pPr>
            <a:r>
              <a:rPr lang="en-US" altLang="zh-CN" sz="3200" b="1" dirty="0"/>
              <a:t>         will go with </a:t>
            </a:r>
            <a:r>
              <a:rPr lang="en-US" altLang="zh-CN" sz="3200" b="1" dirty="0" smtClean="0"/>
              <a:t>you. </a:t>
            </a:r>
          </a:p>
          <a:p>
            <a:pPr>
              <a:lnSpc>
                <a:spcPct val="120000"/>
              </a:lnSpc>
            </a:pPr>
            <a:r>
              <a:rPr lang="en-US" altLang="zh-CN" sz="3200" b="1" dirty="0"/>
              <a:t> </a:t>
            </a:r>
            <a:r>
              <a:rPr lang="en-US" altLang="zh-CN" sz="3200" b="1" dirty="0" smtClean="0"/>
              <a:t>       </a:t>
            </a:r>
            <a:r>
              <a:rPr lang="en-US" altLang="zh-CN" sz="3200" b="1" dirty="0" smtClean="0"/>
              <a:t>A. allow                 B. allowed </a:t>
            </a:r>
          </a:p>
          <a:p>
            <a:pPr>
              <a:lnSpc>
                <a:spcPct val="120000"/>
              </a:lnSpc>
            </a:pPr>
            <a:r>
              <a:rPr lang="en-US" altLang="zh-CN" sz="3200" b="1" dirty="0" smtClean="0"/>
              <a:t>        C. am allowed      D. was allowed </a:t>
            </a:r>
          </a:p>
          <a:p>
            <a:pPr>
              <a:lnSpc>
                <a:spcPct val="120000"/>
              </a:lnSpc>
            </a:pPr>
            <a:r>
              <a:rPr lang="en-US" altLang="zh-CN" sz="3200" b="1" dirty="0" smtClean="0"/>
              <a:t>                                           (</a:t>
            </a:r>
            <a:r>
              <a:rPr lang="en-US" altLang="zh-CN" sz="3200" b="1" dirty="0"/>
              <a:t>2018 </a:t>
            </a:r>
            <a:r>
              <a:rPr lang="zh-CN" altLang="en-US" sz="3200" b="1" dirty="0"/>
              <a:t>新疆乌鲁木齐</a:t>
            </a:r>
            <a:r>
              <a:rPr lang="en-US" altLang="zh-CN" sz="3200" b="1" dirty="0" smtClean="0"/>
              <a:t>)</a:t>
            </a:r>
            <a:endParaRPr lang="en-US" altLang="zh-CN" sz="3200" b="1" dirty="0"/>
          </a:p>
        </p:txBody>
      </p:sp>
      <p:sp>
        <p:nvSpPr>
          <p:cNvPr id="90117" name="Rectangle 5"/>
          <p:cNvSpPr>
            <a:spLocks noChangeArrowheads="1"/>
          </p:cNvSpPr>
          <p:nvPr/>
        </p:nvSpPr>
        <p:spPr bwMode="auto">
          <a:xfrm>
            <a:off x="6228184" y="1700808"/>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a:solidFill>
                  <a:srgbClr val="FF0000"/>
                </a:solidFill>
              </a:rPr>
              <a:t>C</a:t>
            </a:r>
          </a:p>
        </p:txBody>
      </p:sp>
    </p:spTree>
    <p:extLst>
      <p:ext uri="{BB962C8B-B14F-4D97-AF65-F5344CB8AC3E}">
        <p14:creationId xmlns:p14="http://schemas.microsoft.com/office/powerpoint/2010/main" val="237178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blinds(horizontal)">
                                      <p:cBhvr>
                                        <p:cTn id="7" dur="500"/>
                                        <p:tgtEl>
                                          <p:spTgt spid="90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23528" y="1052736"/>
            <a:ext cx="8136904" cy="5410712"/>
          </a:xfrm>
          <a:prstGeom prst="rect">
            <a:avLst/>
          </a:prstGeom>
        </p:spPr>
        <p:txBody>
          <a:bodyPr wrap="square">
            <a:spAutoFit/>
          </a:bodyPr>
          <a:lstStyle/>
          <a:p>
            <a:pPr>
              <a:lnSpc>
                <a:spcPct val="120000"/>
              </a:lnSpc>
            </a:pPr>
            <a:r>
              <a:rPr lang="en-US" altLang="zh-CN" sz="3200" b="1" dirty="0" smtClean="0">
                <a:latin typeface="+mn-lt"/>
              </a:rPr>
              <a:t>—</a:t>
            </a:r>
            <a:r>
              <a:rPr lang="en-US" altLang="zh-CN" sz="3200" b="1" dirty="0">
                <a:latin typeface="+mn-lt"/>
              </a:rPr>
              <a:t>My father _______ to his workplace by bus, </a:t>
            </a:r>
            <a:endParaRPr lang="en-US" altLang="zh-CN" sz="3200" b="1" dirty="0" smtClean="0">
              <a:latin typeface="+mn-lt"/>
            </a:endParaRPr>
          </a:p>
          <a:p>
            <a:pPr>
              <a:lnSpc>
                <a:spcPct val="120000"/>
              </a:lnSpc>
            </a:pPr>
            <a:r>
              <a:rPr lang="en-US" altLang="zh-CN" sz="3200" b="1" dirty="0">
                <a:latin typeface="+mn-lt"/>
              </a:rPr>
              <a:t> </a:t>
            </a:r>
            <a:r>
              <a:rPr lang="en-US" altLang="zh-CN" sz="3200" b="1" dirty="0" smtClean="0">
                <a:latin typeface="+mn-lt"/>
              </a:rPr>
              <a:t>   but now he _______ there by bike.</a:t>
            </a:r>
          </a:p>
          <a:p>
            <a:pPr>
              <a:lnSpc>
                <a:spcPct val="120000"/>
              </a:lnSpc>
            </a:pPr>
            <a:r>
              <a:rPr lang="en-US" altLang="zh-CN" sz="3200" b="1" dirty="0" smtClean="0">
                <a:latin typeface="+mn-lt"/>
              </a:rPr>
              <a:t>—</a:t>
            </a:r>
            <a:r>
              <a:rPr lang="en-US" altLang="zh-CN" sz="3200" b="1" dirty="0">
                <a:latin typeface="+mn-lt"/>
              </a:rPr>
              <a:t>Really? You have an </a:t>
            </a:r>
            <a:r>
              <a:rPr lang="en-US" altLang="zh-CN" sz="3200" b="1" dirty="0" smtClean="0">
                <a:latin typeface="+mn-lt"/>
              </a:rPr>
              <a:t>environmentally-</a:t>
            </a:r>
          </a:p>
          <a:p>
            <a:pPr>
              <a:lnSpc>
                <a:spcPct val="120000"/>
              </a:lnSpc>
            </a:pPr>
            <a:r>
              <a:rPr lang="en-US" altLang="zh-CN" sz="3200" b="1" dirty="0">
                <a:latin typeface="+mn-lt"/>
              </a:rPr>
              <a:t> </a:t>
            </a:r>
            <a:r>
              <a:rPr lang="en-US" altLang="zh-CN" sz="3200" b="1" dirty="0" smtClean="0">
                <a:latin typeface="+mn-lt"/>
              </a:rPr>
              <a:t>   friendly </a:t>
            </a:r>
            <a:r>
              <a:rPr lang="en-US" altLang="zh-CN" sz="3200" b="1" dirty="0">
                <a:latin typeface="+mn-lt"/>
              </a:rPr>
              <a:t>father.</a:t>
            </a:r>
          </a:p>
          <a:p>
            <a:pPr>
              <a:lnSpc>
                <a:spcPct val="120000"/>
              </a:lnSpc>
            </a:pPr>
            <a:r>
              <a:rPr lang="en-US" altLang="zh-CN" sz="3200" b="1" dirty="0">
                <a:latin typeface="+mn-lt"/>
              </a:rPr>
              <a:t>A. used to go; is used to go          </a:t>
            </a:r>
          </a:p>
          <a:p>
            <a:pPr>
              <a:lnSpc>
                <a:spcPct val="120000"/>
              </a:lnSpc>
            </a:pPr>
            <a:r>
              <a:rPr lang="en-US" altLang="zh-CN" sz="3200" b="1" dirty="0">
                <a:latin typeface="+mn-lt"/>
              </a:rPr>
              <a:t>B. used to going; is used to go</a:t>
            </a:r>
          </a:p>
          <a:p>
            <a:pPr>
              <a:lnSpc>
                <a:spcPct val="120000"/>
              </a:lnSpc>
            </a:pPr>
            <a:r>
              <a:rPr lang="en-US" altLang="zh-CN" sz="3200" b="1" dirty="0">
                <a:latin typeface="+mn-lt"/>
              </a:rPr>
              <a:t>C. is used to go; is used to going      </a:t>
            </a:r>
          </a:p>
          <a:p>
            <a:pPr>
              <a:lnSpc>
                <a:spcPct val="120000"/>
              </a:lnSpc>
            </a:pPr>
            <a:r>
              <a:rPr lang="en-US" altLang="zh-CN" sz="3200" b="1" dirty="0">
                <a:latin typeface="+mn-lt"/>
              </a:rPr>
              <a:t>D. used to go; is used to going </a:t>
            </a:r>
          </a:p>
          <a:p>
            <a:pPr algn="r">
              <a:lnSpc>
                <a:spcPct val="120000"/>
              </a:lnSpc>
            </a:pPr>
            <a:r>
              <a:rPr lang="en-US" altLang="zh-CN" sz="3200" b="1" dirty="0">
                <a:latin typeface="+mn-lt"/>
              </a:rPr>
              <a:t>(2019 </a:t>
            </a:r>
            <a:r>
              <a:rPr lang="zh-CN" altLang="en-US" sz="3200" b="1" dirty="0">
                <a:latin typeface="+mn-lt"/>
              </a:rPr>
              <a:t>贵州安顺</a:t>
            </a:r>
            <a:r>
              <a:rPr lang="en-US" altLang="zh-CN" sz="3200" b="1" dirty="0">
                <a:latin typeface="+mn-lt"/>
              </a:rPr>
              <a:t>)</a:t>
            </a:r>
            <a:endParaRPr lang="zh-CN" altLang="en-US" sz="3200" b="1" dirty="0">
              <a:effectLst/>
              <a:latin typeface="+mn-lt"/>
            </a:endParaRPr>
          </a:p>
        </p:txBody>
      </p:sp>
      <p:sp>
        <p:nvSpPr>
          <p:cNvPr id="3" name="矩形 2"/>
          <p:cNvSpPr/>
          <p:nvPr/>
        </p:nvSpPr>
        <p:spPr>
          <a:xfrm>
            <a:off x="3226710" y="116632"/>
            <a:ext cx="2281394" cy="923330"/>
          </a:xfrm>
          <a:prstGeom prst="rect">
            <a:avLst/>
          </a:prstGeom>
          <a:noFill/>
        </p:spPr>
        <p:txBody>
          <a:bodyPr wrap="none" lIns="91440" tIns="45720" rIns="91440" bIns="45720">
            <a:spAutoFit/>
          </a:bodyPr>
          <a:lstStyle/>
          <a:p>
            <a:pPr algn="ctr"/>
            <a:r>
              <a:rPr lang="en-US" altLang="zh-CN" sz="5400" b="1" dirty="0" smtClean="0">
                <a:ln w="22225">
                  <a:solidFill>
                    <a:schemeClr val="accent2"/>
                  </a:solidFill>
                  <a:prstDash val="solid"/>
                </a:ln>
                <a:solidFill>
                  <a:srgbClr val="FFC000"/>
                </a:solidFill>
              </a:rPr>
              <a:t>used to</a:t>
            </a:r>
            <a:endParaRPr lang="zh-CN" altLang="en-US" sz="5400" b="1" cap="none" spc="0" dirty="0">
              <a:ln w="22225">
                <a:solidFill>
                  <a:schemeClr val="accent2"/>
                </a:solidFill>
                <a:prstDash val="solid"/>
              </a:ln>
              <a:solidFill>
                <a:srgbClr val="FFC000"/>
              </a:solidFill>
              <a:effectLst/>
            </a:endParaRPr>
          </a:p>
        </p:txBody>
      </p:sp>
      <p:sp>
        <p:nvSpPr>
          <p:cNvPr id="4" name="Rectangle 5"/>
          <p:cNvSpPr>
            <a:spLocks noChangeArrowheads="1"/>
          </p:cNvSpPr>
          <p:nvPr/>
        </p:nvSpPr>
        <p:spPr bwMode="auto">
          <a:xfrm>
            <a:off x="3226710" y="1052736"/>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400" b="1" dirty="0" smtClean="0">
                <a:solidFill>
                  <a:srgbClr val="FF0000"/>
                </a:solidFill>
              </a:rPr>
              <a:t>D</a:t>
            </a:r>
            <a:endParaRPr lang="en-US" altLang="zh-CN" sz="3400" b="1" dirty="0">
              <a:solidFill>
                <a:srgbClr val="FF0000"/>
              </a:solidFill>
            </a:endParaRPr>
          </a:p>
        </p:txBody>
      </p:sp>
    </p:spTree>
    <p:extLst>
      <p:ext uri="{BB962C8B-B14F-4D97-AF65-F5344CB8AC3E}">
        <p14:creationId xmlns:p14="http://schemas.microsoft.com/office/powerpoint/2010/main" val="143402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5540" name="Text Box 6"/>
          <p:cNvSpPr txBox="1">
            <a:spLocks noChangeArrowheads="1"/>
          </p:cNvSpPr>
          <p:nvPr/>
        </p:nvSpPr>
        <p:spPr bwMode="auto">
          <a:xfrm>
            <a:off x="683568" y="2492896"/>
            <a:ext cx="7848872"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400" b="1" dirty="0"/>
              <a:t>To review the use of </a:t>
            </a:r>
            <a:r>
              <a:rPr lang="en-US" altLang="zh-CN" sz="3400" b="1" i="1" dirty="0" smtClean="0">
                <a:solidFill>
                  <a:srgbClr val="0000FF"/>
                </a:solidFill>
              </a:rPr>
              <a:t>Present </a:t>
            </a:r>
            <a:r>
              <a:rPr lang="en-US" altLang="zh-CN" sz="3400" b="1" i="1" dirty="0">
                <a:solidFill>
                  <a:srgbClr val="0000FF"/>
                </a:solidFill>
              </a:rPr>
              <a:t>progressive, </a:t>
            </a:r>
            <a:r>
              <a:rPr lang="en-US" altLang="zh-CN" sz="3400" b="1" i="1" dirty="0" smtClean="0">
                <a:solidFill>
                  <a:srgbClr val="0000FF"/>
                </a:solidFill>
              </a:rPr>
              <a:t>used to, Passive </a:t>
            </a:r>
            <a:r>
              <a:rPr lang="en-US" altLang="zh-CN" sz="3400" b="1" i="1" dirty="0">
                <a:solidFill>
                  <a:srgbClr val="0000FF"/>
                </a:solidFill>
              </a:rPr>
              <a:t>voice, Present perfect and Modal verbs</a:t>
            </a:r>
            <a:r>
              <a:rPr lang="en-US" altLang="zh-CN" sz="3400" b="1" i="1" dirty="0"/>
              <a:t>.</a:t>
            </a:r>
          </a:p>
        </p:txBody>
      </p:sp>
      <p:pic>
        <p:nvPicPr>
          <p:cNvPr id="65541" name="Picture 5" descr="Learning objectives"/>
          <p:cNvPicPr>
            <a:picLocks noChangeAspect="1" noChangeArrowheads="1"/>
          </p:cNvPicPr>
          <p:nvPr/>
        </p:nvPicPr>
        <p:blipFill rotWithShape="1">
          <a:blip r:embed="rId3">
            <a:extLst>
              <a:ext uri="{28A0092B-C50C-407E-A947-70E740481C1C}">
                <a14:useLocalDpi xmlns:a14="http://schemas.microsoft.com/office/drawing/2010/main" val="0"/>
              </a:ext>
            </a:extLst>
          </a:blip>
          <a:srcRect l="5274" t="16876" r="4006" b="19832"/>
          <a:stretch/>
        </p:blipFill>
        <p:spPr bwMode="auto">
          <a:xfrm>
            <a:off x="1259632" y="1340768"/>
            <a:ext cx="6192688" cy="1080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6869" name="Rectangle 5"/>
          <p:cNvSpPr>
            <a:spLocks noChangeArrowheads="1"/>
          </p:cNvSpPr>
          <p:nvPr/>
        </p:nvSpPr>
        <p:spPr bwMode="auto">
          <a:xfrm>
            <a:off x="323850" y="1635720"/>
            <a:ext cx="8281988" cy="467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441325" indent="-441325" defTabSz="677863">
              <a:defRPr>
                <a:solidFill>
                  <a:schemeClr val="tx1"/>
                </a:solidFill>
                <a:latin typeface="Times New Roman" panose="02020603050405020304" pitchFamily="18" charset="0"/>
                <a:ea typeface="宋体" panose="02010600030101010101" pitchFamily="2" charset="-122"/>
              </a:defRPr>
            </a:lvl1pPr>
            <a:lvl2pPr marL="1055688" indent="-342900" defTabSz="677863">
              <a:defRPr>
                <a:solidFill>
                  <a:schemeClr val="tx1"/>
                </a:solidFill>
                <a:latin typeface="Times New Roman" panose="02020603050405020304" pitchFamily="18" charset="0"/>
                <a:ea typeface="宋体" panose="02010600030101010101" pitchFamily="2" charset="-122"/>
              </a:defRPr>
            </a:lvl2pPr>
            <a:lvl3pPr marL="1235075" indent="-342900" defTabSz="677863">
              <a:defRPr>
                <a:solidFill>
                  <a:schemeClr val="tx1"/>
                </a:solidFill>
                <a:latin typeface="Times New Roman" panose="02020603050405020304" pitchFamily="18" charset="0"/>
                <a:ea typeface="宋体" panose="02010600030101010101" pitchFamily="2" charset="-122"/>
              </a:defRPr>
            </a:lvl3pPr>
            <a:lvl4pPr marL="1414463" indent="-342900" defTabSz="677863">
              <a:defRPr>
                <a:solidFill>
                  <a:schemeClr val="tx1"/>
                </a:solidFill>
                <a:latin typeface="Times New Roman" panose="02020603050405020304" pitchFamily="18" charset="0"/>
                <a:ea typeface="宋体" panose="02010600030101010101" pitchFamily="2" charset="-122"/>
              </a:defRPr>
            </a:lvl4pPr>
            <a:lvl5pPr marL="1697038" indent="-342900" defTabSz="677863">
              <a:defRPr>
                <a:solidFill>
                  <a:schemeClr val="tx1"/>
                </a:solidFill>
                <a:latin typeface="Times New Roman" panose="02020603050405020304" pitchFamily="18" charset="0"/>
                <a:ea typeface="宋体" panose="02010600030101010101" pitchFamily="2" charset="-122"/>
              </a:defRPr>
            </a:lvl5pPr>
            <a:lvl6pPr marL="21542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6114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0686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5258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1. We can’t </a:t>
            </a:r>
            <a:r>
              <a:rPr lang="en-US" altLang="zh-CN" sz="3200" b="1" dirty="0">
                <a:solidFill>
                  <a:srgbClr val="0000FF"/>
                </a:solidFill>
              </a:rPr>
              <a:t>afford</a:t>
            </a:r>
            <a:r>
              <a:rPr lang="en-US" altLang="zh-CN" sz="3200" b="1" dirty="0">
                <a:solidFill>
                  <a:srgbClr val="FF0000"/>
                </a:solidFill>
              </a:rPr>
              <a:t> </a:t>
            </a:r>
            <a:r>
              <a:rPr lang="en-US" altLang="zh-CN" sz="3200" b="1" dirty="0"/>
              <a:t>to wait any longer to take action!</a:t>
            </a:r>
          </a:p>
          <a:p>
            <a:pPr>
              <a:lnSpc>
                <a:spcPct val="120000"/>
              </a:lnSpc>
            </a:pPr>
            <a:r>
              <a:rPr lang="en-US" altLang="zh-CN" sz="3200" b="1" dirty="0"/>
              <a:t>    </a:t>
            </a:r>
            <a:r>
              <a:rPr lang="en-US" altLang="zh-CN" sz="3200" b="1" dirty="0">
                <a:solidFill>
                  <a:srgbClr val="FF0000"/>
                </a:solidFill>
              </a:rPr>
              <a:t>afford   </a:t>
            </a:r>
            <a:r>
              <a:rPr lang="en-US" altLang="zh-CN" sz="3200" b="1" i="1" dirty="0">
                <a:solidFill>
                  <a:srgbClr val="FF0000"/>
                </a:solidFill>
              </a:rPr>
              <a:t>v.</a:t>
            </a:r>
            <a:r>
              <a:rPr lang="en-US" altLang="zh-CN" sz="3200" b="1" dirty="0">
                <a:solidFill>
                  <a:srgbClr val="FF0000"/>
                </a:solidFill>
              </a:rPr>
              <a:t> </a:t>
            </a:r>
            <a:r>
              <a:rPr lang="zh-CN" altLang="en-US" sz="3200" b="1" dirty="0">
                <a:solidFill>
                  <a:srgbClr val="FF0000"/>
                </a:solidFill>
              </a:rPr>
              <a:t>承担得起</a:t>
            </a:r>
            <a:r>
              <a:rPr lang="en-US" altLang="zh-CN" sz="3200" b="1" dirty="0">
                <a:solidFill>
                  <a:srgbClr val="FF0000"/>
                </a:solidFill>
              </a:rPr>
              <a:t>;</a:t>
            </a:r>
            <a:r>
              <a:rPr lang="zh-CN" altLang="en-US" sz="3200" b="1" dirty="0">
                <a:solidFill>
                  <a:srgbClr val="FF0000"/>
                </a:solidFill>
              </a:rPr>
              <a:t>买得起；提供</a:t>
            </a:r>
            <a:r>
              <a:rPr lang="en-US" altLang="zh-CN" sz="3200" b="1" dirty="0">
                <a:solidFill>
                  <a:srgbClr val="FF0000"/>
                </a:solidFill>
              </a:rPr>
              <a:t>, </a:t>
            </a:r>
            <a:r>
              <a:rPr lang="zh-CN" altLang="en-US" sz="3200" b="1" dirty="0">
                <a:solidFill>
                  <a:srgbClr val="FF0000"/>
                </a:solidFill>
              </a:rPr>
              <a:t>给予</a:t>
            </a:r>
          </a:p>
          <a:p>
            <a:pPr>
              <a:lnSpc>
                <a:spcPct val="120000"/>
              </a:lnSpc>
            </a:pPr>
            <a:r>
              <a:rPr lang="zh-CN" altLang="en-US" sz="3200" b="1" dirty="0">
                <a:solidFill>
                  <a:srgbClr val="FF0000"/>
                </a:solidFill>
              </a:rPr>
              <a:t>    </a:t>
            </a:r>
            <a:r>
              <a:rPr lang="zh-CN" altLang="en-US" sz="3200" b="1" dirty="0"/>
              <a:t>常与</a:t>
            </a:r>
            <a:r>
              <a:rPr lang="en-US" altLang="zh-CN" sz="3200" b="1" dirty="0"/>
              <a:t>can, be able to</a:t>
            </a:r>
            <a:r>
              <a:rPr lang="zh-CN" altLang="en-US" sz="3200" b="1" dirty="0"/>
              <a:t>连用</a:t>
            </a:r>
            <a:r>
              <a:rPr lang="en-US" altLang="zh-CN" sz="3200" b="1" dirty="0"/>
              <a:t>, </a:t>
            </a:r>
            <a:r>
              <a:rPr lang="zh-CN" altLang="en-US" sz="3200" b="1" dirty="0"/>
              <a:t>后面可接名词、代词、不定式等</a:t>
            </a:r>
            <a:r>
              <a:rPr lang="en-US" altLang="zh-CN" sz="3200" b="1" dirty="0"/>
              <a:t>(</a:t>
            </a:r>
            <a:r>
              <a:rPr lang="zh-CN" altLang="en-US" sz="3200" b="1" dirty="0"/>
              <a:t>多用于否定句或疑问句</a:t>
            </a:r>
            <a:r>
              <a:rPr lang="en-US" altLang="zh-CN" sz="3200" b="1" dirty="0"/>
              <a:t>)</a:t>
            </a:r>
            <a:r>
              <a:rPr lang="zh-CN" altLang="en-US" sz="3200" b="1" dirty="0"/>
              <a:t>。　</a:t>
            </a:r>
          </a:p>
          <a:p>
            <a:pPr>
              <a:lnSpc>
                <a:spcPct val="120000"/>
              </a:lnSpc>
            </a:pPr>
            <a:r>
              <a:rPr lang="zh-CN" altLang="en-US" sz="3200" b="1" dirty="0"/>
              <a:t>    </a:t>
            </a:r>
            <a:r>
              <a:rPr lang="en-US" altLang="zh-CN" sz="3200" b="1" dirty="0">
                <a:solidFill>
                  <a:srgbClr val="FF0000"/>
                </a:solidFill>
              </a:rPr>
              <a:t>afford sth.</a:t>
            </a:r>
            <a:r>
              <a:rPr lang="en-US" altLang="zh-CN" sz="3200" b="1" dirty="0"/>
              <a:t>  </a:t>
            </a:r>
            <a:r>
              <a:rPr lang="zh-CN" altLang="en-US" sz="3200" b="1" dirty="0"/>
              <a:t>买得起</a:t>
            </a:r>
            <a:r>
              <a:rPr lang="en-US" altLang="zh-CN" sz="3200" b="1" dirty="0"/>
              <a:t>/</a:t>
            </a:r>
            <a:r>
              <a:rPr lang="zh-CN" altLang="en-US" sz="3200" b="1" dirty="0"/>
              <a:t>承受得起某物</a:t>
            </a:r>
          </a:p>
          <a:p>
            <a:pPr>
              <a:lnSpc>
                <a:spcPct val="120000"/>
              </a:lnSpc>
            </a:pPr>
            <a:r>
              <a:rPr lang="zh-CN" altLang="en-US" sz="3200" b="1" dirty="0"/>
              <a:t>    </a:t>
            </a:r>
            <a:r>
              <a:rPr lang="en-US" altLang="zh-CN" sz="3200" b="1" dirty="0">
                <a:solidFill>
                  <a:srgbClr val="FF0000"/>
                </a:solidFill>
              </a:rPr>
              <a:t>afford to do sth.</a:t>
            </a:r>
            <a:r>
              <a:rPr lang="en-US" altLang="zh-CN" sz="3200" b="1" dirty="0"/>
              <a:t> </a:t>
            </a:r>
            <a:r>
              <a:rPr lang="zh-CN" altLang="en-US" sz="3200" b="1" dirty="0"/>
              <a:t>有能力做某事</a:t>
            </a:r>
            <a:r>
              <a:rPr lang="en-US" altLang="zh-CN" sz="3200" b="1" dirty="0"/>
              <a:t>/</a:t>
            </a:r>
            <a:r>
              <a:rPr lang="zh-CN" altLang="en-US" sz="3200" b="1" dirty="0"/>
              <a:t>负担得起做某事</a:t>
            </a:r>
          </a:p>
        </p:txBody>
      </p:sp>
      <p:pic>
        <p:nvPicPr>
          <p:cNvPr id="36877" name="Picture 13" descr="Languge points2"/>
          <p:cNvPicPr>
            <a:picLocks noChangeAspect="1" noChangeArrowheads="1"/>
          </p:cNvPicPr>
          <p:nvPr/>
        </p:nvPicPr>
        <p:blipFill>
          <a:blip r:embed="rId3">
            <a:extLst>
              <a:ext uri="{28A0092B-C50C-407E-A947-70E740481C1C}">
                <a14:useLocalDpi xmlns:a14="http://schemas.microsoft.com/office/drawing/2010/main" val="0"/>
              </a:ext>
            </a:extLst>
          </a:blip>
          <a:srcRect t="19534" b="13023"/>
          <a:stretch>
            <a:fillRect/>
          </a:stretch>
        </p:blipFill>
        <p:spPr bwMode="auto">
          <a:xfrm>
            <a:off x="1475656" y="509258"/>
            <a:ext cx="6351587" cy="1150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Effect transition="in" filter="box(in)">
                                      <p:cBhvr>
                                        <p:cTn id="7" dur="500"/>
                                        <p:tgtEl>
                                          <p:spTgt spid="3686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9">
                                            <p:txEl>
                                              <p:pRg st="2" end="2"/>
                                            </p:txEl>
                                          </p:spTgt>
                                        </p:tgtEl>
                                        <p:attrNameLst>
                                          <p:attrName>style.visibility</p:attrName>
                                        </p:attrNameLst>
                                      </p:cBhvr>
                                      <p:to>
                                        <p:strVal val="visible"/>
                                      </p:to>
                                    </p:set>
                                    <p:animEffect transition="in" filter="box(in)">
                                      <p:cBhvr>
                                        <p:cTn id="12" dur="500"/>
                                        <p:tgtEl>
                                          <p:spTgt spid="36869">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869">
                                            <p:txEl>
                                              <p:pRg st="3" end="3"/>
                                            </p:txEl>
                                          </p:spTgt>
                                        </p:tgtEl>
                                        <p:attrNameLst>
                                          <p:attrName>style.visibility</p:attrName>
                                        </p:attrNameLst>
                                      </p:cBhvr>
                                      <p:to>
                                        <p:strVal val="visible"/>
                                      </p:to>
                                    </p:set>
                                    <p:animEffect transition="in" filter="box(in)">
                                      <p:cBhvr>
                                        <p:cTn id="15" dur="500"/>
                                        <p:tgtEl>
                                          <p:spTgt spid="36869">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6869">
                                            <p:txEl>
                                              <p:pRg st="4" end="4"/>
                                            </p:txEl>
                                          </p:spTgt>
                                        </p:tgtEl>
                                        <p:attrNameLst>
                                          <p:attrName>style.visibility</p:attrName>
                                        </p:attrNameLst>
                                      </p:cBhvr>
                                      <p:to>
                                        <p:strVal val="visible"/>
                                      </p:to>
                                    </p:set>
                                    <p:animEffect transition="in" filter="box(in)">
                                      <p:cBhvr>
                                        <p:cTn id="18" dur="500"/>
                                        <p:tgtEl>
                                          <p:spTgt spid="368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67544" y="1052736"/>
            <a:ext cx="7416824" cy="118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marL="441325" indent="-441325" defTabSz="677863">
              <a:defRPr>
                <a:solidFill>
                  <a:schemeClr val="tx1"/>
                </a:solidFill>
                <a:latin typeface="Times New Roman" panose="02020603050405020304" pitchFamily="18" charset="0"/>
                <a:ea typeface="宋体" panose="02010600030101010101" pitchFamily="2" charset="-122"/>
              </a:defRPr>
            </a:lvl1pPr>
            <a:lvl2pPr marL="1055688" indent="-342900" defTabSz="677863">
              <a:defRPr>
                <a:solidFill>
                  <a:schemeClr val="tx1"/>
                </a:solidFill>
                <a:latin typeface="Times New Roman" panose="02020603050405020304" pitchFamily="18" charset="0"/>
                <a:ea typeface="宋体" panose="02010600030101010101" pitchFamily="2" charset="-122"/>
              </a:defRPr>
            </a:lvl2pPr>
            <a:lvl3pPr marL="1235075" indent="-342900" defTabSz="677863">
              <a:defRPr>
                <a:solidFill>
                  <a:schemeClr val="tx1"/>
                </a:solidFill>
                <a:latin typeface="Times New Roman" panose="02020603050405020304" pitchFamily="18" charset="0"/>
                <a:ea typeface="宋体" panose="02010600030101010101" pitchFamily="2" charset="-122"/>
              </a:defRPr>
            </a:lvl3pPr>
            <a:lvl4pPr marL="1414463" indent="-342900" defTabSz="677863">
              <a:defRPr>
                <a:solidFill>
                  <a:schemeClr val="tx1"/>
                </a:solidFill>
                <a:latin typeface="Times New Roman" panose="02020603050405020304" pitchFamily="18" charset="0"/>
                <a:ea typeface="宋体" panose="02010600030101010101" pitchFamily="2" charset="-122"/>
              </a:defRPr>
            </a:lvl4pPr>
            <a:lvl5pPr marL="1697038" indent="-342900" defTabSz="677863">
              <a:defRPr>
                <a:solidFill>
                  <a:schemeClr val="tx1"/>
                </a:solidFill>
                <a:latin typeface="Times New Roman" panose="02020603050405020304" pitchFamily="18" charset="0"/>
                <a:ea typeface="宋体" panose="02010600030101010101" pitchFamily="2" charset="-122"/>
              </a:defRPr>
            </a:lvl5pPr>
            <a:lvl6pPr marL="21542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6114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0686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525838" indent="-342900"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t>e.g. Can you </a:t>
            </a:r>
            <a:r>
              <a:rPr lang="en-US" altLang="zh-CN" sz="3200" b="1" dirty="0">
                <a:solidFill>
                  <a:srgbClr val="0000FF"/>
                </a:solidFill>
              </a:rPr>
              <a:t>afford the mobile</a:t>
            </a:r>
            <a:r>
              <a:rPr lang="en-US" altLang="zh-CN" sz="3200" b="1" dirty="0"/>
              <a:t> phone? </a:t>
            </a:r>
          </a:p>
          <a:p>
            <a:pPr>
              <a:lnSpc>
                <a:spcPct val="120000"/>
              </a:lnSpc>
            </a:pPr>
            <a:r>
              <a:rPr lang="en-US" altLang="zh-CN" sz="3200" b="1" dirty="0"/>
              <a:t>       We can’t </a:t>
            </a:r>
            <a:r>
              <a:rPr lang="en-US" altLang="zh-CN" sz="3200" b="1" dirty="0">
                <a:solidFill>
                  <a:srgbClr val="0000FF"/>
                </a:solidFill>
              </a:rPr>
              <a:t>afford</a:t>
            </a:r>
            <a:r>
              <a:rPr lang="en-US" altLang="zh-CN" sz="3200" b="1" dirty="0"/>
              <a:t> </a:t>
            </a:r>
            <a:r>
              <a:rPr lang="en-US" altLang="zh-CN" sz="3200" b="1" dirty="0">
                <a:solidFill>
                  <a:srgbClr val="0000FF"/>
                </a:solidFill>
              </a:rPr>
              <a:t>to pay</a:t>
            </a:r>
            <a:r>
              <a:rPr lang="en-US" altLang="zh-CN" sz="3200" b="1" dirty="0"/>
              <a:t> such a price.       </a:t>
            </a:r>
          </a:p>
        </p:txBody>
      </p:sp>
      <p:sp>
        <p:nvSpPr>
          <p:cNvPr id="59396" name="Text Box 4"/>
          <p:cNvSpPr txBox="1">
            <a:spLocks noChangeArrowheads="1"/>
          </p:cNvSpPr>
          <p:nvPr/>
        </p:nvSpPr>
        <p:spPr bwMode="auto">
          <a:xfrm>
            <a:off x="2627387" y="2777831"/>
            <a:ext cx="288029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b="1" dirty="0">
                <a:solidFill>
                  <a:srgbClr val="0000FF"/>
                </a:solidFill>
              </a:rPr>
              <a:t>afford &amp; </a:t>
            </a:r>
            <a:r>
              <a:rPr lang="en-US" altLang="zh-CN" sz="3200" b="1" dirty="0" smtClean="0">
                <a:solidFill>
                  <a:srgbClr val="0000FF"/>
                </a:solidFill>
              </a:rPr>
              <a:t>buy</a:t>
            </a:r>
            <a:endParaRPr lang="en-US" altLang="zh-CN" sz="3200" b="1" dirty="0">
              <a:solidFill>
                <a:srgbClr val="0000FF"/>
              </a:solidFill>
            </a:endParaRPr>
          </a:p>
        </p:txBody>
      </p:sp>
      <p:pic>
        <p:nvPicPr>
          <p:cNvPr id="59397" name="Picture 5" descr="辨析2"/>
          <p:cNvPicPr>
            <a:picLocks noChangeAspect="1" noChangeArrowheads="1"/>
          </p:cNvPicPr>
          <p:nvPr/>
        </p:nvPicPr>
        <p:blipFill>
          <a:blip r:embed="rId3" cstate="print">
            <a:extLst>
              <a:ext uri="{28A0092B-C50C-407E-A947-70E740481C1C}">
                <a14:useLocalDpi xmlns:a14="http://schemas.microsoft.com/office/drawing/2010/main" val="0"/>
              </a:ext>
            </a:extLst>
          </a:blip>
          <a:srcRect l="27670" r="28484"/>
          <a:stretch>
            <a:fillRect/>
          </a:stretch>
        </p:blipFill>
        <p:spPr bwMode="auto">
          <a:xfrm>
            <a:off x="827584" y="2603526"/>
            <a:ext cx="1655762" cy="1031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a:graphicFrameLocks noGrp="1"/>
          </p:cNvGraphicFramePr>
          <p:nvPr>
            <p:extLst>
              <p:ext uri="{D42A27DB-BD31-4B8C-83A1-F6EECF244321}">
                <p14:modId xmlns:p14="http://schemas.microsoft.com/office/powerpoint/2010/main" val="1078054779"/>
              </p:ext>
            </p:extLst>
          </p:nvPr>
        </p:nvGraphicFramePr>
        <p:xfrm>
          <a:off x="863374" y="3926944"/>
          <a:ext cx="7092604" cy="1158240"/>
        </p:xfrm>
        <a:graphic>
          <a:graphicData uri="http://schemas.openxmlformats.org/drawingml/2006/table">
            <a:tbl>
              <a:tblPr firstRow="1" bandRow="1">
                <a:tableStyleId>{5C22544A-7EE6-4342-B048-85BDC9FD1C3A}</a:tableStyleId>
              </a:tblPr>
              <a:tblGrid>
                <a:gridCol w="1764013"/>
                <a:gridCol w="5328591"/>
              </a:tblGrid>
              <a:tr h="370840">
                <a:tc>
                  <a:txBody>
                    <a:bodyPr/>
                    <a:lstStyle/>
                    <a:p>
                      <a:r>
                        <a:rPr lang="en-US" altLang="zh-CN" sz="3200" b="1" dirty="0" smtClean="0">
                          <a:solidFill>
                            <a:schemeClr val="tx1"/>
                          </a:solidFill>
                          <a:latin typeface="+mn-lt"/>
                        </a:rPr>
                        <a:t>afford</a:t>
                      </a:r>
                      <a:endParaRPr lang="zh-CN" altLang="en-US" sz="3200" b="1" dirty="0">
                        <a:solidFill>
                          <a:schemeClr val="tx1"/>
                        </a:solidFill>
                        <a:latin typeface="+mn-lt"/>
                      </a:endParaRPr>
                    </a:p>
                  </a:txBody>
                  <a:tcPr/>
                </a:tc>
                <a:tc>
                  <a:txBody>
                    <a:bodyPr/>
                    <a:lstStyle/>
                    <a:p>
                      <a:r>
                        <a:rPr lang="zh-CN" altLang="en-US" sz="3200" b="1" dirty="0" smtClean="0">
                          <a:solidFill>
                            <a:schemeClr val="tx1"/>
                          </a:solidFill>
                          <a:latin typeface="+mn-lt"/>
                        </a:rPr>
                        <a:t>侧重“</a:t>
                      </a:r>
                      <a:r>
                        <a:rPr lang="zh-CN" altLang="en-US" sz="3200" b="1" dirty="0" smtClean="0">
                          <a:solidFill>
                            <a:srgbClr val="FF0000"/>
                          </a:solidFill>
                          <a:latin typeface="+mn-lt"/>
                        </a:rPr>
                        <a:t>有经济能力买</a:t>
                      </a:r>
                      <a:r>
                        <a:rPr lang="zh-CN" altLang="en-US" sz="3200" b="1" dirty="0" smtClean="0">
                          <a:solidFill>
                            <a:schemeClr val="tx1"/>
                          </a:solidFill>
                          <a:latin typeface="+mn-lt"/>
                        </a:rPr>
                        <a:t>”。</a:t>
                      </a:r>
                      <a:endParaRPr lang="zh-CN" altLang="en-US" sz="3200" b="1" dirty="0">
                        <a:solidFill>
                          <a:schemeClr val="tx1"/>
                        </a:solidFill>
                        <a:latin typeface="+mn-lt"/>
                      </a:endParaRPr>
                    </a:p>
                  </a:txBody>
                  <a:tcPr/>
                </a:tc>
              </a:tr>
              <a:tr h="370840">
                <a:tc>
                  <a:txBody>
                    <a:bodyPr/>
                    <a:lstStyle/>
                    <a:p>
                      <a:r>
                        <a:rPr lang="en-US" altLang="zh-CN" sz="3200" b="1" dirty="0" smtClean="0">
                          <a:latin typeface="+mn-lt"/>
                        </a:rPr>
                        <a:t>buy</a:t>
                      </a:r>
                      <a:endParaRPr lang="zh-CN" altLang="en-US" sz="3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smtClean="0">
                          <a:latin typeface="+mn-lt"/>
                        </a:rPr>
                        <a:t>侧重“</a:t>
                      </a:r>
                      <a:r>
                        <a:rPr lang="zh-CN" altLang="en-US" sz="3200" b="1" dirty="0" smtClean="0">
                          <a:solidFill>
                            <a:srgbClr val="FF0000"/>
                          </a:solidFill>
                          <a:latin typeface="+mn-lt"/>
                        </a:rPr>
                        <a:t>购买</a:t>
                      </a:r>
                      <a:r>
                        <a:rPr lang="en-US" altLang="zh-CN" sz="3200" b="1" dirty="0" smtClean="0">
                          <a:solidFill>
                            <a:srgbClr val="FF0000"/>
                          </a:solidFill>
                          <a:latin typeface="+mn-lt"/>
                        </a:rPr>
                        <a:t>(</a:t>
                      </a:r>
                      <a:r>
                        <a:rPr lang="zh-CN" altLang="en-US" sz="3200" b="1" dirty="0" smtClean="0">
                          <a:solidFill>
                            <a:srgbClr val="FF0000"/>
                          </a:solidFill>
                          <a:latin typeface="+mn-lt"/>
                        </a:rPr>
                        <a:t>这一行为</a:t>
                      </a:r>
                      <a:r>
                        <a:rPr lang="en-US" altLang="zh-CN" sz="3200" b="1" dirty="0" smtClean="0">
                          <a:solidFill>
                            <a:srgbClr val="FF0000"/>
                          </a:solidFill>
                          <a:latin typeface="+mn-lt"/>
                        </a:rPr>
                        <a:t>)”</a:t>
                      </a:r>
                      <a:r>
                        <a:rPr lang="zh-CN" altLang="en-US" sz="3200" b="1" dirty="0" smtClean="0">
                          <a:latin typeface="+mn-lt"/>
                        </a:rPr>
                        <a:t>。</a:t>
                      </a:r>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strips(downLeft)">
                                      <p:cBhvr>
                                        <p:cTn id="7" dur="500"/>
                                        <p:tgtEl>
                                          <p:spTgt spid="5939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9396"/>
                                        </p:tgtEl>
                                        <p:attrNameLst>
                                          <p:attrName>style.visibility</p:attrName>
                                        </p:attrNameLst>
                                      </p:cBhvr>
                                      <p:to>
                                        <p:strVal val="visible"/>
                                      </p:to>
                                    </p:set>
                                    <p:animEffect transition="in" filter="strips(downLeft)">
                                      <p:cBhvr>
                                        <p:cTn id="10" dur="500"/>
                                        <p:tgtEl>
                                          <p:spTgt spid="59396"/>
                                        </p:tgtEl>
                                      </p:cBhvr>
                                    </p:animEffect>
                                  </p:childTnLst>
                                </p:cTn>
                              </p:par>
                              <p:par>
                                <p:cTn id="11" presetID="18" presetClass="entr" presetSubtype="1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323850" y="1341438"/>
            <a:ext cx="8497888"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6088" indent="-446088">
              <a:defRPr>
                <a:solidFill>
                  <a:schemeClr val="tx1"/>
                </a:solidFill>
                <a:latin typeface="Times New Roman" panose="02020603050405020304" pitchFamily="18" charset="0"/>
                <a:ea typeface="宋体" panose="02010600030101010101" pitchFamily="2" charset="-122"/>
              </a:defRPr>
            </a:lvl1pPr>
            <a:lvl2pPr marL="719138">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smtClean="0">
                <a:solidFill>
                  <a:srgbClr val="0000FF"/>
                </a:solidFill>
              </a:rPr>
              <a:t>【</a:t>
            </a:r>
            <a:r>
              <a:rPr lang="zh-CN" altLang="en-US" sz="3200" b="1" dirty="0" smtClean="0">
                <a:solidFill>
                  <a:srgbClr val="0000FF"/>
                </a:solidFill>
              </a:rPr>
              <a:t>语境应用</a:t>
            </a:r>
            <a:r>
              <a:rPr lang="en-US" altLang="zh-CN" sz="3200" b="1" dirty="0" smtClean="0">
                <a:solidFill>
                  <a:srgbClr val="0000FF"/>
                </a:solidFill>
              </a:rPr>
              <a:t>】</a:t>
            </a:r>
            <a:r>
              <a:rPr lang="zh-CN" altLang="en-US" sz="3200" b="1" dirty="0" smtClean="0">
                <a:solidFill>
                  <a:srgbClr val="0000FF"/>
                </a:solidFill>
              </a:rPr>
              <a:t>用</a:t>
            </a:r>
            <a:r>
              <a:rPr lang="en-US" altLang="zh-CN" sz="3200" b="1" dirty="0">
                <a:solidFill>
                  <a:srgbClr val="0000FF"/>
                </a:solidFill>
              </a:rPr>
              <a:t>afford</a:t>
            </a:r>
            <a:r>
              <a:rPr lang="zh-CN" altLang="en-US" sz="3200" b="1" dirty="0">
                <a:solidFill>
                  <a:srgbClr val="0000FF"/>
                </a:solidFill>
              </a:rPr>
              <a:t>或</a:t>
            </a:r>
            <a:r>
              <a:rPr lang="en-US" altLang="zh-CN" sz="3200" b="1" dirty="0">
                <a:solidFill>
                  <a:srgbClr val="0000FF"/>
                </a:solidFill>
              </a:rPr>
              <a:t>buy</a:t>
            </a:r>
            <a:r>
              <a:rPr lang="zh-CN" altLang="en-US" sz="3200" b="1" dirty="0">
                <a:solidFill>
                  <a:srgbClr val="0000FF"/>
                </a:solidFill>
              </a:rPr>
              <a:t>的适当形式填空。</a:t>
            </a:r>
          </a:p>
          <a:p>
            <a:pPr>
              <a:lnSpc>
                <a:spcPct val="120000"/>
              </a:lnSpc>
            </a:pPr>
            <a:r>
              <a:rPr lang="en-US" altLang="zh-CN" sz="3200" b="1" dirty="0"/>
              <a:t>1) They can’t _______ to send their children to college.</a:t>
            </a:r>
          </a:p>
          <a:p>
            <a:pPr>
              <a:lnSpc>
                <a:spcPct val="120000"/>
              </a:lnSpc>
            </a:pPr>
            <a:r>
              <a:rPr lang="en-US" altLang="zh-CN" sz="3200" b="1" dirty="0"/>
              <a:t>2) Can you _______ a new car?</a:t>
            </a:r>
          </a:p>
          <a:p>
            <a:pPr>
              <a:lnSpc>
                <a:spcPct val="120000"/>
              </a:lnSpc>
            </a:pPr>
            <a:r>
              <a:rPr lang="en-US" altLang="zh-CN" sz="3200" b="1" dirty="0"/>
              <a:t>3) Helen </a:t>
            </a:r>
            <a:r>
              <a:rPr lang="en-US" altLang="zh-CN" sz="3200" b="1" dirty="0" smtClean="0"/>
              <a:t>_________ </a:t>
            </a:r>
            <a:r>
              <a:rPr lang="en-US" altLang="zh-CN" sz="3200" b="1" dirty="0"/>
              <a:t>some fruit on her way home yesterday.</a:t>
            </a:r>
          </a:p>
        </p:txBody>
      </p:sp>
      <p:sp>
        <p:nvSpPr>
          <p:cNvPr id="54278" name="Text Box 6"/>
          <p:cNvSpPr txBox="1">
            <a:spLocks noChangeArrowheads="1"/>
          </p:cNvSpPr>
          <p:nvPr/>
        </p:nvSpPr>
        <p:spPr bwMode="auto">
          <a:xfrm>
            <a:off x="2840028" y="1936219"/>
            <a:ext cx="15128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dirty="0">
                <a:solidFill>
                  <a:srgbClr val="FF0000"/>
                </a:solidFill>
              </a:rPr>
              <a:t>afford</a:t>
            </a:r>
          </a:p>
        </p:txBody>
      </p:sp>
      <p:sp>
        <p:nvSpPr>
          <p:cNvPr id="54279" name="Text Box 7"/>
          <p:cNvSpPr txBox="1">
            <a:spLocks noChangeArrowheads="1"/>
          </p:cNvSpPr>
          <p:nvPr/>
        </p:nvSpPr>
        <p:spPr bwMode="auto">
          <a:xfrm>
            <a:off x="2484438" y="3113088"/>
            <a:ext cx="16557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solidFill>
                  <a:srgbClr val="FF0000"/>
                </a:solidFill>
              </a:rPr>
              <a:t>afford</a:t>
            </a:r>
          </a:p>
        </p:txBody>
      </p:sp>
      <p:sp>
        <p:nvSpPr>
          <p:cNvPr id="54280" name="Text Box 8"/>
          <p:cNvSpPr txBox="1">
            <a:spLocks noChangeArrowheads="1"/>
          </p:cNvSpPr>
          <p:nvPr/>
        </p:nvSpPr>
        <p:spPr bwMode="auto">
          <a:xfrm>
            <a:off x="2051720" y="3683233"/>
            <a:ext cx="1835621"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b="1" dirty="0" smtClean="0">
                <a:solidFill>
                  <a:srgbClr val="FF0000"/>
                </a:solidFill>
              </a:rPr>
              <a:t>bought</a:t>
            </a:r>
            <a:endParaRPr lang="en-US" altLang="zh-CN" sz="32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randombar(horizontal)">
                                      <p:cBhvr>
                                        <p:cTn id="7" dur="500"/>
                                        <p:tgtEl>
                                          <p:spTgt spid="54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randombar(horizontal)">
                                      <p:cBhvr>
                                        <p:cTn id="12" dur="500"/>
                                        <p:tgtEl>
                                          <p:spTgt spid="54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randombar(horizontal)">
                                      <p:cBhvr>
                                        <p:cTn id="17"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79" grpId="0"/>
      <p:bldP spid="5428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16925" y="620688"/>
            <a:ext cx="8137525"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dirty="0" smtClean="0">
                <a:solidFill>
                  <a:srgbClr val="FF0000"/>
                </a:solidFill>
              </a:rPr>
              <a:t>2. </a:t>
            </a:r>
            <a:r>
              <a:rPr lang="en-US" altLang="zh-CN" sz="3200" b="1" dirty="0">
                <a:solidFill>
                  <a:srgbClr val="FF0000"/>
                </a:solidFill>
              </a:rPr>
              <a:t>attend</a:t>
            </a:r>
            <a:r>
              <a:rPr lang="zh-CN" altLang="en-US" sz="3200" b="1" dirty="0">
                <a:solidFill>
                  <a:srgbClr val="FF0000"/>
                </a:solidFill>
              </a:rPr>
              <a:t>，</a:t>
            </a:r>
            <a:r>
              <a:rPr lang="en-US" altLang="zh-CN" sz="3200" b="1" dirty="0">
                <a:solidFill>
                  <a:srgbClr val="FF0000"/>
                </a:solidFill>
              </a:rPr>
              <a:t>join&amp; take part </a:t>
            </a:r>
            <a:r>
              <a:rPr lang="en-US" altLang="zh-CN" sz="3200" b="1" dirty="0" smtClean="0">
                <a:solidFill>
                  <a:srgbClr val="FF0000"/>
                </a:solidFill>
              </a:rPr>
              <a:t>in</a:t>
            </a:r>
            <a:endParaRPr lang="en-US" altLang="zh-CN" sz="3200" b="1" dirty="0">
              <a:solidFill>
                <a:srgbClr val="FF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803210930"/>
              </p:ext>
            </p:extLst>
          </p:nvPr>
        </p:nvGraphicFramePr>
        <p:xfrm>
          <a:off x="416924" y="1484784"/>
          <a:ext cx="8137525" cy="4029456"/>
        </p:xfrm>
        <a:graphic>
          <a:graphicData uri="http://schemas.openxmlformats.org/drawingml/2006/table">
            <a:tbl>
              <a:tblPr firstRow="1" bandRow="1">
                <a:tableStyleId>{5C22544A-7EE6-4342-B048-85BDC9FD1C3A}</a:tableStyleId>
              </a:tblPr>
              <a:tblGrid>
                <a:gridCol w="1620261"/>
                <a:gridCol w="6517264"/>
              </a:tblGrid>
              <a:tr h="370840">
                <a:tc>
                  <a:txBody>
                    <a:bodyPr/>
                    <a:lstStyle/>
                    <a:p>
                      <a:r>
                        <a:rPr lang="en-US" altLang="zh-CN" sz="3200" b="1" dirty="0" smtClean="0">
                          <a:solidFill>
                            <a:srgbClr val="FF0000"/>
                          </a:solidFill>
                        </a:rPr>
                        <a:t>attend</a:t>
                      </a:r>
                      <a:endParaRPr lang="zh-CN" altLang="en-US" sz="3200" b="1" dirty="0">
                        <a:solidFill>
                          <a:srgbClr val="FF0000"/>
                        </a:solidFill>
                      </a:endParaRPr>
                    </a:p>
                  </a:txBody>
                  <a:tcPr/>
                </a:tc>
                <a:tc>
                  <a:txBody>
                    <a:bodyPr/>
                    <a:lstStyle/>
                    <a:p>
                      <a:pPr>
                        <a:lnSpc>
                          <a:spcPct val="110000"/>
                        </a:lnSpc>
                      </a:pPr>
                      <a:r>
                        <a:rPr lang="zh-CN" altLang="en-US" sz="2800" b="1" dirty="0" smtClean="0">
                          <a:solidFill>
                            <a:schemeClr val="tx1"/>
                          </a:solidFill>
                        </a:rPr>
                        <a:t>正式用语，侧重指参加会议、婚礼、典礼，去上课、上学、听报告等。</a:t>
                      </a:r>
                      <a:endParaRPr lang="zh-CN" altLang="en-US" sz="2800" dirty="0">
                        <a:solidFill>
                          <a:schemeClr val="tx1"/>
                        </a:solidFill>
                      </a:endParaRPr>
                    </a:p>
                  </a:txBody>
                  <a:tcPr/>
                </a:tc>
              </a:tr>
              <a:tr h="370840">
                <a:tc>
                  <a:txBody>
                    <a:bodyPr/>
                    <a:lstStyle/>
                    <a:p>
                      <a:r>
                        <a:rPr lang="en-US" altLang="zh-CN" sz="3200" b="1" dirty="0" smtClean="0">
                          <a:solidFill>
                            <a:srgbClr val="FF0000"/>
                          </a:solidFill>
                        </a:rPr>
                        <a:t>join </a:t>
                      </a:r>
                      <a:endParaRPr lang="zh-CN" altLang="en-US" sz="3200" b="1" dirty="0">
                        <a:solidFill>
                          <a:srgbClr val="FF0000"/>
                        </a:solidFill>
                      </a:endParaRPr>
                    </a:p>
                  </a:txBody>
                  <a:tcPr/>
                </a:tc>
                <a:tc>
                  <a:txBody>
                    <a:bodyPr/>
                    <a:lstStyle/>
                    <a:p>
                      <a:pPr>
                        <a:lnSpc>
                          <a:spcPct val="110000"/>
                        </a:lnSpc>
                      </a:pPr>
                      <a:r>
                        <a:rPr lang="zh-CN" altLang="en-US" sz="2800" b="1" dirty="0" smtClean="0"/>
                        <a:t>侧重指加入某个党派、团体组织等，</a:t>
                      </a:r>
                    </a:p>
                    <a:p>
                      <a:pPr>
                        <a:lnSpc>
                          <a:spcPct val="110000"/>
                        </a:lnSpc>
                      </a:pPr>
                      <a:r>
                        <a:rPr lang="zh-CN" altLang="en-US" sz="2800" b="1" dirty="0" smtClean="0"/>
                        <a:t>成为其成员之一</a:t>
                      </a:r>
                      <a:r>
                        <a:rPr lang="en-US" altLang="zh-CN" sz="2800" b="1" dirty="0" smtClean="0"/>
                        <a:t>;</a:t>
                      </a:r>
                      <a:r>
                        <a:rPr lang="zh-CN" altLang="en-US" sz="2800" b="1" dirty="0" smtClean="0"/>
                        <a:t>也可表示和某人一起做某事，其结构为：</a:t>
                      </a:r>
                      <a:r>
                        <a:rPr lang="en-US" altLang="zh-CN" sz="2800" b="1" dirty="0" smtClean="0"/>
                        <a:t>join sb. in (doing) sth.</a:t>
                      </a:r>
                      <a:r>
                        <a:rPr lang="zh-CN" altLang="en-US" sz="2800" b="1" dirty="0" smtClean="0"/>
                        <a:t>。</a:t>
                      </a:r>
                    </a:p>
                  </a:txBody>
                  <a:tcPr/>
                </a:tc>
              </a:tr>
              <a:tr h="370840">
                <a:tc>
                  <a:txBody>
                    <a:bodyPr/>
                    <a:lstStyle/>
                    <a:p>
                      <a:r>
                        <a:rPr lang="en-US" altLang="zh-CN" sz="3200" b="1" dirty="0" smtClean="0">
                          <a:solidFill>
                            <a:srgbClr val="FF0000"/>
                          </a:solidFill>
                        </a:rPr>
                        <a:t>take</a:t>
                      </a:r>
                      <a:r>
                        <a:rPr lang="en-US" altLang="zh-CN" sz="3200" b="1" baseline="0" dirty="0" smtClean="0">
                          <a:solidFill>
                            <a:srgbClr val="FF0000"/>
                          </a:solidFill>
                        </a:rPr>
                        <a:t> part in</a:t>
                      </a:r>
                      <a:endParaRPr lang="zh-CN" altLang="en-US" sz="3200" b="1" dirty="0">
                        <a:solidFill>
                          <a:srgbClr val="FF0000"/>
                        </a:solidFill>
                      </a:endParaRPr>
                    </a:p>
                  </a:txBody>
                  <a:tcPr/>
                </a:tc>
                <a:tc>
                  <a:txBody>
                    <a:bodyPr/>
                    <a:lstStyle/>
                    <a:p>
                      <a:pPr>
                        <a:lnSpc>
                          <a:spcPct val="110000"/>
                        </a:lnSpc>
                      </a:pPr>
                      <a:r>
                        <a:rPr lang="zh-CN" altLang="en-US" sz="2800" b="1" dirty="0" smtClean="0"/>
                        <a:t>侧重指参加群众性活动等，着重说明句子主语参加该项活动并在活动中发挥作用。</a:t>
                      </a:r>
                    </a:p>
                  </a:txBody>
                  <a:tcPr/>
                </a:tc>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323850" y="476672"/>
            <a:ext cx="8568630" cy="595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b="1" dirty="0" smtClean="0">
                <a:solidFill>
                  <a:srgbClr val="0000FF"/>
                </a:solidFill>
              </a:rPr>
              <a:t>【</a:t>
            </a:r>
            <a:r>
              <a:rPr lang="zh-CN" altLang="en-US" sz="3200" b="1" dirty="0" smtClean="0">
                <a:solidFill>
                  <a:srgbClr val="0000FF"/>
                </a:solidFill>
              </a:rPr>
              <a:t>语境应用</a:t>
            </a:r>
            <a:r>
              <a:rPr lang="en-US" altLang="zh-CN" sz="3200" b="1" dirty="0" smtClean="0">
                <a:solidFill>
                  <a:srgbClr val="0000FF"/>
                </a:solidFill>
              </a:rPr>
              <a:t>】</a:t>
            </a:r>
            <a:r>
              <a:rPr lang="zh-CN" altLang="en-US" sz="3200" b="1" dirty="0" smtClean="0">
                <a:solidFill>
                  <a:srgbClr val="0000FF"/>
                </a:solidFill>
              </a:rPr>
              <a:t>用</a:t>
            </a:r>
            <a:r>
              <a:rPr lang="en-US" altLang="zh-CN" sz="3200" b="1" dirty="0">
                <a:solidFill>
                  <a:srgbClr val="0000FF"/>
                </a:solidFill>
              </a:rPr>
              <a:t>attend</a:t>
            </a:r>
            <a:r>
              <a:rPr lang="zh-CN" altLang="en-US" sz="3200" b="1" dirty="0">
                <a:solidFill>
                  <a:srgbClr val="0000FF"/>
                </a:solidFill>
              </a:rPr>
              <a:t>，</a:t>
            </a:r>
            <a:r>
              <a:rPr lang="en-US" altLang="zh-CN" sz="3200" b="1" dirty="0">
                <a:solidFill>
                  <a:srgbClr val="0000FF"/>
                </a:solidFill>
              </a:rPr>
              <a:t>join</a:t>
            </a:r>
            <a:r>
              <a:rPr lang="zh-CN" altLang="en-US" sz="3200" b="1" dirty="0">
                <a:solidFill>
                  <a:srgbClr val="0000FF"/>
                </a:solidFill>
              </a:rPr>
              <a:t>或</a:t>
            </a:r>
            <a:r>
              <a:rPr lang="en-US" altLang="zh-CN" sz="3200" b="1" dirty="0">
                <a:solidFill>
                  <a:srgbClr val="0000FF"/>
                </a:solidFill>
              </a:rPr>
              <a:t>take part in</a:t>
            </a:r>
            <a:r>
              <a:rPr lang="zh-CN" altLang="en-US" sz="3200" b="1" dirty="0">
                <a:solidFill>
                  <a:srgbClr val="0000FF"/>
                </a:solidFill>
              </a:rPr>
              <a:t>的适当形式填空。</a:t>
            </a:r>
          </a:p>
          <a:p>
            <a:pPr marL="533400" indent="-533400">
              <a:lnSpc>
                <a:spcPct val="120000"/>
              </a:lnSpc>
            </a:pPr>
            <a:r>
              <a:rPr lang="en-US" altLang="zh-CN" sz="3200" b="1" dirty="0"/>
              <a:t>(1) Linda liked drawing, so she __________ </a:t>
            </a:r>
            <a:r>
              <a:rPr lang="en-US" altLang="zh-CN" sz="3200" b="1" dirty="0" smtClean="0"/>
              <a:t>the </a:t>
            </a:r>
            <a:r>
              <a:rPr lang="en-US" altLang="zh-CN" sz="3200" b="1" dirty="0"/>
              <a:t>art club two years ago.</a:t>
            </a:r>
          </a:p>
          <a:p>
            <a:pPr marL="533400" indent="-533400">
              <a:lnSpc>
                <a:spcPct val="120000"/>
              </a:lnSpc>
            </a:pPr>
            <a:r>
              <a:rPr lang="en-US" altLang="zh-CN" sz="3200" b="1" dirty="0"/>
              <a:t>(2) Paul was free, so he __________ the </a:t>
            </a:r>
            <a:r>
              <a:rPr lang="en-US" altLang="zh-CN" sz="3200" b="1" dirty="0" smtClean="0"/>
              <a:t>lecture </a:t>
            </a:r>
            <a:r>
              <a:rPr lang="en-US" altLang="zh-CN" sz="3200" b="1" dirty="0"/>
              <a:t>(</a:t>
            </a:r>
            <a:r>
              <a:rPr lang="zh-CN" altLang="en-US" sz="3200" b="1" dirty="0"/>
              <a:t>讲座</a:t>
            </a:r>
            <a:r>
              <a:rPr lang="en-US" altLang="zh-CN" sz="3200" b="1" dirty="0"/>
              <a:t>) given by Mr. Li.</a:t>
            </a:r>
          </a:p>
          <a:p>
            <a:pPr marL="533400" indent="-533400">
              <a:lnSpc>
                <a:spcPct val="120000"/>
              </a:lnSpc>
            </a:pPr>
            <a:r>
              <a:rPr lang="en-US" altLang="zh-CN" sz="3200" b="1" dirty="0"/>
              <a:t>(3) Do you know how many people </a:t>
            </a:r>
            <a:r>
              <a:rPr lang="en-US" altLang="zh-CN" sz="3200" b="1" dirty="0" smtClean="0"/>
              <a:t>__________ </a:t>
            </a:r>
            <a:r>
              <a:rPr lang="en-US" altLang="zh-CN" sz="3200" b="1" dirty="0"/>
              <a:t>the discussion yesterday?</a:t>
            </a:r>
          </a:p>
          <a:p>
            <a:pPr marL="533400" indent="-533400">
              <a:lnSpc>
                <a:spcPct val="120000"/>
              </a:lnSpc>
            </a:pPr>
            <a:r>
              <a:rPr lang="en-US" altLang="zh-CN" sz="3200" b="1" dirty="0"/>
              <a:t>(4) I’m sure you’ll </a:t>
            </a:r>
            <a:r>
              <a:rPr lang="en-US" altLang="zh-CN" sz="3200" b="1" dirty="0" smtClean="0"/>
              <a:t>_________ </a:t>
            </a:r>
            <a:r>
              <a:rPr lang="en-US" altLang="zh-CN" sz="3200" b="1" dirty="0"/>
              <a:t>me in </a:t>
            </a:r>
            <a:r>
              <a:rPr lang="en-US" altLang="zh-CN" sz="3200" b="1" dirty="0" smtClean="0"/>
              <a:t>thanking </a:t>
            </a:r>
            <a:r>
              <a:rPr lang="en-US" altLang="zh-CN" sz="3200" b="1" dirty="0"/>
              <a:t>today’s speaker.</a:t>
            </a:r>
          </a:p>
        </p:txBody>
      </p:sp>
      <p:sp>
        <p:nvSpPr>
          <p:cNvPr id="96261" name="Rectangle 5"/>
          <p:cNvSpPr>
            <a:spLocks noChangeArrowheads="1"/>
          </p:cNvSpPr>
          <p:nvPr/>
        </p:nvSpPr>
        <p:spPr bwMode="auto">
          <a:xfrm>
            <a:off x="5940152" y="1628800"/>
            <a:ext cx="1368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a:solidFill>
                  <a:srgbClr val="FF0000"/>
                </a:solidFill>
              </a:rPr>
              <a:t>joined </a:t>
            </a:r>
          </a:p>
        </p:txBody>
      </p:sp>
      <p:sp>
        <p:nvSpPr>
          <p:cNvPr id="96262" name="Rectangle 6"/>
          <p:cNvSpPr>
            <a:spLocks noChangeArrowheads="1"/>
          </p:cNvSpPr>
          <p:nvPr/>
        </p:nvSpPr>
        <p:spPr bwMode="auto">
          <a:xfrm>
            <a:off x="4572000" y="2852936"/>
            <a:ext cx="1797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a:solidFill>
                  <a:srgbClr val="FF0000"/>
                </a:solidFill>
              </a:rPr>
              <a:t>attended </a:t>
            </a:r>
          </a:p>
        </p:txBody>
      </p:sp>
      <p:sp>
        <p:nvSpPr>
          <p:cNvPr id="96263" name="Rectangle 7"/>
          <p:cNvSpPr>
            <a:spLocks noChangeArrowheads="1"/>
          </p:cNvSpPr>
          <p:nvPr/>
        </p:nvSpPr>
        <p:spPr bwMode="auto">
          <a:xfrm>
            <a:off x="6369050" y="4027781"/>
            <a:ext cx="2338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a:solidFill>
                  <a:srgbClr val="FF0000"/>
                </a:solidFill>
              </a:rPr>
              <a:t>took part in </a:t>
            </a:r>
          </a:p>
        </p:txBody>
      </p:sp>
      <p:sp>
        <p:nvSpPr>
          <p:cNvPr id="96264" name="Rectangle 8"/>
          <p:cNvSpPr>
            <a:spLocks noChangeArrowheads="1"/>
          </p:cNvSpPr>
          <p:nvPr/>
        </p:nvSpPr>
        <p:spPr bwMode="auto">
          <a:xfrm>
            <a:off x="3923928" y="5157192"/>
            <a:ext cx="96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a:solidFill>
                  <a:srgbClr val="FF0000"/>
                </a:solidFill>
              </a:rPr>
              <a:t>join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barn(inVertical)">
                                      <p:cBhvr>
                                        <p:cTn id="7" dur="500"/>
                                        <p:tgtEl>
                                          <p:spTgt spid="9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barn(inVertical)">
                                      <p:cBhvr>
                                        <p:cTn id="12" dur="500"/>
                                        <p:tgtEl>
                                          <p:spTgt spid="96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barn(inVertical)">
                                      <p:cBhvr>
                                        <p:cTn id="17" dur="500"/>
                                        <p:tgtEl>
                                          <p:spTgt spid="96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6264"/>
                                        </p:tgtEl>
                                        <p:attrNameLst>
                                          <p:attrName>style.visibility</p:attrName>
                                        </p:attrNameLst>
                                      </p:cBhvr>
                                      <p:to>
                                        <p:strVal val="visible"/>
                                      </p:to>
                                    </p:set>
                                    <p:animEffect transition="in" filter="barn(inVertical)">
                                      <p:cBhvr>
                                        <p:cTn id="22" dur="500"/>
                                        <p:tgtEl>
                                          <p:spTgt spid="96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62" grpId="0"/>
      <p:bldP spid="96263" grpId="0"/>
      <p:bldP spid="9626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93674" y="1450116"/>
            <a:ext cx="8785225"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b="1" dirty="0">
                <a:solidFill>
                  <a:srgbClr val="0000FF"/>
                </a:solidFill>
                <a:latin typeface="Times New Roman" panose="02020603050405020304" pitchFamily="18" charset="0"/>
              </a:rPr>
              <a:t>I. </a:t>
            </a:r>
            <a:r>
              <a:rPr lang="zh-CN" altLang="en-US" b="1" dirty="0" smtClean="0">
                <a:solidFill>
                  <a:srgbClr val="0000FF"/>
                </a:solidFill>
                <a:latin typeface="Times New Roman" panose="02020603050405020304" pitchFamily="18" charset="0"/>
              </a:rPr>
              <a:t>用</a:t>
            </a:r>
            <a:r>
              <a:rPr lang="zh-CN" altLang="en-US" b="1" dirty="0">
                <a:solidFill>
                  <a:srgbClr val="0000FF"/>
                </a:solidFill>
                <a:latin typeface="Times New Roman" panose="02020603050405020304" pitchFamily="18" charset="0"/>
              </a:rPr>
              <a:t>括号</a:t>
            </a:r>
            <a:r>
              <a:rPr lang="zh-CN" altLang="en-US" b="1" dirty="0" smtClean="0">
                <a:solidFill>
                  <a:srgbClr val="0000FF"/>
                </a:solidFill>
                <a:latin typeface="Times New Roman" panose="02020603050405020304" pitchFamily="18" charset="0"/>
              </a:rPr>
              <a:t>内所给动词的正确形式填空。</a:t>
            </a:r>
            <a:endParaRPr lang="zh-CN" altLang="en-US" b="1" dirty="0">
              <a:solidFill>
                <a:srgbClr val="0000FF"/>
              </a:solidFill>
              <a:latin typeface="Times New Roman" panose="02020603050405020304" pitchFamily="18" charset="0"/>
            </a:endParaRPr>
          </a:p>
          <a:p>
            <a:pPr eaLnBrk="1" hangingPunct="1">
              <a:lnSpc>
                <a:spcPct val="120000"/>
              </a:lnSpc>
            </a:pPr>
            <a:r>
              <a:rPr lang="en-US" altLang="zh-CN" b="1" dirty="0">
                <a:latin typeface="Times New Roman" panose="02020603050405020304" pitchFamily="18" charset="0"/>
              </a:rPr>
              <a:t>1. </a:t>
            </a:r>
            <a:r>
              <a:rPr lang="en-US" altLang="zh-CN" b="1" dirty="0" smtClean="0">
                <a:latin typeface="Times New Roman" panose="02020603050405020304" pitchFamily="18" charset="0"/>
              </a:rPr>
              <a:t>The girls </a:t>
            </a:r>
            <a:r>
              <a:rPr lang="en-US" altLang="zh-CN" b="1" dirty="0" smtClean="0">
                <a:latin typeface="Times New Roman" panose="02020603050405020304" pitchFamily="18" charset="0"/>
              </a:rPr>
              <a:t>___________ </a:t>
            </a:r>
            <a:r>
              <a:rPr lang="en-US" altLang="zh-CN" b="1" dirty="0" smtClean="0">
                <a:latin typeface="Times New Roman" panose="02020603050405020304" pitchFamily="18" charset="0"/>
              </a:rPr>
              <a:t>(dance) in the classroom. </a:t>
            </a:r>
            <a:endParaRPr lang="en-US" altLang="zh-CN" b="1" dirty="0">
              <a:latin typeface="Times New Roman" panose="02020603050405020304" pitchFamily="18" charset="0"/>
            </a:endParaRPr>
          </a:p>
          <a:p>
            <a:pPr eaLnBrk="1" hangingPunct="1">
              <a:lnSpc>
                <a:spcPct val="120000"/>
              </a:lnSpc>
            </a:pPr>
            <a:r>
              <a:rPr lang="en-US" altLang="zh-CN" b="1" dirty="0">
                <a:latin typeface="Times New Roman" panose="02020603050405020304" pitchFamily="18" charset="0"/>
              </a:rPr>
              <a:t>2. </a:t>
            </a:r>
            <a:r>
              <a:rPr lang="en-US" altLang="zh-CN" b="1" dirty="0" smtClean="0">
                <a:latin typeface="Times New Roman" panose="02020603050405020304" pitchFamily="18" charset="0"/>
              </a:rPr>
              <a:t>It’s 5 o’clock. Mike _________ (have) dinner.</a:t>
            </a:r>
            <a:endParaRPr lang="en-US" altLang="zh-CN" b="1" dirty="0">
              <a:latin typeface="Times New Roman" panose="02020603050405020304" pitchFamily="18" charset="0"/>
            </a:endParaRPr>
          </a:p>
          <a:p>
            <a:pPr eaLnBrk="1" hangingPunct="1">
              <a:lnSpc>
                <a:spcPct val="120000"/>
              </a:lnSpc>
            </a:pPr>
            <a:r>
              <a:rPr lang="en-US" altLang="zh-CN" b="1" dirty="0">
                <a:latin typeface="Times New Roman" panose="02020603050405020304" pitchFamily="18" charset="0"/>
              </a:rPr>
              <a:t>3. </a:t>
            </a:r>
            <a:r>
              <a:rPr lang="en-US" altLang="zh-CN" b="1" dirty="0" smtClean="0">
                <a:latin typeface="Times New Roman" panose="02020603050405020304" pitchFamily="18" charset="0"/>
              </a:rPr>
              <a:t>— _______ you ever _____ (be) to the US?</a:t>
            </a:r>
          </a:p>
          <a:p>
            <a:pPr eaLnBrk="1" hangingPunct="1">
              <a:lnSpc>
                <a:spcPct val="12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 Yes, twice.</a:t>
            </a:r>
            <a:endParaRPr lang="en-US" altLang="zh-CN" b="1" dirty="0">
              <a:latin typeface="Times New Roman" panose="02020603050405020304" pitchFamily="18" charset="0"/>
            </a:endParaRPr>
          </a:p>
          <a:p>
            <a:pPr eaLnBrk="1" hangingPunct="1">
              <a:lnSpc>
                <a:spcPct val="120000"/>
              </a:lnSpc>
            </a:pPr>
            <a:r>
              <a:rPr lang="en-US" altLang="zh-CN" b="1" dirty="0">
                <a:latin typeface="Times New Roman" panose="02020603050405020304" pitchFamily="18" charset="0"/>
              </a:rPr>
              <a:t>4. — </a:t>
            </a:r>
            <a:r>
              <a:rPr lang="en-US" altLang="zh-CN" b="1" dirty="0" smtClean="0">
                <a:latin typeface="Times New Roman" panose="02020603050405020304" pitchFamily="18" charset="0"/>
              </a:rPr>
              <a:t>May I speak to John? </a:t>
            </a:r>
          </a:p>
          <a:p>
            <a:pPr eaLnBrk="1" hangingPunct="1">
              <a:lnSpc>
                <a:spcPct val="12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 Sorry, he _______ (go) </a:t>
            </a:r>
            <a:r>
              <a:rPr lang="en-US" altLang="zh-CN" b="1" dirty="0">
                <a:latin typeface="Times New Roman" panose="02020603050405020304" pitchFamily="18" charset="0"/>
              </a:rPr>
              <a:t>to </a:t>
            </a:r>
            <a:r>
              <a:rPr lang="en-US" altLang="zh-CN" b="1" dirty="0" smtClean="0">
                <a:latin typeface="Times New Roman" panose="02020603050405020304" pitchFamily="18" charset="0"/>
              </a:rPr>
              <a:t>New York. He will </a:t>
            </a:r>
          </a:p>
          <a:p>
            <a:pPr eaLnBrk="1" hangingPunct="1">
              <a:lnSpc>
                <a:spcPct val="12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be back in two years.</a:t>
            </a:r>
            <a:endParaRPr lang="en-US" altLang="zh-CN" b="1" dirty="0">
              <a:latin typeface="Times New Roman" panose="02020603050405020304" pitchFamily="18" charset="0"/>
            </a:endParaRPr>
          </a:p>
        </p:txBody>
      </p:sp>
      <p:sp>
        <p:nvSpPr>
          <p:cNvPr id="113668" name="Rectangle 4"/>
          <p:cNvSpPr>
            <a:spLocks noChangeArrowheads="1"/>
          </p:cNvSpPr>
          <p:nvPr/>
        </p:nvSpPr>
        <p:spPr bwMode="auto">
          <a:xfrm>
            <a:off x="2301123" y="2132856"/>
            <a:ext cx="23428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are dancing </a:t>
            </a:r>
            <a:endParaRPr lang="en-US" altLang="zh-CN" b="1" dirty="0">
              <a:solidFill>
                <a:srgbClr val="FF0000"/>
              </a:solidFill>
              <a:latin typeface="Times New Roman" panose="02020603050405020304" pitchFamily="18" charset="0"/>
            </a:endParaRPr>
          </a:p>
        </p:txBody>
      </p:sp>
      <p:sp>
        <p:nvSpPr>
          <p:cNvPr id="113669" name="Rectangle 5"/>
          <p:cNvSpPr>
            <a:spLocks noChangeArrowheads="1"/>
          </p:cNvSpPr>
          <p:nvPr/>
        </p:nvSpPr>
        <p:spPr bwMode="auto">
          <a:xfrm>
            <a:off x="1430165" y="3284608"/>
            <a:ext cx="3969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Have                    been</a:t>
            </a:r>
            <a:endParaRPr lang="en-US" altLang="zh-CN" b="1" dirty="0">
              <a:solidFill>
                <a:srgbClr val="FF0000"/>
              </a:solidFill>
              <a:latin typeface="Times New Roman" panose="02020603050405020304" pitchFamily="18" charset="0"/>
            </a:endParaRPr>
          </a:p>
        </p:txBody>
      </p:sp>
      <p:sp>
        <p:nvSpPr>
          <p:cNvPr id="113670" name="Rectangle 6"/>
          <p:cNvSpPr>
            <a:spLocks noChangeArrowheads="1"/>
          </p:cNvSpPr>
          <p:nvPr/>
        </p:nvSpPr>
        <p:spPr bwMode="auto">
          <a:xfrm>
            <a:off x="4131693" y="2731307"/>
            <a:ext cx="17459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is having</a:t>
            </a:r>
            <a:endParaRPr lang="en-US" altLang="zh-CN" b="1" dirty="0">
              <a:solidFill>
                <a:srgbClr val="FF0000"/>
              </a:solidFill>
              <a:latin typeface="Times New Roman" panose="02020603050405020304" pitchFamily="18" charset="0"/>
            </a:endParaRPr>
          </a:p>
        </p:txBody>
      </p:sp>
      <p:sp>
        <p:nvSpPr>
          <p:cNvPr id="113671" name="Rectangle 7"/>
          <p:cNvSpPr>
            <a:spLocks noChangeArrowheads="1"/>
          </p:cNvSpPr>
          <p:nvPr/>
        </p:nvSpPr>
        <p:spPr bwMode="auto">
          <a:xfrm>
            <a:off x="2771800" y="5004465"/>
            <a:ext cx="17011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has gone</a:t>
            </a:r>
            <a:endParaRPr lang="en-US" altLang="zh-CN" b="1" dirty="0">
              <a:solidFill>
                <a:srgbClr val="FF0000"/>
              </a:solidFill>
              <a:latin typeface="Times New Roman" panose="02020603050405020304" pitchFamily="18" charset="0"/>
            </a:endParaRPr>
          </a:p>
        </p:txBody>
      </p:sp>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t="15618" b="17611"/>
          <a:stretch/>
        </p:blipFill>
        <p:spPr>
          <a:xfrm>
            <a:off x="1651794" y="369565"/>
            <a:ext cx="5275554" cy="1080244"/>
          </a:xfrm>
          <a:prstGeom prst="rect">
            <a:avLst/>
          </a:prstGeom>
        </p:spPr>
      </p:pic>
    </p:spTree>
    <p:extLst>
      <p:ext uri="{BB962C8B-B14F-4D97-AF65-F5344CB8AC3E}">
        <p14:creationId xmlns:p14="http://schemas.microsoft.com/office/powerpoint/2010/main" val="41940352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p:cTn id="7" dur="500" fill="hold"/>
                                        <p:tgtEl>
                                          <p:spTgt spid="113668"/>
                                        </p:tgtEl>
                                        <p:attrNameLst>
                                          <p:attrName>ppt_w</p:attrName>
                                        </p:attrNameLst>
                                      </p:cBhvr>
                                      <p:tavLst>
                                        <p:tav tm="0">
                                          <p:val>
                                            <p:fltVal val="0"/>
                                          </p:val>
                                        </p:tav>
                                        <p:tav tm="100000">
                                          <p:val>
                                            <p:strVal val="#ppt_w"/>
                                          </p:val>
                                        </p:tav>
                                      </p:tavLst>
                                    </p:anim>
                                    <p:anim calcmode="lin" valueType="num">
                                      <p:cBhvr>
                                        <p:cTn id="8" dur="500" fill="hold"/>
                                        <p:tgtEl>
                                          <p:spTgt spid="113668"/>
                                        </p:tgtEl>
                                        <p:attrNameLst>
                                          <p:attrName>ppt_h</p:attrName>
                                        </p:attrNameLst>
                                      </p:cBhvr>
                                      <p:tavLst>
                                        <p:tav tm="0">
                                          <p:val>
                                            <p:fltVal val="0"/>
                                          </p:val>
                                        </p:tav>
                                        <p:tav tm="100000">
                                          <p:val>
                                            <p:strVal val="#ppt_h"/>
                                          </p:val>
                                        </p:tav>
                                      </p:tavLst>
                                    </p:anim>
                                    <p:animEffect transition="in" filter="fade">
                                      <p:cBhvr>
                                        <p:cTn id="9" dur="500"/>
                                        <p:tgtEl>
                                          <p:spTgt spid="1136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13670"/>
                                        </p:tgtEl>
                                        <p:attrNameLst>
                                          <p:attrName>style.visibility</p:attrName>
                                        </p:attrNameLst>
                                      </p:cBhvr>
                                      <p:to>
                                        <p:strVal val="visible"/>
                                      </p:to>
                                    </p:set>
                                    <p:anim calcmode="lin" valueType="num">
                                      <p:cBhvr>
                                        <p:cTn id="14" dur="500" fill="hold"/>
                                        <p:tgtEl>
                                          <p:spTgt spid="113670"/>
                                        </p:tgtEl>
                                        <p:attrNameLst>
                                          <p:attrName>ppt_w</p:attrName>
                                        </p:attrNameLst>
                                      </p:cBhvr>
                                      <p:tavLst>
                                        <p:tav tm="0">
                                          <p:val>
                                            <p:fltVal val="0"/>
                                          </p:val>
                                        </p:tav>
                                        <p:tav tm="100000">
                                          <p:val>
                                            <p:strVal val="#ppt_w"/>
                                          </p:val>
                                        </p:tav>
                                      </p:tavLst>
                                    </p:anim>
                                    <p:anim calcmode="lin" valueType="num">
                                      <p:cBhvr>
                                        <p:cTn id="15" dur="500" fill="hold"/>
                                        <p:tgtEl>
                                          <p:spTgt spid="113670"/>
                                        </p:tgtEl>
                                        <p:attrNameLst>
                                          <p:attrName>ppt_h</p:attrName>
                                        </p:attrNameLst>
                                      </p:cBhvr>
                                      <p:tavLst>
                                        <p:tav tm="0">
                                          <p:val>
                                            <p:fltVal val="0"/>
                                          </p:val>
                                        </p:tav>
                                        <p:tav tm="100000">
                                          <p:val>
                                            <p:strVal val="#ppt_h"/>
                                          </p:val>
                                        </p:tav>
                                      </p:tavLst>
                                    </p:anim>
                                    <p:animEffect transition="in" filter="fade">
                                      <p:cBhvr>
                                        <p:cTn id="16" dur="500"/>
                                        <p:tgtEl>
                                          <p:spTgt spid="11367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3669"/>
                                        </p:tgtEl>
                                        <p:attrNameLst>
                                          <p:attrName>style.visibility</p:attrName>
                                        </p:attrNameLst>
                                      </p:cBhvr>
                                      <p:to>
                                        <p:strVal val="visible"/>
                                      </p:to>
                                    </p:set>
                                    <p:anim calcmode="lin" valueType="num">
                                      <p:cBhvr>
                                        <p:cTn id="21" dur="500" fill="hold"/>
                                        <p:tgtEl>
                                          <p:spTgt spid="113669"/>
                                        </p:tgtEl>
                                        <p:attrNameLst>
                                          <p:attrName>ppt_w</p:attrName>
                                        </p:attrNameLst>
                                      </p:cBhvr>
                                      <p:tavLst>
                                        <p:tav tm="0">
                                          <p:val>
                                            <p:fltVal val="0"/>
                                          </p:val>
                                        </p:tav>
                                        <p:tav tm="100000">
                                          <p:val>
                                            <p:strVal val="#ppt_w"/>
                                          </p:val>
                                        </p:tav>
                                      </p:tavLst>
                                    </p:anim>
                                    <p:anim calcmode="lin" valueType="num">
                                      <p:cBhvr>
                                        <p:cTn id="22" dur="500" fill="hold"/>
                                        <p:tgtEl>
                                          <p:spTgt spid="113669"/>
                                        </p:tgtEl>
                                        <p:attrNameLst>
                                          <p:attrName>ppt_h</p:attrName>
                                        </p:attrNameLst>
                                      </p:cBhvr>
                                      <p:tavLst>
                                        <p:tav tm="0">
                                          <p:val>
                                            <p:fltVal val="0"/>
                                          </p:val>
                                        </p:tav>
                                        <p:tav tm="100000">
                                          <p:val>
                                            <p:strVal val="#ppt_h"/>
                                          </p:val>
                                        </p:tav>
                                      </p:tavLst>
                                    </p:anim>
                                    <p:animEffect transition="in" filter="fade">
                                      <p:cBhvr>
                                        <p:cTn id="23" dur="500"/>
                                        <p:tgtEl>
                                          <p:spTgt spid="1136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13671"/>
                                        </p:tgtEl>
                                        <p:attrNameLst>
                                          <p:attrName>style.visibility</p:attrName>
                                        </p:attrNameLst>
                                      </p:cBhvr>
                                      <p:to>
                                        <p:strVal val="visible"/>
                                      </p:to>
                                    </p:set>
                                    <p:anim calcmode="lin" valueType="num">
                                      <p:cBhvr>
                                        <p:cTn id="28" dur="500" fill="hold"/>
                                        <p:tgtEl>
                                          <p:spTgt spid="113671"/>
                                        </p:tgtEl>
                                        <p:attrNameLst>
                                          <p:attrName>ppt_w</p:attrName>
                                        </p:attrNameLst>
                                      </p:cBhvr>
                                      <p:tavLst>
                                        <p:tav tm="0">
                                          <p:val>
                                            <p:fltVal val="0"/>
                                          </p:val>
                                        </p:tav>
                                        <p:tav tm="100000">
                                          <p:val>
                                            <p:strVal val="#ppt_w"/>
                                          </p:val>
                                        </p:tav>
                                      </p:tavLst>
                                    </p:anim>
                                    <p:anim calcmode="lin" valueType="num">
                                      <p:cBhvr>
                                        <p:cTn id="29" dur="500" fill="hold"/>
                                        <p:tgtEl>
                                          <p:spTgt spid="113671"/>
                                        </p:tgtEl>
                                        <p:attrNameLst>
                                          <p:attrName>ppt_h</p:attrName>
                                        </p:attrNameLst>
                                      </p:cBhvr>
                                      <p:tavLst>
                                        <p:tav tm="0">
                                          <p:val>
                                            <p:fltVal val="0"/>
                                          </p:val>
                                        </p:tav>
                                        <p:tav tm="100000">
                                          <p:val>
                                            <p:strVal val="#ppt_h"/>
                                          </p:val>
                                        </p:tav>
                                      </p:tavLst>
                                    </p:anim>
                                    <p:animEffect transition="in" filter="fade">
                                      <p:cBhvr>
                                        <p:cTn id="30"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69" grpId="0"/>
      <p:bldP spid="113670" grpId="0"/>
      <p:bldP spid="113671"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93674" y="801227"/>
            <a:ext cx="8785225"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b="1" dirty="0" smtClean="0">
                <a:latin typeface="Times New Roman" panose="02020603050405020304" pitchFamily="18" charset="0"/>
              </a:rPr>
              <a:t>5</a:t>
            </a:r>
            <a:r>
              <a:rPr lang="en-US" altLang="zh-CN" b="1" dirty="0">
                <a:latin typeface="Times New Roman" panose="02020603050405020304" pitchFamily="18" charset="0"/>
              </a:rPr>
              <a:t>. — </a:t>
            </a:r>
            <a:r>
              <a:rPr lang="en-US" altLang="zh-CN" b="1" dirty="0" smtClean="0">
                <a:latin typeface="Times New Roman" panose="02020603050405020304" pitchFamily="18" charset="0"/>
              </a:rPr>
              <a:t>Do you know Mr. White well?</a:t>
            </a:r>
          </a:p>
          <a:p>
            <a:pPr eaLnBrk="1" hangingPunct="1">
              <a:lnSpc>
                <a:spcPct val="110000"/>
              </a:lnSpc>
            </a:pPr>
            <a:r>
              <a:rPr lang="en-US" altLang="zh-CN" b="1" dirty="0" smtClean="0">
                <a:latin typeface="Times New Roman" panose="02020603050405020304" pitchFamily="18" charset="0"/>
              </a:rPr>
              <a:t>    </a:t>
            </a:r>
            <a:r>
              <a:rPr lang="en-US" altLang="zh-CN" b="1" dirty="0">
                <a:latin typeface="Times New Roman" panose="02020603050405020304" pitchFamily="18" charset="0"/>
              </a:rPr>
              <a:t>— </a:t>
            </a:r>
            <a:r>
              <a:rPr lang="en-US" altLang="zh-CN" b="1" dirty="0" smtClean="0">
                <a:latin typeface="Times New Roman" panose="02020603050405020304" pitchFamily="18" charset="0"/>
              </a:rPr>
              <a:t>Yes. He __________ (work) for the WWF </a:t>
            </a:r>
          </a:p>
          <a:p>
            <a:pPr eaLnBrk="1" hangingPunct="1">
              <a:lnSpc>
                <a:spcPct val="11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for two years.</a:t>
            </a:r>
          </a:p>
          <a:p>
            <a:pPr eaLnBrk="1" hangingPunct="1">
              <a:lnSpc>
                <a:spcPct val="110000"/>
              </a:lnSpc>
            </a:pPr>
            <a:r>
              <a:rPr lang="en-US" altLang="zh-CN" b="1" dirty="0" smtClean="0">
                <a:latin typeface="Times New Roman" panose="02020603050405020304" pitchFamily="18" charset="0"/>
              </a:rPr>
              <a:t>6. I _________ (live) here since 1999.</a:t>
            </a:r>
          </a:p>
          <a:p>
            <a:pPr eaLnBrk="1" hangingPunct="1">
              <a:lnSpc>
                <a:spcPct val="110000"/>
              </a:lnSpc>
            </a:pPr>
            <a:r>
              <a:rPr lang="en-US" altLang="zh-CN" b="1" dirty="0" smtClean="0">
                <a:latin typeface="Times New Roman" panose="02020603050405020304" pitchFamily="18" charset="0"/>
              </a:rPr>
              <a:t>7. </a:t>
            </a:r>
            <a:r>
              <a:rPr lang="en-US" altLang="zh-CN" b="1" dirty="0">
                <a:latin typeface="Times New Roman" panose="02020603050405020304" pitchFamily="18" charset="0"/>
              </a:rPr>
              <a:t>— Do you </a:t>
            </a:r>
            <a:r>
              <a:rPr lang="en-US" altLang="zh-CN" b="1" dirty="0" smtClean="0">
                <a:latin typeface="Times New Roman" panose="02020603050405020304" pitchFamily="18" charset="0"/>
              </a:rPr>
              <a:t>often clean your classroom?</a:t>
            </a:r>
            <a:endParaRPr lang="en-US" altLang="zh-CN" b="1" dirty="0">
              <a:latin typeface="Times New Roman" panose="02020603050405020304" pitchFamily="18" charset="0"/>
            </a:endParaRPr>
          </a:p>
          <a:p>
            <a:pPr eaLnBrk="1" hangingPunct="1">
              <a:lnSpc>
                <a:spcPct val="110000"/>
              </a:lnSpc>
            </a:pPr>
            <a:r>
              <a:rPr lang="en-US" altLang="zh-CN" b="1" dirty="0">
                <a:latin typeface="Times New Roman" panose="02020603050405020304" pitchFamily="18" charset="0"/>
              </a:rPr>
              <a:t>    — Yes. </a:t>
            </a:r>
            <a:r>
              <a:rPr lang="en-US" altLang="zh-CN" b="1" dirty="0" smtClean="0">
                <a:latin typeface="Times New Roman" panose="02020603050405020304" pitchFamily="18" charset="0"/>
              </a:rPr>
              <a:t>Our classroom _________ (clean) every </a:t>
            </a:r>
          </a:p>
          <a:p>
            <a:pPr eaLnBrk="1" hangingPunct="1">
              <a:lnSpc>
                <a:spcPct val="11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day.</a:t>
            </a:r>
          </a:p>
          <a:p>
            <a:pPr eaLnBrk="1" hangingPunct="1">
              <a:lnSpc>
                <a:spcPct val="110000"/>
              </a:lnSpc>
            </a:pPr>
            <a:r>
              <a:rPr lang="en-US" altLang="zh-CN" b="1" dirty="0" smtClean="0">
                <a:latin typeface="Times New Roman" panose="02020603050405020304" pitchFamily="18" charset="0"/>
              </a:rPr>
              <a:t>8. </a:t>
            </a:r>
            <a:r>
              <a:rPr lang="en-US" altLang="zh-CN" b="1" dirty="0">
                <a:latin typeface="Times New Roman" panose="02020603050405020304" pitchFamily="18" charset="0"/>
              </a:rPr>
              <a:t>— </a:t>
            </a:r>
            <a:r>
              <a:rPr lang="en-US" altLang="zh-CN" b="1" dirty="0" smtClean="0">
                <a:latin typeface="Times New Roman" panose="02020603050405020304" pitchFamily="18" charset="0"/>
              </a:rPr>
              <a:t>Did you go to Jack’s birthday party?</a:t>
            </a:r>
            <a:endParaRPr lang="en-US" altLang="zh-CN" b="1" dirty="0">
              <a:latin typeface="Times New Roman" panose="02020603050405020304" pitchFamily="18" charset="0"/>
            </a:endParaRPr>
          </a:p>
          <a:p>
            <a:pPr eaLnBrk="1" hangingPunct="1">
              <a:lnSpc>
                <a:spcPct val="110000"/>
              </a:lnSpc>
            </a:pPr>
            <a:r>
              <a:rPr lang="en-US" altLang="zh-CN" b="1" dirty="0">
                <a:latin typeface="Times New Roman" panose="02020603050405020304" pitchFamily="18" charset="0"/>
              </a:rPr>
              <a:t>    — </a:t>
            </a:r>
            <a:r>
              <a:rPr lang="en-US" altLang="zh-CN" b="1" dirty="0" smtClean="0">
                <a:latin typeface="Times New Roman" panose="02020603050405020304" pitchFamily="18" charset="0"/>
              </a:rPr>
              <a:t>No, I ____________ (not invite).</a:t>
            </a:r>
          </a:p>
        </p:txBody>
      </p:sp>
      <p:sp>
        <p:nvSpPr>
          <p:cNvPr id="113668" name="Rectangle 4"/>
          <p:cNvSpPr>
            <a:spLocks noChangeArrowheads="1"/>
          </p:cNvSpPr>
          <p:nvPr/>
        </p:nvSpPr>
        <p:spPr bwMode="auto">
          <a:xfrm>
            <a:off x="2533951" y="1380665"/>
            <a:ext cx="22028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has worked</a:t>
            </a:r>
            <a:endParaRPr lang="en-US" altLang="zh-CN" b="1" dirty="0">
              <a:solidFill>
                <a:srgbClr val="FF0000"/>
              </a:solidFill>
              <a:latin typeface="Times New Roman" panose="02020603050405020304" pitchFamily="18" charset="0"/>
            </a:endParaRPr>
          </a:p>
        </p:txBody>
      </p:sp>
      <p:sp>
        <p:nvSpPr>
          <p:cNvPr id="113669" name="Rectangle 5"/>
          <p:cNvSpPr>
            <a:spLocks noChangeArrowheads="1"/>
          </p:cNvSpPr>
          <p:nvPr/>
        </p:nvSpPr>
        <p:spPr bwMode="auto">
          <a:xfrm>
            <a:off x="899592" y="2420888"/>
            <a:ext cx="19511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have lived</a:t>
            </a:r>
            <a:endParaRPr lang="en-US" altLang="zh-CN" b="1" dirty="0">
              <a:solidFill>
                <a:srgbClr val="FF0000"/>
              </a:solidFill>
              <a:latin typeface="Times New Roman" panose="02020603050405020304" pitchFamily="18" charset="0"/>
            </a:endParaRPr>
          </a:p>
        </p:txBody>
      </p:sp>
      <p:sp>
        <p:nvSpPr>
          <p:cNvPr id="113671" name="Rectangle 7"/>
          <p:cNvSpPr>
            <a:spLocks noChangeArrowheads="1"/>
          </p:cNvSpPr>
          <p:nvPr/>
        </p:nvSpPr>
        <p:spPr bwMode="auto">
          <a:xfrm>
            <a:off x="4697895" y="3501008"/>
            <a:ext cx="1883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is cleaned</a:t>
            </a:r>
            <a:endParaRPr lang="en-US" altLang="zh-CN" b="1" dirty="0">
              <a:solidFill>
                <a:srgbClr val="FF0000"/>
              </a:solidFill>
              <a:latin typeface="Times New Roman" panose="02020603050405020304" pitchFamily="18" charset="0"/>
            </a:endParaRPr>
          </a:p>
        </p:txBody>
      </p:sp>
      <p:sp>
        <p:nvSpPr>
          <p:cNvPr id="113672" name="Rectangle 8"/>
          <p:cNvSpPr>
            <a:spLocks noChangeArrowheads="1"/>
          </p:cNvSpPr>
          <p:nvPr/>
        </p:nvSpPr>
        <p:spPr bwMode="auto">
          <a:xfrm>
            <a:off x="2040944" y="511930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wasn’t invited</a:t>
            </a:r>
            <a:endParaRPr lang="en-US" altLang="zh-CN"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013121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p:cTn id="7" dur="500" fill="hold"/>
                                        <p:tgtEl>
                                          <p:spTgt spid="113668"/>
                                        </p:tgtEl>
                                        <p:attrNameLst>
                                          <p:attrName>ppt_w</p:attrName>
                                        </p:attrNameLst>
                                      </p:cBhvr>
                                      <p:tavLst>
                                        <p:tav tm="0">
                                          <p:val>
                                            <p:fltVal val="0"/>
                                          </p:val>
                                        </p:tav>
                                        <p:tav tm="100000">
                                          <p:val>
                                            <p:strVal val="#ppt_w"/>
                                          </p:val>
                                        </p:tav>
                                      </p:tavLst>
                                    </p:anim>
                                    <p:anim calcmode="lin" valueType="num">
                                      <p:cBhvr>
                                        <p:cTn id="8" dur="500" fill="hold"/>
                                        <p:tgtEl>
                                          <p:spTgt spid="113668"/>
                                        </p:tgtEl>
                                        <p:attrNameLst>
                                          <p:attrName>ppt_h</p:attrName>
                                        </p:attrNameLst>
                                      </p:cBhvr>
                                      <p:tavLst>
                                        <p:tav tm="0">
                                          <p:val>
                                            <p:fltVal val="0"/>
                                          </p:val>
                                        </p:tav>
                                        <p:tav tm="100000">
                                          <p:val>
                                            <p:strVal val="#ppt_h"/>
                                          </p:val>
                                        </p:tav>
                                      </p:tavLst>
                                    </p:anim>
                                    <p:animEffect transition="in" filter="fade">
                                      <p:cBhvr>
                                        <p:cTn id="9" dur="500"/>
                                        <p:tgtEl>
                                          <p:spTgt spid="1136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13669"/>
                                        </p:tgtEl>
                                        <p:attrNameLst>
                                          <p:attrName>style.visibility</p:attrName>
                                        </p:attrNameLst>
                                      </p:cBhvr>
                                      <p:to>
                                        <p:strVal val="visible"/>
                                      </p:to>
                                    </p:set>
                                    <p:anim calcmode="lin" valueType="num">
                                      <p:cBhvr>
                                        <p:cTn id="14" dur="500" fill="hold"/>
                                        <p:tgtEl>
                                          <p:spTgt spid="113669"/>
                                        </p:tgtEl>
                                        <p:attrNameLst>
                                          <p:attrName>ppt_w</p:attrName>
                                        </p:attrNameLst>
                                      </p:cBhvr>
                                      <p:tavLst>
                                        <p:tav tm="0">
                                          <p:val>
                                            <p:fltVal val="0"/>
                                          </p:val>
                                        </p:tav>
                                        <p:tav tm="100000">
                                          <p:val>
                                            <p:strVal val="#ppt_w"/>
                                          </p:val>
                                        </p:tav>
                                      </p:tavLst>
                                    </p:anim>
                                    <p:anim calcmode="lin" valueType="num">
                                      <p:cBhvr>
                                        <p:cTn id="15" dur="500" fill="hold"/>
                                        <p:tgtEl>
                                          <p:spTgt spid="113669"/>
                                        </p:tgtEl>
                                        <p:attrNameLst>
                                          <p:attrName>ppt_h</p:attrName>
                                        </p:attrNameLst>
                                      </p:cBhvr>
                                      <p:tavLst>
                                        <p:tav tm="0">
                                          <p:val>
                                            <p:fltVal val="0"/>
                                          </p:val>
                                        </p:tav>
                                        <p:tav tm="100000">
                                          <p:val>
                                            <p:strVal val="#ppt_h"/>
                                          </p:val>
                                        </p:tav>
                                      </p:tavLst>
                                    </p:anim>
                                    <p:animEffect transition="in" filter="fade">
                                      <p:cBhvr>
                                        <p:cTn id="16" dur="500"/>
                                        <p:tgtEl>
                                          <p:spTgt spid="1136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3671"/>
                                        </p:tgtEl>
                                        <p:attrNameLst>
                                          <p:attrName>style.visibility</p:attrName>
                                        </p:attrNameLst>
                                      </p:cBhvr>
                                      <p:to>
                                        <p:strVal val="visible"/>
                                      </p:to>
                                    </p:set>
                                    <p:anim calcmode="lin" valueType="num">
                                      <p:cBhvr>
                                        <p:cTn id="21" dur="500" fill="hold"/>
                                        <p:tgtEl>
                                          <p:spTgt spid="113671"/>
                                        </p:tgtEl>
                                        <p:attrNameLst>
                                          <p:attrName>ppt_w</p:attrName>
                                        </p:attrNameLst>
                                      </p:cBhvr>
                                      <p:tavLst>
                                        <p:tav tm="0">
                                          <p:val>
                                            <p:fltVal val="0"/>
                                          </p:val>
                                        </p:tav>
                                        <p:tav tm="100000">
                                          <p:val>
                                            <p:strVal val="#ppt_w"/>
                                          </p:val>
                                        </p:tav>
                                      </p:tavLst>
                                    </p:anim>
                                    <p:anim calcmode="lin" valueType="num">
                                      <p:cBhvr>
                                        <p:cTn id="22" dur="500" fill="hold"/>
                                        <p:tgtEl>
                                          <p:spTgt spid="113671"/>
                                        </p:tgtEl>
                                        <p:attrNameLst>
                                          <p:attrName>ppt_h</p:attrName>
                                        </p:attrNameLst>
                                      </p:cBhvr>
                                      <p:tavLst>
                                        <p:tav tm="0">
                                          <p:val>
                                            <p:fltVal val="0"/>
                                          </p:val>
                                        </p:tav>
                                        <p:tav tm="100000">
                                          <p:val>
                                            <p:strVal val="#ppt_h"/>
                                          </p:val>
                                        </p:tav>
                                      </p:tavLst>
                                    </p:anim>
                                    <p:animEffect transition="in" filter="fade">
                                      <p:cBhvr>
                                        <p:cTn id="23" dur="500"/>
                                        <p:tgtEl>
                                          <p:spTgt spid="1136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13672"/>
                                        </p:tgtEl>
                                        <p:attrNameLst>
                                          <p:attrName>style.visibility</p:attrName>
                                        </p:attrNameLst>
                                      </p:cBhvr>
                                      <p:to>
                                        <p:strVal val="visible"/>
                                      </p:to>
                                    </p:set>
                                    <p:anim calcmode="lin" valueType="num">
                                      <p:cBhvr>
                                        <p:cTn id="28" dur="500" fill="hold"/>
                                        <p:tgtEl>
                                          <p:spTgt spid="113672"/>
                                        </p:tgtEl>
                                        <p:attrNameLst>
                                          <p:attrName>ppt_w</p:attrName>
                                        </p:attrNameLst>
                                      </p:cBhvr>
                                      <p:tavLst>
                                        <p:tav tm="0">
                                          <p:val>
                                            <p:fltVal val="0"/>
                                          </p:val>
                                        </p:tav>
                                        <p:tav tm="100000">
                                          <p:val>
                                            <p:strVal val="#ppt_w"/>
                                          </p:val>
                                        </p:tav>
                                      </p:tavLst>
                                    </p:anim>
                                    <p:anim calcmode="lin" valueType="num">
                                      <p:cBhvr>
                                        <p:cTn id="29" dur="500" fill="hold"/>
                                        <p:tgtEl>
                                          <p:spTgt spid="113672"/>
                                        </p:tgtEl>
                                        <p:attrNameLst>
                                          <p:attrName>ppt_h</p:attrName>
                                        </p:attrNameLst>
                                      </p:cBhvr>
                                      <p:tavLst>
                                        <p:tav tm="0">
                                          <p:val>
                                            <p:fltVal val="0"/>
                                          </p:val>
                                        </p:tav>
                                        <p:tav tm="100000">
                                          <p:val>
                                            <p:strVal val="#ppt_h"/>
                                          </p:val>
                                        </p:tav>
                                      </p:tavLst>
                                    </p:anim>
                                    <p:animEffect transition="in" filter="fade">
                                      <p:cBhvr>
                                        <p:cTn id="30" dur="500"/>
                                        <p:tgtEl>
                                          <p:spTgt spid="11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69" grpId="0"/>
      <p:bldP spid="113671" grpId="0"/>
      <p:bldP spid="11367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93674" y="1884600"/>
            <a:ext cx="878522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b="1" dirty="0" smtClean="0">
                <a:latin typeface="Times New Roman" panose="02020603050405020304" pitchFamily="18" charset="0"/>
              </a:rPr>
              <a:t>9. </a:t>
            </a:r>
            <a:r>
              <a:rPr lang="en-US" altLang="zh-CN" b="1" dirty="0">
                <a:latin typeface="Times New Roman" panose="02020603050405020304" pitchFamily="18" charset="0"/>
              </a:rPr>
              <a:t>— </a:t>
            </a:r>
            <a:r>
              <a:rPr lang="en-US" altLang="zh-CN" b="1" dirty="0" smtClean="0">
                <a:latin typeface="Times New Roman" panose="02020603050405020304" pitchFamily="18" charset="0"/>
              </a:rPr>
              <a:t>What is this?</a:t>
            </a:r>
          </a:p>
          <a:p>
            <a:pPr eaLnBrk="1" hangingPunct="1">
              <a:lnSpc>
                <a:spcPct val="110000"/>
              </a:lnSpc>
            </a:pPr>
            <a:r>
              <a:rPr lang="en-US" altLang="zh-CN" b="1" dirty="0" smtClean="0">
                <a:latin typeface="Times New Roman" panose="02020603050405020304" pitchFamily="18" charset="0"/>
              </a:rPr>
              <a:t>    </a:t>
            </a:r>
            <a:r>
              <a:rPr lang="en-US" altLang="zh-CN" b="1" dirty="0">
                <a:latin typeface="Times New Roman" panose="02020603050405020304" pitchFamily="18" charset="0"/>
              </a:rPr>
              <a:t>— </a:t>
            </a:r>
            <a:r>
              <a:rPr lang="en-US" altLang="zh-CN" b="1" dirty="0" smtClean="0">
                <a:latin typeface="Times New Roman" panose="02020603050405020304" pitchFamily="18" charset="0"/>
              </a:rPr>
              <a:t>It’s a CD. This CD </a:t>
            </a:r>
            <a:r>
              <a:rPr lang="en-US" altLang="zh-CN" b="1" dirty="0">
                <a:latin typeface="Times New Roman" panose="02020603050405020304" pitchFamily="18" charset="0"/>
              </a:rPr>
              <a:t>_______ </a:t>
            </a:r>
            <a:r>
              <a:rPr lang="en-US" altLang="zh-CN" b="1" dirty="0" smtClean="0">
                <a:latin typeface="Times New Roman" panose="02020603050405020304" pitchFamily="18" charset="0"/>
              </a:rPr>
              <a:t>(use) for the </a:t>
            </a:r>
          </a:p>
          <a:p>
            <a:pPr eaLnBrk="1" hangingPunct="1">
              <a:lnSpc>
                <a:spcPct val="11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learning English.</a:t>
            </a:r>
          </a:p>
          <a:p>
            <a:pPr eaLnBrk="1" hangingPunct="1">
              <a:lnSpc>
                <a:spcPct val="110000"/>
              </a:lnSpc>
            </a:pPr>
            <a:r>
              <a:rPr lang="en-US" altLang="zh-CN" b="1" dirty="0" smtClean="0">
                <a:latin typeface="Times New Roman" panose="02020603050405020304" pitchFamily="18" charset="0"/>
              </a:rPr>
              <a:t>10. A new highway in my hometown ___________ </a:t>
            </a:r>
          </a:p>
          <a:p>
            <a:pPr eaLnBrk="1" hangingPunct="1">
              <a:lnSpc>
                <a:spcPct val="110000"/>
              </a:lnSpc>
            </a:pPr>
            <a:r>
              <a:rPr lang="en-US" altLang="zh-CN" b="1" dirty="0">
                <a:latin typeface="Times New Roman" panose="02020603050405020304" pitchFamily="18" charset="0"/>
              </a:rPr>
              <a:t> </a:t>
            </a:r>
            <a:r>
              <a:rPr lang="en-US" altLang="zh-CN" b="1" dirty="0" smtClean="0">
                <a:latin typeface="Times New Roman" panose="02020603050405020304" pitchFamily="18" charset="0"/>
              </a:rPr>
              <a:t>    (build) next month.</a:t>
            </a:r>
          </a:p>
        </p:txBody>
      </p:sp>
      <p:sp>
        <p:nvSpPr>
          <p:cNvPr id="113671" name="Rectangle 7"/>
          <p:cNvSpPr>
            <a:spLocks noChangeArrowheads="1"/>
          </p:cNvSpPr>
          <p:nvPr/>
        </p:nvSpPr>
        <p:spPr bwMode="auto">
          <a:xfrm>
            <a:off x="4595481" y="2420888"/>
            <a:ext cx="13596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is used</a:t>
            </a:r>
            <a:endParaRPr lang="en-US" altLang="zh-CN" b="1" dirty="0">
              <a:solidFill>
                <a:srgbClr val="FF0000"/>
              </a:solidFill>
              <a:latin typeface="Times New Roman" panose="02020603050405020304" pitchFamily="18" charset="0"/>
            </a:endParaRPr>
          </a:p>
        </p:txBody>
      </p:sp>
      <p:sp>
        <p:nvSpPr>
          <p:cNvPr id="113672" name="Rectangle 8"/>
          <p:cNvSpPr>
            <a:spLocks noChangeArrowheads="1"/>
          </p:cNvSpPr>
          <p:nvPr/>
        </p:nvSpPr>
        <p:spPr bwMode="auto">
          <a:xfrm>
            <a:off x="6588224" y="3501008"/>
            <a:ext cx="22573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FF0000"/>
                </a:solidFill>
                <a:latin typeface="Times New Roman" panose="02020603050405020304" pitchFamily="18" charset="0"/>
              </a:rPr>
              <a:t>will be built</a:t>
            </a:r>
            <a:endParaRPr lang="en-US" altLang="zh-CN"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056170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p:cTn id="7" dur="500" fill="hold"/>
                                        <p:tgtEl>
                                          <p:spTgt spid="113671"/>
                                        </p:tgtEl>
                                        <p:attrNameLst>
                                          <p:attrName>ppt_w</p:attrName>
                                        </p:attrNameLst>
                                      </p:cBhvr>
                                      <p:tavLst>
                                        <p:tav tm="0">
                                          <p:val>
                                            <p:fltVal val="0"/>
                                          </p:val>
                                        </p:tav>
                                        <p:tav tm="100000">
                                          <p:val>
                                            <p:strVal val="#ppt_w"/>
                                          </p:val>
                                        </p:tav>
                                      </p:tavLst>
                                    </p:anim>
                                    <p:anim calcmode="lin" valueType="num">
                                      <p:cBhvr>
                                        <p:cTn id="8" dur="500" fill="hold"/>
                                        <p:tgtEl>
                                          <p:spTgt spid="113671"/>
                                        </p:tgtEl>
                                        <p:attrNameLst>
                                          <p:attrName>ppt_h</p:attrName>
                                        </p:attrNameLst>
                                      </p:cBhvr>
                                      <p:tavLst>
                                        <p:tav tm="0">
                                          <p:val>
                                            <p:fltVal val="0"/>
                                          </p:val>
                                        </p:tav>
                                        <p:tav tm="100000">
                                          <p:val>
                                            <p:strVal val="#ppt_h"/>
                                          </p:val>
                                        </p:tav>
                                      </p:tavLst>
                                    </p:anim>
                                    <p:animEffect transition="in" filter="fade">
                                      <p:cBhvr>
                                        <p:cTn id="9" dur="500"/>
                                        <p:tgtEl>
                                          <p:spTgt spid="1136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13672"/>
                                        </p:tgtEl>
                                        <p:attrNameLst>
                                          <p:attrName>style.visibility</p:attrName>
                                        </p:attrNameLst>
                                      </p:cBhvr>
                                      <p:to>
                                        <p:strVal val="visible"/>
                                      </p:to>
                                    </p:set>
                                    <p:anim calcmode="lin" valueType="num">
                                      <p:cBhvr>
                                        <p:cTn id="14" dur="500" fill="hold"/>
                                        <p:tgtEl>
                                          <p:spTgt spid="113672"/>
                                        </p:tgtEl>
                                        <p:attrNameLst>
                                          <p:attrName>ppt_w</p:attrName>
                                        </p:attrNameLst>
                                      </p:cBhvr>
                                      <p:tavLst>
                                        <p:tav tm="0">
                                          <p:val>
                                            <p:fltVal val="0"/>
                                          </p:val>
                                        </p:tav>
                                        <p:tav tm="100000">
                                          <p:val>
                                            <p:strVal val="#ppt_w"/>
                                          </p:val>
                                        </p:tav>
                                      </p:tavLst>
                                    </p:anim>
                                    <p:anim calcmode="lin" valueType="num">
                                      <p:cBhvr>
                                        <p:cTn id="15" dur="500" fill="hold"/>
                                        <p:tgtEl>
                                          <p:spTgt spid="113672"/>
                                        </p:tgtEl>
                                        <p:attrNameLst>
                                          <p:attrName>ppt_h</p:attrName>
                                        </p:attrNameLst>
                                      </p:cBhvr>
                                      <p:tavLst>
                                        <p:tav tm="0">
                                          <p:val>
                                            <p:fltVal val="0"/>
                                          </p:val>
                                        </p:tav>
                                        <p:tav tm="100000">
                                          <p:val>
                                            <p:strVal val="#ppt_h"/>
                                          </p:val>
                                        </p:tav>
                                      </p:tavLst>
                                    </p:anim>
                                    <p:animEffect transition="in" filter="fade">
                                      <p:cBhvr>
                                        <p:cTn id="16" dur="500"/>
                                        <p:tgtEl>
                                          <p:spTgt spid="11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p:bldP spid="11367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98309" name="Text Box 5"/>
          <p:cNvSpPr txBox="1">
            <a:spLocks noChangeArrowheads="1"/>
          </p:cNvSpPr>
          <p:nvPr/>
        </p:nvSpPr>
        <p:spPr bwMode="auto">
          <a:xfrm>
            <a:off x="323528" y="1268760"/>
            <a:ext cx="7920038"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dirty="0" smtClean="0">
                <a:solidFill>
                  <a:srgbClr val="0000FF"/>
                </a:solidFill>
              </a:rPr>
              <a:t>II. used to</a:t>
            </a:r>
            <a:r>
              <a:rPr lang="zh-CN" altLang="en-US" sz="3200" b="1" dirty="0" smtClean="0">
                <a:solidFill>
                  <a:srgbClr val="0000FF"/>
                </a:solidFill>
              </a:rPr>
              <a:t>练习</a:t>
            </a:r>
            <a:endParaRPr lang="zh-CN" altLang="en-US" sz="3200" b="1" dirty="0">
              <a:solidFill>
                <a:srgbClr val="0000FF"/>
              </a:solidFill>
            </a:endParaRPr>
          </a:p>
          <a:p>
            <a:pPr>
              <a:lnSpc>
                <a:spcPct val="110000"/>
              </a:lnSpc>
            </a:pPr>
            <a:r>
              <a:rPr lang="en-US" altLang="zh-CN" sz="3200" b="1" dirty="0"/>
              <a:t>1. </a:t>
            </a:r>
            <a:r>
              <a:rPr lang="zh-CN" altLang="en-US" sz="3200" b="1" dirty="0" smtClean="0"/>
              <a:t>她过去常常周末和朋友闲逛。</a:t>
            </a:r>
            <a:endParaRPr lang="en-US" altLang="zh-CN" sz="3200" b="1" dirty="0"/>
          </a:p>
          <a:p>
            <a:pPr>
              <a:lnSpc>
                <a:spcPct val="110000"/>
              </a:lnSpc>
            </a:pPr>
            <a:r>
              <a:rPr lang="en-US" altLang="zh-CN" sz="3200" b="1" dirty="0" smtClean="0"/>
              <a:t>    </a:t>
            </a:r>
          </a:p>
          <a:p>
            <a:pPr>
              <a:lnSpc>
                <a:spcPct val="110000"/>
              </a:lnSpc>
            </a:pPr>
            <a:r>
              <a:rPr lang="en-US" altLang="zh-CN" sz="3200" b="1" dirty="0" smtClean="0"/>
              <a:t>2</a:t>
            </a:r>
            <a:r>
              <a:rPr lang="en-US" altLang="zh-CN" sz="3200" b="1" dirty="0"/>
              <a:t>. </a:t>
            </a:r>
            <a:r>
              <a:rPr lang="zh-CN" altLang="en-US" sz="3200" b="1" dirty="0" smtClean="0"/>
              <a:t>他习惯于每天晚上睡得很晚。</a:t>
            </a:r>
            <a:endParaRPr lang="en-US" altLang="zh-CN" sz="3200" b="1" dirty="0" smtClean="0"/>
          </a:p>
          <a:p>
            <a:pPr>
              <a:lnSpc>
                <a:spcPct val="110000"/>
              </a:lnSpc>
            </a:pPr>
            <a:endParaRPr lang="en-US" altLang="zh-CN" sz="3200" b="1" dirty="0" smtClean="0"/>
          </a:p>
          <a:p>
            <a:pPr>
              <a:lnSpc>
                <a:spcPct val="110000"/>
              </a:lnSpc>
            </a:pPr>
            <a:r>
              <a:rPr lang="en-US" altLang="zh-CN" sz="3200" b="1" dirty="0" smtClean="0"/>
              <a:t>3</a:t>
            </a:r>
            <a:r>
              <a:rPr lang="en-US" altLang="zh-CN" sz="3200" b="1" dirty="0"/>
              <a:t>. </a:t>
            </a:r>
            <a:r>
              <a:rPr lang="en-US" altLang="zh-CN" sz="3200" b="1" dirty="0" smtClean="0"/>
              <a:t>Ken used to be afraid of dogs. </a:t>
            </a:r>
            <a:r>
              <a:rPr lang="zh-CN" altLang="en-US" sz="3200" b="1" dirty="0" smtClean="0"/>
              <a:t>（改为一般</a:t>
            </a:r>
            <a:endParaRPr lang="en-US" altLang="zh-CN" sz="3200" b="1" dirty="0" smtClean="0"/>
          </a:p>
          <a:p>
            <a:pPr>
              <a:lnSpc>
                <a:spcPct val="110000"/>
              </a:lnSpc>
            </a:pPr>
            <a:r>
              <a:rPr lang="en-US" altLang="zh-CN" sz="3200" b="1" dirty="0"/>
              <a:t> </a:t>
            </a:r>
            <a:r>
              <a:rPr lang="en-US" altLang="zh-CN" sz="3200" b="1" dirty="0" smtClean="0"/>
              <a:t>   </a:t>
            </a:r>
            <a:r>
              <a:rPr lang="zh-CN" altLang="en-US" sz="3200" b="1" dirty="0" smtClean="0"/>
              <a:t>疑问句）</a:t>
            </a:r>
            <a:endParaRPr lang="en-US" altLang="zh-CN" sz="3200" b="1" dirty="0" smtClean="0"/>
          </a:p>
        </p:txBody>
      </p:sp>
      <p:sp>
        <p:nvSpPr>
          <p:cNvPr id="98310" name="Rectangle 6"/>
          <p:cNvSpPr>
            <a:spLocks noChangeArrowheads="1"/>
          </p:cNvSpPr>
          <p:nvPr/>
        </p:nvSpPr>
        <p:spPr bwMode="auto">
          <a:xfrm>
            <a:off x="725990" y="2370353"/>
            <a:ext cx="84465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smtClean="0">
                <a:solidFill>
                  <a:srgbClr val="FF0000"/>
                </a:solidFill>
              </a:rPr>
              <a:t>She used to hang out with friends on weekends.</a:t>
            </a:r>
            <a:endParaRPr lang="en-US" altLang="zh-CN" sz="3200" b="1" dirty="0">
              <a:solidFill>
                <a:srgbClr val="FF0000"/>
              </a:solidFill>
            </a:endParaRPr>
          </a:p>
        </p:txBody>
      </p:sp>
      <p:sp>
        <p:nvSpPr>
          <p:cNvPr id="98311" name="Rectangle 7"/>
          <p:cNvSpPr>
            <a:spLocks noChangeArrowheads="1"/>
          </p:cNvSpPr>
          <p:nvPr/>
        </p:nvSpPr>
        <p:spPr bwMode="auto">
          <a:xfrm>
            <a:off x="725990" y="3446343"/>
            <a:ext cx="62247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smtClean="0">
                <a:solidFill>
                  <a:srgbClr val="FF0000"/>
                </a:solidFill>
              </a:rPr>
              <a:t>He is used to sleeping late at night.</a:t>
            </a:r>
            <a:endParaRPr lang="en-US" altLang="zh-CN" sz="3200" b="1" dirty="0">
              <a:solidFill>
                <a:srgbClr val="FF0000"/>
              </a:solidFill>
            </a:endParaRPr>
          </a:p>
        </p:txBody>
      </p:sp>
      <p:sp>
        <p:nvSpPr>
          <p:cNvPr id="98313" name="Rectangle 9"/>
          <p:cNvSpPr>
            <a:spLocks noChangeArrowheads="1"/>
          </p:cNvSpPr>
          <p:nvPr/>
        </p:nvSpPr>
        <p:spPr bwMode="auto">
          <a:xfrm>
            <a:off x="725990" y="5059340"/>
            <a:ext cx="60083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smtClean="0">
                <a:solidFill>
                  <a:srgbClr val="FF0000"/>
                </a:solidFill>
              </a:rPr>
              <a:t>Did Ken use to be afraid of dogs?</a:t>
            </a:r>
            <a:endParaRPr lang="en-US" altLang="zh-CN" sz="3200" b="1"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10"/>
                                        </p:tgtEl>
                                        <p:attrNameLst>
                                          <p:attrName>style.visibility</p:attrName>
                                        </p:attrNameLst>
                                      </p:cBhvr>
                                      <p:to>
                                        <p:strVal val="visible"/>
                                      </p:to>
                                    </p:set>
                                    <p:animEffect transition="in" filter="dissolve">
                                      <p:cBhvr>
                                        <p:cTn id="7" dur="500"/>
                                        <p:tgtEl>
                                          <p:spTgt spid="98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311"/>
                                        </p:tgtEl>
                                        <p:attrNameLst>
                                          <p:attrName>style.visibility</p:attrName>
                                        </p:attrNameLst>
                                      </p:cBhvr>
                                      <p:to>
                                        <p:strVal val="visible"/>
                                      </p:to>
                                    </p:set>
                                    <p:animEffect transition="in" filter="dissolve">
                                      <p:cBhvr>
                                        <p:cTn id="12" dur="500"/>
                                        <p:tgtEl>
                                          <p:spTgt spid="98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13"/>
                                        </p:tgtEl>
                                        <p:attrNameLst>
                                          <p:attrName>style.visibility</p:attrName>
                                        </p:attrNameLst>
                                      </p:cBhvr>
                                      <p:to>
                                        <p:strVal val="visible"/>
                                      </p:to>
                                    </p:set>
                                    <p:animEffect transition="in" filter="dissolve">
                                      <p:cBhvr>
                                        <p:cTn id="17" dur="500"/>
                                        <p:tgtEl>
                                          <p:spTgt spid="98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p:bldP spid="98311" grpId="0"/>
      <p:bldP spid="9831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2776" name="Rectangle 8"/>
          <p:cNvSpPr>
            <a:spLocks noChangeArrowheads="1"/>
          </p:cNvSpPr>
          <p:nvPr/>
        </p:nvSpPr>
        <p:spPr bwMode="auto">
          <a:xfrm>
            <a:off x="971550" y="2492375"/>
            <a:ext cx="7345363" cy="192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400" b="1" dirty="0" smtClean="0"/>
              <a:t>Make up a conversation </a:t>
            </a:r>
            <a:r>
              <a:rPr lang="en-US" altLang="zh-CN" sz="3400" b="1" dirty="0"/>
              <a:t>about what people can do to </a:t>
            </a:r>
            <a:r>
              <a:rPr lang="en-US" altLang="zh-CN" sz="3400" b="1" dirty="0" smtClean="0"/>
              <a:t>help the environment by using modal verbs. </a:t>
            </a:r>
            <a:endParaRPr lang="en-US" altLang="zh-CN" sz="3400" b="1" dirty="0">
              <a:cs typeface="Times New Roman" panose="02020603050405020304" pitchFamily="18" charset="0"/>
            </a:endParaRPr>
          </a:p>
        </p:txBody>
      </p:sp>
      <p:pic>
        <p:nvPicPr>
          <p:cNvPr id="32777" name="Picture 9" descr="Homework2"/>
          <p:cNvPicPr>
            <a:picLocks noChangeAspect="1" noChangeArrowheads="1"/>
          </p:cNvPicPr>
          <p:nvPr/>
        </p:nvPicPr>
        <p:blipFill>
          <a:blip r:embed="rId3">
            <a:extLst>
              <a:ext uri="{28A0092B-C50C-407E-A947-70E740481C1C}">
                <a14:useLocalDpi xmlns:a14="http://schemas.microsoft.com/office/drawing/2010/main" val="0"/>
              </a:ext>
            </a:extLst>
          </a:blip>
          <a:srcRect l="7262" t="36436" r="4222" b="32076"/>
          <a:stretch>
            <a:fillRect/>
          </a:stretch>
        </p:blipFill>
        <p:spPr bwMode="auto">
          <a:xfrm>
            <a:off x="2411760" y="980728"/>
            <a:ext cx="4679950" cy="1227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900113" y="1993036"/>
            <a:ext cx="4608512" cy="417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5" tIns="45706" rIns="91415" bIns="45706">
            <a:spAutoFit/>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800100" indent="-342900">
              <a:defRPr>
                <a:solidFill>
                  <a:schemeClr val="tx1"/>
                </a:solidFill>
                <a:latin typeface="Times New Roman" panose="02020603050405020304" pitchFamily="18" charset="0"/>
                <a:ea typeface="宋体" panose="02010600030101010101" pitchFamily="2" charset="-122"/>
              </a:defRPr>
            </a:lvl2pPr>
            <a:lvl3pPr marL="1257300" indent="-342900">
              <a:defRPr>
                <a:solidFill>
                  <a:schemeClr val="tx1"/>
                </a:solidFill>
                <a:latin typeface="Times New Roman" panose="02020603050405020304" pitchFamily="18" charset="0"/>
                <a:ea typeface="宋体" panose="02010600030101010101" pitchFamily="2" charset="-122"/>
              </a:defRPr>
            </a:lvl3pPr>
            <a:lvl4pPr marL="1714500" indent="-342900">
              <a:defRPr>
                <a:solidFill>
                  <a:schemeClr val="tx1"/>
                </a:solidFill>
                <a:latin typeface="Times New Roman" panose="02020603050405020304" pitchFamily="18" charset="0"/>
                <a:ea typeface="宋体" panose="02010600030101010101" pitchFamily="2" charset="-122"/>
              </a:defRPr>
            </a:lvl4pPr>
            <a:lvl5pPr marL="2171700" indent="-342900">
              <a:defRPr>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buFontTx/>
              <a:buAutoNum type="arabicPeriod"/>
            </a:pPr>
            <a:r>
              <a:rPr lang="en-US" altLang="zh-CN" sz="3200" b="1" dirty="0"/>
              <a:t> </a:t>
            </a:r>
            <a:r>
              <a:rPr lang="zh-CN" altLang="en-US" sz="3200" b="1" dirty="0"/>
              <a:t>不同种类的污染</a:t>
            </a:r>
          </a:p>
          <a:p>
            <a:pPr>
              <a:lnSpc>
                <a:spcPct val="120000"/>
              </a:lnSpc>
              <a:buFontTx/>
              <a:buAutoNum type="arabicPeriod"/>
            </a:pPr>
            <a:endParaRPr lang="zh-CN" altLang="en-US" sz="3200" b="1" dirty="0"/>
          </a:p>
          <a:p>
            <a:pPr>
              <a:lnSpc>
                <a:spcPct val="120000"/>
              </a:lnSpc>
            </a:pPr>
            <a:r>
              <a:rPr lang="en-US" altLang="zh-CN" sz="3200" b="1" dirty="0"/>
              <a:t>2. </a:t>
            </a:r>
            <a:r>
              <a:rPr lang="zh-CN" altLang="en-US" sz="3200" b="1" dirty="0"/>
              <a:t>河底</a:t>
            </a:r>
          </a:p>
          <a:p>
            <a:pPr>
              <a:lnSpc>
                <a:spcPct val="120000"/>
              </a:lnSpc>
            </a:pPr>
            <a:endParaRPr lang="zh-CN" altLang="en-US" sz="3200" b="1" dirty="0"/>
          </a:p>
          <a:p>
            <a:pPr>
              <a:lnSpc>
                <a:spcPct val="120000"/>
              </a:lnSpc>
            </a:pPr>
            <a:r>
              <a:rPr lang="en-US" altLang="zh-CN" sz="3200" b="1" dirty="0"/>
              <a:t>3. </a:t>
            </a:r>
            <a:r>
              <a:rPr lang="zh-CN" altLang="en-US" sz="3200" b="1" dirty="0"/>
              <a:t>把垃圾扔到河里</a:t>
            </a:r>
          </a:p>
          <a:p>
            <a:pPr>
              <a:lnSpc>
                <a:spcPct val="120000"/>
              </a:lnSpc>
            </a:pPr>
            <a:endParaRPr lang="zh-CN" altLang="en-US" sz="3200" b="1" dirty="0"/>
          </a:p>
          <a:p>
            <a:pPr>
              <a:lnSpc>
                <a:spcPct val="120000"/>
              </a:lnSpc>
            </a:pPr>
            <a:r>
              <a:rPr lang="en-US" altLang="zh-CN" sz="3200" b="1" dirty="0"/>
              <a:t>4. </a:t>
            </a:r>
            <a:r>
              <a:rPr lang="zh-CN" altLang="en-US" sz="3200" b="1" dirty="0"/>
              <a:t>在</a:t>
            </a:r>
            <a:r>
              <a:rPr lang="en-US" altLang="zh-CN" sz="3200" b="1" dirty="0"/>
              <a:t>……</a:t>
            </a:r>
            <a:r>
              <a:rPr lang="zh-CN" altLang="en-US" sz="3200" b="1" dirty="0"/>
              <a:t>中起作用</a:t>
            </a:r>
          </a:p>
        </p:txBody>
      </p:sp>
      <p:sp>
        <p:nvSpPr>
          <p:cNvPr id="2054" name="Text Box 6"/>
          <p:cNvSpPr txBox="1">
            <a:spLocks noChangeArrowheads="1"/>
          </p:cNvSpPr>
          <p:nvPr/>
        </p:nvSpPr>
        <p:spPr bwMode="auto">
          <a:xfrm>
            <a:off x="1403350" y="2572474"/>
            <a:ext cx="4832527" cy="60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a:solidFill>
                  <a:srgbClr val="FF0000"/>
                </a:solidFill>
              </a:rPr>
              <a:t>different kinds of pollution</a:t>
            </a:r>
          </a:p>
        </p:txBody>
      </p:sp>
      <p:sp>
        <p:nvSpPr>
          <p:cNvPr id="2055" name="Text Box 7"/>
          <p:cNvSpPr txBox="1">
            <a:spLocks noChangeArrowheads="1"/>
          </p:cNvSpPr>
          <p:nvPr/>
        </p:nvSpPr>
        <p:spPr bwMode="auto">
          <a:xfrm>
            <a:off x="1409700" y="3699824"/>
            <a:ext cx="4100981" cy="60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the bottom of the river</a:t>
            </a:r>
          </a:p>
        </p:txBody>
      </p:sp>
      <p:sp>
        <p:nvSpPr>
          <p:cNvPr id="2056" name="Text Box 8"/>
          <p:cNvSpPr txBox="1">
            <a:spLocks noChangeArrowheads="1"/>
          </p:cNvSpPr>
          <p:nvPr/>
        </p:nvSpPr>
        <p:spPr bwMode="auto">
          <a:xfrm>
            <a:off x="1409700" y="4898244"/>
            <a:ext cx="5052139" cy="60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throw rubbish into the river</a:t>
            </a:r>
          </a:p>
        </p:txBody>
      </p:sp>
      <p:sp>
        <p:nvSpPr>
          <p:cNvPr id="2057" name="Text Box 9"/>
          <p:cNvSpPr txBox="1">
            <a:spLocks noChangeArrowheads="1"/>
          </p:cNvSpPr>
          <p:nvPr/>
        </p:nvSpPr>
        <p:spPr bwMode="auto">
          <a:xfrm>
            <a:off x="4569002" y="5471678"/>
            <a:ext cx="3333750" cy="65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play a part in</a:t>
            </a:r>
          </a:p>
        </p:txBody>
      </p:sp>
      <p:sp>
        <p:nvSpPr>
          <p:cNvPr id="2063" name="Text Box 15"/>
          <p:cNvSpPr txBox="1">
            <a:spLocks noChangeArrowheads="1"/>
          </p:cNvSpPr>
          <p:nvPr/>
        </p:nvSpPr>
        <p:spPr bwMode="auto">
          <a:xfrm>
            <a:off x="468313" y="1389786"/>
            <a:ext cx="7991475"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dirty="0">
                <a:solidFill>
                  <a:srgbClr val="0000FF"/>
                </a:solidFill>
                <a:latin typeface="Arial" panose="020B0604020202020204" pitchFamily="34" charset="0"/>
              </a:rPr>
              <a:t>I. Check if you </a:t>
            </a:r>
            <a:r>
              <a:rPr lang="en-US" altLang="zh-CN" sz="3200" b="1" dirty="0" smtClean="0">
                <a:solidFill>
                  <a:srgbClr val="0000FF"/>
                </a:solidFill>
                <a:latin typeface="Arial" panose="020B0604020202020204" pitchFamily="34" charset="0"/>
              </a:rPr>
              <a:t>remember </a:t>
            </a:r>
            <a:r>
              <a:rPr lang="en-US" altLang="zh-CN" sz="3200" b="1" dirty="0">
                <a:solidFill>
                  <a:srgbClr val="0000FF"/>
                </a:solidFill>
                <a:latin typeface="Arial" panose="020B0604020202020204" pitchFamily="34" charset="0"/>
              </a:rPr>
              <a:t>these phrases.</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23204" t="25315" r="20893" b="24056"/>
          <a:stretch/>
        </p:blipFill>
        <p:spPr>
          <a:xfrm>
            <a:off x="2339752" y="436542"/>
            <a:ext cx="3816425" cy="86409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055">
                                            <p:txEl>
                                              <p:pRg st="0" end="0"/>
                                            </p:txEl>
                                          </p:spTgt>
                                        </p:tgtEl>
                                        <p:attrNameLst>
                                          <p:attrName>style.visibility</p:attrName>
                                        </p:attrNameLst>
                                      </p:cBhvr>
                                      <p:to>
                                        <p:strVal val="visible"/>
                                      </p:to>
                                    </p:set>
                                    <p:animEffect transition="in" filter="barn(inVertical)">
                                      <p:cBhvr>
                                        <p:cTn id="12" dur="500"/>
                                        <p:tgtEl>
                                          <p:spTgt spid="20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056">
                                            <p:txEl>
                                              <p:pRg st="0" end="0"/>
                                            </p:txEl>
                                          </p:spTgt>
                                        </p:tgtEl>
                                        <p:attrNameLst>
                                          <p:attrName>style.visibility</p:attrName>
                                        </p:attrNameLst>
                                      </p:cBhvr>
                                      <p:to>
                                        <p:strVal val="visible"/>
                                      </p:to>
                                    </p:set>
                                    <p:animEffect transition="in" filter="barn(inVertical)">
                                      <p:cBhvr>
                                        <p:cTn id="17" dur="500"/>
                                        <p:tgtEl>
                                          <p:spTgt spid="205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057">
                                            <p:txEl>
                                              <p:pRg st="0" end="0"/>
                                            </p:txEl>
                                          </p:spTgt>
                                        </p:tgtEl>
                                        <p:attrNameLst>
                                          <p:attrName>style.visibility</p:attrName>
                                        </p:attrNameLst>
                                      </p:cBhvr>
                                      <p:to>
                                        <p:strVal val="visible"/>
                                      </p:to>
                                    </p:set>
                                    <p:animEffect transition="in" filter="barn(inVertical)">
                                      <p:cBhvr>
                                        <p:cTn id="22" dur="500"/>
                                        <p:tgtEl>
                                          <p:spTgt spid="20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9939" name="Rectangle 3"/>
          <p:cNvSpPr>
            <a:spLocks noGrp="1" noChangeArrowheads="1"/>
          </p:cNvSpPr>
          <p:nvPr>
            <p:ph type="body" idx="4294967295"/>
          </p:nvPr>
        </p:nvSpPr>
        <p:spPr>
          <a:xfrm>
            <a:off x="684213" y="836613"/>
            <a:ext cx="3538537" cy="4525962"/>
          </a:xfrm>
        </p:spPr>
        <p:txBody>
          <a:bodyPr/>
          <a:lstStyle/>
          <a:p>
            <a:pPr>
              <a:lnSpc>
                <a:spcPct val="120000"/>
              </a:lnSpc>
              <a:spcBef>
                <a:spcPct val="0"/>
              </a:spcBef>
              <a:buFontTx/>
              <a:buNone/>
            </a:pPr>
            <a:r>
              <a:rPr lang="en-US" altLang="zh-CN" b="1"/>
              <a:t>5. </a:t>
            </a:r>
            <a:r>
              <a:rPr lang="zh-CN" altLang="en-US" b="1"/>
              <a:t>在中国南部</a:t>
            </a:r>
          </a:p>
          <a:p>
            <a:pPr>
              <a:lnSpc>
                <a:spcPct val="120000"/>
              </a:lnSpc>
              <a:spcBef>
                <a:spcPct val="0"/>
              </a:spcBef>
            </a:pPr>
            <a:endParaRPr lang="zh-CN" altLang="en-US" b="1"/>
          </a:p>
          <a:p>
            <a:pPr>
              <a:lnSpc>
                <a:spcPct val="120000"/>
              </a:lnSpc>
              <a:spcBef>
                <a:spcPct val="0"/>
              </a:spcBef>
              <a:buFontTx/>
              <a:buNone/>
            </a:pPr>
            <a:r>
              <a:rPr lang="en-US" altLang="zh-CN" b="1"/>
              <a:t>6. </a:t>
            </a:r>
            <a:r>
              <a:rPr lang="zh-CN" altLang="en-US" b="1"/>
              <a:t>对</a:t>
            </a:r>
            <a:r>
              <a:rPr lang="en-US" altLang="zh-CN" b="1"/>
              <a:t>……</a:t>
            </a:r>
            <a:r>
              <a:rPr lang="zh-CN" altLang="en-US" b="1"/>
              <a:t>有害</a:t>
            </a:r>
          </a:p>
          <a:p>
            <a:pPr>
              <a:lnSpc>
                <a:spcPct val="120000"/>
              </a:lnSpc>
              <a:spcBef>
                <a:spcPct val="0"/>
              </a:spcBef>
              <a:buFontTx/>
              <a:buNone/>
            </a:pPr>
            <a:endParaRPr lang="zh-CN" altLang="en-US" b="1"/>
          </a:p>
          <a:p>
            <a:pPr>
              <a:lnSpc>
                <a:spcPct val="120000"/>
              </a:lnSpc>
              <a:spcBef>
                <a:spcPct val="0"/>
              </a:spcBef>
              <a:buFontTx/>
              <a:buNone/>
            </a:pPr>
            <a:r>
              <a:rPr lang="en-US" altLang="zh-CN" b="1"/>
              <a:t>7. </a:t>
            </a:r>
            <a:r>
              <a:rPr lang="zh-CN" altLang="en-US" b="1"/>
              <a:t>在</a:t>
            </a:r>
            <a:r>
              <a:rPr lang="en-US" altLang="zh-CN" b="1"/>
              <a:t>……</a:t>
            </a:r>
            <a:r>
              <a:rPr lang="zh-CN" altLang="en-US" b="1"/>
              <a:t>顶部</a:t>
            </a:r>
          </a:p>
          <a:p>
            <a:pPr>
              <a:lnSpc>
                <a:spcPct val="120000"/>
              </a:lnSpc>
              <a:spcBef>
                <a:spcPct val="0"/>
              </a:spcBef>
            </a:pPr>
            <a:endParaRPr lang="zh-CN" altLang="en-US" b="1"/>
          </a:p>
          <a:p>
            <a:pPr>
              <a:lnSpc>
                <a:spcPct val="120000"/>
              </a:lnSpc>
              <a:spcBef>
                <a:spcPct val="0"/>
              </a:spcBef>
              <a:buFontTx/>
              <a:buNone/>
            </a:pPr>
            <a:r>
              <a:rPr lang="en-US" altLang="zh-CN" b="1"/>
              <a:t>8. </a:t>
            </a:r>
            <a:r>
              <a:rPr lang="zh-CN" altLang="en-US" b="1"/>
              <a:t>海洋生态系统</a:t>
            </a:r>
          </a:p>
        </p:txBody>
      </p:sp>
      <p:sp>
        <p:nvSpPr>
          <p:cNvPr id="39940" name="Text Box 4"/>
          <p:cNvSpPr txBox="1">
            <a:spLocks noChangeArrowheads="1"/>
          </p:cNvSpPr>
          <p:nvPr/>
        </p:nvSpPr>
        <p:spPr bwMode="auto">
          <a:xfrm>
            <a:off x="1187450" y="1412875"/>
            <a:ext cx="32734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in southern China</a:t>
            </a:r>
          </a:p>
        </p:txBody>
      </p:sp>
      <p:sp>
        <p:nvSpPr>
          <p:cNvPr id="39941" name="Text Box 5"/>
          <p:cNvSpPr txBox="1">
            <a:spLocks noChangeArrowheads="1"/>
          </p:cNvSpPr>
          <p:nvPr/>
        </p:nvSpPr>
        <p:spPr bwMode="auto">
          <a:xfrm>
            <a:off x="1223963" y="2596321"/>
            <a:ext cx="260667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be harmful to</a:t>
            </a:r>
            <a:r>
              <a:rPr lang="en-US" altLang="zh-CN" sz="3200" dirty="0">
                <a:solidFill>
                  <a:srgbClr val="FF0000"/>
                </a:solidFill>
              </a:rPr>
              <a:t> </a:t>
            </a:r>
          </a:p>
        </p:txBody>
      </p:sp>
      <p:sp>
        <p:nvSpPr>
          <p:cNvPr id="39942" name="Text Box 6"/>
          <p:cNvSpPr txBox="1">
            <a:spLocks noChangeArrowheads="1"/>
          </p:cNvSpPr>
          <p:nvPr/>
        </p:nvSpPr>
        <p:spPr bwMode="auto">
          <a:xfrm>
            <a:off x="1223963" y="3717032"/>
            <a:ext cx="26289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at the top of…</a:t>
            </a:r>
          </a:p>
        </p:txBody>
      </p:sp>
      <p:sp>
        <p:nvSpPr>
          <p:cNvPr id="39943" name="Text Box 7"/>
          <p:cNvSpPr txBox="1">
            <a:spLocks noChangeArrowheads="1"/>
          </p:cNvSpPr>
          <p:nvPr/>
        </p:nvSpPr>
        <p:spPr bwMode="auto">
          <a:xfrm>
            <a:off x="1187450" y="5084763"/>
            <a:ext cx="39084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716" tIns="33857" rIns="67716" bIns="33857">
            <a:spAutoFit/>
          </a:bodyPr>
          <a:lstStyle>
            <a:lvl1pPr>
              <a:defRPr>
                <a:solidFill>
                  <a:schemeClr val="tx1"/>
                </a:solidFill>
                <a:latin typeface="Times New Roman" panose="02020603050405020304" pitchFamily="18" charset="0"/>
                <a:ea typeface="宋体" panose="02010600030101010101" pitchFamily="2" charset="-122"/>
              </a:defRPr>
            </a:lvl1pPr>
            <a:lvl2pPr marL="338138">
              <a:defRPr>
                <a:solidFill>
                  <a:schemeClr val="tx1"/>
                </a:solidFill>
                <a:latin typeface="Times New Roman" panose="02020603050405020304" pitchFamily="18" charset="0"/>
                <a:ea typeface="宋体" panose="02010600030101010101" pitchFamily="2" charset="-122"/>
              </a:defRPr>
            </a:lvl2pPr>
            <a:lvl3pPr marL="677863">
              <a:defRPr>
                <a:solidFill>
                  <a:schemeClr val="tx1"/>
                </a:solidFill>
                <a:latin typeface="Times New Roman" panose="02020603050405020304" pitchFamily="18" charset="0"/>
                <a:ea typeface="宋体" panose="02010600030101010101" pitchFamily="2" charset="-122"/>
              </a:defRPr>
            </a:lvl3pPr>
            <a:lvl4pPr marL="1016000">
              <a:defRPr>
                <a:solidFill>
                  <a:schemeClr val="tx1"/>
                </a:solidFill>
                <a:latin typeface="Times New Roman" panose="02020603050405020304" pitchFamily="18" charset="0"/>
                <a:ea typeface="宋体" panose="02010600030101010101" pitchFamily="2" charset="-122"/>
              </a:defRPr>
            </a:lvl4pPr>
            <a:lvl5pPr marL="1354138">
              <a:defRPr>
                <a:solidFill>
                  <a:schemeClr val="tx1"/>
                </a:solidFill>
                <a:latin typeface="Times New Roman" panose="02020603050405020304" pitchFamily="18" charset="0"/>
                <a:ea typeface="宋体" panose="02010600030101010101" pitchFamily="2" charset="-122"/>
              </a:defRPr>
            </a:lvl5pPr>
            <a:lvl6pPr marL="18113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2685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27257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182938"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b="1" dirty="0">
                <a:solidFill>
                  <a:srgbClr val="FF0000"/>
                </a:solidFill>
              </a:rPr>
              <a:t>the ocean’s ecosystem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arn(inVertical)">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9941">
                                            <p:txEl>
                                              <p:pRg st="0" end="0"/>
                                            </p:txEl>
                                          </p:spTgt>
                                        </p:tgtEl>
                                        <p:attrNameLst>
                                          <p:attrName>style.visibility</p:attrName>
                                        </p:attrNameLst>
                                      </p:cBhvr>
                                      <p:to>
                                        <p:strVal val="visible"/>
                                      </p:to>
                                    </p:set>
                                    <p:animEffect transition="in" filter="barn(inVertical)">
                                      <p:cBhvr>
                                        <p:cTn id="12" dur="500"/>
                                        <p:tgtEl>
                                          <p:spTgt spid="399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barn(inVertical)">
                                      <p:cBhvr>
                                        <p:cTn id="17" dur="500"/>
                                        <p:tgtEl>
                                          <p:spTgt spid="39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9943">
                                            <p:txEl>
                                              <p:pRg st="0" end="0"/>
                                            </p:txEl>
                                          </p:spTgt>
                                        </p:tgtEl>
                                        <p:attrNameLst>
                                          <p:attrName>style.visibility</p:attrName>
                                        </p:attrNameLst>
                                      </p:cBhvr>
                                      <p:to>
                                        <p:strVal val="visible"/>
                                      </p:to>
                                    </p:set>
                                    <p:animEffect transition="in" filter="barn(inVertical)">
                                      <p:cBhvr>
                                        <p:cTn id="22" dur="500"/>
                                        <p:tgtEl>
                                          <p:spTgt spid="399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8"/>
          <p:cNvSpPr>
            <a:spLocks noChangeArrowheads="1"/>
          </p:cNvSpPr>
          <p:nvPr/>
        </p:nvSpPr>
        <p:spPr bwMode="auto">
          <a:xfrm>
            <a:off x="446662" y="188640"/>
            <a:ext cx="6396037" cy="62865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0" tIns="45703" rIns="91410" bIns="45703">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3200" b="1" dirty="0">
                <a:solidFill>
                  <a:srgbClr val="0000FF"/>
                </a:solidFill>
                <a:latin typeface="Arial" panose="020B0604020202020204" pitchFamily="34" charset="0"/>
              </a:rPr>
              <a:t>II. Translation.</a:t>
            </a:r>
            <a:endParaRPr lang="en-US" altLang="zh-CN" sz="3200" b="1" i="1" dirty="0">
              <a:solidFill>
                <a:srgbClr val="0000FF"/>
              </a:solidFill>
              <a:latin typeface="Arial" panose="020B0604020202020204" pitchFamily="34" charset="0"/>
            </a:endParaRPr>
          </a:p>
        </p:txBody>
      </p:sp>
      <p:sp>
        <p:nvSpPr>
          <p:cNvPr id="6147" name="Text Box 3"/>
          <p:cNvSpPr txBox="1">
            <a:spLocks noChangeArrowheads="1"/>
          </p:cNvSpPr>
          <p:nvPr/>
        </p:nvSpPr>
        <p:spPr bwMode="auto">
          <a:xfrm>
            <a:off x="454844" y="705605"/>
            <a:ext cx="7835900" cy="68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5" tIns="45706" rIns="91415" bIns="45706">
            <a:spAutoFit/>
          </a:bodyPr>
          <a:lstStyle/>
          <a:p>
            <a:pPr>
              <a:lnSpc>
                <a:spcPct val="120000"/>
              </a:lnSpc>
            </a:pPr>
            <a:r>
              <a:rPr lang="en-US" altLang="zh-CN" sz="3200" b="1" dirty="0"/>
              <a:t>1. </a:t>
            </a:r>
            <a:r>
              <a:rPr lang="zh-CN" altLang="en-US" sz="3200" b="1" dirty="0" smtClean="0"/>
              <a:t>这不</a:t>
            </a:r>
            <a:r>
              <a:rPr lang="zh-CN" altLang="en-US" sz="3200" b="1" dirty="0"/>
              <a:t>仅残酷还对环境有害。</a:t>
            </a:r>
          </a:p>
        </p:txBody>
      </p:sp>
      <p:sp>
        <p:nvSpPr>
          <p:cNvPr id="6150" name="Text Box 6"/>
          <p:cNvSpPr txBox="1">
            <a:spLocks noChangeArrowheads="1"/>
          </p:cNvSpPr>
          <p:nvPr/>
        </p:nvSpPr>
        <p:spPr bwMode="auto">
          <a:xfrm>
            <a:off x="885056" y="1318380"/>
            <a:ext cx="691356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5" tIns="45706" rIns="91415" bIns="45706">
            <a:spAutoFit/>
          </a:bodyPr>
          <a:lstStyle/>
          <a:p>
            <a:pPr>
              <a:lnSpc>
                <a:spcPct val="120000"/>
              </a:lnSpc>
            </a:pPr>
            <a:r>
              <a:rPr lang="en-US" altLang="zh-CN" sz="3200" b="1" dirty="0">
                <a:solidFill>
                  <a:srgbClr val="FF0000"/>
                </a:solidFill>
              </a:rPr>
              <a:t>This </a:t>
            </a:r>
            <a:r>
              <a:rPr lang="en-US" altLang="zh-CN" sz="3200" b="1" dirty="0" smtClean="0">
                <a:solidFill>
                  <a:srgbClr val="FF0000"/>
                </a:solidFill>
              </a:rPr>
              <a:t>is </a:t>
            </a:r>
            <a:r>
              <a:rPr lang="en-US" altLang="zh-CN" sz="3200" b="1" dirty="0">
                <a:solidFill>
                  <a:srgbClr val="FF0000"/>
                </a:solidFill>
              </a:rPr>
              <a:t>not only cruel, but also harmful to the environment.</a:t>
            </a:r>
          </a:p>
        </p:txBody>
      </p:sp>
      <p:sp>
        <p:nvSpPr>
          <p:cNvPr id="5" name="Rectangle 3"/>
          <p:cNvSpPr txBox="1">
            <a:spLocks noChangeArrowheads="1"/>
          </p:cNvSpPr>
          <p:nvPr/>
        </p:nvSpPr>
        <p:spPr bwMode="auto">
          <a:xfrm>
            <a:off x="467544" y="2578855"/>
            <a:ext cx="8136904" cy="364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5" tIns="45706" rIns="91415" bIns="45706"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buFontTx/>
              <a:buNone/>
            </a:pPr>
            <a:r>
              <a:rPr lang="en-US" altLang="zh-CN" b="1" dirty="0" smtClean="0"/>
              <a:t>3. </a:t>
            </a:r>
            <a:r>
              <a:rPr lang="zh-CN" altLang="en-US" b="1" dirty="0" smtClean="0"/>
              <a:t>鲨鱼处于海洋食物链的顶部。</a:t>
            </a:r>
          </a:p>
          <a:p>
            <a:pPr>
              <a:lnSpc>
                <a:spcPct val="120000"/>
              </a:lnSpc>
              <a:spcBef>
                <a:spcPct val="0"/>
              </a:spcBef>
            </a:pPr>
            <a:endParaRPr lang="zh-CN" altLang="en-US" b="1" dirty="0" smtClean="0"/>
          </a:p>
          <a:p>
            <a:pPr>
              <a:lnSpc>
                <a:spcPct val="120000"/>
              </a:lnSpc>
              <a:spcBef>
                <a:spcPct val="0"/>
              </a:spcBef>
            </a:pPr>
            <a:endParaRPr lang="zh-CN" altLang="en-US" b="1" dirty="0" smtClean="0"/>
          </a:p>
          <a:p>
            <a:pPr>
              <a:lnSpc>
                <a:spcPct val="120000"/>
              </a:lnSpc>
              <a:spcBef>
                <a:spcPct val="0"/>
              </a:spcBef>
              <a:buFontTx/>
              <a:buNone/>
            </a:pPr>
            <a:r>
              <a:rPr lang="en-US" altLang="zh-CN" b="1" dirty="0" smtClean="0"/>
              <a:t>4. </a:t>
            </a:r>
            <a:r>
              <a:rPr lang="zh-CN" altLang="en-US" b="1" dirty="0" smtClean="0"/>
              <a:t>许多人相信鱼翅对健康有好处。</a:t>
            </a:r>
            <a:endParaRPr lang="zh-CN" altLang="en-US" b="1" dirty="0"/>
          </a:p>
        </p:txBody>
      </p:sp>
      <p:sp>
        <p:nvSpPr>
          <p:cNvPr id="6" name="Text Box 4"/>
          <p:cNvSpPr txBox="1">
            <a:spLocks noChangeArrowheads="1"/>
          </p:cNvSpPr>
          <p:nvPr/>
        </p:nvSpPr>
        <p:spPr bwMode="auto">
          <a:xfrm>
            <a:off x="839019" y="3153530"/>
            <a:ext cx="727233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5" tIns="45706" rIns="91415" bIns="45706">
            <a:spAutoFit/>
          </a:bodyPr>
          <a:lstStyle/>
          <a:p>
            <a:pPr>
              <a:lnSpc>
                <a:spcPct val="120000"/>
              </a:lnSpc>
            </a:pPr>
            <a:r>
              <a:rPr lang="en-US" altLang="zh-CN" sz="3200" b="1" dirty="0">
                <a:solidFill>
                  <a:srgbClr val="FF0000"/>
                </a:solidFill>
              </a:rPr>
              <a:t>Sharks are at the top of the food chain in the ocean’s ecosystem.</a:t>
            </a:r>
          </a:p>
        </p:txBody>
      </p:sp>
      <p:sp>
        <p:nvSpPr>
          <p:cNvPr id="7" name="Text Box 5"/>
          <p:cNvSpPr txBox="1">
            <a:spLocks noChangeArrowheads="1"/>
          </p:cNvSpPr>
          <p:nvPr/>
        </p:nvSpPr>
        <p:spPr bwMode="auto">
          <a:xfrm>
            <a:off x="910456" y="4953755"/>
            <a:ext cx="6678613" cy="127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5" tIns="45706" rIns="91415" bIns="45706">
            <a:spAutoFit/>
          </a:bodyPr>
          <a:lstStyle/>
          <a:p>
            <a:pPr>
              <a:lnSpc>
                <a:spcPct val="120000"/>
              </a:lnSpc>
            </a:pPr>
            <a:r>
              <a:rPr lang="en-US" altLang="zh-CN" sz="3200" b="1" dirty="0">
                <a:solidFill>
                  <a:srgbClr val="FF0000"/>
                </a:solidFill>
              </a:rPr>
              <a:t>A lot of people believe that </a:t>
            </a:r>
            <a:r>
              <a:rPr lang="en-US" altLang="zh-CN" sz="3200" b="1" dirty="0" smtClean="0">
                <a:solidFill>
                  <a:srgbClr val="FF0000"/>
                </a:solidFill>
              </a:rPr>
              <a:t>shark </a:t>
            </a:r>
            <a:r>
              <a:rPr lang="en-US" altLang="zh-CN" sz="3200" b="1" dirty="0">
                <a:solidFill>
                  <a:srgbClr val="FF0000"/>
                </a:solidFill>
              </a:rPr>
              <a:t>fins are good for health.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randombar(horizontal)">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5059" name="Rectangle 3"/>
          <p:cNvSpPr>
            <a:spLocks noGrp="1" noChangeArrowheads="1"/>
          </p:cNvSpPr>
          <p:nvPr>
            <p:ph type="body" idx="4294967295"/>
          </p:nvPr>
        </p:nvSpPr>
        <p:spPr>
          <a:xfrm>
            <a:off x="250825" y="1700213"/>
            <a:ext cx="7850188" cy="4535487"/>
          </a:xfrm>
        </p:spPr>
        <p:txBody>
          <a:bodyPr/>
          <a:lstStyle/>
          <a:p>
            <a:pPr marL="441325" indent="-441325">
              <a:lnSpc>
                <a:spcPct val="120000"/>
              </a:lnSpc>
              <a:spcBef>
                <a:spcPct val="0"/>
              </a:spcBef>
              <a:buFontTx/>
              <a:buNone/>
            </a:pPr>
            <a:r>
              <a:rPr lang="en-US" altLang="zh-CN" b="1" dirty="0">
                <a:solidFill>
                  <a:srgbClr val="0000FF"/>
                </a:solidFill>
                <a:latin typeface="Arial" panose="020B0604020202020204" pitchFamily="34" charset="0"/>
              </a:rPr>
              <a:t>Pay attention to the sentences.</a:t>
            </a:r>
          </a:p>
          <a:p>
            <a:pPr marL="441325" indent="-441325">
              <a:lnSpc>
                <a:spcPct val="120000"/>
              </a:lnSpc>
              <a:spcBef>
                <a:spcPct val="0"/>
              </a:spcBef>
              <a:buFontTx/>
              <a:buNone/>
            </a:pPr>
            <a:r>
              <a:rPr lang="en-US" altLang="zh-CN" b="1" dirty="0"/>
              <a:t>1. We</a:t>
            </a:r>
            <a:r>
              <a:rPr lang="en-US" altLang="zh-CN" b="1" dirty="0">
                <a:solidFill>
                  <a:srgbClr val="FF0000"/>
                </a:solidFill>
              </a:rPr>
              <a:t>’re</a:t>
            </a:r>
            <a:r>
              <a:rPr lang="en-US" altLang="zh-CN" b="1" dirty="0"/>
              <a:t> </a:t>
            </a:r>
            <a:r>
              <a:rPr lang="en-US" altLang="zh-CN" b="1" dirty="0">
                <a:solidFill>
                  <a:srgbClr val="FF0000"/>
                </a:solidFill>
              </a:rPr>
              <a:t>trying</a:t>
            </a:r>
            <a:r>
              <a:rPr lang="en-US" altLang="zh-CN" b="1" dirty="0"/>
              <a:t> to save the earth.</a:t>
            </a:r>
          </a:p>
          <a:p>
            <a:pPr marL="441325" indent="-441325">
              <a:lnSpc>
                <a:spcPct val="120000"/>
              </a:lnSpc>
              <a:spcBef>
                <a:spcPct val="0"/>
              </a:spcBef>
              <a:buFontTx/>
              <a:buNone/>
            </a:pPr>
            <a:r>
              <a:rPr lang="en-US" altLang="zh-CN" b="1" dirty="0"/>
              <a:t>2. The river </a:t>
            </a:r>
            <a:r>
              <a:rPr lang="en-US" altLang="zh-CN" b="1" dirty="0">
                <a:solidFill>
                  <a:srgbClr val="FF0000"/>
                </a:solidFill>
              </a:rPr>
              <a:t>used to</a:t>
            </a:r>
            <a:r>
              <a:rPr lang="en-US" altLang="zh-CN" b="1" dirty="0"/>
              <a:t> be so clean.</a:t>
            </a:r>
          </a:p>
          <a:p>
            <a:pPr marL="441325" indent="-441325">
              <a:lnSpc>
                <a:spcPct val="120000"/>
              </a:lnSpc>
              <a:spcBef>
                <a:spcPct val="0"/>
              </a:spcBef>
              <a:buFontTx/>
              <a:buNone/>
            </a:pPr>
            <a:r>
              <a:rPr lang="en-US" altLang="zh-CN" b="1" dirty="0"/>
              <a:t>3. The air</a:t>
            </a:r>
            <a:r>
              <a:rPr lang="en-US" altLang="zh-CN" b="1" dirty="0">
                <a:solidFill>
                  <a:srgbClr val="FF0000"/>
                </a:solidFill>
              </a:rPr>
              <a:t> is </a:t>
            </a:r>
            <a:r>
              <a:rPr lang="en-US" altLang="zh-CN" b="1" dirty="0"/>
              <a:t>badly </a:t>
            </a:r>
            <a:r>
              <a:rPr lang="en-US" altLang="zh-CN" b="1" dirty="0">
                <a:solidFill>
                  <a:srgbClr val="FF0000"/>
                </a:solidFill>
              </a:rPr>
              <a:t>polluted</a:t>
            </a:r>
            <a:r>
              <a:rPr lang="en-US" altLang="zh-CN" b="1" dirty="0"/>
              <a:t>.</a:t>
            </a:r>
          </a:p>
          <a:p>
            <a:pPr marL="441325" indent="-441325">
              <a:lnSpc>
                <a:spcPct val="120000"/>
              </a:lnSpc>
              <a:spcBef>
                <a:spcPct val="0"/>
              </a:spcBef>
              <a:buFontTx/>
              <a:buNone/>
            </a:pPr>
            <a:r>
              <a:rPr lang="en-US" altLang="zh-CN" b="1" dirty="0"/>
              <a:t>4. No scientific studies </a:t>
            </a:r>
            <a:r>
              <a:rPr lang="en-US" altLang="zh-CN" b="1" dirty="0">
                <a:solidFill>
                  <a:srgbClr val="FF0000"/>
                </a:solidFill>
              </a:rPr>
              <a:t>have shown</a:t>
            </a:r>
            <a:r>
              <a:rPr lang="en-US" altLang="zh-CN" b="1" dirty="0"/>
              <a:t> that shark fins are good for health.</a:t>
            </a:r>
          </a:p>
          <a:p>
            <a:pPr marL="441325" indent="-441325">
              <a:lnSpc>
                <a:spcPct val="120000"/>
              </a:lnSpc>
              <a:spcBef>
                <a:spcPct val="0"/>
              </a:spcBef>
              <a:buFontTx/>
              <a:buNone/>
            </a:pPr>
            <a:r>
              <a:rPr lang="en-US" altLang="zh-CN" b="1" dirty="0"/>
              <a:t>5. We </a:t>
            </a:r>
            <a:r>
              <a:rPr lang="en-US" altLang="zh-CN" b="1" dirty="0">
                <a:solidFill>
                  <a:srgbClr val="FF0000"/>
                </a:solidFill>
              </a:rPr>
              <a:t>should</a:t>
            </a:r>
            <a:r>
              <a:rPr lang="en-US" altLang="zh-CN" b="1" dirty="0"/>
              <a:t> help save the sharks.</a:t>
            </a:r>
          </a:p>
        </p:txBody>
      </p:sp>
      <p:sp>
        <p:nvSpPr>
          <p:cNvPr id="45060" name="Rectangle 4"/>
          <p:cNvSpPr>
            <a:spLocks noChangeArrowheads="1"/>
          </p:cNvSpPr>
          <p:nvPr/>
        </p:nvSpPr>
        <p:spPr bwMode="auto">
          <a:xfrm>
            <a:off x="6037263" y="2348880"/>
            <a:ext cx="3033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800100" indent="-342900">
              <a:defRPr>
                <a:solidFill>
                  <a:schemeClr val="tx1"/>
                </a:solidFill>
                <a:latin typeface="Times New Roman" panose="02020603050405020304" pitchFamily="18" charset="0"/>
                <a:ea typeface="宋体" panose="02010600030101010101" pitchFamily="2" charset="-122"/>
              </a:defRPr>
            </a:lvl2pPr>
            <a:lvl3pPr marL="1257300" indent="-342900">
              <a:defRPr>
                <a:solidFill>
                  <a:schemeClr val="tx1"/>
                </a:solidFill>
                <a:latin typeface="Times New Roman" panose="02020603050405020304" pitchFamily="18" charset="0"/>
                <a:ea typeface="宋体" panose="02010600030101010101" pitchFamily="2" charset="-122"/>
              </a:defRPr>
            </a:lvl3pPr>
            <a:lvl4pPr marL="1714500" indent="-342900">
              <a:defRPr>
                <a:solidFill>
                  <a:schemeClr val="tx1"/>
                </a:solidFill>
                <a:latin typeface="Times New Roman" panose="02020603050405020304" pitchFamily="18" charset="0"/>
                <a:ea typeface="宋体" panose="02010600030101010101" pitchFamily="2" charset="-122"/>
              </a:defRPr>
            </a:lvl4pPr>
            <a:lvl5pPr marL="2171700" indent="-342900">
              <a:defRPr>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sz="2800" b="1" i="1" dirty="0">
                <a:solidFill>
                  <a:srgbClr val="CC00FF"/>
                </a:solidFill>
              </a:rPr>
              <a:t>Present progressive</a:t>
            </a:r>
          </a:p>
        </p:txBody>
      </p:sp>
      <p:sp>
        <p:nvSpPr>
          <p:cNvPr id="45061" name="Rectangle 5"/>
          <p:cNvSpPr>
            <a:spLocks noChangeArrowheads="1"/>
          </p:cNvSpPr>
          <p:nvPr/>
        </p:nvSpPr>
        <p:spPr bwMode="auto">
          <a:xfrm>
            <a:off x="6011863" y="2924944"/>
            <a:ext cx="1220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CC00FF"/>
                </a:solidFill>
              </a:rPr>
              <a:t>used to</a:t>
            </a:r>
          </a:p>
        </p:txBody>
      </p:sp>
      <p:sp>
        <p:nvSpPr>
          <p:cNvPr id="45062" name="Rectangle 6"/>
          <p:cNvSpPr>
            <a:spLocks noChangeArrowheads="1"/>
          </p:cNvSpPr>
          <p:nvPr/>
        </p:nvSpPr>
        <p:spPr bwMode="auto">
          <a:xfrm>
            <a:off x="5362575" y="3557959"/>
            <a:ext cx="2105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800100" indent="-342900">
              <a:defRPr>
                <a:solidFill>
                  <a:schemeClr val="tx1"/>
                </a:solidFill>
                <a:latin typeface="Times New Roman" panose="02020603050405020304" pitchFamily="18" charset="0"/>
                <a:ea typeface="宋体" panose="02010600030101010101" pitchFamily="2" charset="-122"/>
              </a:defRPr>
            </a:lvl2pPr>
            <a:lvl3pPr marL="1257300" indent="-342900">
              <a:defRPr>
                <a:solidFill>
                  <a:schemeClr val="tx1"/>
                </a:solidFill>
                <a:latin typeface="Times New Roman" panose="02020603050405020304" pitchFamily="18" charset="0"/>
                <a:ea typeface="宋体" panose="02010600030101010101" pitchFamily="2" charset="-122"/>
              </a:defRPr>
            </a:lvl3pPr>
            <a:lvl4pPr marL="1714500" indent="-342900">
              <a:defRPr>
                <a:solidFill>
                  <a:schemeClr val="tx1"/>
                </a:solidFill>
                <a:latin typeface="Times New Roman" panose="02020603050405020304" pitchFamily="18" charset="0"/>
                <a:ea typeface="宋体" panose="02010600030101010101" pitchFamily="2" charset="-122"/>
              </a:defRPr>
            </a:lvl4pPr>
            <a:lvl5pPr marL="2171700" indent="-342900">
              <a:defRPr>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sz="2800" b="1" i="1" dirty="0">
                <a:solidFill>
                  <a:srgbClr val="CC00FF"/>
                </a:solidFill>
              </a:rPr>
              <a:t>Passive voice</a:t>
            </a:r>
          </a:p>
        </p:txBody>
      </p:sp>
      <p:sp>
        <p:nvSpPr>
          <p:cNvPr id="45063" name="Rectangle 7"/>
          <p:cNvSpPr>
            <a:spLocks noChangeArrowheads="1"/>
          </p:cNvSpPr>
          <p:nvPr/>
        </p:nvSpPr>
        <p:spPr bwMode="auto">
          <a:xfrm>
            <a:off x="6299200" y="4740275"/>
            <a:ext cx="238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CC00FF"/>
                </a:solidFill>
              </a:rPr>
              <a:t>Present perfect</a:t>
            </a:r>
          </a:p>
        </p:txBody>
      </p:sp>
      <p:sp>
        <p:nvSpPr>
          <p:cNvPr id="45065" name="Rectangle 9"/>
          <p:cNvSpPr>
            <a:spLocks noChangeArrowheads="1"/>
          </p:cNvSpPr>
          <p:nvPr/>
        </p:nvSpPr>
        <p:spPr bwMode="auto">
          <a:xfrm>
            <a:off x="6515100" y="5301208"/>
            <a:ext cx="198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CC00FF"/>
                </a:solidFill>
              </a:rPr>
              <a:t>Modal verbs</a:t>
            </a:r>
          </a:p>
        </p:txBody>
      </p:sp>
      <p:pic>
        <p:nvPicPr>
          <p:cNvPr id="45066" name="Picture 10" descr="Grammar Focu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04813"/>
            <a:ext cx="7442200" cy="1408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835150" y="620713"/>
            <a:ext cx="6948488"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7" rIns="91435" bIns="45717"/>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3600" b="1">
                <a:solidFill>
                  <a:srgbClr val="0000FF"/>
                </a:solidFill>
                <a:latin typeface="宋体" panose="02010600030101010101" pitchFamily="2" charset="-122"/>
              </a:rPr>
              <a:t>现在进行时</a:t>
            </a:r>
            <a:r>
              <a:rPr lang="en-US" altLang="zh-CN" sz="3600" b="1">
                <a:solidFill>
                  <a:srgbClr val="0000FF"/>
                </a:solidFill>
                <a:latin typeface="宋体" panose="02010600030101010101" pitchFamily="2" charset="-122"/>
              </a:rPr>
              <a:t>:</a:t>
            </a:r>
            <a:r>
              <a:rPr lang="en-US" altLang="zh-CN" sz="3600" b="1">
                <a:solidFill>
                  <a:srgbClr val="0000FF"/>
                </a:solidFill>
                <a:ea typeface="华文隶书" panose="02010800040101010101" pitchFamily="2" charset="-122"/>
              </a:rPr>
              <a:t> Present progressive</a:t>
            </a:r>
            <a:endParaRPr lang="en-US" altLang="zh-CN" sz="3600">
              <a:solidFill>
                <a:srgbClr val="0000FF"/>
              </a:solidFill>
            </a:endParaRPr>
          </a:p>
        </p:txBody>
      </p:sp>
      <p:sp>
        <p:nvSpPr>
          <p:cNvPr id="151556" name="Text Box 4"/>
          <p:cNvSpPr txBox="1">
            <a:spLocks noChangeArrowheads="1"/>
          </p:cNvSpPr>
          <p:nvPr/>
        </p:nvSpPr>
        <p:spPr bwMode="auto">
          <a:xfrm>
            <a:off x="323850" y="3851275"/>
            <a:ext cx="8218488" cy="186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b="1" dirty="0"/>
              <a:t>结构</a:t>
            </a:r>
            <a:r>
              <a:rPr lang="en-US" altLang="zh-CN" sz="3200" b="1" dirty="0"/>
              <a:t>:</a:t>
            </a:r>
            <a:r>
              <a:rPr lang="en-US" altLang="zh-CN" sz="3200" b="1" dirty="0">
                <a:solidFill>
                  <a:srgbClr val="FF0000"/>
                </a:solidFill>
              </a:rPr>
              <a:t>  be (am/is/are) + </a:t>
            </a:r>
            <a:r>
              <a:rPr lang="en-US" altLang="zh-CN" sz="3200" b="1" i="1" dirty="0">
                <a:solidFill>
                  <a:srgbClr val="FF0000"/>
                </a:solidFill>
              </a:rPr>
              <a:t>v</a:t>
            </a:r>
            <a:r>
              <a:rPr lang="en-US" altLang="zh-CN" sz="3200" b="1" dirty="0">
                <a:solidFill>
                  <a:srgbClr val="FF0000"/>
                </a:solidFill>
              </a:rPr>
              <a:t>.-ing</a:t>
            </a:r>
          </a:p>
          <a:p>
            <a:pPr>
              <a:lnSpc>
                <a:spcPct val="120000"/>
              </a:lnSpc>
            </a:pPr>
            <a:r>
              <a:rPr lang="zh-CN" altLang="en-US" sz="3200" b="1" dirty="0"/>
              <a:t>标志词</a:t>
            </a:r>
            <a:r>
              <a:rPr lang="zh-CN" altLang="en-US" sz="3200" b="1" dirty="0" smtClean="0"/>
              <a:t>：</a:t>
            </a:r>
            <a:r>
              <a:rPr lang="en-US" altLang="zh-CN" sz="3200" b="1" dirty="0" smtClean="0">
                <a:solidFill>
                  <a:srgbClr val="FF0000"/>
                </a:solidFill>
              </a:rPr>
              <a:t>look</a:t>
            </a:r>
            <a:r>
              <a:rPr lang="en-US" altLang="zh-CN" sz="3200" b="1" dirty="0">
                <a:solidFill>
                  <a:srgbClr val="FF0000"/>
                </a:solidFill>
              </a:rPr>
              <a:t>, </a:t>
            </a:r>
            <a:r>
              <a:rPr lang="en-US" altLang="zh-CN" sz="3200" b="1" dirty="0" smtClean="0">
                <a:solidFill>
                  <a:srgbClr val="FF0000"/>
                </a:solidFill>
              </a:rPr>
              <a:t>listen</a:t>
            </a:r>
            <a:r>
              <a:rPr lang="en-US" altLang="zh-CN" sz="3200" b="1" dirty="0">
                <a:solidFill>
                  <a:srgbClr val="FF0000"/>
                </a:solidFill>
              </a:rPr>
              <a:t>, now, right now…</a:t>
            </a:r>
          </a:p>
          <a:p>
            <a:pPr>
              <a:lnSpc>
                <a:spcPct val="120000"/>
              </a:lnSpc>
            </a:pPr>
            <a:r>
              <a:rPr lang="en-US" altLang="zh-CN" sz="3200" b="1" dirty="0">
                <a:solidFill>
                  <a:srgbClr val="000000"/>
                </a:solidFill>
              </a:rPr>
              <a:t>e.g.</a:t>
            </a:r>
            <a:r>
              <a:rPr lang="en-US" altLang="zh-CN" sz="3200" b="1" dirty="0">
                <a:solidFill>
                  <a:srgbClr val="FF0000"/>
                </a:solidFill>
              </a:rPr>
              <a:t> </a:t>
            </a:r>
            <a:r>
              <a:rPr lang="en-US" altLang="zh-CN" sz="3200" b="1" dirty="0">
                <a:solidFill>
                  <a:srgbClr val="0000FF"/>
                </a:solidFill>
              </a:rPr>
              <a:t>Look</a:t>
            </a:r>
            <a:r>
              <a:rPr lang="en-US" altLang="zh-CN" sz="3200" b="1" dirty="0">
                <a:solidFill>
                  <a:srgbClr val="000000"/>
                </a:solidFill>
              </a:rPr>
              <a:t>! The boy </a:t>
            </a:r>
            <a:r>
              <a:rPr lang="en-US" altLang="zh-CN" sz="3200" b="1" dirty="0">
                <a:solidFill>
                  <a:srgbClr val="0000FF"/>
                </a:solidFill>
              </a:rPr>
              <a:t>is crying</a:t>
            </a:r>
            <a:r>
              <a:rPr lang="en-US" altLang="zh-CN" sz="3200" b="1" dirty="0">
                <a:solidFill>
                  <a:srgbClr val="000000"/>
                </a:solidFill>
              </a:rPr>
              <a:t>.</a:t>
            </a:r>
          </a:p>
        </p:txBody>
      </p:sp>
      <p:sp>
        <p:nvSpPr>
          <p:cNvPr id="18436" name="Rectangle 4"/>
          <p:cNvSpPr>
            <a:spLocks noChangeArrowheads="1"/>
          </p:cNvSpPr>
          <p:nvPr/>
        </p:nvSpPr>
        <p:spPr bwMode="auto">
          <a:xfrm>
            <a:off x="323850" y="1898650"/>
            <a:ext cx="84740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730" tIns="33865" rIns="67730" bIns="33865" anchor="ctr">
            <a:spAutoFit/>
          </a:bodyPr>
          <a:lstStyle>
            <a:lvl1pPr marL="1431925" indent="-1431925" defTabSz="677863">
              <a:defRPr>
                <a:solidFill>
                  <a:schemeClr val="tx1"/>
                </a:solidFill>
                <a:latin typeface="Times New Roman" panose="02020603050405020304" pitchFamily="18" charset="0"/>
                <a:ea typeface="宋体" panose="02010600030101010101" pitchFamily="2" charset="-122"/>
              </a:defRPr>
            </a:lvl1pPr>
            <a:lvl2pPr marL="1611313" defTabSz="677863">
              <a:defRPr>
                <a:solidFill>
                  <a:schemeClr val="tx1"/>
                </a:solidFill>
                <a:latin typeface="Times New Roman" panose="02020603050405020304" pitchFamily="18" charset="0"/>
                <a:ea typeface="宋体" panose="02010600030101010101" pitchFamily="2" charset="-122"/>
              </a:defRPr>
            </a:lvl2pPr>
            <a:lvl3pPr marL="1790700" defTabSz="677863">
              <a:defRPr>
                <a:solidFill>
                  <a:schemeClr val="tx1"/>
                </a:solidFill>
                <a:latin typeface="Times New Roman" panose="02020603050405020304" pitchFamily="18" charset="0"/>
                <a:ea typeface="宋体" panose="02010600030101010101" pitchFamily="2" charset="-122"/>
              </a:defRPr>
            </a:lvl3pPr>
            <a:lvl4pPr marL="1970088" defTabSz="677863">
              <a:defRPr>
                <a:solidFill>
                  <a:schemeClr val="tx1"/>
                </a:solidFill>
                <a:latin typeface="Times New Roman" panose="02020603050405020304" pitchFamily="18" charset="0"/>
                <a:ea typeface="宋体" panose="02010600030101010101" pitchFamily="2" charset="-122"/>
              </a:defRPr>
            </a:lvl4pPr>
            <a:lvl5pPr marL="2149475" defTabSz="677863">
              <a:defRPr>
                <a:solidFill>
                  <a:schemeClr val="tx1"/>
                </a:solidFill>
                <a:latin typeface="Times New Roman" panose="02020603050405020304" pitchFamily="18" charset="0"/>
                <a:ea typeface="宋体" panose="02010600030101010101" pitchFamily="2" charset="-122"/>
              </a:defRPr>
            </a:lvl5pPr>
            <a:lvl6pPr marL="26066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30638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5210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978275" defTabSz="677863"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b="1" dirty="0"/>
              <a:t>定义：</a:t>
            </a:r>
            <a:r>
              <a:rPr lang="zh-CN" altLang="en-US" sz="3200" b="1" dirty="0">
                <a:solidFill>
                  <a:srgbClr val="FF0000"/>
                </a:solidFill>
              </a:rPr>
              <a:t>表示说话时</a:t>
            </a:r>
            <a:r>
              <a:rPr lang="en-US" altLang="zh-CN" sz="3200" b="1" dirty="0">
                <a:solidFill>
                  <a:srgbClr val="FF0000"/>
                </a:solidFill>
              </a:rPr>
              <a:t>(</a:t>
            </a:r>
            <a:r>
              <a:rPr lang="zh-CN" altLang="en-US" sz="3200" b="1" dirty="0">
                <a:solidFill>
                  <a:srgbClr val="FF0000"/>
                </a:solidFill>
              </a:rPr>
              <a:t>瞬间</a:t>
            </a:r>
            <a:r>
              <a:rPr lang="en-US" altLang="zh-CN" sz="3200" b="1" dirty="0">
                <a:solidFill>
                  <a:srgbClr val="FF0000"/>
                </a:solidFill>
              </a:rPr>
              <a:t>)</a:t>
            </a:r>
            <a:r>
              <a:rPr lang="zh-CN" altLang="en-US" sz="3200" b="1" dirty="0">
                <a:solidFill>
                  <a:srgbClr val="FF0000"/>
                </a:solidFill>
              </a:rPr>
              <a:t>正在进行的动作</a:t>
            </a:r>
            <a:r>
              <a:rPr lang="en-US" altLang="zh-CN" sz="3200" b="1" dirty="0">
                <a:solidFill>
                  <a:srgbClr val="FF0000"/>
                </a:solidFill>
              </a:rPr>
              <a:t>, </a:t>
            </a:r>
            <a:r>
              <a:rPr lang="zh-CN" altLang="en-US" sz="3200" b="1" dirty="0">
                <a:solidFill>
                  <a:srgbClr val="FF0000"/>
                </a:solidFill>
              </a:rPr>
              <a:t>也表</a:t>
            </a:r>
          </a:p>
          <a:p>
            <a:pPr>
              <a:lnSpc>
                <a:spcPct val="120000"/>
              </a:lnSpc>
            </a:pPr>
            <a:r>
              <a:rPr lang="zh-CN" altLang="en-US" sz="3200" b="1" dirty="0">
                <a:solidFill>
                  <a:srgbClr val="FF0000"/>
                </a:solidFill>
              </a:rPr>
              <a:t>             示目前或现阶段正在进行的动作。或说</a:t>
            </a:r>
          </a:p>
          <a:p>
            <a:pPr>
              <a:lnSpc>
                <a:spcPct val="120000"/>
              </a:lnSpc>
            </a:pPr>
            <a:r>
              <a:rPr lang="zh-CN" altLang="en-US" sz="3200" b="1" dirty="0">
                <a:solidFill>
                  <a:srgbClr val="FF0000"/>
                </a:solidFill>
              </a:rPr>
              <a:t>             话者的强烈情感。</a:t>
            </a:r>
          </a:p>
        </p:txBody>
      </p:sp>
      <p:pic>
        <p:nvPicPr>
          <p:cNvPr id="18438" name="Picture 6"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692150"/>
            <a:ext cx="1008063" cy="93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wipe(up)">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2994</TotalTime>
  <Words>2512</Words>
  <Application>Microsoft Office PowerPoint</Application>
  <PresentationFormat>全屏显示(4:3)</PresentationFormat>
  <Paragraphs>340</Paragraphs>
  <Slides>50</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华文隶书</vt:lpstr>
      <vt:lpstr>宋体</vt:lpstr>
      <vt:lpstr>Arial</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Sky123.Org</cp:lastModifiedBy>
  <cp:revision>127</cp:revision>
  <dcterms:created xsi:type="dcterms:W3CDTF">2014-05-21T00:52:35Z</dcterms:created>
  <dcterms:modified xsi:type="dcterms:W3CDTF">2020-09-09T08:36:27Z</dcterms:modified>
</cp:coreProperties>
</file>