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3" r:id="rId2"/>
    <p:sldId id="257" r:id="rId3"/>
    <p:sldId id="258" r:id="rId4"/>
    <p:sldId id="342" r:id="rId5"/>
    <p:sldId id="355" r:id="rId6"/>
    <p:sldId id="356" r:id="rId7"/>
    <p:sldId id="357" r:id="rId8"/>
    <p:sldId id="358" r:id="rId9"/>
    <p:sldId id="359" r:id="rId10"/>
    <p:sldId id="265" r:id="rId11"/>
    <p:sldId id="272" r:id="rId12"/>
    <p:sldId id="276" r:id="rId13"/>
    <p:sldId id="346" r:id="rId14"/>
    <p:sldId id="273" r:id="rId15"/>
    <p:sldId id="348" r:id="rId16"/>
    <p:sldId id="347" r:id="rId17"/>
    <p:sldId id="268" r:id="rId18"/>
    <p:sldId id="267" r:id="rId19"/>
    <p:sldId id="266" r:id="rId20"/>
    <p:sldId id="352" r:id="rId21"/>
    <p:sldId id="354" r:id="rId22"/>
    <p:sldId id="303" r:id="rId23"/>
    <p:sldId id="30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0099"/>
    <a:srgbClr val="0000FF"/>
    <a:srgbClr val="FF00FF"/>
    <a:srgbClr val="FF33CC"/>
    <a:srgbClr val="CC00CC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83" autoAdjust="0"/>
  </p:normalViewPr>
  <p:slideViewPr>
    <p:cSldViewPr>
      <p:cViewPr varScale="1">
        <p:scale>
          <a:sx n="88" d="100"/>
          <a:sy n="88" d="100"/>
        </p:scale>
        <p:origin x="4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15EE789-7256-4206-94A7-D67ECFCA5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7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C24D-6397-4779-B766-98185843C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8250-7ACF-4EAF-857D-66745D6B9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6846-7D46-4860-B854-EFE5B45DB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66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C7E17-D1FF-4C1C-B866-20A928431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443B9-7F92-4884-B7E6-4A0B7AEE7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C1F1-447C-4EBE-B586-F2B84F817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9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A46D2-4ABD-44B6-87F3-ADBD3B318B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0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57B55-B7A9-4E6C-81FA-5081E85B0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46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6D98D-5730-4301-BDA5-5A22CC0DB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39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19D77-9429-4B0F-9694-120134406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39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CA4E-FAB5-4419-BF88-557D1359F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82C6DED-3693-4762-9337-EFD3F9629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Section%20B%20listen%20again.mp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c.mp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d.mp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dgshunyuan/album/item/7ef1298a1433b9f0fd1f1039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/>
          <p:cNvSpPr>
            <a:spLocks noChangeArrowheads="1" noChangeShapeType="1" noTextEdit="1"/>
          </p:cNvSpPr>
          <p:nvPr/>
        </p:nvSpPr>
        <p:spPr bwMode="auto">
          <a:xfrm>
            <a:off x="4932363" y="3573463"/>
            <a:ext cx="3067050" cy="132238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FF"/>
                </a:solidFill>
                <a:cs typeface="Arial" panose="020B0604020202020204" pitchFamily="34" charset="0"/>
              </a:rPr>
              <a:t>Unit 13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331913" y="4437063"/>
            <a:ext cx="67691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3" tIns="33861" rIns="67723" bIns="338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+mn-lt"/>
              </a:rPr>
              <a:t>Turn off the shower while we are washing </a:t>
            </a:r>
            <a:r>
              <a:rPr lang="en-US" altLang="zh-CN" b="1" dirty="0" smtClean="0">
                <a:latin typeface="+mn-lt"/>
              </a:rPr>
              <a:t>our </a:t>
            </a:r>
            <a:r>
              <a:rPr lang="en-US" altLang="zh-CN" b="1" dirty="0">
                <a:latin typeface="+mn-lt"/>
              </a:rPr>
              <a:t>hair.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4860738" cy="2579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259707" y="548680"/>
            <a:ext cx="72342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Rank these items from the easiest (1) to the most difficult (5).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12007" y="1988542"/>
            <a:ext cx="78486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___ stop riding in cars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___ recycle books and paper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___ turn off the lights when you leave a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room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___ turn off the shower while you are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washing your hair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___ don’t use paper napkins</a:t>
            </a:r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467544" y="548680"/>
            <a:ext cx="719138" cy="7810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06" y="3507011"/>
            <a:ext cx="4411887" cy="2815778"/>
          </a:xfrm>
          <a:prstGeom prst="rect">
            <a:avLst/>
          </a:prstGeom>
        </p:spPr>
      </p:pic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11188" y="1892300"/>
            <a:ext cx="3802062" cy="1701800"/>
          </a:xfrm>
          <a:prstGeom prst="wedgeRoundRectCallout">
            <a:avLst>
              <a:gd name="adj1" fmla="val 33842"/>
              <a:gd name="adj2" fmla="val 90338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Recycling paper is really easy.</a:t>
            </a:r>
          </a:p>
        </p:txBody>
      </p:sp>
      <p:sp>
        <p:nvSpPr>
          <p:cNvPr id="2" name="圆角矩形标注 8"/>
          <p:cNvSpPr>
            <a:spLocks noChangeArrowheads="1"/>
          </p:cNvSpPr>
          <p:nvPr/>
        </p:nvSpPr>
        <p:spPr bwMode="auto">
          <a:xfrm>
            <a:off x="5076825" y="1508125"/>
            <a:ext cx="3622675" cy="2305050"/>
          </a:xfrm>
          <a:prstGeom prst="wedgeRoundRectCallout">
            <a:avLst>
              <a:gd name="adj1" fmla="val -47306"/>
              <a:gd name="adj2" fmla="val 64985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I agree. But it’s hard to stop riding in cars.</a:t>
            </a:r>
          </a:p>
        </p:txBody>
      </p:sp>
      <p:sp>
        <p:nvSpPr>
          <p:cNvPr id="18438" name="Oval 2"/>
          <p:cNvSpPr>
            <a:spLocks noChangeArrowheads="1"/>
          </p:cNvSpPr>
          <p:nvPr/>
        </p:nvSpPr>
        <p:spPr bwMode="auto">
          <a:xfrm>
            <a:off x="323850" y="404813"/>
            <a:ext cx="720725" cy="7921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1116013" y="406400"/>
            <a:ext cx="6699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3" tIns="33861" rIns="67723" bIns="338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</a:rPr>
              <a:t>Compare your answers in 1a with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</a:rPr>
              <a:t>your partner.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88925" y="2062832"/>
            <a:ext cx="8855075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Listen for the general idea of the conversation.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The general idea of the conversation between Julia and Jack is about _______.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A. air pollution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B. water pollution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C. things to do to save the earth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0" y="3215357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pic>
        <p:nvPicPr>
          <p:cNvPr id="19460" name="Picture 11" descr="Liste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12659" r="7027" b="7139"/>
          <a:stretch/>
        </p:blipFill>
        <p:spPr bwMode="auto">
          <a:xfrm>
            <a:off x="2016124" y="603762"/>
            <a:ext cx="5400675" cy="136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2" descr="播放按钮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15031" r="14995" b="14958"/>
          <a:stretch>
            <a:fillRect/>
          </a:stretch>
        </p:blipFill>
        <p:spPr bwMode="auto">
          <a:xfrm>
            <a:off x="6477672" y="3393951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1258888" y="115888"/>
            <a:ext cx="7000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Listen and check (√ ) the things that Julia and Jack talk about. </a:t>
            </a:r>
          </a:p>
        </p:txBody>
      </p:sp>
      <p:sp>
        <p:nvSpPr>
          <p:cNvPr id="20483" name="Oval 2"/>
          <p:cNvSpPr>
            <a:spLocks noChangeArrowheads="1"/>
          </p:cNvSpPr>
          <p:nvPr/>
        </p:nvSpPr>
        <p:spPr bwMode="auto">
          <a:xfrm>
            <a:off x="395288" y="188913"/>
            <a:ext cx="719137" cy="774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</a:p>
        </p:txBody>
      </p:sp>
      <p:pic>
        <p:nvPicPr>
          <p:cNvPr id="20484" name="Picture 63" descr="播放按钮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15031" r="14995" b="14958"/>
          <a:stretch>
            <a:fillRect/>
          </a:stretch>
        </p:blipFill>
        <p:spPr bwMode="auto">
          <a:xfrm>
            <a:off x="7740650" y="40481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52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54538"/>
              </p:ext>
            </p:extLst>
          </p:nvPr>
        </p:nvGraphicFramePr>
        <p:xfrm>
          <a:off x="107950" y="1412875"/>
          <a:ext cx="8964613" cy="5216525"/>
        </p:xfrm>
        <a:graphic>
          <a:graphicData uri="http://schemas.openxmlformats.org/drawingml/2006/table">
            <a:tbl>
              <a:tblPr/>
              <a:tblGrid>
                <a:gridCol w="3671962"/>
                <a:gridCol w="1596951"/>
                <a:gridCol w="1944687"/>
                <a:gridCol w="1751013"/>
              </a:tblGrid>
              <a:tr h="1188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and Jack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talk about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is doing now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will do in the future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would never do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4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___turning off the lights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04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___turning off the shower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823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___not using paper napkins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823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___taking your own bags when shopping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___not riding in cars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___riding a bike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___recycling paper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802"/>
          <p:cNvGrpSpPr>
            <a:grpSpLocks/>
          </p:cNvGrpSpPr>
          <p:nvPr/>
        </p:nvGrpSpPr>
        <p:grpSpPr bwMode="auto">
          <a:xfrm>
            <a:off x="250825" y="2636838"/>
            <a:ext cx="360363" cy="288925"/>
            <a:chOff x="3606" y="527"/>
            <a:chExt cx="136" cy="182"/>
          </a:xfrm>
        </p:grpSpPr>
        <p:sp>
          <p:nvSpPr>
            <p:cNvPr id="20545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802"/>
          <p:cNvGrpSpPr>
            <a:grpSpLocks/>
          </p:cNvGrpSpPr>
          <p:nvPr/>
        </p:nvGrpSpPr>
        <p:grpSpPr bwMode="auto">
          <a:xfrm>
            <a:off x="250825" y="3141663"/>
            <a:ext cx="360363" cy="288925"/>
            <a:chOff x="3606" y="527"/>
            <a:chExt cx="136" cy="182"/>
          </a:xfrm>
        </p:grpSpPr>
        <p:sp>
          <p:nvSpPr>
            <p:cNvPr id="20543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02"/>
          <p:cNvGrpSpPr>
            <a:grpSpLocks/>
          </p:cNvGrpSpPr>
          <p:nvPr/>
        </p:nvGrpSpPr>
        <p:grpSpPr bwMode="auto">
          <a:xfrm>
            <a:off x="323850" y="4508500"/>
            <a:ext cx="360363" cy="288925"/>
            <a:chOff x="3606" y="527"/>
            <a:chExt cx="136" cy="182"/>
          </a:xfrm>
        </p:grpSpPr>
        <p:sp>
          <p:nvSpPr>
            <p:cNvPr id="20541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2"/>
          <p:cNvGrpSpPr>
            <a:grpSpLocks/>
          </p:cNvGrpSpPr>
          <p:nvPr/>
        </p:nvGrpSpPr>
        <p:grpSpPr bwMode="auto">
          <a:xfrm>
            <a:off x="323850" y="5300663"/>
            <a:ext cx="360363" cy="288925"/>
            <a:chOff x="3606" y="527"/>
            <a:chExt cx="136" cy="182"/>
          </a:xfrm>
        </p:grpSpPr>
        <p:sp>
          <p:nvSpPr>
            <p:cNvPr id="20539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02"/>
          <p:cNvGrpSpPr>
            <a:grpSpLocks/>
          </p:cNvGrpSpPr>
          <p:nvPr/>
        </p:nvGrpSpPr>
        <p:grpSpPr bwMode="auto">
          <a:xfrm>
            <a:off x="323850" y="5805488"/>
            <a:ext cx="360363" cy="288925"/>
            <a:chOff x="3606" y="527"/>
            <a:chExt cx="136" cy="182"/>
          </a:xfrm>
        </p:grpSpPr>
        <p:sp>
          <p:nvSpPr>
            <p:cNvPr id="20537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1187450" y="1773238"/>
            <a:ext cx="7000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Listen again. Check the things that Julia is doing now, the things she will do in the future and the things she would never do.</a:t>
            </a: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395288" y="1844675"/>
            <a:ext cx="719137" cy="774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6453"/>
              </p:ext>
            </p:extLst>
          </p:nvPr>
        </p:nvGraphicFramePr>
        <p:xfrm>
          <a:off x="107950" y="1164803"/>
          <a:ext cx="8964613" cy="5216525"/>
        </p:xfrm>
        <a:graphic>
          <a:graphicData uri="http://schemas.openxmlformats.org/drawingml/2006/table">
            <a:tbl>
              <a:tblPr/>
              <a:tblGrid>
                <a:gridCol w="3671962"/>
                <a:gridCol w="1596951"/>
                <a:gridCol w="1944687"/>
                <a:gridCol w="1751013"/>
              </a:tblGrid>
              <a:tr h="1188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and Jack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talk about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is doing now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will do in the future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Things Julia would never do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4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___turning off the lights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04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___turning off the shower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823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___not using paper napkins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823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___taking your own bags when shopping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___not riding in cars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___riding a bike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57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___recycling paper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grpSp>
        <p:nvGrpSpPr>
          <p:cNvPr id="22577" name="Group 802"/>
          <p:cNvGrpSpPr>
            <a:grpSpLocks/>
          </p:cNvGrpSpPr>
          <p:nvPr/>
        </p:nvGrpSpPr>
        <p:grpSpPr bwMode="auto">
          <a:xfrm>
            <a:off x="250825" y="2388766"/>
            <a:ext cx="360363" cy="288925"/>
            <a:chOff x="3606" y="527"/>
            <a:chExt cx="136" cy="182"/>
          </a:xfrm>
        </p:grpSpPr>
        <p:sp>
          <p:nvSpPr>
            <p:cNvPr id="22605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8" name="Group 802"/>
          <p:cNvGrpSpPr>
            <a:grpSpLocks/>
          </p:cNvGrpSpPr>
          <p:nvPr/>
        </p:nvGrpSpPr>
        <p:grpSpPr bwMode="auto">
          <a:xfrm>
            <a:off x="250825" y="2893591"/>
            <a:ext cx="360363" cy="288925"/>
            <a:chOff x="3606" y="527"/>
            <a:chExt cx="136" cy="182"/>
          </a:xfrm>
        </p:grpSpPr>
        <p:sp>
          <p:nvSpPr>
            <p:cNvPr id="22603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9" name="Group 802"/>
          <p:cNvGrpSpPr>
            <a:grpSpLocks/>
          </p:cNvGrpSpPr>
          <p:nvPr/>
        </p:nvGrpSpPr>
        <p:grpSpPr bwMode="auto">
          <a:xfrm>
            <a:off x="323850" y="4260428"/>
            <a:ext cx="360363" cy="288925"/>
            <a:chOff x="3606" y="527"/>
            <a:chExt cx="136" cy="182"/>
          </a:xfrm>
        </p:grpSpPr>
        <p:sp>
          <p:nvSpPr>
            <p:cNvPr id="22601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0" name="Group 802"/>
          <p:cNvGrpSpPr>
            <a:grpSpLocks/>
          </p:cNvGrpSpPr>
          <p:nvPr/>
        </p:nvGrpSpPr>
        <p:grpSpPr bwMode="auto">
          <a:xfrm>
            <a:off x="323850" y="5052591"/>
            <a:ext cx="360363" cy="288925"/>
            <a:chOff x="3606" y="527"/>
            <a:chExt cx="136" cy="182"/>
          </a:xfrm>
        </p:grpSpPr>
        <p:sp>
          <p:nvSpPr>
            <p:cNvPr id="22599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1" name="Group 802"/>
          <p:cNvGrpSpPr>
            <a:grpSpLocks/>
          </p:cNvGrpSpPr>
          <p:nvPr/>
        </p:nvGrpSpPr>
        <p:grpSpPr bwMode="auto">
          <a:xfrm>
            <a:off x="323850" y="5557416"/>
            <a:ext cx="360363" cy="288925"/>
            <a:chOff x="3606" y="527"/>
            <a:chExt cx="136" cy="182"/>
          </a:xfrm>
        </p:grpSpPr>
        <p:sp>
          <p:nvSpPr>
            <p:cNvPr id="22597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02"/>
          <p:cNvGrpSpPr>
            <a:grpSpLocks/>
          </p:cNvGrpSpPr>
          <p:nvPr/>
        </p:nvGrpSpPr>
        <p:grpSpPr bwMode="auto">
          <a:xfrm>
            <a:off x="4140200" y="2461791"/>
            <a:ext cx="360363" cy="288925"/>
            <a:chOff x="3606" y="527"/>
            <a:chExt cx="136" cy="182"/>
          </a:xfrm>
        </p:grpSpPr>
        <p:sp>
          <p:nvSpPr>
            <p:cNvPr id="22595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802"/>
          <p:cNvGrpSpPr>
            <a:grpSpLocks/>
          </p:cNvGrpSpPr>
          <p:nvPr/>
        </p:nvGrpSpPr>
        <p:grpSpPr bwMode="auto">
          <a:xfrm>
            <a:off x="7956550" y="3038053"/>
            <a:ext cx="360363" cy="288925"/>
            <a:chOff x="3606" y="527"/>
            <a:chExt cx="136" cy="182"/>
          </a:xfrm>
        </p:grpSpPr>
        <p:sp>
          <p:nvSpPr>
            <p:cNvPr id="22593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802"/>
          <p:cNvGrpSpPr>
            <a:grpSpLocks/>
          </p:cNvGrpSpPr>
          <p:nvPr/>
        </p:nvGrpSpPr>
        <p:grpSpPr bwMode="auto">
          <a:xfrm>
            <a:off x="6156325" y="4477916"/>
            <a:ext cx="360363" cy="288925"/>
            <a:chOff x="3606" y="527"/>
            <a:chExt cx="136" cy="182"/>
          </a:xfrm>
        </p:grpSpPr>
        <p:sp>
          <p:nvSpPr>
            <p:cNvPr id="22591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802"/>
          <p:cNvGrpSpPr>
            <a:grpSpLocks/>
          </p:cNvGrpSpPr>
          <p:nvPr/>
        </p:nvGrpSpPr>
        <p:grpSpPr bwMode="auto">
          <a:xfrm>
            <a:off x="8027988" y="5125616"/>
            <a:ext cx="360362" cy="288925"/>
            <a:chOff x="3606" y="527"/>
            <a:chExt cx="136" cy="182"/>
          </a:xfrm>
        </p:grpSpPr>
        <p:sp>
          <p:nvSpPr>
            <p:cNvPr id="22589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02"/>
          <p:cNvGrpSpPr>
            <a:grpSpLocks/>
          </p:cNvGrpSpPr>
          <p:nvPr/>
        </p:nvGrpSpPr>
        <p:grpSpPr bwMode="auto">
          <a:xfrm>
            <a:off x="8027988" y="5557416"/>
            <a:ext cx="360362" cy="288925"/>
            <a:chOff x="3606" y="527"/>
            <a:chExt cx="136" cy="182"/>
          </a:xfrm>
        </p:grpSpPr>
        <p:sp>
          <p:nvSpPr>
            <p:cNvPr id="22587" name="Line 803"/>
            <p:cNvSpPr>
              <a:spLocks noChangeShapeType="1"/>
            </p:cNvSpPr>
            <p:nvPr/>
          </p:nvSpPr>
          <p:spPr bwMode="auto">
            <a:xfrm>
              <a:off x="3606" y="618"/>
              <a:ext cx="45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804"/>
            <p:cNvSpPr>
              <a:spLocks noChangeShapeType="1"/>
            </p:cNvSpPr>
            <p:nvPr/>
          </p:nvSpPr>
          <p:spPr bwMode="auto">
            <a:xfrm flipV="1">
              <a:off x="3651" y="527"/>
              <a:ext cx="91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3" name="Picture 4" descr="播放按钮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15031" r="14995" b="14958"/>
          <a:stretch>
            <a:fillRect/>
          </a:stretch>
        </p:blipFill>
        <p:spPr bwMode="auto">
          <a:xfrm>
            <a:off x="563650" y="300977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01008"/>
            <a:ext cx="2784375" cy="2885458"/>
          </a:xfrm>
          <a:prstGeom prst="rect">
            <a:avLst/>
          </a:prstGeom>
        </p:spPr>
      </p:pic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323850" y="1125538"/>
            <a:ext cx="719138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79512" y="2827338"/>
            <a:ext cx="3708598" cy="1614487"/>
          </a:xfrm>
          <a:prstGeom prst="wedgeRoundRectCallout">
            <a:avLst>
              <a:gd name="adj1" fmla="val 55169"/>
              <a:gd name="adj2" fmla="val 68991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We really shouldn’t use paper napkins, you know.</a:t>
            </a:r>
          </a:p>
        </p:txBody>
      </p:sp>
      <p:sp>
        <p:nvSpPr>
          <p:cNvPr id="2" name="圆角矩形标注 8"/>
          <p:cNvSpPr>
            <a:spLocks noChangeArrowheads="1"/>
          </p:cNvSpPr>
          <p:nvPr/>
        </p:nvSpPr>
        <p:spPr bwMode="auto">
          <a:xfrm>
            <a:off x="5958009" y="2711384"/>
            <a:ext cx="3022165" cy="1435232"/>
          </a:xfrm>
          <a:prstGeom prst="wedgeRoundRectCallout">
            <a:avLst>
              <a:gd name="adj1" fmla="val -52365"/>
              <a:gd name="adj2" fmla="val 73845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I know. I stopped using them last year.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1116013" y="1125538"/>
            <a:ext cx="73453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Make a conversation using the information from the chart above. Say what is true for you.</a:t>
            </a:r>
          </a:p>
        </p:txBody>
      </p:sp>
      <p:pic>
        <p:nvPicPr>
          <p:cNvPr id="24583" name="Picture 14" descr="Pair work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7" t="11070" r="14972"/>
          <a:stretch>
            <a:fillRect/>
          </a:stretch>
        </p:blipFill>
        <p:spPr bwMode="auto">
          <a:xfrm>
            <a:off x="2627784" y="188640"/>
            <a:ext cx="3095625" cy="10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2784375" cy="2885458"/>
          </a:xfrm>
          <a:prstGeom prst="rect">
            <a:avLst/>
          </a:prstGeom>
        </p:spPr>
      </p:pic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51520" y="980728"/>
            <a:ext cx="4240212" cy="2259782"/>
          </a:xfrm>
          <a:prstGeom prst="wedgeRoundRectCallout">
            <a:avLst>
              <a:gd name="adj1" fmla="val 27902"/>
              <a:gd name="adj2" fmla="val 78833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You should turn off the shower when you’re washing your hair.</a:t>
            </a:r>
          </a:p>
        </p:txBody>
      </p:sp>
      <p:sp>
        <p:nvSpPr>
          <p:cNvPr id="2" name="圆角矩形标注 8"/>
          <p:cNvSpPr>
            <a:spLocks noChangeArrowheads="1"/>
          </p:cNvSpPr>
          <p:nvPr/>
        </p:nvSpPr>
        <p:spPr bwMode="auto">
          <a:xfrm>
            <a:off x="4659635" y="476672"/>
            <a:ext cx="4160837" cy="2952328"/>
          </a:xfrm>
          <a:prstGeom prst="wedgeRoundRectCallout">
            <a:avLst>
              <a:gd name="adj1" fmla="val -34744"/>
              <a:gd name="adj2" fmla="val 70563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Oh, I would never do that. I have very short hair, it only takes a few minutes to wash.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52548"/>
            <a:ext cx="2784375" cy="2885458"/>
          </a:xfrm>
          <a:prstGeom prst="rect">
            <a:avLst/>
          </a:prstGeom>
        </p:spPr>
      </p:pic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7601" y="1052736"/>
            <a:ext cx="3900383" cy="1892374"/>
          </a:xfrm>
          <a:prstGeom prst="wedgeRoundRectCallout">
            <a:avLst>
              <a:gd name="adj1" fmla="val 30380"/>
              <a:gd name="adj2" fmla="val 78611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We should take our own bags when we go shopping.</a:t>
            </a:r>
          </a:p>
        </p:txBody>
      </p:sp>
      <p:sp>
        <p:nvSpPr>
          <p:cNvPr id="2" name="圆角矩形标注 8"/>
          <p:cNvSpPr>
            <a:spLocks noChangeArrowheads="1"/>
          </p:cNvSpPr>
          <p:nvPr/>
        </p:nvSpPr>
        <p:spPr bwMode="auto">
          <a:xfrm>
            <a:off x="5004048" y="908720"/>
            <a:ext cx="3240360" cy="1862659"/>
          </a:xfrm>
          <a:prstGeom prst="wedgeRoundRectCallout">
            <a:avLst>
              <a:gd name="adj1" fmla="val -37633"/>
              <a:gd name="adj2" fmla="val 95254"/>
              <a:gd name="adj3" fmla="val 16667"/>
            </a:avLst>
          </a:prstGeom>
          <a:noFill/>
          <a:ln w="25400" algn="ctr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370" tIns="61682" rIns="123370" bIns="61682" anchor="ctr"/>
          <a:lstStyle>
            <a:lvl1pPr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3300" indent="-3857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43050" indent="-307975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60588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78125" indent="-309563" defTabSz="1235075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53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25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497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06925" indent="-309563" defTabSz="1235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Oh, that’s easy. I’ll do that from now 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3"/>
          <p:cNvSpPr>
            <a:spLocks noChangeArrowheads="1" noChangeShapeType="1"/>
          </p:cNvSpPr>
          <p:nvPr/>
        </p:nvSpPr>
        <p:spPr bwMode="auto">
          <a:xfrm>
            <a:off x="2690813" y="188640"/>
            <a:ext cx="3393355" cy="799554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+mj-lt"/>
              </a:rPr>
              <a:t>Unit 13</a:t>
            </a:r>
            <a:endParaRPr lang="zh-CN" altLang="en-US" sz="3600" b="1" kern="10" dirty="0">
              <a:ln w="9525">
                <a:solidFill>
                  <a:srgbClr val="CC00FF"/>
                </a:solidFill>
                <a:round/>
                <a:headEnd/>
                <a:tailEnd/>
              </a:ln>
              <a:solidFill>
                <a:srgbClr val="CC00FF"/>
              </a:solidFill>
              <a:latin typeface="+mj-lt"/>
            </a:endParaRPr>
          </a:p>
        </p:txBody>
      </p:sp>
      <p:sp>
        <p:nvSpPr>
          <p:cNvPr id="4099" name="WordArt 5"/>
          <p:cNvSpPr>
            <a:spLocks noChangeArrowheads="1" noChangeShapeType="1" noTextEdit="1"/>
          </p:cNvSpPr>
          <p:nvPr/>
        </p:nvSpPr>
        <p:spPr bwMode="auto">
          <a:xfrm>
            <a:off x="468313" y="1269182"/>
            <a:ext cx="8135937" cy="1019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We're trying to save the earth!</a:t>
            </a:r>
            <a:endParaRPr lang="zh-CN" altLang="en-US" sz="3600" b="1" kern="10" dirty="0">
              <a:ln w="12700">
                <a:solidFill>
                  <a:srgbClr val="CC00FF"/>
                </a:solidFill>
                <a:round/>
                <a:headEnd/>
                <a:tailEnd/>
              </a:ln>
              <a:solidFill>
                <a:srgbClr val="CC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755576" y="2719719"/>
            <a:ext cx="6884192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turn off the lights / shower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关灯 </a:t>
            </a:r>
            <a:r>
              <a:rPr lang="en-US" altLang="zh-CN" b="1" dirty="0">
                <a:latin typeface="Times New Roman" panose="02020603050405020304" pitchFamily="18" charset="0"/>
              </a:rPr>
              <a:t>/ </a:t>
            </a:r>
            <a:r>
              <a:rPr lang="zh-CN" altLang="en-US" b="1" dirty="0">
                <a:latin typeface="Times New Roman" panose="02020603050405020304" pitchFamily="18" charset="0"/>
              </a:rPr>
              <a:t>淋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浴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ride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cars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乘小汽车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paper napkins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餐巾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纸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63535"/>
            <a:ext cx="4571622" cy="1401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8617" y="719981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译下列句子。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07504" y="1266081"/>
            <a:ext cx="87185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我使用毛巾而不是纸巾。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________________________________________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当你购物时请带自己的袋子。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________________________________________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循环使用书本和纸张是对环境有益的。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________________________________________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我们去年就不用塑料袋了。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________________________________________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</a:rPr>
              <a:t>为了环保你最好骑自行车或步行。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01536" y="1758206"/>
            <a:ext cx="6675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 use towels instead of paper napkins.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515492" y="2852936"/>
            <a:ext cx="755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Please take your own bags when shopping.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34765" y="3933056"/>
            <a:ext cx="865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Recycling books and paper is good for the environment.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601536" y="4996969"/>
            <a:ext cx="7059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 stopped using plastic bags last year.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263079" y="6119701"/>
            <a:ext cx="872356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You’d better ride a bike or walk for environment.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t="19183" r="12197" b="19183"/>
          <a:stretch/>
        </p:blipFill>
        <p:spPr>
          <a:xfrm>
            <a:off x="2968513" y="45960"/>
            <a:ext cx="3384377" cy="8640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/>
      <p:bldP spid="114696" grpId="0"/>
      <p:bldP spid="1146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39552" y="2767555"/>
            <a:ext cx="8137525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short passage about more things you can do for our enviroment.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Preview the article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Rethink, Reuse, Recycle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55387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Section B1 (1a-1e)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68262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67544" y="1484785"/>
            <a:ext cx="8208912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To talk about how to protect our earth.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To learn to use some words and expressions.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stop riding in cars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don’t use paper napkins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recycle books and paper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turn off the lights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To know the importance of protecting the environment and take actions to protect the environment.</a:t>
            </a:r>
            <a:endParaRPr lang="en-US" altLang="zh-CN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Picture 5" descr="Learning objectives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3" b="21434"/>
          <a:stretch/>
        </p:blipFill>
        <p:spPr bwMode="auto">
          <a:xfrm>
            <a:off x="1043608" y="332656"/>
            <a:ext cx="6826250" cy="11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899592" y="1578967"/>
            <a:ext cx="7286625" cy="6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0" rIns="91405" bIns="457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What should we do to save the earth?</a:t>
            </a:r>
          </a:p>
        </p:txBody>
      </p:sp>
      <p:pic>
        <p:nvPicPr>
          <p:cNvPr id="7171" name="Picture 7" descr="201004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35" y="2515071"/>
            <a:ext cx="4859338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Warming u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25" y="457134"/>
            <a:ext cx="475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7ef1298a1433b9f0fd1f1039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2"/>
            <a:ext cx="32242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16"/>
          <p:cNvSpPr txBox="1">
            <a:spLocks noChangeArrowheads="1"/>
          </p:cNvSpPr>
          <p:nvPr/>
        </p:nvSpPr>
        <p:spPr bwMode="auto">
          <a:xfrm>
            <a:off x="539750" y="5253038"/>
            <a:ext cx="8280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5" tIns="45700" rIns="91405" bIns="45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Turn off the lights when we leave a room.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900113" y="5300663"/>
            <a:ext cx="6696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5" tIns="45700" rIns="91405" bIns="45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take the bus instead of driving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527744" cy="35851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750888" y="4540250"/>
            <a:ext cx="7637462" cy="127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0" rIns="91405" bIns="457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reduce </a:t>
            </a:r>
            <a:r>
              <a:rPr lang="en-US" altLang="zh-CN" b="1" dirty="0">
                <a:solidFill>
                  <a:srgbClr val="FF0000"/>
                </a:solidFill>
              </a:rPr>
              <a:t>using paper </a:t>
            </a:r>
            <a:r>
              <a:rPr lang="en-US" altLang="zh-CN" b="1" dirty="0" smtClean="0">
                <a:solidFill>
                  <a:srgbClr val="0000FF"/>
                </a:solidFill>
              </a:rPr>
              <a:t>napkins  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en-US" altLang="zh-CN" b="1" dirty="0">
                <a:solidFill>
                  <a:srgbClr val="0000FF"/>
                </a:solidFill>
              </a:rPr>
              <a:t>. </a:t>
            </a:r>
            <a:r>
              <a:rPr lang="zh-CN" altLang="en-US" b="1" dirty="0">
                <a:solidFill>
                  <a:srgbClr val="0000FF"/>
                </a:solidFill>
              </a:rPr>
              <a:t>餐巾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餐巾纸</a:t>
            </a:r>
          </a:p>
        </p:txBody>
      </p:sp>
      <p:pic>
        <p:nvPicPr>
          <p:cNvPr id="102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4813"/>
            <a:ext cx="2706688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4813"/>
            <a:ext cx="3073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1116013" y="4868863"/>
            <a:ext cx="6923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0" rIns="91405" bIns="457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recycle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books and paper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331913" y="5516563"/>
            <a:ext cx="36909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30" tIns="33865" rIns="67730" bIns="3386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0000FF"/>
                </a:solidFill>
              </a:rPr>
              <a:t>v</a:t>
            </a:r>
            <a:r>
              <a:rPr lang="en-US" altLang="zh-CN" b="1" dirty="0">
                <a:solidFill>
                  <a:srgbClr val="0000FF"/>
                </a:solidFill>
              </a:rPr>
              <a:t>. </a:t>
            </a:r>
            <a:r>
              <a:rPr lang="zh-CN" altLang="en-US" b="1" dirty="0">
                <a:solidFill>
                  <a:srgbClr val="0000FF"/>
                </a:solidFill>
              </a:rPr>
              <a:t>回收利用</a:t>
            </a:r>
            <a:r>
              <a:rPr lang="en-US" altLang="zh-CN" b="1" dirty="0">
                <a:solidFill>
                  <a:srgbClr val="0000FF"/>
                </a:solidFill>
              </a:rPr>
              <a:t>; </a:t>
            </a:r>
            <a:r>
              <a:rPr lang="zh-CN" altLang="en-US" b="1" dirty="0">
                <a:solidFill>
                  <a:srgbClr val="0000FF"/>
                </a:solidFill>
              </a:rPr>
              <a:t>再利用</a:t>
            </a:r>
          </a:p>
        </p:txBody>
      </p:sp>
      <p:pic>
        <p:nvPicPr>
          <p:cNvPr id="11270" name="Picture 8" descr="195712~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6" y="1124744"/>
            <a:ext cx="37084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recycle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9218"/>
            <a:ext cx="3432965" cy="257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Words>662</Words>
  <Application>Microsoft Office PowerPoint</Application>
  <PresentationFormat>全屏显示(4:3)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Sky123.Org</cp:lastModifiedBy>
  <cp:revision>193</cp:revision>
  <dcterms:created xsi:type="dcterms:W3CDTF">2014-05-22T02:03:56Z</dcterms:created>
  <dcterms:modified xsi:type="dcterms:W3CDTF">2020-09-09T08:49:54Z</dcterms:modified>
</cp:coreProperties>
</file>