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2" r:id="rId5"/>
    <p:sldId id="277" r:id="rId6"/>
    <p:sldId id="259" r:id="rId7"/>
    <p:sldId id="260" r:id="rId8"/>
    <p:sldId id="261" r:id="rId9"/>
    <p:sldId id="264" r:id="rId10"/>
    <p:sldId id="266" r:id="rId11"/>
    <p:sldId id="275" r:id="rId12"/>
    <p:sldId id="267" r:id="rId13"/>
    <p:sldId id="278" r:id="rId14"/>
    <p:sldId id="269" r:id="rId15"/>
    <p:sldId id="279" r:id="rId16"/>
    <p:sldId id="276" r:id="rId17"/>
    <p:sldId id="271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E85CA-F0B1-4CDF-86FE-65F16CCD75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85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0E2B2-654E-426E-B8DF-A9847F36BD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06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A8F1F-2AE8-4591-953B-815432EC1E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50F0-910B-47BC-9806-737EDD9738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67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86056-2E17-4265-88D6-475C72F174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06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56DFA-D8F8-45D4-9E1F-DFAC7433A5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09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9FF63-5DB5-4D05-A4A2-49F02A5676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2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0F078-2A10-4633-AC6C-7E62088DFB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92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E8450-556E-4867-931E-317B57B08B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87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D8F0B-23D2-4125-B7F8-EC23E8F881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6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B42FD-72EC-42CA-90F5-38E891AAF0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56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CC7A13-4BB7-4679-AAC3-9387F09047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7921625" cy="169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6. And the gate in front of her house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made of</a:t>
            </a:r>
            <a:r>
              <a:rPr lang="en-US" altLang="zh-CN" sz="3200" b="1" dirty="0">
                <a:latin typeface="Times New Roman" panose="02020603050405020304" pitchFamily="18" charset="0"/>
              </a:rPr>
              <a:t> rocks and glass bottles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 smtClean="0"/>
              <a:t>   她</a:t>
            </a:r>
            <a:r>
              <a:rPr lang="zh-CN" altLang="en-US" sz="3200" b="1" dirty="0"/>
              <a:t>房子前面的大门是用石头和玻璃瓶做的。 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38200" y="2304601"/>
            <a:ext cx="754062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 made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of, be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made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from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都表示“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制成”，但二者的用法有区别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06756"/>
              </p:ext>
            </p:extLst>
          </p:nvPr>
        </p:nvGraphicFramePr>
        <p:xfrm>
          <a:off x="912812" y="3657600"/>
          <a:ext cx="7391400" cy="232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554355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altLang="zh-CN" sz="32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made of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原材料未发生化学变化，从成品中仍可看出原材料；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altLang="zh-CN" sz="32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made from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原材料经过化学变化，从成品中看不出原材料。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848600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翻译句子。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1)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这</a:t>
            </a:r>
            <a:r>
              <a:rPr lang="zh-CN" altLang="en-US" sz="3200" b="1" dirty="0">
                <a:latin typeface="Times New Roman" panose="02020603050405020304" pitchFamily="18" charset="0"/>
              </a:rPr>
              <a:t>些课桌椅是木材制成的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These </a:t>
            </a:r>
            <a:r>
              <a:rPr lang="en-US" altLang="zh-CN" sz="3200" b="1" dirty="0">
                <a:latin typeface="Times New Roman" panose="02020603050405020304" pitchFamily="18" charset="0"/>
              </a:rPr>
              <a:t>desks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and </a:t>
            </a:r>
            <a:r>
              <a:rPr lang="en-US" altLang="zh-CN" sz="3200" b="1" dirty="0">
                <a:latin typeface="Times New Roman" panose="02020603050405020304" pitchFamily="18" charset="0"/>
              </a:rPr>
              <a:t>chairs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are made of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wood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2)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这</a:t>
            </a:r>
            <a:r>
              <a:rPr lang="zh-CN" altLang="en-US" sz="3200" b="1" dirty="0">
                <a:latin typeface="Times New Roman" panose="02020603050405020304" pitchFamily="18" charset="0"/>
              </a:rPr>
              <a:t>种酒是用小麦制成的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  This </a:t>
            </a:r>
            <a:r>
              <a:rPr lang="en-US" altLang="zh-CN" sz="3200" b="1" dirty="0">
                <a:latin typeface="Times New Roman" panose="02020603050405020304" pitchFamily="18" charset="0"/>
              </a:rPr>
              <a:t>kind of wine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 made from</a:t>
            </a:r>
            <a:r>
              <a:rPr lang="en-US" altLang="zh-CN" sz="3200" b="1" dirty="0">
                <a:latin typeface="Times New Roman" panose="02020603050405020304" pitchFamily="18" charset="0"/>
              </a:rPr>
              <a:t> wheat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14400" y="2410123"/>
            <a:ext cx="7853363" cy="17727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533400" indent="-5334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278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15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 known for </a:t>
            </a:r>
            <a:r>
              <a:rPr lang="zh-CN" altLang="en-US" sz="3200" b="1" dirty="0">
                <a:latin typeface="Times New Roman" panose="02020603050405020304" pitchFamily="18" charset="0"/>
              </a:rPr>
              <a:t>因</a:t>
            </a:r>
            <a:r>
              <a:rPr lang="en-US" altLang="zh-CN" sz="3200" b="1" dirty="0"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</a:rPr>
              <a:t>而著名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 known as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作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en-US" altLang="zh-CN" sz="3200" b="1" dirty="0"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</a:rPr>
              <a:t>而著名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 known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to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熟知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79216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7. He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is known for</a:t>
            </a:r>
            <a:r>
              <a:rPr lang="en-US" altLang="zh-CN" sz="3200" b="1">
                <a:latin typeface="Times New Roman" panose="02020603050405020304" pitchFamily="18" charset="0"/>
              </a:rPr>
              <a:t> using iron…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62000" y="1143001"/>
            <a:ext cx="7853363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533400" indent="-5334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278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15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根据汉语提示完成句子。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1) He _____________ his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looks.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长得英俊是出了名的。</a:t>
            </a: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2)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 everybody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course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time. </a:t>
            </a:r>
          </a:p>
          <a:p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过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一段时间人人都会知道的。 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Sichuan ___________ a land of plenty.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四川号称天府之国。 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1200" y="1752600"/>
            <a:ext cx="2467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for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9400" y="2895600"/>
            <a:ext cx="2428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known to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4343400"/>
            <a:ext cx="23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known as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2386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061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8.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Not only </a:t>
            </a:r>
            <a:r>
              <a:rPr lang="en-US" altLang="zh-CN" sz="3200" b="1" dirty="0">
                <a:latin typeface="Times New Roman" panose="02020603050405020304" pitchFamily="18" charset="0"/>
              </a:rPr>
              <a:t>can the art bring happiness to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others,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but</a:t>
            </a:r>
            <a:r>
              <a:rPr lang="en-US" altLang="zh-CN" sz="3200" b="1" dirty="0">
                <a:latin typeface="Times New Roman" panose="02020603050405020304" pitchFamily="18" charset="0"/>
              </a:rPr>
              <a:t> it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also</a:t>
            </a:r>
            <a:r>
              <a:rPr lang="en-US" altLang="zh-CN" sz="3200" b="1" dirty="0">
                <a:latin typeface="Times New Roman" panose="02020603050405020304" pitchFamily="18" charset="0"/>
              </a:rPr>
              <a:t> shows that even cold,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hard iron can be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brought back to life</a:t>
            </a:r>
            <a:r>
              <a:rPr lang="en-US" altLang="zh-CN" sz="3200" b="1" dirty="0">
                <a:latin typeface="Times New Roman" panose="02020603050405020304" pitchFamily="18" charset="0"/>
              </a:rPr>
              <a:t> with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a little creativity.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艺术不但可以给他人带来快乐，而且也说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明只需要一点创造力，即使是冰冷、坚硬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的铁也可以产生活力。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90600" y="4876800"/>
            <a:ext cx="7273925" cy="62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bring back to life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带回到生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活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746760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bring back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恢复；使想起；归还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e.g. These books must be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brought back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within a week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这些书必须在一周内归还。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2913257"/>
            <a:ext cx="8061325" cy="302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ot only… but also…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并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列连词，“不但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而且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……”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e.g. Basketball has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 only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become a popular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sport to play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but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it has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also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become a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popular sport to watch.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8061325" cy="479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e.g. Stonehenge is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 only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one of Britain’s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most famous historical places,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but also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one of its greatest mysteries.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 only…but (also) …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连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接两个并列句时，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 only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后的分句用倒装语序。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e.g.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 only did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he hear it, but also he saw it.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 only does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he speak English correctly,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but he also speaks it fluently. 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1066800"/>
            <a:ext cx="8208963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E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86981" anchor="ctr">
            <a:spAutoFit/>
          </a:bodyPr>
          <a:lstStyle>
            <a:lvl1pPr marL="342900" indent="-3429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1038" indent="-3429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0763" indent="-3429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58900" indent="-3429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97038" indent="-3429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54238" indent="-342900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11438" indent="-342900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68638" indent="-342900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25838" indent="-342900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1. Do you often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throw away</a:t>
            </a:r>
            <a:r>
              <a:rPr lang="en-US" altLang="zh-CN" sz="3200" b="1" dirty="0">
                <a:latin typeface="Times New Roman" panose="02020603050405020304" pitchFamily="18" charset="0"/>
              </a:rPr>
              <a:t> things you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don’t need anymore?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你经常扔掉你不再需要的东西吗？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throw away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1)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扔掉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抛弃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2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错过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</a:rPr>
              <a:t>机会等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放过</a:t>
            </a:r>
            <a:r>
              <a:rPr lang="zh-CN" altLang="en-US" sz="3200" b="1" dirty="0">
                <a:latin typeface="Times New Roman" panose="02020603050405020304" pitchFamily="18" charset="0"/>
              </a:rPr>
              <a:t>；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未能很好利用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</a:rPr>
              <a:t>机会等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3)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浪费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</a:rPr>
              <a:t>时间、金钱等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)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09600" y="970149"/>
            <a:ext cx="8097838" cy="363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E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86981" anchor="ctr">
            <a:spAutoFit/>
          </a:bodyPr>
          <a:lstStyle>
            <a:lvl1pPr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翻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译下列句子。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1) I </a:t>
            </a:r>
            <a:r>
              <a:rPr lang="en-US" altLang="zh-CN" sz="3200" b="1" dirty="0">
                <a:latin typeface="Times New Roman" panose="02020603050405020304" pitchFamily="18" charset="0"/>
              </a:rPr>
              <a:t>never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throw</a:t>
            </a:r>
            <a:r>
              <a:rPr lang="en-US" altLang="zh-CN" sz="3200" b="1" dirty="0">
                <a:latin typeface="Times New Roman" panose="02020603050405020304" pitchFamily="18" charset="0"/>
              </a:rPr>
              <a:t> anything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away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2) Don’t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throw away</a:t>
            </a:r>
            <a:r>
              <a:rPr lang="en-US" altLang="zh-CN" sz="3200" b="1" dirty="0">
                <a:latin typeface="Times New Roman" panose="02020603050405020304" pitchFamily="18" charset="0"/>
              </a:rPr>
              <a:t> this opportunity.</a:t>
            </a: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3) It </a:t>
            </a:r>
            <a:r>
              <a:rPr lang="en-US" altLang="zh-CN" sz="3200" b="1" dirty="0">
                <a:latin typeface="Times New Roman" panose="02020603050405020304" pitchFamily="18" charset="0"/>
              </a:rPr>
              <a:t>will be time and money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thrown away.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14400" y="2121663"/>
            <a:ext cx="471635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我什么东西都不舍得扔。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90600" y="3344346"/>
            <a:ext cx="3856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不要错过这个机会。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990600" y="4463203"/>
            <a:ext cx="4773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这将是浪费时间和金钱。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424863" cy="243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Have you ever thought about how these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things can actually be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put to good use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  </a:t>
            </a:r>
            <a:r>
              <a:rPr lang="zh-CN" altLang="en-US" sz="3200" b="1" dirty="0" smtClean="0"/>
              <a:t> 你</a:t>
            </a:r>
            <a:r>
              <a:rPr lang="zh-CN" altLang="en-US" sz="3200" b="1" dirty="0"/>
              <a:t>有没有想过，这些东西如何才能真正得</a:t>
            </a:r>
            <a:r>
              <a:rPr lang="zh-CN" altLang="en-US" sz="3200" b="1" dirty="0" smtClean="0"/>
              <a:t>到</a:t>
            </a:r>
            <a:endParaRPr lang="en-US" altLang="zh-CN" sz="3200" b="1" dirty="0" smtClean="0"/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</a:t>
            </a:r>
            <a:r>
              <a:rPr lang="zh-CN" altLang="en-US" sz="3200" b="1" dirty="0" smtClean="0"/>
              <a:t>很</a:t>
            </a:r>
            <a:r>
              <a:rPr lang="zh-CN" altLang="en-US" sz="3200" b="1" dirty="0"/>
              <a:t>好的利用？ 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5800" y="3335625"/>
            <a:ext cx="8001000" cy="223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 anchor="ctr">
            <a:spAutoFit/>
          </a:bodyPr>
          <a:lstStyle>
            <a:lvl1pPr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put sth. to good use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好好利用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e.g. He’ll be able to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put his experience to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good use</a:t>
            </a:r>
            <a:r>
              <a:rPr lang="en-US" altLang="zh-CN" sz="3200" b="1" dirty="0">
                <a:latin typeface="Times New Roman" panose="02020603050405020304" pitchFamily="18" charset="0"/>
              </a:rPr>
              <a:t> in the new job. </a:t>
            </a:r>
          </a:p>
          <a:p>
            <a:pPr>
              <a:lnSpc>
                <a:spcPct val="110000"/>
              </a:lnSpc>
            </a:pPr>
            <a:r>
              <a:rPr lang="zh-CN" altLang="en-US" sz="3200" dirty="0" smtClean="0"/>
              <a:t>      </a:t>
            </a:r>
            <a:r>
              <a:rPr lang="zh-CN" altLang="en-US" sz="3200" b="1" dirty="0" smtClean="0"/>
              <a:t>他</a:t>
            </a:r>
            <a:r>
              <a:rPr lang="zh-CN" altLang="en-US" sz="3200" b="1" dirty="0"/>
              <a:t>将能在新工作中充分利用他的经验</a:t>
            </a:r>
            <a:r>
              <a:rPr lang="zh-CN" altLang="en-US" sz="3200" b="1" dirty="0" smtClean="0"/>
              <a:t>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14400" y="1752600"/>
            <a:ext cx="8001000" cy="223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 anchor="ctr">
            <a:spAutoFit/>
          </a:bodyPr>
          <a:lstStyle>
            <a:lvl1pPr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make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(good) use of sth.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利用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使用某物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e.g. We must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make good use of</a:t>
            </a:r>
            <a:r>
              <a:rPr lang="en-US" altLang="zh-CN" sz="3200" b="1" dirty="0">
                <a:latin typeface="Times New Roman" panose="02020603050405020304" pitchFamily="18" charset="0"/>
              </a:rPr>
              <a:t> time to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study.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我们必须充分利用时间学习。</a:t>
            </a:r>
          </a:p>
        </p:txBody>
      </p:sp>
    </p:spTree>
    <p:extLst>
      <p:ext uri="{BB962C8B-B14F-4D97-AF65-F5344CB8AC3E}">
        <p14:creationId xmlns:p14="http://schemas.microsoft.com/office/powerpoint/2010/main" val="767318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04800" y="904353"/>
            <a:ext cx="8424863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3. She lives in a house in the UK that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she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built </a:t>
            </a:r>
            <a:r>
              <a:rPr lang="en-US" altLang="zh-CN" sz="3200" b="1" dirty="0">
                <a:latin typeface="Times New Roman" panose="02020603050405020304" pitchFamily="18" charset="0"/>
              </a:rPr>
              <a:t>herself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out of</a:t>
            </a:r>
            <a:r>
              <a:rPr lang="en-US" altLang="zh-CN" sz="3200" b="1" dirty="0">
                <a:latin typeface="Times New Roman" panose="02020603050405020304" pitchFamily="18" charset="0"/>
              </a:rPr>
              <a:t> rubbish.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07571" y="2177527"/>
            <a:ext cx="7561263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 anchor="ctr">
            <a:spAutoFit/>
          </a:bodyPr>
          <a:lstStyle>
            <a:lvl1pPr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build/make ... out of 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建造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制造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96685" y="3037953"/>
            <a:ext cx="8154988" cy="191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 anchor="ctr">
            <a:spAutoFit/>
          </a:bodyPr>
          <a:lstStyle>
            <a:lvl1pPr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翻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译句子。</a:t>
            </a:r>
          </a:p>
          <a:p>
            <a:pPr>
              <a:lnSpc>
                <a:spcPct val="125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他用木头造了个模型船。 </a:t>
            </a:r>
          </a:p>
          <a:p>
            <a:pPr>
              <a:lnSpc>
                <a:spcPct val="12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He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built</a:t>
            </a:r>
            <a:r>
              <a:rPr lang="en-US" altLang="zh-CN" sz="3200" b="1" dirty="0">
                <a:latin typeface="Times New Roman" panose="02020603050405020304" pitchFamily="18" charset="0"/>
              </a:rPr>
              <a:t> a model ship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out of</a:t>
            </a:r>
            <a:r>
              <a:rPr lang="en-US" altLang="zh-CN" sz="3200" b="1" dirty="0">
                <a:latin typeface="Times New Roman" panose="02020603050405020304" pitchFamily="18" charset="0"/>
              </a:rPr>
              <a:t> wood.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746125"/>
            <a:ext cx="8640763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4. The top of the house is an old boat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turned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upside down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房子的顶部是一条翻转过来的旧木船。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turned upside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down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被翻转过来   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的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被颠倒过来的”，作后置定语修饰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boat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。英语中短语和从句用作定语时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般置于名词之后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作后置定语。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e.g. You can’t turn the facts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upside down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你不能颠倒事实。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8316912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the children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boating on the lake</a:t>
            </a:r>
          </a:p>
          <a:p>
            <a:pPr>
              <a:lnSpc>
                <a:spcPct val="115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湖上泛舟的孩子们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现在分词短语后置作定语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the stories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invented by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eight or nine year olds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八九岁小孩子编写的故事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过去分词短语后置作定语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a machine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that can do many kinds of housework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一个能做多种家务的机器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句子后置作定语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573405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</a:rPr>
              <a:t>5. She is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 most unusual</a:t>
            </a:r>
            <a:r>
              <a:rPr lang="en-US" altLang="zh-CN" sz="3200" b="1" dirty="0">
                <a:latin typeface="Times New Roman" panose="02020603050405020304" pitchFamily="18" charset="0"/>
              </a:rPr>
              <a:t> woman.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87829" y="1457135"/>
            <a:ext cx="7993063" cy="420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 anchor="ctr">
            <a:spAutoFit/>
          </a:bodyPr>
          <a:lstStyle>
            <a:lvl1pPr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 most +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adj.+ n.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一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非常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most +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adj.+ n.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最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语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翻译句子。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This </a:t>
            </a:r>
            <a:r>
              <a:rPr lang="en-US" altLang="zh-CN" sz="3200" b="1" dirty="0">
                <a:latin typeface="Times New Roman" panose="02020603050405020304" pitchFamily="18" charset="0"/>
              </a:rPr>
              <a:t>is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a most useful </a:t>
            </a:r>
            <a:r>
              <a:rPr lang="en-US" altLang="zh-CN" sz="3200" b="1" dirty="0">
                <a:latin typeface="Times New Roman" panose="02020603050405020304" pitchFamily="18" charset="0"/>
              </a:rPr>
              <a:t>tool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这是一个非常有用的工具。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She </a:t>
            </a:r>
            <a:r>
              <a:rPr lang="en-US" altLang="zh-CN" sz="3200" b="1" dirty="0">
                <a:latin typeface="Times New Roman" panose="02020603050405020304" pitchFamily="18" charset="0"/>
              </a:rPr>
              <a:t>is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the most careful </a:t>
            </a:r>
            <a:r>
              <a:rPr lang="en-US" altLang="zh-CN" sz="3200" b="1" dirty="0">
                <a:latin typeface="Times New Roman" panose="02020603050405020304" pitchFamily="18" charset="0"/>
              </a:rPr>
              <a:t>girl in the class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她是班上最细心的女孩。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1177</Words>
  <Application>Microsoft Office PowerPoint</Application>
  <PresentationFormat>全屏显示(4:3)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15</cp:revision>
  <cp:lastPrinted>1601-01-01T00:00:00Z</cp:lastPrinted>
  <dcterms:created xsi:type="dcterms:W3CDTF">2018-05-08T00:55:01Z</dcterms:created>
  <dcterms:modified xsi:type="dcterms:W3CDTF">2020-09-08T08:45:55Z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