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57" r:id="rId3"/>
    <p:sldId id="258" r:id="rId4"/>
    <p:sldId id="342" r:id="rId5"/>
    <p:sldId id="349" r:id="rId6"/>
    <p:sldId id="350" r:id="rId7"/>
    <p:sldId id="351" r:id="rId8"/>
    <p:sldId id="352" r:id="rId9"/>
    <p:sldId id="353" r:id="rId10"/>
    <p:sldId id="281" r:id="rId11"/>
    <p:sldId id="354" r:id="rId12"/>
    <p:sldId id="277" r:id="rId13"/>
    <p:sldId id="308" r:id="rId14"/>
    <p:sldId id="282" r:id="rId15"/>
    <p:sldId id="355" r:id="rId16"/>
    <p:sldId id="283" r:id="rId17"/>
    <p:sldId id="284" r:id="rId18"/>
    <p:sldId id="311" r:id="rId19"/>
    <p:sldId id="285" r:id="rId20"/>
    <p:sldId id="312" r:id="rId21"/>
    <p:sldId id="286" r:id="rId22"/>
    <p:sldId id="313" r:id="rId23"/>
    <p:sldId id="287" r:id="rId24"/>
    <p:sldId id="325" r:id="rId25"/>
    <p:sldId id="362" r:id="rId26"/>
    <p:sldId id="363" r:id="rId27"/>
    <p:sldId id="364" r:id="rId28"/>
    <p:sldId id="366" r:id="rId29"/>
    <p:sldId id="367" r:id="rId30"/>
    <p:sldId id="369" r:id="rId31"/>
    <p:sldId id="358" r:id="rId32"/>
    <p:sldId id="359" r:id="rId33"/>
    <p:sldId id="293" r:id="rId34"/>
    <p:sldId id="304" r:id="rId35"/>
    <p:sldId id="347" r:id="rId36"/>
    <p:sldId id="370" r:id="rId37"/>
    <p:sldId id="371" r:id="rId38"/>
    <p:sldId id="372" r:id="rId39"/>
    <p:sldId id="373" r:id="rId40"/>
    <p:sldId id="374" r:id="rId41"/>
    <p:sldId id="303" r:id="rId42"/>
    <p:sldId id="301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CC"/>
    <a:srgbClr val="990099"/>
    <a:srgbClr val="FF00FF"/>
    <a:srgbClr val="FF33CC"/>
    <a:srgbClr val="CC00CC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1" autoAdjust="0"/>
    <p:restoredTop sz="94683" autoAdjust="0"/>
  </p:normalViewPr>
  <p:slideViewPr>
    <p:cSldViewPr>
      <p:cViewPr varScale="1">
        <p:scale>
          <a:sx n="88" d="100"/>
          <a:sy n="88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4F4F5-DDB8-4DB8-8785-3B5FCF7ACC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6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AE418-A85B-4015-A418-E4EA6A5DD8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1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39807-733F-45CF-8B63-CCA317B30F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27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FF605-4108-429A-8C3B-82739A413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04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E8E48-1EE4-4A61-B95A-7B8F2577C9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1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E5E5D-807D-4C76-BC05-9C24B9EA87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3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44D7D-2B2E-4167-8C6B-FEBA17F360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84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C6599-F1A2-4912-A75A-52E0250919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00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A9F3A-4107-4125-B99B-D69FD36282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36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FAF0F-7246-4C4B-BB52-FE8907E8EC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71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C241C-D365-453B-BE11-88611F90BE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32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F6BE5E-F024-40E8-8246-93C2D8B1E5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WordArt 4"/>
          <p:cNvSpPr>
            <a:spLocks noChangeArrowheads="1" noChangeShapeType="1" noTextEdit="1"/>
          </p:cNvSpPr>
          <p:nvPr/>
        </p:nvSpPr>
        <p:spPr bwMode="auto">
          <a:xfrm>
            <a:off x="4932363" y="3573463"/>
            <a:ext cx="3067050" cy="1322387"/>
          </a:xfrm>
          <a:prstGeom prst="rect">
            <a:avLst/>
          </a:prstGeom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00FF"/>
                </a:solidFill>
                <a:cs typeface="Arial" panose="020B0604020202020204" pitchFamily="34" charset="0"/>
              </a:rPr>
              <a:t>Unit 13</a:t>
            </a:r>
            <a:endParaRPr lang="zh-CN" altLang="en-US" sz="3600" b="1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258888" y="1341438"/>
            <a:ext cx="7272337" cy="156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</a:rPr>
              <a:t>Look at the title and the pictures in 2b. Can you guess what the passage is about?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27660" name="Oval 2"/>
          <p:cNvSpPr>
            <a:spLocks noChangeArrowheads="1"/>
          </p:cNvSpPr>
          <p:nvPr/>
        </p:nvSpPr>
        <p:spPr bwMode="auto">
          <a:xfrm>
            <a:off x="395288" y="1412875"/>
            <a:ext cx="720725" cy="77311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0" tIns="45703" rIns="91410" bIns="4570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</a:p>
        </p:txBody>
      </p:sp>
      <p:pic>
        <p:nvPicPr>
          <p:cNvPr id="27661" name="Picture 13" descr="新建文件夹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" r="1811"/>
          <a:stretch>
            <a:fillRect/>
          </a:stretch>
        </p:blipFill>
        <p:spPr bwMode="auto">
          <a:xfrm>
            <a:off x="755650" y="2996952"/>
            <a:ext cx="3024188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2" name="Picture 14" descr="新建文件夹02"/>
          <p:cNvPicPr>
            <a:picLocks noChangeAspect="1" noChangeArrowheads="1"/>
          </p:cNvPicPr>
          <p:nvPr/>
        </p:nvPicPr>
        <p:blipFill>
          <a:blip r:embed="rId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8"/>
          <a:stretch>
            <a:fillRect/>
          </a:stretch>
        </p:blipFill>
        <p:spPr bwMode="auto">
          <a:xfrm>
            <a:off x="3793225" y="2996952"/>
            <a:ext cx="2232025" cy="1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082477" y="4948129"/>
            <a:ext cx="72768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about how people can think of creative ways to use things that are no longer wanted.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65" name="Picture 17" descr="QQ图片2015062408555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708920"/>
            <a:ext cx="2232025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6" name="Picture 18" descr="Pre-reading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6" t="30756" r="12697" b="38487"/>
          <a:stretch>
            <a:fillRect/>
          </a:stretch>
        </p:blipFill>
        <p:spPr bwMode="auto">
          <a:xfrm>
            <a:off x="2555776" y="257451"/>
            <a:ext cx="3469474" cy="10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8" name="Picture 4" descr="Fast read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6" t="12651" r="7162" b="15628"/>
          <a:stretch>
            <a:fillRect/>
          </a:stretch>
        </p:blipFill>
        <p:spPr bwMode="auto">
          <a:xfrm>
            <a:off x="2339752" y="836712"/>
            <a:ext cx="4096146" cy="8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698511" y="1851794"/>
            <a:ext cx="7705725" cy="115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Read the passage quickly to find the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answer.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691952" y="3003555"/>
            <a:ext cx="8135938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How </a:t>
            </a:r>
            <a:r>
              <a:rPr lang="en-US" altLang="zh-CN" sz="3200" b="1" dirty="0">
                <a:latin typeface="Times New Roman" panose="02020603050405020304" pitchFamily="18" charset="0"/>
              </a:rPr>
              <a:t>many people are mentioned in the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passage</a:t>
            </a:r>
            <a:r>
              <a:rPr lang="en-US" altLang="zh-CN" sz="3200" b="1" dirty="0">
                <a:latin typeface="Times New Roman" panose="02020603050405020304" pitchFamily="18" charset="0"/>
              </a:rPr>
              <a:t>? Who are they?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Three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They are Amy Hayes, Jessica Wong,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Wang Tao.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9750" y="1555081"/>
            <a:ext cx="7705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Find the main idea of each paragraph.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39750" y="2635250"/>
            <a:ext cx="1727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Para. 2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Para. 3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Para. 4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419475" y="2419350"/>
            <a:ext cx="5329238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263" indent="-449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715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9383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1612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53841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956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528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9100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672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A. Bags made from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clothes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B. Art pieces made of iron and other materials from old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cars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C. House built of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rubbish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1835150" y="3068638"/>
            <a:ext cx="165735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1835150" y="2852738"/>
            <a:ext cx="1657350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1835150" y="3357563"/>
            <a:ext cx="1728788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nimBg="1"/>
      <p:bldP spid="23567" grpId="0" animBg="1"/>
      <p:bldP spid="235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52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59576"/>
              </p:ext>
            </p:extLst>
          </p:nvPr>
        </p:nvGraphicFramePr>
        <p:xfrm>
          <a:off x="323850" y="980728"/>
          <a:ext cx="8569325" cy="5688632"/>
        </p:xfrm>
        <a:graphic>
          <a:graphicData uri="http://schemas.openxmlformats.org/drawingml/2006/table">
            <a:tbl>
              <a:tblPr/>
              <a:tblGrid>
                <a:gridCol w="1584325"/>
                <a:gridCol w="4536033"/>
                <a:gridCol w="2448967"/>
              </a:tblGrid>
              <a:tr h="1080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What materials did they use?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What did they make?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2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4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431565" y="2658156"/>
            <a:ext cx="1368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</a:rPr>
              <a:t>Amy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</a:rPr>
              <a:t>Hayes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1924645" y="2234033"/>
            <a:ext cx="4591571" cy="191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727" tIns="33863" rIns="67727" bIns="33863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61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/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windows and doors of old buildings that have been pulled down; an old boat; rocks; old glass bottles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5" name="Rectangle 45"/>
          <p:cNvSpPr>
            <a:spLocks noChangeArrowheads="1"/>
          </p:cNvSpPr>
          <p:nvPr/>
        </p:nvSpPr>
        <p:spPr bwMode="auto">
          <a:xfrm>
            <a:off x="6804025" y="2852738"/>
            <a:ext cx="18002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a house</a:t>
            </a:r>
          </a:p>
        </p:txBody>
      </p:sp>
      <p:sp>
        <p:nvSpPr>
          <p:cNvPr id="61488" name="Text Box 48"/>
          <p:cNvSpPr txBox="1">
            <a:spLocks noChangeArrowheads="1"/>
          </p:cNvSpPr>
          <p:nvPr/>
        </p:nvSpPr>
        <p:spPr bwMode="auto">
          <a:xfrm>
            <a:off x="1511300" y="195470"/>
            <a:ext cx="7632700" cy="59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Complete </a:t>
            </a:r>
            <a:r>
              <a:rPr lang="en-US" altLang="zh-CN" sz="3200" b="1" dirty="0">
                <a:solidFill>
                  <a:srgbClr val="0000FF"/>
                </a:solidFill>
              </a:rPr>
              <a:t>the chart below.</a:t>
            </a:r>
          </a:p>
        </p:txBody>
      </p:sp>
      <p:sp>
        <p:nvSpPr>
          <p:cNvPr id="61490" name="Oval 2"/>
          <p:cNvSpPr>
            <a:spLocks noChangeArrowheads="1"/>
          </p:cNvSpPr>
          <p:nvPr/>
        </p:nvSpPr>
        <p:spPr bwMode="auto">
          <a:xfrm>
            <a:off x="583225" y="59681"/>
            <a:ext cx="792163" cy="863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0" tIns="45703" rIns="91410" bIns="4570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</a:p>
        </p:txBody>
      </p:sp>
      <p:sp>
        <p:nvSpPr>
          <p:cNvPr id="61518" name="Text Box 78"/>
          <p:cNvSpPr txBox="1">
            <a:spLocks noChangeArrowheads="1"/>
          </p:cNvSpPr>
          <p:nvPr/>
        </p:nvSpPr>
        <p:spPr bwMode="auto">
          <a:xfrm>
            <a:off x="394693" y="4300340"/>
            <a:ext cx="1512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Jessica Wong</a:t>
            </a:r>
          </a:p>
        </p:txBody>
      </p:sp>
      <p:sp>
        <p:nvSpPr>
          <p:cNvPr id="61519" name="Text Box 79"/>
          <p:cNvSpPr txBox="1">
            <a:spLocks noChangeArrowheads="1"/>
          </p:cNvSpPr>
          <p:nvPr/>
        </p:nvSpPr>
        <p:spPr bwMode="auto">
          <a:xfrm>
            <a:off x="2123728" y="4424464"/>
            <a:ext cx="39604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old 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clothes, especially old jeans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20" name="Text Box 80"/>
          <p:cNvSpPr txBox="1">
            <a:spLocks noChangeArrowheads="1"/>
          </p:cNvSpPr>
          <p:nvPr/>
        </p:nvSpPr>
        <p:spPr bwMode="auto">
          <a:xfrm>
            <a:off x="7020979" y="4661197"/>
            <a:ext cx="17287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bags</a:t>
            </a:r>
          </a:p>
        </p:txBody>
      </p:sp>
      <p:sp>
        <p:nvSpPr>
          <p:cNvPr id="61521" name="Text Box 81"/>
          <p:cNvSpPr txBox="1">
            <a:spLocks noChangeArrowheads="1"/>
          </p:cNvSpPr>
          <p:nvPr/>
        </p:nvSpPr>
        <p:spPr bwMode="auto">
          <a:xfrm>
            <a:off x="490336" y="5440811"/>
            <a:ext cx="14398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</a:rPr>
              <a:t>Wang Tao</a:t>
            </a:r>
          </a:p>
        </p:txBody>
      </p:sp>
      <p:sp>
        <p:nvSpPr>
          <p:cNvPr id="61522" name="Text Box 82"/>
          <p:cNvSpPr txBox="1">
            <a:spLocks noChangeArrowheads="1"/>
          </p:cNvSpPr>
          <p:nvPr/>
        </p:nvSpPr>
        <p:spPr bwMode="auto">
          <a:xfrm>
            <a:off x="1907642" y="5591740"/>
            <a:ext cx="43926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iron 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铁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and other materials from old cars</a:t>
            </a:r>
          </a:p>
        </p:txBody>
      </p:sp>
      <p:sp>
        <p:nvSpPr>
          <p:cNvPr id="61525" name="Text Box 85"/>
          <p:cNvSpPr txBox="1">
            <a:spLocks noChangeArrowheads="1"/>
          </p:cNvSpPr>
          <p:nvPr/>
        </p:nvSpPr>
        <p:spPr bwMode="auto">
          <a:xfrm>
            <a:off x="6499275" y="5591740"/>
            <a:ext cx="24495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beautiful art pieces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4" grpId="0"/>
      <p:bldP spid="61477" grpId="0"/>
      <p:bldP spid="61485" grpId="0"/>
      <p:bldP spid="61518" grpId="0"/>
      <p:bldP spid="61519" grpId="0"/>
      <p:bldP spid="61520" grpId="0"/>
      <p:bldP spid="61521" grpId="0"/>
      <p:bldP spid="61522" grpId="0"/>
      <p:bldP spid="615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68313" y="2119313"/>
            <a:ext cx="77057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263" indent="-449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715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9383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1612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53841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956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528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9100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672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1. Amy recently won a prize from ______________________________.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Translate the sentence </a:t>
            </a:r>
            <a:r>
              <a:rPr lang="en-US" altLang="zh-CN" sz="3200" b="1" dirty="0">
                <a:latin typeface="Times New Roman" panose="02020603050405020304" pitchFamily="18" charset="0"/>
              </a:rPr>
              <a:t>“</a:t>
            </a:r>
            <a:r>
              <a:rPr lang="en-US" altLang="zh-CN" sz="3200" b="1" u="sng" dirty="0">
                <a:latin typeface="Times New Roman" panose="02020603050405020304" pitchFamily="18" charset="0"/>
              </a:rPr>
              <a:t>she lives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u="sng" dirty="0">
                <a:latin typeface="Times New Roman" panose="02020603050405020304" pitchFamily="18" charset="0"/>
              </a:rPr>
              <a:t>in a house in the UK that she built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u="sng" dirty="0">
                <a:latin typeface="Times New Roman" panose="02020603050405020304" pitchFamily="18" charset="0"/>
              </a:rPr>
              <a:t>herself out of rubbish</a:t>
            </a:r>
            <a:r>
              <a:rPr lang="en-US" altLang="zh-CN" sz="3200" b="1" dirty="0">
                <a:latin typeface="Times New Roman" panose="02020603050405020304" pitchFamily="18" charset="0"/>
              </a:rPr>
              <a:t>” mean?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51396" y="1574560"/>
            <a:ext cx="8280846" cy="63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5" rIns="91430" bIns="45715">
            <a:spAutoFit/>
          </a:bodyPr>
          <a:lstStyle/>
          <a:p>
            <a:pPr fontAlgn="b">
              <a:lnSpc>
                <a:spcPct val="110000"/>
              </a:lnSpc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3200" b="1" dirty="0">
                <a:solidFill>
                  <a:srgbClr val="0000FF"/>
                </a:solidFill>
              </a:rPr>
              <a:t>Read paragraph 2 and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find the answers.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971550" y="2792413"/>
            <a:ext cx="753903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the Help Save Our Planet Society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971550" y="5084763"/>
            <a:ext cx="6840538" cy="119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</a:rPr>
              <a:t>她住在英国的一所房子里，那是她自己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用废弃物建</a:t>
            </a:r>
            <a:r>
              <a:rPr lang="zh-CN" altLang="en-US" sz="3200" b="1" dirty="0">
                <a:solidFill>
                  <a:srgbClr val="FF0000"/>
                </a:solidFill>
              </a:rPr>
              <a:t>造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的。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8684" name="Picture 12" descr="Careful reading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1" b="15628"/>
          <a:stretch>
            <a:fillRect/>
          </a:stretch>
        </p:blipFill>
        <p:spPr bwMode="auto">
          <a:xfrm>
            <a:off x="2123728" y="597618"/>
            <a:ext cx="4608512" cy="82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468313" y="333375"/>
            <a:ext cx="7705725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263" indent="-449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715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9383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1612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53841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956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528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9100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672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3. Where do the windows and doors come from?</a:t>
            </a:r>
          </a:p>
          <a:p>
            <a:pPr>
              <a:lnSpc>
                <a:spcPct val="110000"/>
              </a:lnSpc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4. What is top of the house?</a:t>
            </a:r>
          </a:p>
          <a:p>
            <a:pPr>
              <a:lnSpc>
                <a:spcPct val="110000"/>
              </a:lnSpc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5. What is the gate made of?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856499" y="1340768"/>
            <a:ext cx="75390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windows and doors come from old buildings around her town that were pulled down.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856498" y="3544887"/>
            <a:ext cx="7539037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top of the house is an old boat turned upside down. 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856498" y="5212431"/>
            <a:ext cx="7539037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gate is made of rocks and old glass bottles.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4" grpId="0"/>
      <p:bldP spid="1146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5496" y="980728"/>
            <a:ext cx="8893175" cy="65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5" rIns="91430" bIns="45715">
            <a:spAutoFit/>
          </a:bodyPr>
          <a:lstStyle/>
          <a:p>
            <a:pPr fontAlgn="b">
              <a:lnSpc>
                <a:spcPct val="115000"/>
              </a:lnSpc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3200" b="1" dirty="0">
                <a:solidFill>
                  <a:srgbClr val="0000FF"/>
                </a:solidFill>
              </a:rPr>
              <a:t>Read paragraph 3 and answer the questions.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50825" y="1654175"/>
            <a:ext cx="6985471" cy="386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727" tIns="33863" rIns="67727" bIns="33863">
            <a:spAutoFit/>
          </a:bodyPr>
          <a:lstStyle>
            <a:lvl1pPr marL="254000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92138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31863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70000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AutoNum type="arabicPeriod"/>
            </a:pPr>
            <a:r>
              <a:rPr lang="en-US" altLang="zh-CN" sz="3200" b="1" dirty="0">
                <a:latin typeface="Times New Roman" panose="02020603050405020304" pitchFamily="18" charset="0"/>
              </a:rPr>
              <a:t> Is Jessica Wong good at recycling?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What does she do?</a:t>
            </a:r>
          </a:p>
          <a:p>
            <a:pPr>
              <a:lnSpc>
                <a:spcPct val="110000"/>
              </a:lnSpc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Where can we buy her bags?</a:t>
            </a:r>
          </a:p>
          <a:p>
            <a:pPr>
              <a:lnSpc>
                <a:spcPct val="110000"/>
              </a:lnSpc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What will she write in her book?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11188" y="2708275"/>
            <a:ext cx="7849244" cy="115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Yes, she is. She uses old clothes that people don’t wear anymore to make bags.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55650" y="4365625"/>
            <a:ext cx="5161742" cy="56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her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small shop or website.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55650" y="5432044"/>
            <a:ext cx="501491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New ways to use old clothes.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1831" y="900112"/>
            <a:ext cx="76358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 fontAlgn="b">
              <a:lnSpc>
                <a:spcPct val="120000"/>
              </a:lnSpc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3200" b="1">
                <a:solidFill>
                  <a:srgbClr val="0000FF"/>
                </a:solidFill>
              </a:rPr>
              <a:t>Read paragraph 4 and complete the blanks.</a:t>
            </a:r>
          </a:p>
        </p:txBody>
      </p:sp>
      <p:graphicFrame>
        <p:nvGraphicFramePr>
          <p:cNvPr id="3074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43070"/>
              </p:ext>
            </p:extLst>
          </p:nvPr>
        </p:nvGraphicFramePr>
        <p:xfrm>
          <a:off x="755650" y="2492375"/>
          <a:ext cx="7488238" cy="2448793"/>
        </p:xfrm>
        <a:graphic>
          <a:graphicData uri="http://schemas.openxmlformats.org/drawingml/2006/table">
            <a:tbl>
              <a:tblPr/>
              <a:tblGrid>
                <a:gridCol w="7488238"/>
              </a:tblGrid>
              <a:tr h="24487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Wang Tao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 makes beautiful art pieces with iron and other materials from _________. He hopes to set up a “metal art” theme park.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508625" y="3644900"/>
            <a:ext cx="18716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old cars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23850" y="950913"/>
            <a:ext cx="847725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4850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8238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71625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5013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62213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9413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6613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33813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Translate the sentence</a:t>
            </a:r>
            <a:r>
              <a:rPr lang="en-US" altLang="zh-CN" sz="3200" b="1" dirty="0">
                <a:latin typeface="Times New Roman" panose="02020603050405020304" pitchFamily="18" charset="0"/>
              </a:rPr>
              <a:t> “Not only can the art bring happiness to others, but it also shows that even cold, hard iron can be brought back to life with a little creativity.”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5288" y="3573463"/>
            <a:ext cx="7748587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200" b="1">
                <a:solidFill>
                  <a:srgbClr val="FF0000"/>
                </a:solidFill>
              </a:rPr>
              <a:t>艺术不但可以给人们带来快乐，而且也说明只需要一点创造力，即使是冰冷、坚硬的铁也可产生活力。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Oval 2"/>
          <p:cNvSpPr>
            <a:spLocks noChangeArrowheads="1"/>
          </p:cNvSpPr>
          <p:nvPr/>
        </p:nvSpPr>
        <p:spPr bwMode="auto">
          <a:xfrm>
            <a:off x="322533" y="1367519"/>
            <a:ext cx="720725" cy="7032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0" tIns="45703" rIns="91410" bIns="4570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187624" y="1390764"/>
            <a:ext cx="65595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Fill in the blanks with the correct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forms of the phrases in the box.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539750" y="4489450"/>
            <a:ext cx="812006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 marL="254000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92138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31863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70000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08138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65338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22538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9738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36938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zh-CN" sz="3200" b="1">
                <a:latin typeface="Times New Roman" panose="02020603050405020304" pitchFamily="18" charset="0"/>
              </a:rPr>
              <a:t> Amy Hayes lives in the UK. Many of 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the old buildings in her neighborhood  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were ____________.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051050" y="5661248"/>
            <a:ext cx="2268538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pulled down</a:t>
            </a:r>
          </a:p>
        </p:txBody>
      </p:sp>
      <p:graphicFrame>
        <p:nvGraphicFramePr>
          <p:cNvPr id="3178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91960"/>
              </p:ext>
            </p:extLst>
          </p:nvPr>
        </p:nvGraphicFramePr>
        <p:xfrm>
          <a:off x="1187624" y="2621729"/>
          <a:ext cx="7127875" cy="1530766"/>
        </p:xfrm>
        <a:graphic>
          <a:graphicData uri="http://schemas.openxmlformats.org/drawingml/2006/table">
            <a:tbl>
              <a:tblPr/>
              <a:tblGrid>
                <a:gridCol w="7127875"/>
              </a:tblGrid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put to good use         build…out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pull down                  set 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known for                 not only… but also</a:t>
                      </a:r>
                    </a:p>
                  </a:txBody>
                  <a:tcPr marL="67727" marR="67727" marT="33863" marB="33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31785" name="Picture 41" descr="post readin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30756" r="2499" b="32350"/>
          <a:stretch>
            <a:fillRect/>
          </a:stretch>
        </p:blipFill>
        <p:spPr bwMode="auto">
          <a:xfrm>
            <a:off x="2215059" y="184274"/>
            <a:ext cx="4209058" cy="123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3"/>
          <p:cNvSpPr>
            <a:spLocks noChangeArrowheads="1" noChangeShapeType="1"/>
          </p:cNvSpPr>
          <p:nvPr/>
        </p:nvSpPr>
        <p:spPr bwMode="auto">
          <a:xfrm>
            <a:off x="2690813" y="188913"/>
            <a:ext cx="3760787" cy="13033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+mn-lt"/>
              </a:rPr>
              <a:t>Unit 13</a:t>
            </a:r>
            <a:endParaRPr lang="zh-CN" altLang="en-US" sz="3600" b="1" dirty="0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rgbClr val="FFFF00"/>
              </a:solidFill>
              <a:latin typeface="+mn-lt"/>
            </a:endParaRPr>
          </a:p>
        </p:txBody>
      </p:sp>
      <p:sp>
        <p:nvSpPr>
          <p:cNvPr id="3077" name="WordArt 5"/>
          <p:cNvSpPr>
            <a:spLocks noChangeArrowheads="1" noChangeShapeType="1" noTextEdit="1"/>
          </p:cNvSpPr>
          <p:nvPr/>
        </p:nvSpPr>
        <p:spPr bwMode="auto">
          <a:xfrm>
            <a:off x="468313" y="1773238"/>
            <a:ext cx="8135937" cy="1019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+mn-lt"/>
                <a:cs typeface="Arial" panose="020B0604020202020204" pitchFamily="34" charset="0"/>
              </a:rPr>
              <a:t>We're trying to save the earth!</a:t>
            </a:r>
            <a:endParaRPr lang="zh-CN" altLang="en-US" sz="3600" b="1" kern="10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rgbClr val="FFFF00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395288" y="2152650"/>
            <a:ext cx="83534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4713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08100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41488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4875" indent="-25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32075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9275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6475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3675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All the rubbish and old things in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Amy’s neighborhood were then _____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__________ when Amy built her house.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Amy is very creative. She _______ her front gate ________ rocks and old glass bottles. She put an old boat on top of her house.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6527800" y="2690551"/>
            <a:ext cx="7223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put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5580063" y="3867150"/>
            <a:ext cx="9477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built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1979613" y="4437063"/>
            <a:ext cx="12414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out of 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900113" y="3284538"/>
            <a:ext cx="20780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to good use</a:t>
            </a:r>
          </a:p>
        </p:txBody>
      </p:sp>
      <p:graphicFrame>
        <p:nvGraphicFramePr>
          <p:cNvPr id="6659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90354"/>
              </p:ext>
            </p:extLst>
          </p:nvPr>
        </p:nvGraphicFramePr>
        <p:xfrm>
          <a:off x="1116013" y="404813"/>
          <a:ext cx="7127875" cy="1530766"/>
        </p:xfrm>
        <a:graphic>
          <a:graphicData uri="http://schemas.openxmlformats.org/drawingml/2006/table">
            <a:tbl>
              <a:tblPr/>
              <a:tblGrid>
                <a:gridCol w="7127875"/>
              </a:tblGrid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put to good use         build… out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pull down                  set 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known for                 not only… but also</a:t>
                      </a:r>
                    </a:p>
                  </a:txBody>
                  <a:tcPr marL="67727" marR="67727" marT="33863" marB="33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5" grpId="0"/>
      <p:bldP spid="66577" grpId="0"/>
      <p:bldP spid="665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82563" y="2565400"/>
            <a:ext cx="87820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4. Jessica Wong sells her bags in a small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shop, but she has also _______ an online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business to sell them.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5. Though Jessica’s bags are made from old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clothes, her bags are ___________ being 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cute and useful.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716463" y="3090863"/>
            <a:ext cx="11636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set up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535487" y="4725144"/>
            <a:ext cx="19304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known for</a:t>
            </a:r>
          </a:p>
        </p:txBody>
      </p:sp>
      <p:graphicFrame>
        <p:nvGraphicFramePr>
          <p:cNvPr id="338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30671"/>
              </p:ext>
            </p:extLst>
          </p:nvPr>
        </p:nvGraphicFramePr>
        <p:xfrm>
          <a:off x="971550" y="620713"/>
          <a:ext cx="7127875" cy="1530766"/>
        </p:xfrm>
        <a:graphic>
          <a:graphicData uri="http://schemas.openxmlformats.org/drawingml/2006/table">
            <a:tbl>
              <a:tblPr/>
              <a:tblGrid>
                <a:gridCol w="7127875"/>
              </a:tblGrid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put to good use         build… out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pull down                  set 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known for                 not only… but also</a:t>
                      </a:r>
                    </a:p>
                  </a:txBody>
                  <a:tcPr marL="67727" marR="67727" marT="33863" marB="33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11188" y="2917825"/>
            <a:ext cx="78454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6. Wang Tao _________ makes large </a:t>
            </a:r>
          </a:p>
          <a:p>
            <a:pPr>
              <a:lnSpc>
                <a:spcPct val="125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pieces of metal art that look like </a:t>
            </a:r>
          </a:p>
          <a:p>
            <a:pPr>
              <a:lnSpc>
                <a:spcPct val="125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animals or humans, __________ </a:t>
            </a:r>
          </a:p>
          <a:p>
            <a:pPr>
              <a:lnSpc>
                <a:spcPct val="125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makes smaller pieces for the home.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131840" y="2938785"/>
            <a:ext cx="1546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only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4932040" y="4170362"/>
            <a:ext cx="150177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but also</a:t>
            </a:r>
          </a:p>
        </p:txBody>
      </p:sp>
      <p:graphicFrame>
        <p:nvGraphicFramePr>
          <p:cNvPr id="67599" name="Group 15"/>
          <p:cNvGraphicFramePr>
            <a:graphicFrameLocks noGrp="1"/>
          </p:cNvGraphicFramePr>
          <p:nvPr/>
        </p:nvGraphicFramePr>
        <p:xfrm>
          <a:off x="971550" y="765175"/>
          <a:ext cx="7127875" cy="1530766"/>
        </p:xfrm>
        <a:graphic>
          <a:graphicData uri="http://schemas.openxmlformats.org/drawingml/2006/table">
            <a:tbl>
              <a:tblPr/>
              <a:tblGrid>
                <a:gridCol w="7127875"/>
              </a:tblGrid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put to good use         build… out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pull down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（拆下）            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 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known for             not only… but also</a:t>
                      </a:r>
                    </a:p>
                  </a:txBody>
                  <a:tcPr marL="67727" marR="67727" marT="33863" marB="33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468313" y="836613"/>
            <a:ext cx="754062" cy="787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0" tIns="45703" rIns="91410" bIns="4570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331640" y="836613"/>
            <a:ext cx="7416800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400" b="1" u="sng" dirty="0">
                <a:solidFill>
                  <a:srgbClr val="0000FF"/>
                </a:solidFill>
              </a:rPr>
              <a:t>Underline</a:t>
            </a:r>
            <a:r>
              <a:rPr lang="en-US" altLang="zh-CN" sz="3400" b="1" dirty="0">
                <a:solidFill>
                  <a:srgbClr val="0000FF"/>
                </a:solidFill>
              </a:rPr>
              <a:t> the words in the passage based on the words below. What are the differences?</a:t>
            </a:r>
          </a:p>
        </p:txBody>
      </p:sp>
      <p:graphicFrame>
        <p:nvGraphicFramePr>
          <p:cNvPr id="34839" name="Group 2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11969333"/>
              </p:ext>
            </p:extLst>
          </p:nvPr>
        </p:nvGraphicFramePr>
        <p:xfrm>
          <a:off x="1331640" y="2924944"/>
          <a:ext cx="7262813" cy="2520950"/>
        </p:xfrm>
        <a:graphic>
          <a:graphicData uri="http://schemas.openxmlformats.org/drawingml/2006/table">
            <a:tbl>
              <a:tblPr/>
              <a:tblGrid>
                <a:gridCol w="7262813"/>
              </a:tblGrid>
              <a:tr h="2520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think              use               environment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usual              recycle         build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create             special         recent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important      protect         inspire</a:t>
                      </a:r>
                    </a:p>
                  </a:txBody>
                  <a:tcPr marL="67727" marR="67727" marT="33863" marB="33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611188" y="811213"/>
            <a:ext cx="79216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think –                      special –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use –                          recent –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usual –        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environment –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recycle –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important –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build –                       protect –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create –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inspire –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1979613" y="836613"/>
            <a:ext cx="1470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rethink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5651500" y="836712"/>
            <a:ext cx="185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especially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1692275" y="1412776"/>
            <a:ext cx="2352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reuse,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useful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5580063" y="1412776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recently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1979712" y="1988840"/>
            <a:ext cx="1560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unusual</a:t>
            </a:r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3203575" y="2492896"/>
            <a:ext cx="2711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environmental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2195513" y="3140968"/>
            <a:ext cx="17653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recycling</a:t>
            </a:r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2771775" y="3717032"/>
            <a:ext cx="217011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importance</a:t>
            </a:r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1835162" y="4361731"/>
            <a:ext cx="1627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building</a:t>
            </a:r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5795963" y="4362450"/>
            <a:ext cx="1966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protection</a:t>
            </a: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2123728" y="4941888"/>
            <a:ext cx="344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creative; creativity</a:t>
            </a:r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2195736" y="5535613"/>
            <a:ext cx="2079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inspiration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9" grpId="0"/>
      <p:bldP spid="80910" grpId="0"/>
      <p:bldP spid="80911" grpId="0"/>
      <p:bldP spid="80912" grpId="0"/>
      <p:bldP spid="80913" grpId="0"/>
      <p:bldP spid="80914" grpId="0"/>
      <p:bldP spid="80915" grpId="0"/>
      <p:bldP spid="80916" grpId="0"/>
      <p:bldP spid="80917" grpId="0"/>
      <p:bldP spid="80918" grpId="0"/>
      <p:bldP spid="80919" grpId="0"/>
      <p:bldP spid="809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684213" y="600075"/>
            <a:ext cx="4957762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Rethink, Reuse, Recycle! 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1043555" y="1354250"/>
            <a:ext cx="7546975" cy="19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re-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是最常用的前缀之一。它可以加在名词或动词前面，构成新的名词或动词。</a:t>
            </a:r>
            <a:r>
              <a:rPr lang="en-US" altLang="zh-CN" sz="3200" b="1" dirty="0">
                <a:latin typeface="Times New Roman" panose="02020603050405020304" pitchFamily="18" charset="0"/>
              </a:rPr>
              <a:t>re-</a:t>
            </a:r>
            <a:r>
              <a:rPr lang="zh-CN" altLang="en-US" sz="3200" b="1" dirty="0">
                <a:latin typeface="Times New Roman" panose="02020603050405020304" pitchFamily="18" charset="0"/>
              </a:rPr>
              <a:t>表示以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下意</a:t>
            </a:r>
            <a:r>
              <a:rPr lang="zh-CN" altLang="en-US" sz="3200" b="1" dirty="0">
                <a:latin typeface="Times New Roman" panose="02020603050405020304" pitchFamily="18" charset="0"/>
              </a:rPr>
              <a:t>义： 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043555" y="3640524"/>
            <a:ext cx="6791325" cy="184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marL="533400" indent="-5334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278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2175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15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1)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表示“回”或“向后”的意思。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e.g.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</a:t>
            </a:r>
            <a:r>
              <a:rPr lang="en-US" altLang="zh-CN" sz="3200" b="1" dirty="0">
                <a:latin typeface="Times New Roman" panose="02020603050405020304" pitchFamily="18" charset="0"/>
              </a:rPr>
              <a:t>turn</a:t>
            </a:r>
            <a:r>
              <a:rPr lang="zh-CN" altLang="en-US" sz="3200" b="1" dirty="0">
                <a:latin typeface="Times New Roman" panose="02020603050405020304" pitchFamily="18" charset="0"/>
              </a:rPr>
              <a:t>（回来）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</a:t>
            </a:r>
            <a:r>
              <a:rPr lang="en-US" altLang="zh-CN" sz="3200" b="1" dirty="0">
                <a:latin typeface="Times New Roman" panose="02020603050405020304" pitchFamily="18" charset="0"/>
              </a:rPr>
              <a:t>call</a:t>
            </a:r>
            <a:r>
              <a:rPr lang="zh-CN" altLang="en-US" sz="3200" b="1" dirty="0">
                <a:latin typeface="Times New Roman" panose="02020603050405020304" pitchFamily="18" charset="0"/>
              </a:rPr>
              <a:t>（回忆，召回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）  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  <p:bldP spid="1218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67544" y="1268760"/>
            <a:ext cx="8353425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2)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表示“再”、“重新”、“重复”的意思。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e.g.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</a:t>
            </a:r>
            <a:r>
              <a:rPr lang="en-US" altLang="zh-CN" sz="3200" b="1" dirty="0">
                <a:latin typeface="Times New Roman" panose="02020603050405020304" pitchFamily="18" charset="0"/>
              </a:rPr>
              <a:t>think</a:t>
            </a:r>
            <a:r>
              <a:rPr lang="zh-CN" altLang="en-US" sz="3200" b="1" dirty="0">
                <a:latin typeface="Times New Roman" panose="02020603050405020304" pitchFamily="18" charset="0"/>
              </a:rPr>
              <a:t>（再思考）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</a:t>
            </a:r>
            <a:r>
              <a:rPr lang="en-US" altLang="zh-CN" sz="3200" b="1" dirty="0">
                <a:latin typeface="Times New Roman" panose="02020603050405020304" pitchFamily="18" charset="0"/>
              </a:rPr>
              <a:t>use</a:t>
            </a:r>
            <a:r>
              <a:rPr lang="zh-CN" altLang="en-US" sz="3200" b="1" dirty="0">
                <a:latin typeface="Times New Roman" panose="02020603050405020304" pitchFamily="18" charset="0"/>
              </a:rPr>
              <a:t>（再运用）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</a:t>
            </a:r>
            <a:r>
              <a:rPr lang="en-US" altLang="zh-CN" sz="3200" b="1" dirty="0">
                <a:latin typeface="Times New Roman" panose="02020603050405020304" pitchFamily="18" charset="0"/>
              </a:rPr>
              <a:t>start</a:t>
            </a:r>
            <a:r>
              <a:rPr lang="zh-CN" altLang="en-US" sz="3200" b="1" dirty="0">
                <a:latin typeface="Times New Roman" panose="02020603050405020304" pitchFamily="18" charset="0"/>
              </a:rPr>
              <a:t>（重新开始）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</a:t>
            </a:r>
            <a:r>
              <a:rPr lang="en-US" altLang="zh-CN" sz="3200" b="1" dirty="0">
                <a:latin typeface="Times New Roman" panose="02020603050405020304" pitchFamily="18" charset="0"/>
              </a:rPr>
              <a:t>cycle</a:t>
            </a:r>
            <a:r>
              <a:rPr lang="zh-CN" altLang="en-US" sz="3200" b="1" dirty="0">
                <a:latin typeface="Times New Roman" panose="02020603050405020304" pitchFamily="18" charset="0"/>
              </a:rPr>
              <a:t>（再利用）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23528" y="1268760"/>
            <a:ext cx="57340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2. She is a most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 unusual</a:t>
            </a:r>
            <a:r>
              <a:rPr lang="en-US" altLang="zh-CN" sz="3200" b="1">
                <a:latin typeface="Times New Roman" panose="02020603050405020304" pitchFamily="18" charset="0"/>
              </a:rPr>
              <a:t> woman.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755576" y="1988840"/>
            <a:ext cx="7993062" cy="361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un-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前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缀“不，非” ，加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在形容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词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之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前，表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示否定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un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comfortable  </a:t>
            </a:r>
            <a:r>
              <a:rPr lang="zh-CN" altLang="en-US" sz="3200" b="1" dirty="0">
                <a:latin typeface="Times New Roman" panose="02020603050405020304" pitchFamily="18" charset="0"/>
              </a:rPr>
              <a:t>不舒服的 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un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pleasant     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不愉快的      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 un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fortunate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不幸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的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un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friendly          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不友好的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79216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3. Nothing is a waste if you have a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creative</a:t>
            </a:r>
            <a:r>
              <a:rPr lang="en-US" altLang="zh-CN" sz="3200" b="1">
                <a:latin typeface="Times New Roman" panose="02020603050405020304" pitchFamily="18" charset="0"/>
              </a:rPr>
              <a:t> mind.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900113" y="1773238"/>
            <a:ext cx="739457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-ive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是形容词后缀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一般表示“有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......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的”。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create﹢-ive               creative 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3276600" y="2565400"/>
            <a:ext cx="1254125" cy="111125"/>
          </a:xfrm>
          <a:prstGeom prst="rightArrow">
            <a:avLst>
              <a:gd name="adj1" fmla="val 50000"/>
              <a:gd name="adj2" fmla="val 282143"/>
            </a:avLst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539750" y="3140968"/>
            <a:ext cx="8048625" cy="243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4. Amy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recently</a:t>
            </a:r>
            <a:r>
              <a:rPr lang="en-US" altLang="zh-CN" sz="3200" b="1" dirty="0">
                <a:latin typeface="Times New Roman" panose="02020603050405020304" pitchFamily="18" charset="0"/>
              </a:rPr>
              <a:t> won a prize from the 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Help Save Our Planet Society.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-ly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形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容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词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副词后缀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e.g. real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ly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usual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ly,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final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ly,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friend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ly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5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5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5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611560" y="836712"/>
            <a:ext cx="7350125" cy="5540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5. Amy is an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inspiration (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n.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灵感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>
                <a:latin typeface="Times New Roman" panose="02020603050405020304" pitchFamily="18" charset="0"/>
              </a:rPr>
              <a:t> to us all.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899592" y="1559006"/>
            <a:ext cx="7787278" cy="169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727" tIns="33863" rIns="67727" bIns="33863" anchor="ctr">
            <a:spAutoFit/>
          </a:bodyPr>
          <a:lstStyle>
            <a:lvl1pPr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 defTabSz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defTabSz="677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-tion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名词后缀，表示动作、状态。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e.g. invita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tion,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attract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ion,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popula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tion,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pronuncia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tion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8903" y="3252454"/>
            <a:ext cx="8008937" cy="243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6. She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especially</a:t>
            </a:r>
            <a:r>
              <a:rPr lang="en-US" altLang="zh-CN" sz="3200" b="1" dirty="0">
                <a:latin typeface="Times New Roman" panose="02020603050405020304" pitchFamily="18" charset="0"/>
              </a:rPr>
              <a:t> likes to use old jeans to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make handbags.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special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especial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同义词，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especially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especial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副词。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Section B2 (2a-2e)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989138"/>
            <a:ext cx="5029200" cy="20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46881" y="800306"/>
            <a:ext cx="8061325" cy="184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7. The theme park to show people the  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importance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of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environmental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protection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840580" y="2634456"/>
            <a:ext cx="7273925" cy="191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tabLst>
                <a:tab pos="6183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importance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important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的名词。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environmental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environment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的形容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词。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protect﹢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-ion                  protection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3491880" y="4221088"/>
            <a:ext cx="1252538" cy="109537"/>
          </a:xfrm>
          <a:prstGeom prst="rightArrow">
            <a:avLst>
              <a:gd name="adj1" fmla="val 50000"/>
              <a:gd name="adj2" fmla="val 2858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7705725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Fill in the blanks with the correct forms of the words.</a:t>
            </a:r>
          </a:p>
        </p:txBody>
      </p:sp>
      <p:graphicFrame>
        <p:nvGraphicFramePr>
          <p:cNvPr id="117771" name="Group 11"/>
          <p:cNvGraphicFramePr>
            <a:graphicFrameLocks noGrp="1"/>
          </p:cNvGraphicFramePr>
          <p:nvPr/>
        </p:nvGraphicFramePr>
        <p:xfrm>
          <a:off x="827088" y="1844675"/>
          <a:ext cx="7262812" cy="647700"/>
        </p:xfrm>
        <a:graphic>
          <a:graphicData uri="http://schemas.openxmlformats.org/drawingml/2006/table">
            <a:tbl>
              <a:tblPr/>
              <a:tblGrid>
                <a:gridCol w="7262812"/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recycle  create   inspire   use  usual</a:t>
                      </a:r>
                    </a:p>
                  </a:txBody>
                  <a:tcPr marL="67727" marR="67727" marT="33863" marB="33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395288" y="2781300"/>
            <a:ext cx="8604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1. It was really _________ for him to stay silent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for a day. He’s such an active boy.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The president thought Amy was an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__________ to us all.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A theme park will be set up to show people  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the importance of ________ (</a:t>
            </a:r>
            <a:r>
              <a:rPr lang="zh-CN" altLang="en-US" sz="3200" b="1" dirty="0">
                <a:latin typeface="Times New Roman" panose="02020603050405020304" pitchFamily="18" charset="0"/>
              </a:rPr>
              <a:t>循环利用</a:t>
            </a:r>
            <a:r>
              <a:rPr lang="en-US" altLang="zh-CN" sz="3200" b="1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3215481" y="2778125"/>
            <a:ext cx="1560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unusual</a:t>
            </a: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971600" y="4365104"/>
            <a:ext cx="2079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inspiration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3995738" y="5445224"/>
            <a:ext cx="176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recycling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3" grpId="0"/>
      <p:bldP spid="117774" grpId="0"/>
      <p:bldP spid="1177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7" name="Group 3"/>
          <p:cNvGraphicFramePr>
            <a:graphicFrameLocks noGrp="1"/>
          </p:cNvGraphicFramePr>
          <p:nvPr/>
        </p:nvGraphicFramePr>
        <p:xfrm>
          <a:off x="827088" y="1628775"/>
          <a:ext cx="7262812" cy="647700"/>
        </p:xfrm>
        <a:graphic>
          <a:graphicData uri="http://schemas.openxmlformats.org/drawingml/2006/table">
            <a:tbl>
              <a:tblPr/>
              <a:tblGrid>
                <a:gridCol w="7262812"/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recycle  create   inspire   use  usual</a:t>
                      </a:r>
                    </a:p>
                  </a:txBody>
                  <a:tcPr marL="67727" marR="67727" marT="33863" marB="33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323850" y="2565400"/>
            <a:ext cx="86042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4. Think ________, and you can bring the cold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 iron back to life.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5. Don’t throw the bottle away. ______ it so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    that it can be put to good use. 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1907704" y="2565400"/>
            <a:ext cx="1878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creatively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5868144" y="3657145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4" grpId="0"/>
      <p:bldP spid="1187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Oval 2"/>
          <p:cNvSpPr>
            <a:spLocks noChangeArrowheads="1"/>
          </p:cNvSpPr>
          <p:nvPr/>
        </p:nvSpPr>
        <p:spPr bwMode="auto">
          <a:xfrm>
            <a:off x="173831" y="260648"/>
            <a:ext cx="720725" cy="7270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10" tIns="45703" rIns="91410" bIns="4570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2e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94556" y="116632"/>
            <a:ext cx="8064896" cy="331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727" tIns="33863" rIns="67727" bIns="3386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38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7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Make a list of things that need to be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done to save the environment. Which things can be done by common people every day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?</a:t>
            </a:r>
            <a:r>
              <a:rPr lang="en-US" altLang="zh-CN" sz="3200" b="1" dirty="0">
                <a:solidFill>
                  <a:srgbClr val="0000FF"/>
                </a:solidFill>
              </a:rPr>
              <a:t> Which things have to be done by governments and organizations? Discuss these with your group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graphicFrame>
        <p:nvGraphicFramePr>
          <p:cNvPr id="42008" name="Group 2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2904003"/>
              </p:ext>
            </p:extLst>
          </p:nvPr>
        </p:nvGraphicFramePr>
        <p:xfrm>
          <a:off x="894556" y="3455221"/>
          <a:ext cx="8075984" cy="3247552"/>
        </p:xfrm>
        <a:graphic>
          <a:graphicData uri="http://schemas.openxmlformats.org/drawingml/2006/table">
            <a:tbl>
              <a:tblPr/>
              <a:tblGrid>
                <a:gridCol w="8075984"/>
              </a:tblGrid>
              <a:tr h="2736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take your own bags when you go shopping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spend less time in the shower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turn off the lights when you leave a room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take public transport rather than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ride in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cars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reduce using air conditioners</a:t>
                      </a:r>
                      <a:endParaRPr kumimoji="1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727" marR="67727" marT="33863" marB="338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38" name="Group 1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14978162"/>
              </p:ext>
            </p:extLst>
          </p:nvPr>
        </p:nvGraphicFramePr>
        <p:xfrm>
          <a:off x="1115616" y="1556792"/>
          <a:ext cx="7200800" cy="3784000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3312368">
                <a:tc>
                  <a:txBody>
                    <a:bodyPr/>
                    <a:lstStyle>
                      <a:lvl1pPr marL="182563" indent="-1825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educate the public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ensure that factories get rid of waste in a responsible way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preserve the forests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preserve endangered species</a:t>
                      </a:r>
                    </a:p>
                    <a:p>
                      <a:pPr marL="182563" marR="0" lvl="0" indent="-182563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not allow activities that seriously endanger the environment</a:t>
                      </a:r>
                    </a:p>
                  </a:txBody>
                  <a:tcPr marL="67727" marR="67727" marT="33863" marB="338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56100" y="908050"/>
            <a:ext cx="4032250" cy="576103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 away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sth. to good use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creative mind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... out of ...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 ... down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upside down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front of ...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 a prize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 small shop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 website 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 ... online 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11188" y="981348"/>
            <a:ext cx="3889375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扔掉；抛弃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好好利用某物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拥有创意的头脑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建造</a:t>
            </a:r>
            <a:r>
              <a:rPr lang="en-US" altLang="zh-CN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拆下；摧毁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上下颠倒；倒转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3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前面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</a:rPr>
              <a:t>获奖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</a:rPr>
              <a:t>开一家小店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</a:rPr>
              <a:t>建立网站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宋体" panose="02010600030101010101" pitchFamily="2" charset="-122"/>
              </a:rPr>
              <a:t>在网上出售</a:t>
            </a:r>
            <a:r>
              <a:rPr lang="en-US" altLang="zh-CN" sz="3000" b="1" dirty="0">
                <a:latin typeface="宋体" panose="02010600030101010101" pitchFamily="2" charset="-122"/>
              </a:rPr>
              <a:t>……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8910" r="4322" b="8910"/>
          <a:stretch/>
        </p:blipFill>
        <p:spPr>
          <a:xfrm>
            <a:off x="2483768" y="116632"/>
            <a:ext cx="3489962" cy="979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12775" y="1349375"/>
            <a:ext cx="7920038" cy="507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12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699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根据语境选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择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框内恰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当的单词填空。</a:t>
            </a:r>
          </a:p>
          <a:p>
            <a:pPr>
              <a:lnSpc>
                <a:spcPct val="114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3200" b="1" i="1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 discovered iron. It is a very useful _________.</a:t>
            </a:r>
          </a:p>
          <a:p>
            <a:pPr>
              <a:lnSpc>
                <a:spcPct val="114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—What do you think of the writer's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_________?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—They are beautiful to read, but they are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hard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understand.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1441680" y="3597605"/>
            <a:ext cx="1368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1619672" y="4716433"/>
            <a:ext cx="1873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</a:p>
        </p:txBody>
      </p:sp>
      <p:pic>
        <p:nvPicPr>
          <p:cNvPr id="6" name="Picture 11" descr="Exercise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" r="9297"/>
          <a:stretch>
            <a:fillRect/>
          </a:stretch>
        </p:blipFill>
        <p:spPr bwMode="auto">
          <a:xfrm>
            <a:off x="2339975" y="11899"/>
            <a:ext cx="3887787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441680" y="2233144"/>
            <a:ext cx="6262227" cy="58477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gate, metal, bottle, work, president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731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/>
      <p:bldP spid="870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395536" y="1052736"/>
            <a:ext cx="8208963" cy="533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12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699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Although her father is the ________ of the company, she is going to get the job on her own. 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There is a man standing at the ________ of our school. It seems that he is waiting for someone.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Mandy was very thirsty, so she took a ________ of water from the fridge and drank it. 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391950" y="1052736"/>
            <a:ext cx="23050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president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6437305" y="2780928"/>
            <a:ext cx="12255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115616" y="5157192"/>
            <a:ext cx="12969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</a:t>
            </a:r>
          </a:p>
        </p:txBody>
      </p:sp>
      <p:sp>
        <p:nvSpPr>
          <p:cNvPr id="6" name="矩形 5"/>
          <p:cNvSpPr/>
          <p:nvPr/>
        </p:nvSpPr>
        <p:spPr>
          <a:xfrm>
            <a:off x="1400628" y="365879"/>
            <a:ext cx="6262227" cy="58477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gate, metal, bottle, work, president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38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29" grpId="0"/>
      <p:bldP spid="1034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23776" y="692671"/>
            <a:ext cx="8208963" cy="41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 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根据意思及提示，翻译下列句子。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这所房子是用垃圾建成的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... out of ...)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她因唱流行歌曲而闻名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known for)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你应该停止练习吉他，休息一会儿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stop)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94186" y="2348880"/>
            <a:ext cx="7704138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house was built out of rubbish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known for singing pop songs.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stop practicing the guitar and have a rest.</a:t>
            </a:r>
          </a:p>
        </p:txBody>
      </p:sp>
    </p:spTree>
    <p:extLst>
      <p:ext uri="{BB962C8B-B14F-4D97-AF65-F5344CB8AC3E}">
        <p14:creationId xmlns:p14="http://schemas.microsoft.com/office/powerpoint/2010/main" val="53180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395288" y="836613"/>
            <a:ext cx="7848600" cy="355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老师经常告诉我们要好好利用周末。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(put ... to good use)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5. 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上周保罗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(Paul)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扔掉了旧自行车，然后买了一辆新的。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(throw away)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855663" y="1987550"/>
            <a:ext cx="7821612" cy="358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teacher often tells us to put our weekend to good use.</a:t>
            </a:r>
          </a:p>
          <a:p>
            <a:pPr>
              <a:lnSpc>
                <a:spcPct val="120000"/>
              </a:lnSpc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threw away the old bike and bought a new one last week.</a:t>
            </a:r>
          </a:p>
        </p:txBody>
      </p:sp>
    </p:spTree>
    <p:extLst>
      <p:ext uri="{BB962C8B-B14F-4D97-AF65-F5344CB8AC3E}">
        <p14:creationId xmlns:p14="http://schemas.microsoft.com/office/powerpoint/2010/main" val="183211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971550" y="2636838"/>
            <a:ext cx="72009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32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5568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2082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92881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68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940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51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8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5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1. To understand the passage about recycling.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To have awareness of waste recycling in our daily life.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To learn some words and expressions.</a:t>
            </a:r>
          </a:p>
        </p:txBody>
      </p:sp>
      <p:pic>
        <p:nvPicPr>
          <p:cNvPr id="100357" name="Picture 5" descr="Learning objectives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9" b="19838"/>
          <a:stretch/>
        </p:blipFill>
        <p:spPr bwMode="auto">
          <a:xfrm>
            <a:off x="1339439" y="1412776"/>
            <a:ext cx="682625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95288" y="980728"/>
            <a:ext cx="8208962" cy="346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727" tIns="33863" rIns="67727" bIns="33863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48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1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541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11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68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25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829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爸爸以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前常去的那家饭店去年被拆除了。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(pull ... down)</a:t>
            </a:r>
          </a:p>
          <a:p>
            <a:pPr>
              <a:lnSpc>
                <a:spcPct val="115000"/>
              </a:lnSpc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莫莉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(Molly)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在乡下的居住使她恢复了健康。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(bring ... back to ...)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99592" y="2132856"/>
            <a:ext cx="7416800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father used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go to was pulled down last year.</a:t>
            </a:r>
          </a:p>
          <a:p>
            <a:pPr>
              <a:lnSpc>
                <a:spcPct val="115000"/>
              </a:lnSpc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Molly’s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 in the countryside brought her back to health.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752475" y="1628775"/>
            <a:ext cx="7707313" cy="720725"/>
          </a:xfrm>
          <a:solidFill>
            <a:srgbClr val="FFFFFF"/>
          </a:solidFill>
        </p:spPr>
        <p:txBody>
          <a:bodyPr lIns="91435" tIns="45717" rIns="91435" bIns="45717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1. Survey the students in your class.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aphicFrame>
        <p:nvGraphicFramePr>
          <p:cNvPr id="55327" name="Group 3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14431308"/>
              </p:ext>
            </p:extLst>
          </p:nvPr>
        </p:nvGraphicFramePr>
        <p:xfrm>
          <a:off x="1259632" y="2349500"/>
          <a:ext cx="7088187" cy="2772583"/>
        </p:xfrm>
        <a:graphic>
          <a:graphicData uri="http://schemas.openxmlformats.org/drawingml/2006/table">
            <a:tbl>
              <a:tblPr/>
              <a:tblGrid>
                <a:gridCol w="3581400"/>
                <a:gridCol w="3506787"/>
              </a:tblGrid>
              <a:tr h="536575">
                <a:tc>
                  <a:txBody>
                    <a:bodyPr/>
                    <a:lstStyle>
                      <a:lvl1pPr defTabSz="6778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0863" indent="-212725" defTabSz="6778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46138" indent="-168275" defTabSz="677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185863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24000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9812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384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8956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528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778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 you…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778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0863" indent="-212725" defTabSz="6778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46138" indent="-168275" defTabSz="677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185863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24000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9812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384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8956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528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778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Names 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 defTabSz="6778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0863" indent="-212725" defTabSz="6778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46138" indent="-168275" defTabSz="677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185863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24000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9812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384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8956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528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778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recycle paper?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778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0863" indent="-212725" defTabSz="6778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46138" indent="-168275" defTabSz="677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185863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24000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9812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384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8956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528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778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8538">
                <a:tc>
                  <a:txBody>
                    <a:bodyPr/>
                    <a:lstStyle>
                      <a:lvl1pPr defTabSz="6778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0863" indent="-212725" defTabSz="6778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46138" indent="-168275" defTabSz="677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185863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24000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9812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384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8956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528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778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turn off lights in the house?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778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0863" indent="-212725" defTabSz="6778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46138" indent="-168275" defTabSz="677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185863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24000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9812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384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8956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528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778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>
                      <a:lvl1pPr defTabSz="6778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0863" indent="-212725" defTabSz="6778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46138" indent="-168275" defTabSz="677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185863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24000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9812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384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8956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528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778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77863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50863" indent="-212725" defTabSz="6778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46138" indent="-168275" defTabSz="67786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185863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24000" indent="-169863" defTabSz="6778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9812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384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8956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52800" indent="-169863" defTabSz="6778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77863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28" name="Rectangle 3"/>
          <p:cNvSpPr>
            <a:spLocks noRot="1" noChangeArrowheads="1"/>
          </p:cNvSpPr>
          <p:nvPr/>
        </p:nvSpPr>
        <p:spPr bwMode="auto">
          <a:xfrm>
            <a:off x="755650" y="5229225"/>
            <a:ext cx="7707313" cy="115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</a:rPr>
              <a:t> 2. Make something out of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rubbish by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   yourself.</a:t>
            </a:r>
            <a:endParaRPr lang="en-US" altLang="zh-CN" sz="3200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70" y="226811"/>
            <a:ext cx="5790721" cy="1401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9" name="Picture 5" descr="timg?image&amp;quality=80&amp;size=b9999_10000&amp;sec=1561347548288&amp;di=7d117537298552f6b4c488fa1fa1b239&amp;imgtype=0&amp;src=http%3A%2F%2Fim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63700"/>
            <a:ext cx="3382962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53" name="Picture 9" descr="timg?image&amp;quality=80&amp;size=b9999_10000&amp;sec=1561347808634&amp;di=f0c91a9206bc65c2be3803cb474d4ba5&amp;imgtype=0&amp;src=http%3A%2F%2F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172850"/>
            <a:ext cx="3457575" cy="23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55" name="Picture 11" descr="timg?image&amp;quality=80&amp;size=b9999_10000&amp;sec=1561347842154&amp;di=831b5f7a0f844dc2e62fdd1cea785943&amp;imgtype=0&amp;src=http%3A%2F%2Fww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97594"/>
            <a:ext cx="3001963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1691704" y="1047400"/>
            <a:ext cx="5616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What are they made of?</a:t>
            </a:r>
          </a:p>
        </p:txBody>
      </p:sp>
      <p:pic>
        <p:nvPicPr>
          <p:cNvPr id="108558" name="Picture 14" descr="u=1550134741,2694539375&amp;fm=26&amp;gp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11719"/>
            <a:ext cx="3938587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59" name="Picture 15" descr="Warming u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" t="19534" r="7024" b="17209"/>
          <a:stretch>
            <a:fillRect/>
          </a:stretch>
        </p:blipFill>
        <p:spPr bwMode="auto">
          <a:xfrm>
            <a:off x="1763713" y="113828"/>
            <a:ext cx="4896519" cy="96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331640" y="642554"/>
            <a:ext cx="7056065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What can we do with a plastic bottle?</a:t>
            </a:r>
          </a:p>
        </p:txBody>
      </p:sp>
      <p:pic>
        <p:nvPicPr>
          <p:cNvPr id="109574" name="Picture 6" descr="timg?image&amp;quality=80&amp;size=b9999_10000&amp;sec=1561348125959&amp;di=37ecb723a09e7a5b50b759ce69a411d6&amp;imgtype=0&amp;src=http%3A%2F%2Fim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3143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162100" y="4725144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grow flowers</a:t>
            </a:r>
          </a:p>
        </p:txBody>
      </p:sp>
      <p:pic>
        <p:nvPicPr>
          <p:cNvPr id="109583" name="Picture 15" descr="timg?image&amp;quality=80&amp;size=b9999_10000&amp;sec=1561348231266&amp;di=4070b769a243de015ec737542f847fe0&amp;imgtype=0&amp;src=http%3A%2F%2Fmmbi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57338"/>
            <a:ext cx="41529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5003800" y="5157788"/>
            <a:ext cx="2952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pencil holders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/>
      <p:bldP spid="1095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7" name="Picture 5" descr="timg?image&amp;quality=80&amp;size=b9999_10000&amp;sec=1561943070&amp;di=3d6876d1c3397c8363dd71b8004717f4&amp;imgtype=jpg&amp;er=1&amp;src=http%3A%2F%2Fim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3887788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5436096" y="4147393"/>
            <a:ext cx="2952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a flower vase</a:t>
            </a:r>
          </a:p>
        </p:txBody>
      </p:sp>
      <p:pic>
        <p:nvPicPr>
          <p:cNvPr id="110600" name="Picture 8" descr="timg?image&amp;quality=80&amp;size=b9999_10000&amp;sec=1561348433243&amp;di=a616cc426002a410d4066622eb2196c4&amp;imgtype=0&amp;src=http%3A%2F%2F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75382"/>
            <a:ext cx="26765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1259632" y="4437112"/>
            <a:ext cx="187220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art works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0" name="Picture 4" descr="Free ta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" t="12651" r="3648" b="11349"/>
          <a:stretch>
            <a:fillRect/>
          </a:stretch>
        </p:blipFill>
        <p:spPr bwMode="auto">
          <a:xfrm>
            <a:off x="1709737" y="245605"/>
            <a:ext cx="5400675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80645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400" b="1" dirty="0">
                <a:latin typeface="Times New Roman" panose="02020603050405020304" pitchFamily="18" charset="0"/>
              </a:rPr>
              <a:t>How do you deal with things you don’t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use?</a:t>
            </a:r>
            <a:endParaRPr lang="en-US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148263" y="2781300"/>
            <a:ext cx="3744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throw them away? 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11188" y="2636838"/>
            <a:ext cx="37449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Turn waste into “wealth”?</a:t>
            </a:r>
          </a:p>
        </p:txBody>
      </p:sp>
      <p:pic>
        <p:nvPicPr>
          <p:cNvPr id="111625" name="Picture 9" descr="u=2280380159,2373790943&amp;fm=26&amp;g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500438"/>
            <a:ext cx="2857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27" name="Picture 11" descr="timg?image&amp;quality=80&amp;size=b9999_10000&amp;sec=1561349208067&amp;di=52fe67f464ca7081e9d9da0f47290f67&amp;imgtype=0&amp;src=http%3A%2F%2Fnew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860800"/>
            <a:ext cx="27368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28" name="Picture 12" descr="图片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57563"/>
            <a:ext cx="1835150" cy="24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5" name="Picture 5" descr="timg?image&amp;quality=80&amp;size=b9999_10000&amp;sec=1561349305895&amp;di=334d5fa9fba95ff4ce295278dd3153cd&amp;imgtype=0&amp;src=http%3A%2F%2F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9" y="1032088"/>
            <a:ext cx="57054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7" name="Picture 7" descr="timg?image&amp;quality=80&amp;size=b9999_10000&amp;sec=1561349432731&amp;di=4c29df33e32b28b0816916d987c0accb&amp;imgtype=0&amp;src=http%3A%2F%2F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33" y="1340768"/>
            <a:ext cx="32289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1331913" y="4508500"/>
            <a:ext cx="395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recycle=use again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1799</Words>
  <Application>Microsoft Office PowerPoint</Application>
  <PresentationFormat>全屏显示(4:3)</PresentationFormat>
  <Paragraphs>293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宋体</vt:lpstr>
      <vt:lpstr>Arial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Administrator</cp:lastModifiedBy>
  <cp:revision>203</cp:revision>
  <dcterms:created xsi:type="dcterms:W3CDTF">2014-05-22T02:03:56Z</dcterms:created>
  <dcterms:modified xsi:type="dcterms:W3CDTF">2020-09-10T07:05:10Z</dcterms:modified>
</cp:coreProperties>
</file>