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7" r:id="rId3"/>
    <p:sldId id="258" r:id="rId4"/>
    <p:sldId id="292" r:id="rId5"/>
    <p:sldId id="264" r:id="rId6"/>
    <p:sldId id="265" r:id="rId7"/>
    <p:sldId id="281" r:id="rId8"/>
    <p:sldId id="269" r:id="rId9"/>
    <p:sldId id="268" r:id="rId10"/>
    <p:sldId id="282" r:id="rId11"/>
    <p:sldId id="270" r:id="rId12"/>
    <p:sldId id="293" r:id="rId13"/>
    <p:sldId id="294" r:id="rId14"/>
    <p:sldId id="267" r:id="rId15"/>
    <p:sldId id="291" r:id="rId16"/>
    <p:sldId id="272" r:id="rId17"/>
    <p:sldId id="271" r:id="rId18"/>
    <p:sldId id="274" r:id="rId19"/>
    <p:sldId id="273" r:id="rId20"/>
    <p:sldId id="276" r:id="rId21"/>
    <p:sldId id="275" r:id="rId22"/>
    <p:sldId id="295" r:id="rId23"/>
    <p:sldId id="298" r:id="rId24"/>
    <p:sldId id="296" r:id="rId25"/>
    <p:sldId id="299" r:id="rId26"/>
    <p:sldId id="279" r:id="rId27"/>
    <p:sldId id="277" r:id="rId28"/>
  </p:sldIdLst>
  <p:sldSz cx="9144000" cy="6858000" type="screen4x3"/>
  <p:notesSz cx="6858000" cy="9144000"/>
  <p:defaultTextStyle>
    <a:defPPr>
      <a:defRPr lang="zh-CN"/>
    </a:defPPr>
    <a:lvl1pPr algn="l" rtl="0" fontAlgn="base">
      <a:spcBef>
        <a:spcPct val="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a:srgbClr val="CC0099"/>
    <a:srgbClr val="FF33CC"/>
    <a:srgbClr val="996633"/>
    <a:srgbClr val="990099"/>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p:cViewPr varScale="1">
        <p:scale>
          <a:sx n="88" d="100"/>
          <a:sy n="88" d="100"/>
        </p:scale>
        <p:origin x="8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F5ED698-452D-4020-B764-F19F68A36AC7}" type="slidenum">
              <a:rPr lang="en-US" altLang="zh-CN"/>
              <a:pPr/>
              <a:t>‹#›</a:t>
            </a:fld>
            <a:endParaRPr lang="en-US" altLang="zh-CN"/>
          </a:p>
        </p:txBody>
      </p:sp>
    </p:spTree>
    <p:extLst>
      <p:ext uri="{BB962C8B-B14F-4D97-AF65-F5344CB8AC3E}">
        <p14:creationId xmlns:p14="http://schemas.microsoft.com/office/powerpoint/2010/main" val="39485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9BEDAC3-F7DE-4D9A-BB45-824744AF2FA6}" type="slidenum">
              <a:rPr lang="en-US" altLang="zh-CN"/>
              <a:pPr/>
              <a:t>‹#›</a:t>
            </a:fld>
            <a:endParaRPr lang="en-US" altLang="zh-CN"/>
          </a:p>
        </p:txBody>
      </p:sp>
    </p:spTree>
    <p:extLst>
      <p:ext uri="{BB962C8B-B14F-4D97-AF65-F5344CB8AC3E}">
        <p14:creationId xmlns:p14="http://schemas.microsoft.com/office/powerpoint/2010/main" val="2501471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FAAF7C0-69F8-48A6-8854-4C804A7D009E}" type="slidenum">
              <a:rPr lang="en-US" altLang="zh-CN"/>
              <a:pPr/>
              <a:t>‹#›</a:t>
            </a:fld>
            <a:endParaRPr lang="en-US" altLang="zh-CN"/>
          </a:p>
        </p:txBody>
      </p:sp>
    </p:spTree>
    <p:extLst>
      <p:ext uri="{BB962C8B-B14F-4D97-AF65-F5344CB8AC3E}">
        <p14:creationId xmlns:p14="http://schemas.microsoft.com/office/powerpoint/2010/main" val="245211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683221C-6D9F-4A5D-8D93-550DF7F53D12}" type="slidenum">
              <a:rPr lang="en-US" altLang="zh-CN"/>
              <a:pPr/>
              <a:t>‹#›</a:t>
            </a:fld>
            <a:endParaRPr lang="en-US" altLang="zh-CN"/>
          </a:p>
        </p:txBody>
      </p:sp>
    </p:spTree>
    <p:extLst>
      <p:ext uri="{BB962C8B-B14F-4D97-AF65-F5344CB8AC3E}">
        <p14:creationId xmlns:p14="http://schemas.microsoft.com/office/powerpoint/2010/main" val="26396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70BEF31-48CF-4FE0-AFAE-479448D59415}" type="slidenum">
              <a:rPr lang="en-US" altLang="zh-CN"/>
              <a:pPr/>
              <a:t>‹#›</a:t>
            </a:fld>
            <a:endParaRPr lang="en-US" altLang="zh-CN"/>
          </a:p>
        </p:txBody>
      </p:sp>
    </p:spTree>
    <p:extLst>
      <p:ext uri="{BB962C8B-B14F-4D97-AF65-F5344CB8AC3E}">
        <p14:creationId xmlns:p14="http://schemas.microsoft.com/office/powerpoint/2010/main" val="129566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5E0A7F6-6196-4102-89B2-7472DC1CE8FC}" type="slidenum">
              <a:rPr lang="en-US" altLang="zh-CN"/>
              <a:pPr/>
              <a:t>‹#›</a:t>
            </a:fld>
            <a:endParaRPr lang="en-US" altLang="zh-CN"/>
          </a:p>
        </p:txBody>
      </p:sp>
    </p:spTree>
    <p:extLst>
      <p:ext uri="{BB962C8B-B14F-4D97-AF65-F5344CB8AC3E}">
        <p14:creationId xmlns:p14="http://schemas.microsoft.com/office/powerpoint/2010/main" val="316527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853A0BA-AF22-441A-8916-2F6989F45AC7}" type="slidenum">
              <a:rPr lang="en-US" altLang="zh-CN"/>
              <a:pPr/>
              <a:t>‹#›</a:t>
            </a:fld>
            <a:endParaRPr lang="en-US" altLang="zh-CN"/>
          </a:p>
        </p:txBody>
      </p:sp>
    </p:spTree>
    <p:extLst>
      <p:ext uri="{BB962C8B-B14F-4D97-AF65-F5344CB8AC3E}">
        <p14:creationId xmlns:p14="http://schemas.microsoft.com/office/powerpoint/2010/main" val="293285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7662949-667D-45B8-BF07-6791B841B0FC}" type="slidenum">
              <a:rPr lang="en-US" altLang="zh-CN"/>
              <a:pPr/>
              <a:t>‹#›</a:t>
            </a:fld>
            <a:endParaRPr lang="en-US" altLang="zh-CN"/>
          </a:p>
        </p:txBody>
      </p:sp>
    </p:spTree>
    <p:extLst>
      <p:ext uri="{BB962C8B-B14F-4D97-AF65-F5344CB8AC3E}">
        <p14:creationId xmlns:p14="http://schemas.microsoft.com/office/powerpoint/2010/main" val="224899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6808348-2A3A-4C5A-8775-1C8DB97AA792}" type="slidenum">
              <a:rPr lang="en-US" altLang="zh-CN"/>
              <a:pPr/>
              <a:t>‹#›</a:t>
            </a:fld>
            <a:endParaRPr lang="en-US" altLang="zh-CN"/>
          </a:p>
        </p:txBody>
      </p:sp>
    </p:spTree>
    <p:extLst>
      <p:ext uri="{BB962C8B-B14F-4D97-AF65-F5344CB8AC3E}">
        <p14:creationId xmlns:p14="http://schemas.microsoft.com/office/powerpoint/2010/main" val="161522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0F48DAE-55A4-4B12-94E6-40A4D8CEBAFE}" type="slidenum">
              <a:rPr lang="en-US" altLang="zh-CN"/>
              <a:pPr/>
              <a:t>‹#›</a:t>
            </a:fld>
            <a:endParaRPr lang="en-US" altLang="zh-CN"/>
          </a:p>
        </p:txBody>
      </p:sp>
    </p:spTree>
    <p:extLst>
      <p:ext uri="{BB962C8B-B14F-4D97-AF65-F5344CB8AC3E}">
        <p14:creationId xmlns:p14="http://schemas.microsoft.com/office/powerpoint/2010/main" val="102027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EA6A7F4-32BC-433D-833F-5FA4ACC1F2CB}" type="slidenum">
              <a:rPr lang="en-US" altLang="zh-CN"/>
              <a:pPr/>
              <a:t>‹#›</a:t>
            </a:fld>
            <a:endParaRPr lang="en-US" altLang="zh-CN"/>
          </a:p>
        </p:txBody>
      </p:sp>
    </p:spTree>
    <p:extLst>
      <p:ext uri="{BB962C8B-B14F-4D97-AF65-F5344CB8AC3E}">
        <p14:creationId xmlns:p14="http://schemas.microsoft.com/office/powerpoint/2010/main" val="74470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7" rIns="91435" bIns="45717"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7" rIns="91435" bIns="4571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7" rIns="91435" bIns="45717" numCol="1" anchor="t" anchorCtr="0" compatLnSpc="1">
            <a:prstTxWarp prst="textNoShape">
              <a:avLst/>
            </a:prstTxWarp>
          </a:bodyPr>
          <a:lstStyle>
            <a:lvl1pPr>
              <a:defRPr sz="1400">
                <a:latin typeface="+mn-lt"/>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7" rIns="91435" bIns="45717" numCol="1" anchor="t" anchorCtr="0" compatLnSpc="1">
            <a:prstTxWarp prst="textNoShape">
              <a:avLst/>
            </a:prstTxWarp>
          </a:bodyPr>
          <a:lstStyle>
            <a:lvl1pPr algn="ctr">
              <a:defRPr sz="1400">
                <a:latin typeface="+mn-lt"/>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7" rIns="91435" bIns="45717" numCol="1" anchor="t" anchorCtr="0" compatLnSpc="1">
            <a:prstTxWarp prst="textNoShape">
              <a:avLst/>
            </a:prstTxWarp>
          </a:bodyPr>
          <a:lstStyle>
            <a:lvl1pPr algn="r">
              <a:defRPr sz="1400">
                <a:latin typeface="+mn-lt"/>
              </a:defRPr>
            </a:lvl1pPr>
          </a:lstStyle>
          <a:p>
            <a:fld id="{9F891F38-65C8-4573-9886-D4253556621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2772" name="WordArt 4"/>
          <p:cNvSpPr>
            <a:spLocks noChangeArrowheads="1" noChangeShapeType="1" noTextEdit="1"/>
          </p:cNvSpPr>
          <p:nvPr/>
        </p:nvSpPr>
        <p:spPr bwMode="auto">
          <a:xfrm>
            <a:off x="5076825" y="3860800"/>
            <a:ext cx="2952750" cy="1154113"/>
          </a:xfrm>
          <a:prstGeom prst="rect">
            <a:avLst/>
          </a:prstGeom>
        </p:spPr>
        <p:txBody>
          <a:bodyPr wrap="none" fromWordArt="1">
            <a:prstTxWarp prst="textPlain">
              <a:avLst>
                <a:gd name="adj" fmla="val 50000"/>
              </a:avLst>
            </a:prstTxWarp>
          </a:bodyPr>
          <a:lstStyle/>
          <a:p>
            <a:pPr algn="ctr"/>
            <a:r>
              <a:rPr lang="en-US" altLang="zh-CN" b="1" kern="10" dirty="0">
                <a:ln w="19050">
                  <a:solidFill>
                    <a:schemeClr val="bg1"/>
                  </a:solidFill>
                  <a:round/>
                  <a:headEnd/>
                  <a:tailEnd/>
                </a:ln>
                <a:solidFill>
                  <a:srgbClr val="0000FF"/>
                </a:solidFill>
                <a:latin typeface="Arial" panose="020B0604020202020204" pitchFamily="34" charset="0"/>
                <a:cs typeface="Arial" panose="020B0604020202020204" pitchFamily="34" charset="0"/>
              </a:rPr>
              <a:t>Unit 13</a:t>
            </a:r>
            <a:endParaRPr lang="zh-CN" altLang="en-US" b="1" kern="10" dirty="0">
              <a:ln w="19050">
                <a:solidFill>
                  <a:schemeClr val="bg1"/>
                </a:solidFill>
                <a:round/>
                <a:headEnd/>
                <a:tailEnd/>
              </a:ln>
              <a:solidFill>
                <a:srgbClr val="0000FF"/>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1403648" y="1916832"/>
            <a:ext cx="432048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3200" b="1" i="1" dirty="0" smtClean="0">
                <a:solidFill>
                  <a:srgbClr val="FF0000"/>
                </a:solidFill>
              </a:rPr>
              <a:t>I </a:t>
            </a:r>
            <a:r>
              <a:rPr lang="en-US" altLang="zh-CN" sz="3200" b="1" i="1" dirty="0">
                <a:solidFill>
                  <a:srgbClr val="FF0000"/>
                </a:solidFill>
              </a:rPr>
              <a:t>think that…</a:t>
            </a:r>
          </a:p>
          <a:p>
            <a:pPr>
              <a:lnSpc>
                <a:spcPct val="120000"/>
              </a:lnSpc>
            </a:pPr>
            <a:r>
              <a:rPr lang="en-US" altLang="zh-CN" sz="3200" b="1" i="1" dirty="0" smtClean="0">
                <a:solidFill>
                  <a:srgbClr val="FF0000"/>
                </a:solidFill>
              </a:rPr>
              <a:t>We </a:t>
            </a:r>
            <a:r>
              <a:rPr lang="en-US" altLang="zh-CN" sz="3200" b="1" i="1" dirty="0">
                <a:solidFill>
                  <a:srgbClr val="FF0000"/>
                </a:solidFill>
              </a:rPr>
              <a:t>should/ could…</a:t>
            </a:r>
          </a:p>
          <a:p>
            <a:pPr>
              <a:lnSpc>
                <a:spcPct val="120000"/>
              </a:lnSpc>
            </a:pPr>
            <a:r>
              <a:rPr lang="en-US" altLang="zh-CN" sz="3200" b="1" i="1" dirty="0" smtClean="0">
                <a:solidFill>
                  <a:srgbClr val="FF0000"/>
                </a:solidFill>
              </a:rPr>
              <a:t>I </a:t>
            </a:r>
            <a:r>
              <a:rPr lang="en-US" altLang="zh-CN" sz="3200" b="1" i="1" dirty="0">
                <a:solidFill>
                  <a:srgbClr val="FF0000"/>
                </a:solidFill>
              </a:rPr>
              <a:t>suggest…</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629" t="6120" r="2917" b="2066"/>
          <a:stretch/>
        </p:blipFill>
        <p:spPr>
          <a:xfrm>
            <a:off x="2267744" y="980728"/>
            <a:ext cx="5616624" cy="817956"/>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7411" name="WordArt 4"/>
          <p:cNvSpPr>
            <a:spLocks noChangeArrowheads="1" noChangeShapeType="1" noTextEdit="1"/>
          </p:cNvSpPr>
          <p:nvPr/>
        </p:nvSpPr>
        <p:spPr bwMode="auto">
          <a:xfrm>
            <a:off x="2771775" y="620713"/>
            <a:ext cx="2952750" cy="836612"/>
          </a:xfrm>
          <a:prstGeom prst="rect">
            <a:avLst/>
          </a:prstGeom>
        </p:spPr>
        <p:txBody>
          <a:bodyPr wrap="none" fromWordArt="1">
            <a:prstTxWarp prst="textPlain">
              <a:avLst>
                <a:gd name="adj" fmla="val 50000"/>
              </a:avLst>
            </a:prstTxWarp>
          </a:bodyPr>
          <a:lstStyle/>
          <a:p>
            <a:pPr algn="ctr"/>
            <a:r>
              <a:rPr lang="zh-CN" altLang="en-US" sz="4000" b="1"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atin typeface="宋体" panose="02010600030101010101" pitchFamily="2" charset="-122"/>
              </a:rPr>
              <a:t>写作指导</a:t>
            </a:r>
          </a:p>
        </p:txBody>
      </p:sp>
      <p:sp>
        <p:nvSpPr>
          <p:cNvPr id="8" name="Text Box 7"/>
          <p:cNvSpPr txBox="1">
            <a:spLocks noChangeArrowheads="1"/>
          </p:cNvSpPr>
          <p:nvPr/>
        </p:nvSpPr>
        <p:spPr bwMode="auto">
          <a:xfrm>
            <a:off x="467544" y="1988840"/>
            <a:ext cx="8280400" cy="385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400" b="1" dirty="0">
                <a:latin typeface="Times New Roman" panose="02020603050405020304" pitchFamily="18" charset="0"/>
              </a:rPr>
              <a:t>        </a:t>
            </a:r>
            <a:r>
              <a:rPr lang="zh-CN" altLang="en-US" sz="3400" b="1" dirty="0">
                <a:latin typeface="Times New Roman" panose="02020603050405020304" pitchFamily="18" charset="0"/>
              </a:rPr>
              <a:t>本次写作内容是一</a:t>
            </a:r>
            <a:r>
              <a:rPr lang="zh-CN" altLang="en-US" sz="3400" b="1" dirty="0" smtClean="0">
                <a:latin typeface="Times New Roman" panose="02020603050405020304" pitchFamily="18" charset="0"/>
              </a:rPr>
              <a:t>封建议信</a:t>
            </a:r>
            <a:r>
              <a:rPr lang="zh-CN" altLang="en-US" sz="3400" b="1" dirty="0">
                <a:latin typeface="Times New Roman" panose="02020603050405020304" pitchFamily="18" charset="0"/>
              </a:rPr>
              <a:t>，信的主体部分为</a:t>
            </a:r>
            <a:r>
              <a:rPr lang="zh-CN" altLang="en-US" sz="3400" b="1" dirty="0">
                <a:solidFill>
                  <a:srgbClr val="FF0000"/>
                </a:solidFill>
                <a:latin typeface="Times New Roman" panose="02020603050405020304" pitchFamily="18" charset="0"/>
              </a:rPr>
              <a:t>说明文</a:t>
            </a:r>
            <a:r>
              <a:rPr lang="en-US" altLang="zh-CN" sz="3400" b="1" dirty="0">
                <a:latin typeface="Times New Roman" panose="02020603050405020304" pitchFamily="18" charset="0"/>
              </a:rPr>
              <a:t>, </a:t>
            </a:r>
            <a:r>
              <a:rPr lang="zh-CN" altLang="en-US" sz="3400" b="1" dirty="0">
                <a:latin typeface="Times New Roman" panose="02020603050405020304" pitchFamily="18" charset="0"/>
              </a:rPr>
              <a:t>时态采用</a:t>
            </a:r>
            <a:r>
              <a:rPr lang="zh-CN" altLang="en-US" sz="3400" b="1" dirty="0">
                <a:solidFill>
                  <a:srgbClr val="FF0000"/>
                </a:solidFill>
                <a:latin typeface="Times New Roman" panose="02020603050405020304" pitchFamily="18" charset="0"/>
              </a:rPr>
              <a:t>一般现在时</a:t>
            </a:r>
            <a:r>
              <a:rPr lang="zh-CN" altLang="en-US" sz="3400" b="1" dirty="0">
                <a:latin typeface="Times New Roman" panose="02020603050405020304" pitchFamily="18" charset="0"/>
              </a:rPr>
              <a:t>，人称用</a:t>
            </a:r>
            <a:r>
              <a:rPr lang="zh-CN" altLang="en-US" sz="3400" b="1" dirty="0">
                <a:solidFill>
                  <a:srgbClr val="FF0000"/>
                </a:solidFill>
                <a:latin typeface="Times New Roman" panose="02020603050405020304" pitchFamily="18" charset="0"/>
              </a:rPr>
              <a:t>第一人称</a:t>
            </a:r>
            <a:r>
              <a:rPr lang="zh-CN" altLang="en-US" sz="3400" b="1" dirty="0">
                <a:latin typeface="Times New Roman" panose="02020603050405020304" pitchFamily="18" charset="0"/>
              </a:rPr>
              <a:t>和</a:t>
            </a:r>
            <a:r>
              <a:rPr lang="zh-CN" altLang="en-US" sz="3400" b="1" dirty="0">
                <a:solidFill>
                  <a:srgbClr val="FF0000"/>
                </a:solidFill>
                <a:latin typeface="Times New Roman" panose="02020603050405020304" pitchFamily="18" charset="0"/>
              </a:rPr>
              <a:t>第三人称</a:t>
            </a:r>
            <a:r>
              <a:rPr lang="zh-CN" altLang="en-US" sz="3400" b="1" dirty="0">
                <a:latin typeface="Times New Roman" panose="02020603050405020304" pitchFamily="18" charset="0"/>
              </a:rPr>
              <a:t>。信中要介绍你所在城市存在有哪些环境问题，是谁造成的这些问题，然后提出解决这些环境问题的方法和措施。</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51383" name="Group 183"/>
          <p:cNvGraphicFramePr>
            <a:graphicFrameLocks noGrp="1"/>
          </p:cNvGraphicFramePr>
          <p:nvPr>
            <p:extLst>
              <p:ext uri="{D42A27DB-BD31-4B8C-83A1-F6EECF244321}">
                <p14:modId xmlns:p14="http://schemas.microsoft.com/office/powerpoint/2010/main" val="4034263767"/>
              </p:ext>
            </p:extLst>
          </p:nvPr>
        </p:nvGraphicFramePr>
        <p:xfrm>
          <a:off x="468313" y="244475"/>
          <a:ext cx="8208962" cy="6126480"/>
        </p:xfrm>
        <a:graphic>
          <a:graphicData uri="http://schemas.openxmlformats.org/drawingml/2006/table">
            <a:tbl>
              <a:tblPr/>
              <a:tblGrid>
                <a:gridCol w="461962"/>
                <a:gridCol w="682625"/>
                <a:gridCol w="7064375"/>
              </a:tblGrid>
              <a:tr h="274638">
                <a:tc gridSpan="2">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列提纲</a:t>
                      </a: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0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写句子</a:t>
                      </a:r>
                    </a:p>
                  </a:txBody>
                  <a:tcP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r>
              <a:tr h="823913">
                <a:tc gridSpan="2">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自我介绍及写信目的</a:t>
                      </a: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I’m from </a:t>
                      </a:r>
                      <a:r>
                        <a:rPr lang="en-US" altLang="zh-CN" sz="2000" b="1" u="none" dirty="0" smtClean="0">
                          <a:latin typeface="Times New Roman" panose="02020603050405020304" pitchFamily="18" charset="0"/>
                          <a:cs typeface="Times New Roman" panose="02020603050405020304" pitchFamily="18" charset="0"/>
                        </a:rPr>
                        <a:t>No. 5 Middle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School. </a:t>
                      </a:r>
                    </a:p>
                    <a:p>
                      <a:pPr marL="0" marR="0" lvl="0" indent="0" algn="l" defTabSz="914400" rtl="0" eaLnBrk="0" fontAlgn="base" latinLnBrk="0" hangingPunct="0">
                        <a:lnSpc>
                          <a:spcPct val="100000"/>
                        </a:lnSpc>
                        <a:spcBef>
                          <a:spcPct val="0"/>
                        </a:spcBef>
                        <a:spcAft>
                          <a:spcPct val="0"/>
                        </a:spcAft>
                        <a:buClrTx/>
                        <a:buSzTx/>
                        <a:buFontTx/>
                        <a:buNone/>
                        <a:tabLst>
                          <a:tab pos="2636838" algn="ct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 like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our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city, but the environment around here is getting worse and worse.</a:t>
                      </a:r>
                    </a:p>
                  </a:txBody>
                  <a:tcP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r>
              <a:tr h="274638">
                <a:tc rowSpan="3">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环境问题</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问题</a:t>
                      </a: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There is white pollution everywhere in the city(</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这个城市到处都是白色污染</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p>
                  </a:txBody>
                  <a:tcP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r>
              <a:tr h="823913">
                <a:tc vMerge="1">
                  <a:txBody>
                    <a:bodyPr/>
                    <a:lstStyle/>
                    <a:p>
                      <a:endParaRPr lang="zh-CN" altLang="en-US"/>
                    </a:p>
                  </a:txBody>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原因</a:t>
                      </a: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People use too many disposable (</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一次性的</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things, such as plastic cups, bottles, bags and lunch boxes.</a:t>
                      </a:r>
                    </a:p>
                    <a:p>
                      <a:pPr marL="0" marR="0" lvl="0" indent="0" algn="l" defTabSz="914400" rtl="0" eaLnBrk="0" fontAlgn="base" latinLnBrk="0" hangingPunct="0">
                        <a:lnSpc>
                          <a:spcPct val="100000"/>
                        </a:lnSpc>
                        <a:spcBef>
                          <a:spcPct val="0"/>
                        </a:spcBef>
                        <a:spcAft>
                          <a:spcPct val="0"/>
                        </a:spcAft>
                        <a:buClrTx/>
                        <a:buSzTx/>
                        <a:buFontTx/>
                        <a:buNone/>
                        <a:tabLst>
                          <a:tab pos="2636838" algn="ct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People throw them away after only using them once</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人们只用一次后就把它们扔掉了</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r>
              <a:tr h="549275">
                <a:tc vMerge="1">
                  <a:txBody>
                    <a:bodyPr/>
                    <a:lstStyle/>
                    <a:p>
                      <a:endParaRPr lang="zh-CN" altLang="en-US"/>
                    </a:p>
                  </a:txBody>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建议</a:t>
                      </a: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 think that people should try to use their own cups, lunch boxes and chopsticks instead of disposable things</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我认为人们应该尽量使用自己的杯子、饭盒和筷子来代替一次性用品</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r>
              <a:tr h="274638">
                <a:tc rowSpan="2">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环境问题</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问题</a:t>
                      </a: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There has been haze (</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雾霾</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in the city in recent years.</a:t>
                      </a:r>
                    </a:p>
                  </a:txBody>
                  <a:tcP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r>
              <a:tr h="549275">
                <a:tc vMerge="1">
                  <a:txBody>
                    <a:bodyPr/>
                    <a:lstStyle/>
                    <a:p>
                      <a:endParaRPr lang="zh-CN" altLang="en-US"/>
                    </a:p>
                  </a:txBody>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原因</a:t>
                      </a: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That’s because there are more and more cars on the road (</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那是因为马路上有越来越多的汽车</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and they give off too much waste gas.</a:t>
                      </a:r>
                    </a:p>
                  </a:txBody>
                  <a:tcP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52280" name="Group 56"/>
          <p:cNvGraphicFramePr>
            <a:graphicFrameLocks noGrp="1"/>
          </p:cNvGraphicFramePr>
          <p:nvPr>
            <p:extLst>
              <p:ext uri="{D42A27DB-BD31-4B8C-83A1-F6EECF244321}">
                <p14:modId xmlns:p14="http://schemas.microsoft.com/office/powerpoint/2010/main" val="3791936063"/>
              </p:ext>
            </p:extLst>
          </p:nvPr>
        </p:nvGraphicFramePr>
        <p:xfrm>
          <a:off x="611188" y="836613"/>
          <a:ext cx="7993062" cy="3566160"/>
        </p:xfrm>
        <a:graphic>
          <a:graphicData uri="http://schemas.openxmlformats.org/drawingml/2006/table">
            <a:tbl>
              <a:tblPr/>
              <a:tblGrid>
                <a:gridCol w="449262"/>
                <a:gridCol w="665163"/>
                <a:gridCol w="6878637"/>
              </a:tblGrid>
              <a:tr h="274638">
                <a:tc gridSpan="2">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列提纲</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写句子</a:t>
                      </a:r>
                    </a:p>
                  </a:txBody>
                  <a:tcPr horzOverflow="overflow">
                    <a:lnL w="12700" cap="flat" cmpd="sng" algn="ctr">
                      <a:solidFill>
                        <a:schemeClr val="tx1"/>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r>
              <a:tr h="1098550">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环境问题</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rgbClr val="01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建议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People should use public transportation more</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tab pos="2636838" algn="ctr"/>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人们应该多使用公共交通工具</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0" fontAlgn="base" latinLnBrk="0" hangingPunct="0">
                        <a:lnSpc>
                          <a:spcPct val="100000"/>
                        </a:lnSpc>
                        <a:spcBef>
                          <a:spcPct val="0"/>
                        </a:spcBef>
                        <a:spcAft>
                          <a:spcPct val="0"/>
                        </a:spcAft>
                        <a:buClrTx/>
                        <a:buSzTx/>
                        <a:buFontTx/>
                        <a:buNone/>
                        <a:tabLst>
                          <a:tab pos="2636838" algn="ctr"/>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It’s a good idea to take buses and use shared </a:t>
                      </a:r>
                    </a:p>
                    <a:p>
                      <a:pPr marL="0" marR="0" lvl="0" indent="0" algn="l" defTabSz="914400" rtl="0" eaLnBrk="0" fontAlgn="base" latinLnBrk="0" hangingPunct="0">
                        <a:lnSpc>
                          <a:spcPct val="100000"/>
                        </a:lnSpc>
                        <a:spcBef>
                          <a:spcPct val="0"/>
                        </a:spcBef>
                        <a:spcAft>
                          <a:spcPct val="0"/>
                        </a:spcAft>
                        <a:buClrTx/>
                        <a:buSzTx/>
                        <a:buFontTx/>
                        <a:buNone/>
                        <a:tabLst>
                          <a:tab pos="2636838" algn="ctr"/>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bikes</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乘公共汽车和使用共享单车是个好主意</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0" fontAlgn="base" latinLnBrk="0" hangingPunct="0">
                        <a:lnSpc>
                          <a:spcPct val="100000"/>
                        </a:lnSpc>
                        <a:spcBef>
                          <a:spcPct val="0"/>
                        </a:spcBef>
                        <a:spcAft>
                          <a:spcPct val="0"/>
                        </a:spcAft>
                        <a:buClrTx/>
                        <a:buSzTx/>
                        <a:buFontTx/>
                        <a:buNone/>
                        <a:tabLst>
                          <a:tab pos="2636838" algn="ctr"/>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 think the government should encourage more </a:t>
                      </a:r>
                    </a:p>
                    <a:p>
                      <a:pPr marL="0" marR="0" lvl="0" indent="0" algn="l" defTabSz="914400" rtl="0" eaLnBrk="0" fontAlgn="base" latinLnBrk="0" hangingPunct="0">
                        <a:lnSpc>
                          <a:spcPct val="100000"/>
                        </a:lnSpc>
                        <a:spcBef>
                          <a:spcPct val="0"/>
                        </a:spcBef>
                        <a:spcAft>
                          <a:spcPct val="0"/>
                        </a:spcAft>
                        <a:buClrTx/>
                        <a:buSzTx/>
                        <a:buFontTx/>
                        <a:buNone/>
                        <a:tabLst>
                          <a:tab pos="2636838" algn="ctr"/>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people to use new energy vehicles (</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新能源汽车</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noFill/>
                  </a:tcPr>
                </a:tc>
              </a:tr>
              <a:tr h="274638">
                <a:tc gridSpan="2">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表达希望</a:t>
                      </a:r>
                    </a:p>
                  </a:txBody>
                  <a:tcPr anchor="ctr" horzOverflow="overflow">
                    <a:lnL w="12700" cap="flat" cmpd="sng" algn="ctr">
                      <a:solidFill>
                        <a:srgbClr val="01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tabLst>
                          <a:tab pos="2636838" algn="ctr"/>
                        </a:tabLst>
                        <a:defRPr sz="2800">
                          <a:solidFill>
                            <a:schemeClr val="tx1"/>
                          </a:solidFill>
                          <a:latin typeface="Arial" panose="020B0604020202020204" pitchFamily="34" charset="0"/>
                          <a:ea typeface="宋体" panose="02010600030101010101" pitchFamily="2" charset="-122"/>
                        </a:defRPr>
                      </a:lvl1pPr>
                      <a:lvl2pPr>
                        <a:spcBef>
                          <a:spcPct val="20000"/>
                        </a:spcBef>
                        <a:tabLst>
                          <a:tab pos="2636838" algn="ctr"/>
                        </a:tabLst>
                        <a:defRPr sz="2400">
                          <a:solidFill>
                            <a:schemeClr val="tx1"/>
                          </a:solidFill>
                          <a:latin typeface="Arial" panose="020B0604020202020204" pitchFamily="34" charset="0"/>
                          <a:ea typeface="宋体" panose="02010600030101010101" pitchFamily="2" charset="-122"/>
                        </a:defRPr>
                      </a:lvl2pPr>
                      <a:lvl3pPr>
                        <a:spcBef>
                          <a:spcPct val="20000"/>
                        </a:spcBef>
                        <a:tabLst>
                          <a:tab pos="2636838" algn="ctr"/>
                        </a:tabLst>
                        <a:defRPr sz="2000">
                          <a:solidFill>
                            <a:schemeClr val="tx1"/>
                          </a:solidFill>
                          <a:latin typeface="Arial" panose="020B0604020202020204" pitchFamily="34" charset="0"/>
                          <a:ea typeface="宋体" panose="02010600030101010101" pitchFamily="2" charset="-122"/>
                        </a:defRPr>
                      </a:lvl3pPr>
                      <a:lvl4pPr>
                        <a:spcBef>
                          <a:spcPct val="20000"/>
                        </a:spcBef>
                        <a:tabLst>
                          <a:tab pos="2636838" algn="ctr"/>
                        </a:tabLst>
                        <a:defRPr>
                          <a:solidFill>
                            <a:schemeClr val="tx1"/>
                          </a:solidFill>
                          <a:latin typeface="Arial" panose="020B0604020202020204" pitchFamily="34" charset="0"/>
                          <a:ea typeface="宋体" panose="02010600030101010101" pitchFamily="2" charset="-122"/>
                        </a:defRPr>
                      </a:lvl4pPr>
                      <a:lvl5pPr>
                        <a:spcBef>
                          <a:spcPct val="20000"/>
                        </a:spcBef>
                        <a:tabLst>
                          <a:tab pos="2636838" algn="ct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tabLst>
                          <a:tab pos="2636838" algn="ctr"/>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 hope the environment in your city gets better and better.</a:t>
                      </a:r>
                    </a:p>
                  </a:txBody>
                  <a:tcPr horzOverflow="overflow">
                    <a:lnL w="12700" cap="flat" cmpd="sng" algn="ctr">
                      <a:solidFill>
                        <a:schemeClr val="tx1"/>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395288" y="1331579"/>
            <a:ext cx="8351837" cy="492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nchor="ctr">
            <a:spAutoFit/>
          </a:bodyPr>
          <a:lstStyle/>
          <a:p>
            <a:pPr>
              <a:lnSpc>
                <a:spcPct val="110000"/>
              </a:lnSpc>
            </a:pPr>
            <a:r>
              <a:rPr lang="en-US" altLang="zh-CN" sz="3200" b="1" u="sng" dirty="0"/>
              <a:t>Dear Mr. Mayor,</a:t>
            </a:r>
          </a:p>
          <a:p>
            <a:pPr>
              <a:lnSpc>
                <a:spcPct val="110000"/>
              </a:lnSpc>
            </a:pPr>
            <a:r>
              <a:rPr lang="en-US" altLang="zh-CN" sz="3200" b="1" dirty="0"/>
              <a:t>    </a:t>
            </a:r>
            <a:r>
              <a:rPr lang="en-US" altLang="zh-CN" sz="3200" b="1" u="sng" dirty="0"/>
              <a:t>I’m from </a:t>
            </a:r>
            <a:r>
              <a:rPr lang="en-US" altLang="zh-CN" sz="3200" b="1" u="sng" dirty="0" smtClean="0"/>
              <a:t>No. 5 Middle School. I </a:t>
            </a:r>
            <a:r>
              <a:rPr lang="en-US" altLang="zh-CN" sz="3200" b="1" u="sng" dirty="0"/>
              <a:t>like </a:t>
            </a:r>
            <a:r>
              <a:rPr lang="en-US" altLang="zh-CN" sz="3200" b="1" u="sng" dirty="0" smtClean="0"/>
              <a:t>our </a:t>
            </a:r>
            <a:r>
              <a:rPr lang="en-US" altLang="zh-CN" sz="3200" b="1" u="sng" dirty="0"/>
              <a:t>city, but the environment around here is getting worse and worse.</a:t>
            </a:r>
            <a:endParaRPr lang="en-US" altLang="zh-CN" sz="3200" b="1" dirty="0"/>
          </a:p>
          <a:p>
            <a:pPr>
              <a:lnSpc>
                <a:spcPct val="110000"/>
              </a:lnSpc>
            </a:pPr>
            <a:r>
              <a:rPr lang="en-US" altLang="zh-CN" sz="3200" b="1" dirty="0"/>
              <a:t>    First, there is white pollution everywhere in the city. People use too many disposable things, such as plastic cups, bottles, bags and lunch boxes. People throw them away after only using them once. </a:t>
            </a:r>
            <a:endParaRPr lang="en-US" altLang="zh-CN" sz="3200" b="1" u="sng" dirty="0"/>
          </a:p>
        </p:txBody>
      </p:sp>
      <p:pic>
        <p:nvPicPr>
          <p:cNvPr id="13320" name="Picture 8" descr="Sample"/>
          <p:cNvPicPr>
            <a:picLocks noChangeAspect="1" noChangeArrowheads="1"/>
          </p:cNvPicPr>
          <p:nvPr/>
        </p:nvPicPr>
        <p:blipFill>
          <a:blip r:embed="rId3">
            <a:extLst>
              <a:ext uri="{28A0092B-C50C-407E-A947-70E740481C1C}">
                <a14:useLocalDpi xmlns:a14="http://schemas.microsoft.com/office/drawing/2010/main" val="0"/>
              </a:ext>
            </a:extLst>
          </a:blip>
          <a:srcRect l="22670" t="24585" r="26294" b="35402"/>
          <a:stretch>
            <a:fillRect/>
          </a:stretch>
        </p:blipFill>
        <p:spPr bwMode="auto">
          <a:xfrm>
            <a:off x="6442075" y="116632"/>
            <a:ext cx="2305050" cy="1331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323850" y="260350"/>
            <a:ext cx="8497888" cy="649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000" b="1" dirty="0"/>
              <a:t>I think that people should try to use their own cups, lunch boxes and chopsticks instead of disposable things. </a:t>
            </a:r>
          </a:p>
          <a:p>
            <a:r>
              <a:rPr lang="en-US" altLang="zh-CN" sz="3000" b="1" dirty="0"/>
              <a:t>    Second, there has been haze in the city in recent years. That’s because there are more and more cars on the road and they give off too much waste gas. People should use public transportation more. It’s a good idea to take buses and use shared bikes. I think the government should encourage more people to use new energy vehicles. </a:t>
            </a:r>
            <a:endParaRPr lang="en-US" altLang="zh-CN" sz="3000" b="1" u="sng" dirty="0"/>
          </a:p>
          <a:p>
            <a:r>
              <a:rPr lang="en-US" altLang="zh-CN" sz="3000" b="1" dirty="0"/>
              <a:t>    </a:t>
            </a:r>
            <a:r>
              <a:rPr lang="en-US" altLang="zh-CN" sz="3000" b="1" u="sng" dirty="0"/>
              <a:t>I hope the environment in your city gets better and better.</a:t>
            </a:r>
          </a:p>
          <a:p>
            <a:pPr algn="r"/>
            <a:r>
              <a:rPr lang="en-US" altLang="zh-CN" sz="3000" b="1" u="sng" dirty="0"/>
              <a:t>Yours sincerely,</a:t>
            </a:r>
          </a:p>
          <a:p>
            <a:r>
              <a:rPr lang="en-US" altLang="zh-CN" sz="3000" b="1" dirty="0"/>
              <a:t>                                                            </a:t>
            </a:r>
            <a:r>
              <a:rPr lang="en-US" altLang="zh-CN" sz="3000" b="1" u="sng" dirty="0" smtClean="0"/>
              <a:t>Wang Lei</a:t>
            </a:r>
            <a:endParaRPr lang="en-US" altLang="zh-CN" sz="3000" b="1" u="sng"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9461" name="Text Box 5"/>
          <p:cNvSpPr txBox="1">
            <a:spLocks noChangeArrowheads="1"/>
          </p:cNvSpPr>
          <p:nvPr/>
        </p:nvSpPr>
        <p:spPr bwMode="auto">
          <a:xfrm>
            <a:off x="395536" y="1187338"/>
            <a:ext cx="8497887"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pPr>
              <a:lnSpc>
                <a:spcPct val="110000"/>
              </a:lnSpc>
            </a:pPr>
            <a:r>
              <a:rPr lang="en-US" altLang="zh-CN" sz="3200" b="1" dirty="0">
                <a:solidFill>
                  <a:srgbClr val="0000FF"/>
                </a:solidFill>
                <a:latin typeface="Arial" panose="020B0604020202020204" pitchFamily="34" charset="0"/>
              </a:rPr>
              <a:t>1. Write different forms of the words. Then </a:t>
            </a:r>
          </a:p>
          <a:p>
            <a:pPr>
              <a:lnSpc>
                <a:spcPct val="110000"/>
              </a:lnSpc>
            </a:pPr>
            <a:r>
              <a:rPr lang="en-US" altLang="zh-CN" sz="3200" b="1" dirty="0">
                <a:solidFill>
                  <a:srgbClr val="0000FF"/>
                </a:solidFill>
                <a:latin typeface="Arial" panose="020B0604020202020204" pitchFamily="34" charset="0"/>
              </a:rPr>
              <a:t>    add more to each group.</a:t>
            </a:r>
          </a:p>
        </p:txBody>
      </p:sp>
      <p:sp>
        <p:nvSpPr>
          <p:cNvPr id="19462" name="Text Box 6"/>
          <p:cNvSpPr txBox="1">
            <a:spLocks noChangeArrowheads="1"/>
          </p:cNvSpPr>
          <p:nvPr/>
        </p:nvSpPr>
        <p:spPr bwMode="auto">
          <a:xfrm>
            <a:off x="3708400" y="2276475"/>
            <a:ext cx="140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r>
              <a:rPr lang="en-US" altLang="zh-CN" sz="3200" b="1" i="1">
                <a:solidFill>
                  <a:srgbClr val="FF0066"/>
                </a:solidFill>
                <a:latin typeface="Arial" panose="020B0604020202020204" pitchFamily="34" charset="0"/>
              </a:rPr>
              <a:t>v.— n.</a:t>
            </a:r>
          </a:p>
        </p:txBody>
      </p:sp>
      <p:sp>
        <p:nvSpPr>
          <p:cNvPr id="19464" name="Text Box 8"/>
          <p:cNvSpPr txBox="1">
            <a:spLocks noChangeArrowheads="1"/>
          </p:cNvSpPr>
          <p:nvPr/>
        </p:nvSpPr>
        <p:spPr bwMode="auto">
          <a:xfrm>
            <a:off x="765175" y="2998788"/>
            <a:ext cx="1943100"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pPr>
              <a:lnSpc>
                <a:spcPct val="110000"/>
              </a:lnSpc>
            </a:pPr>
            <a:r>
              <a:rPr lang="en-US" altLang="zh-CN" sz="3200" b="1" dirty="0"/>
              <a:t>pollute ---</a:t>
            </a:r>
            <a:endParaRPr lang="en-US" altLang="zh-CN" sz="3200" b="1" dirty="0">
              <a:solidFill>
                <a:srgbClr val="FF0066"/>
              </a:solidFill>
            </a:endParaRPr>
          </a:p>
          <a:p>
            <a:pPr>
              <a:lnSpc>
                <a:spcPct val="110000"/>
              </a:lnSpc>
            </a:pPr>
            <a:r>
              <a:rPr lang="en-US" altLang="zh-CN" sz="3200" b="1" dirty="0"/>
              <a:t>act       ---</a:t>
            </a:r>
          </a:p>
          <a:p>
            <a:pPr>
              <a:lnSpc>
                <a:spcPct val="110000"/>
              </a:lnSpc>
            </a:pPr>
            <a:r>
              <a:rPr lang="en-US" altLang="zh-CN" sz="3200" b="1" dirty="0"/>
              <a:t>protect---</a:t>
            </a:r>
            <a:endParaRPr lang="en-US" altLang="zh-CN" sz="3200" b="1" dirty="0">
              <a:solidFill>
                <a:srgbClr val="FF0066"/>
              </a:solidFill>
            </a:endParaRPr>
          </a:p>
          <a:p>
            <a:pPr>
              <a:lnSpc>
                <a:spcPct val="110000"/>
              </a:lnSpc>
            </a:pPr>
            <a:r>
              <a:rPr lang="en-US" altLang="zh-CN" sz="3200" b="1" dirty="0"/>
              <a:t>inspire ---</a:t>
            </a:r>
            <a:endParaRPr lang="en-US" altLang="zh-CN" sz="3200" b="1" dirty="0">
              <a:solidFill>
                <a:srgbClr val="FF0066"/>
              </a:solidFill>
            </a:endParaRPr>
          </a:p>
          <a:p>
            <a:pPr>
              <a:lnSpc>
                <a:spcPct val="110000"/>
              </a:lnSpc>
            </a:pPr>
            <a:r>
              <a:rPr lang="en-US" altLang="zh-CN" sz="3200" b="1" dirty="0"/>
              <a:t>build   ---</a:t>
            </a:r>
            <a:endParaRPr lang="en-US" altLang="zh-CN" sz="3200" b="1" dirty="0">
              <a:solidFill>
                <a:srgbClr val="FF0066"/>
              </a:solidFill>
            </a:endParaRPr>
          </a:p>
          <a:p>
            <a:pPr>
              <a:lnSpc>
                <a:spcPct val="110000"/>
              </a:lnSpc>
            </a:pPr>
            <a:r>
              <a:rPr lang="en-US" altLang="zh-CN" sz="3200" b="1" dirty="0"/>
              <a:t>create  ---</a:t>
            </a:r>
            <a:endParaRPr lang="en-US" altLang="zh-CN" sz="3200" b="1" dirty="0">
              <a:solidFill>
                <a:srgbClr val="FF0066"/>
              </a:solidFill>
            </a:endParaRPr>
          </a:p>
        </p:txBody>
      </p:sp>
      <p:sp>
        <p:nvSpPr>
          <p:cNvPr id="19465" name="Text Box 9"/>
          <p:cNvSpPr txBox="1">
            <a:spLocks noChangeArrowheads="1"/>
          </p:cNvSpPr>
          <p:nvPr/>
        </p:nvSpPr>
        <p:spPr bwMode="auto">
          <a:xfrm>
            <a:off x="4787900" y="2997200"/>
            <a:ext cx="1688273" cy="334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lnSpc>
                <a:spcPct val="110000"/>
              </a:lnSpc>
            </a:pPr>
            <a:r>
              <a:rPr lang="en-US" altLang="zh-CN" sz="3200" b="1" dirty="0" smtClean="0"/>
              <a:t>dance---</a:t>
            </a:r>
            <a:endParaRPr lang="en-US" altLang="zh-CN" sz="3200" b="1" dirty="0">
              <a:solidFill>
                <a:srgbClr val="FF0066"/>
              </a:solidFill>
            </a:endParaRPr>
          </a:p>
          <a:p>
            <a:pPr>
              <a:lnSpc>
                <a:spcPct val="110000"/>
              </a:lnSpc>
            </a:pPr>
            <a:r>
              <a:rPr lang="en-US" altLang="zh-CN" sz="3200" b="1" dirty="0"/>
              <a:t>sing   ---</a:t>
            </a:r>
            <a:endParaRPr lang="en-US" altLang="zh-CN" sz="3200" b="1" dirty="0">
              <a:solidFill>
                <a:srgbClr val="FF0066"/>
              </a:solidFill>
            </a:endParaRPr>
          </a:p>
          <a:p>
            <a:pPr>
              <a:lnSpc>
                <a:spcPct val="110000"/>
              </a:lnSpc>
            </a:pPr>
            <a:r>
              <a:rPr lang="en-US" altLang="zh-CN" sz="3200" b="1" dirty="0"/>
              <a:t>travel---</a:t>
            </a:r>
            <a:endParaRPr lang="en-US" altLang="zh-CN" sz="3200" b="1" dirty="0">
              <a:solidFill>
                <a:srgbClr val="FF0066"/>
              </a:solidFill>
            </a:endParaRPr>
          </a:p>
          <a:p>
            <a:pPr>
              <a:lnSpc>
                <a:spcPct val="110000"/>
              </a:lnSpc>
            </a:pPr>
            <a:r>
              <a:rPr lang="en-US" altLang="zh-CN" sz="3200" b="1" dirty="0"/>
              <a:t>drive ---</a:t>
            </a:r>
            <a:endParaRPr lang="en-US" altLang="zh-CN" sz="3200" b="1" dirty="0">
              <a:solidFill>
                <a:srgbClr val="FF0066"/>
              </a:solidFill>
            </a:endParaRPr>
          </a:p>
          <a:p>
            <a:pPr>
              <a:lnSpc>
                <a:spcPct val="110000"/>
              </a:lnSpc>
            </a:pPr>
            <a:r>
              <a:rPr lang="en-US" altLang="zh-CN" sz="3200" b="1" dirty="0"/>
              <a:t>run    ---</a:t>
            </a:r>
            <a:endParaRPr lang="en-US" altLang="zh-CN" sz="3200" b="1" dirty="0">
              <a:solidFill>
                <a:srgbClr val="FF0066"/>
              </a:solidFill>
            </a:endParaRPr>
          </a:p>
          <a:p>
            <a:pPr>
              <a:lnSpc>
                <a:spcPct val="110000"/>
              </a:lnSpc>
            </a:pPr>
            <a:r>
              <a:rPr lang="en-US" altLang="zh-CN" sz="3200" b="1" dirty="0"/>
              <a:t>write ---</a:t>
            </a:r>
            <a:endParaRPr lang="en-US" altLang="zh-CN" sz="3200" b="1" dirty="0">
              <a:solidFill>
                <a:srgbClr val="FF0066"/>
              </a:solidFill>
            </a:endParaRPr>
          </a:p>
        </p:txBody>
      </p:sp>
      <p:sp>
        <p:nvSpPr>
          <p:cNvPr id="19467" name="Text Box 11"/>
          <p:cNvSpPr txBox="1">
            <a:spLocks noChangeArrowheads="1"/>
          </p:cNvSpPr>
          <p:nvPr/>
        </p:nvSpPr>
        <p:spPr bwMode="auto">
          <a:xfrm>
            <a:off x="2492375" y="2997200"/>
            <a:ext cx="207962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lnSpc>
                <a:spcPct val="110000"/>
              </a:lnSpc>
            </a:pPr>
            <a:r>
              <a:rPr lang="en-US" altLang="zh-CN" sz="3200" b="1" dirty="0">
                <a:solidFill>
                  <a:srgbClr val="FF0000"/>
                </a:solidFill>
              </a:rPr>
              <a:t>pollution</a:t>
            </a:r>
          </a:p>
          <a:p>
            <a:pPr>
              <a:lnSpc>
                <a:spcPct val="110000"/>
              </a:lnSpc>
            </a:pPr>
            <a:r>
              <a:rPr lang="en-US" altLang="zh-CN" sz="3200" b="1" dirty="0">
                <a:solidFill>
                  <a:srgbClr val="FF0000"/>
                </a:solidFill>
              </a:rPr>
              <a:t>action</a:t>
            </a:r>
          </a:p>
          <a:p>
            <a:pPr>
              <a:lnSpc>
                <a:spcPct val="110000"/>
              </a:lnSpc>
            </a:pPr>
            <a:r>
              <a:rPr lang="en-US" altLang="zh-CN" sz="3200" b="1" dirty="0">
                <a:solidFill>
                  <a:srgbClr val="FF0000"/>
                </a:solidFill>
              </a:rPr>
              <a:t>protection</a:t>
            </a:r>
          </a:p>
          <a:p>
            <a:pPr>
              <a:lnSpc>
                <a:spcPct val="110000"/>
              </a:lnSpc>
            </a:pPr>
            <a:r>
              <a:rPr lang="en-US" altLang="zh-CN" sz="3200" b="1" dirty="0">
                <a:solidFill>
                  <a:srgbClr val="FF0000"/>
                </a:solidFill>
              </a:rPr>
              <a:t>inspiration</a:t>
            </a:r>
          </a:p>
          <a:p>
            <a:pPr>
              <a:lnSpc>
                <a:spcPct val="110000"/>
              </a:lnSpc>
            </a:pPr>
            <a:r>
              <a:rPr lang="en-US" altLang="zh-CN" sz="3200" b="1" dirty="0">
                <a:solidFill>
                  <a:srgbClr val="FF0000"/>
                </a:solidFill>
              </a:rPr>
              <a:t>building</a:t>
            </a:r>
          </a:p>
          <a:p>
            <a:pPr>
              <a:lnSpc>
                <a:spcPct val="110000"/>
              </a:lnSpc>
            </a:pPr>
            <a:r>
              <a:rPr lang="en-US" altLang="zh-CN" sz="3200" b="1" dirty="0">
                <a:solidFill>
                  <a:srgbClr val="FF0000"/>
                </a:solidFill>
              </a:rPr>
              <a:t>creation</a:t>
            </a:r>
          </a:p>
        </p:txBody>
      </p:sp>
      <p:sp>
        <p:nvSpPr>
          <p:cNvPr id="19468" name="Text Box 12"/>
          <p:cNvSpPr txBox="1">
            <a:spLocks noChangeArrowheads="1"/>
          </p:cNvSpPr>
          <p:nvPr/>
        </p:nvSpPr>
        <p:spPr bwMode="auto">
          <a:xfrm>
            <a:off x="6300788" y="2997200"/>
            <a:ext cx="1562100"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lnSpc>
                <a:spcPct val="110000"/>
              </a:lnSpc>
            </a:pPr>
            <a:r>
              <a:rPr lang="en-US" altLang="zh-CN" sz="3200" b="1" dirty="0" smtClean="0">
                <a:solidFill>
                  <a:srgbClr val="FF0000"/>
                </a:solidFill>
              </a:rPr>
              <a:t>dancer</a:t>
            </a:r>
            <a:endParaRPr lang="en-US" altLang="zh-CN" sz="3200" b="1" dirty="0">
              <a:solidFill>
                <a:srgbClr val="FF0000"/>
              </a:solidFill>
            </a:endParaRPr>
          </a:p>
          <a:p>
            <a:pPr>
              <a:lnSpc>
                <a:spcPct val="110000"/>
              </a:lnSpc>
            </a:pPr>
            <a:r>
              <a:rPr lang="en-US" altLang="zh-CN" sz="3200" b="1" dirty="0">
                <a:solidFill>
                  <a:srgbClr val="FF0000"/>
                </a:solidFill>
              </a:rPr>
              <a:t>singer</a:t>
            </a:r>
          </a:p>
          <a:p>
            <a:pPr>
              <a:lnSpc>
                <a:spcPct val="110000"/>
              </a:lnSpc>
            </a:pPr>
            <a:r>
              <a:rPr lang="en-US" altLang="zh-CN" sz="3200" b="1" dirty="0">
                <a:solidFill>
                  <a:srgbClr val="FF0000"/>
                </a:solidFill>
              </a:rPr>
              <a:t>traveler</a:t>
            </a:r>
          </a:p>
          <a:p>
            <a:pPr>
              <a:lnSpc>
                <a:spcPct val="110000"/>
              </a:lnSpc>
            </a:pPr>
            <a:r>
              <a:rPr lang="en-US" altLang="zh-CN" sz="3200" b="1" dirty="0">
                <a:solidFill>
                  <a:srgbClr val="FF0000"/>
                </a:solidFill>
              </a:rPr>
              <a:t>driver</a:t>
            </a:r>
          </a:p>
          <a:p>
            <a:pPr>
              <a:lnSpc>
                <a:spcPct val="110000"/>
              </a:lnSpc>
            </a:pPr>
            <a:r>
              <a:rPr lang="en-US" altLang="zh-CN" sz="3200" b="1" dirty="0">
                <a:solidFill>
                  <a:srgbClr val="FF0000"/>
                </a:solidFill>
              </a:rPr>
              <a:t>runner</a:t>
            </a:r>
          </a:p>
          <a:p>
            <a:pPr>
              <a:lnSpc>
                <a:spcPct val="110000"/>
              </a:lnSpc>
            </a:pPr>
            <a:r>
              <a:rPr lang="en-US" altLang="zh-CN" sz="3200" b="1" dirty="0">
                <a:solidFill>
                  <a:srgbClr val="FF0000"/>
                </a:solidFill>
              </a:rPr>
              <a:t>writer</a:t>
            </a:r>
          </a:p>
        </p:txBody>
      </p:sp>
      <p:pic>
        <p:nvPicPr>
          <p:cNvPr id="19469" name="Picture 13" descr="Section B 2 (2a-Self check)"/>
          <p:cNvPicPr>
            <a:picLocks noChangeAspect="1" noChangeArrowheads="1"/>
          </p:cNvPicPr>
          <p:nvPr/>
        </p:nvPicPr>
        <p:blipFill>
          <a:blip r:embed="rId3">
            <a:extLst>
              <a:ext uri="{28A0092B-C50C-407E-A947-70E740481C1C}">
                <a14:useLocalDpi xmlns:a14="http://schemas.microsoft.com/office/drawing/2010/main" val="0"/>
              </a:ext>
            </a:extLst>
          </a:blip>
          <a:srcRect l="60139" t="27907" r="5070" b="34047"/>
          <a:stretch>
            <a:fillRect/>
          </a:stretch>
        </p:blipFill>
        <p:spPr bwMode="auto">
          <a:xfrm>
            <a:off x="2627313" y="188913"/>
            <a:ext cx="3529012" cy="96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7"/>
                                        </p:tgtEl>
                                        <p:attrNameLst>
                                          <p:attrName>style.visibility</p:attrName>
                                        </p:attrNameLst>
                                      </p:cBhvr>
                                      <p:to>
                                        <p:strVal val="visible"/>
                                      </p:to>
                                    </p:set>
                                    <p:animEffect transition="in" filter="blinds(horizontal)">
                                      <p:cBhvr>
                                        <p:cTn id="7" dur="500"/>
                                        <p:tgtEl>
                                          <p:spTgt spid="19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8"/>
                                        </p:tgtEl>
                                        <p:attrNameLst>
                                          <p:attrName>style.visibility</p:attrName>
                                        </p:attrNameLst>
                                      </p:cBhvr>
                                      <p:to>
                                        <p:strVal val="visible"/>
                                      </p:to>
                                    </p:set>
                                    <p:animEffect transition="in" filter="blinds(horizontal)">
                                      <p:cBhvr>
                                        <p:cTn id="12" dur="500"/>
                                        <p:tgtEl>
                                          <p:spTgt spid="19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p:bldP spid="1946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3348038" y="1052513"/>
            <a:ext cx="2004065" cy="61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r>
              <a:rPr lang="en-US" altLang="zh-CN" sz="3400" b="1" i="1">
                <a:solidFill>
                  <a:srgbClr val="FF0066"/>
                </a:solidFill>
                <a:latin typeface="Arial" panose="020B0604020202020204" pitchFamily="34" charset="0"/>
              </a:rPr>
              <a:t>n. — adj.</a:t>
            </a:r>
          </a:p>
        </p:txBody>
      </p:sp>
      <p:sp>
        <p:nvSpPr>
          <p:cNvPr id="18437" name="Text Box 5"/>
          <p:cNvSpPr txBox="1">
            <a:spLocks noChangeArrowheads="1"/>
          </p:cNvSpPr>
          <p:nvPr/>
        </p:nvSpPr>
        <p:spPr bwMode="auto">
          <a:xfrm>
            <a:off x="765175" y="1835150"/>
            <a:ext cx="1819275"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lnSpc>
                <a:spcPct val="120000"/>
              </a:lnSpc>
            </a:pPr>
            <a:r>
              <a:rPr lang="en-US" altLang="zh-CN" sz="3200" b="1"/>
              <a:t>fame   ---</a:t>
            </a:r>
            <a:endParaRPr lang="en-US" altLang="zh-CN" sz="3200" b="1">
              <a:solidFill>
                <a:srgbClr val="FF0066"/>
              </a:solidFill>
            </a:endParaRPr>
          </a:p>
          <a:p>
            <a:pPr>
              <a:lnSpc>
                <a:spcPct val="120000"/>
              </a:lnSpc>
            </a:pPr>
            <a:r>
              <a:rPr lang="en-US" altLang="zh-CN" sz="3200" b="1"/>
              <a:t>wood   ---</a:t>
            </a:r>
            <a:endParaRPr lang="en-US" altLang="zh-CN" sz="3200" b="1">
              <a:solidFill>
                <a:srgbClr val="FF0066"/>
              </a:solidFill>
            </a:endParaRPr>
          </a:p>
          <a:p>
            <a:pPr>
              <a:lnSpc>
                <a:spcPct val="120000"/>
              </a:lnSpc>
            </a:pPr>
            <a:r>
              <a:rPr lang="en-US" altLang="zh-CN" sz="3200" b="1"/>
              <a:t>science---</a:t>
            </a:r>
            <a:endParaRPr lang="en-US" altLang="zh-CN" sz="3200" b="1">
              <a:solidFill>
                <a:srgbClr val="FF0066"/>
              </a:solidFill>
            </a:endParaRPr>
          </a:p>
          <a:p>
            <a:pPr>
              <a:lnSpc>
                <a:spcPct val="120000"/>
              </a:lnSpc>
            </a:pPr>
            <a:r>
              <a:rPr lang="en-US" altLang="zh-CN" sz="3200" b="1"/>
              <a:t>health ---</a:t>
            </a:r>
            <a:endParaRPr lang="en-US" altLang="zh-CN" sz="3200" b="1">
              <a:solidFill>
                <a:srgbClr val="FF0066"/>
              </a:solidFill>
            </a:endParaRPr>
          </a:p>
          <a:p>
            <a:pPr>
              <a:lnSpc>
                <a:spcPct val="120000"/>
              </a:lnSpc>
            </a:pPr>
            <a:r>
              <a:rPr lang="en-US" altLang="zh-CN" sz="3200" b="1"/>
              <a:t>south  ---</a:t>
            </a:r>
            <a:endParaRPr lang="en-US" altLang="zh-CN" sz="3200" b="1">
              <a:solidFill>
                <a:srgbClr val="FF0066"/>
              </a:solidFill>
            </a:endParaRPr>
          </a:p>
          <a:p>
            <a:pPr>
              <a:lnSpc>
                <a:spcPct val="120000"/>
              </a:lnSpc>
            </a:pPr>
            <a:r>
              <a:rPr lang="en-US" altLang="zh-CN" sz="3200" b="1"/>
              <a:t>care    ---</a:t>
            </a:r>
            <a:endParaRPr lang="en-US" altLang="zh-CN" sz="3200" b="1">
              <a:solidFill>
                <a:srgbClr val="FF0066"/>
              </a:solidFill>
            </a:endParaRPr>
          </a:p>
        </p:txBody>
      </p:sp>
      <p:sp>
        <p:nvSpPr>
          <p:cNvPr id="18438" name="Text Box 6"/>
          <p:cNvSpPr txBox="1">
            <a:spLocks noChangeArrowheads="1"/>
          </p:cNvSpPr>
          <p:nvPr/>
        </p:nvSpPr>
        <p:spPr bwMode="auto">
          <a:xfrm>
            <a:off x="4716463" y="1847850"/>
            <a:ext cx="1871662"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pPr>
              <a:lnSpc>
                <a:spcPct val="120000"/>
              </a:lnSpc>
            </a:pPr>
            <a:r>
              <a:rPr lang="en-US" altLang="zh-CN" sz="3200" b="1" dirty="0"/>
              <a:t>rain  ---</a:t>
            </a:r>
            <a:endParaRPr lang="en-US" altLang="zh-CN" sz="3200" b="1" dirty="0">
              <a:solidFill>
                <a:srgbClr val="FF0066"/>
              </a:solidFill>
            </a:endParaRPr>
          </a:p>
          <a:p>
            <a:pPr>
              <a:lnSpc>
                <a:spcPct val="120000"/>
              </a:lnSpc>
            </a:pPr>
            <a:r>
              <a:rPr lang="en-US" altLang="zh-CN" sz="3200" b="1" dirty="0"/>
              <a:t>cloud---</a:t>
            </a:r>
            <a:endParaRPr lang="en-US" altLang="zh-CN" sz="3200" b="1" dirty="0">
              <a:solidFill>
                <a:srgbClr val="FF0066"/>
              </a:solidFill>
            </a:endParaRPr>
          </a:p>
          <a:p>
            <a:pPr>
              <a:lnSpc>
                <a:spcPct val="120000"/>
              </a:lnSpc>
            </a:pPr>
            <a:r>
              <a:rPr lang="en-US" altLang="zh-CN" sz="3200" b="1" dirty="0"/>
              <a:t>luck  ---</a:t>
            </a:r>
            <a:endParaRPr lang="en-US" altLang="zh-CN" sz="3200" b="1" dirty="0">
              <a:solidFill>
                <a:srgbClr val="FF0066"/>
              </a:solidFill>
            </a:endParaRPr>
          </a:p>
          <a:p>
            <a:pPr>
              <a:lnSpc>
                <a:spcPct val="120000"/>
              </a:lnSpc>
            </a:pPr>
            <a:r>
              <a:rPr lang="en-US" altLang="zh-CN" sz="3200" b="1" dirty="0"/>
              <a:t>help  ---</a:t>
            </a:r>
            <a:endParaRPr lang="en-US" altLang="zh-CN" sz="3200" b="1" dirty="0">
              <a:solidFill>
                <a:srgbClr val="FF0066"/>
              </a:solidFill>
            </a:endParaRPr>
          </a:p>
          <a:p>
            <a:pPr>
              <a:lnSpc>
                <a:spcPct val="120000"/>
              </a:lnSpc>
            </a:pPr>
            <a:r>
              <a:rPr lang="en-US" altLang="zh-CN" sz="3200" b="1" dirty="0"/>
              <a:t>color ---</a:t>
            </a:r>
            <a:endParaRPr lang="en-US" altLang="zh-CN" sz="3200" b="1" dirty="0">
              <a:solidFill>
                <a:srgbClr val="FF0066"/>
              </a:solidFill>
            </a:endParaRPr>
          </a:p>
          <a:p>
            <a:pPr>
              <a:lnSpc>
                <a:spcPct val="120000"/>
              </a:lnSpc>
            </a:pPr>
            <a:r>
              <a:rPr lang="en-US" altLang="zh-CN" sz="3200" b="1" dirty="0"/>
              <a:t>day   ---</a:t>
            </a:r>
            <a:endParaRPr lang="en-US" altLang="zh-CN" sz="3200" b="1" dirty="0">
              <a:solidFill>
                <a:srgbClr val="FF0066"/>
              </a:solidFill>
            </a:endParaRPr>
          </a:p>
        </p:txBody>
      </p:sp>
      <p:sp>
        <p:nvSpPr>
          <p:cNvPr id="18440" name="Text Box 8"/>
          <p:cNvSpPr txBox="1">
            <a:spLocks noChangeArrowheads="1"/>
          </p:cNvSpPr>
          <p:nvPr/>
        </p:nvSpPr>
        <p:spPr bwMode="auto">
          <a:xfrm>
            <a:off x="2484438" y="1847850"/>
            <a:ext cx="1719262"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lnSpc>
                <a:spcPct val="120000"/>
              </a:lnSpc>
            </a:pPr>
            <a:r>
              <a:rPr lang="en-US" altLang="zh-CN" sz="3200" b="1" dirty="0">
                <a:solidFill>
                  <a:srgbClr val="FF0000"/>
                </a:solidFill>
              </a:rPr>
              <a:t>famous</a:t>
            </a:r>
          </a:p>
          <a:p>
            <a:pPr>
              <a:lnSpc>
                <a:spcPct val="120000"/>
              </a:lnSpc>
            </a:pPr>
            <a:r>
              <a:rPr lang="en-US" altLang="zh-CN" sz="3200" b="1" dirty="0">
                <a:solidFill>
                  <a:srgbClr val="FF0000"/>
                </a:solidFill>
              </a:rPr>
              <a:t>wooden</a:t>
            </a:r>
          </a:p>
          <a:p>
            <a:pPr>
              <a:lnSpc>
                <a:spcPct val="120000"/>
              </a:lnSpc>
            </a:pPr>
            <a:r>
              <a:rPr lang="en-US" altLang="zh-CN" sz="3200" b="1" dirty="0">
                <a:solidFill>
                  <a:srgbClr val="FF0000"/>
                </a:solidFill>
              </a:rPr>
              <a:t>scientific</a:t>
            </a:r>
          </a:p>
          <a:p>
            <a:pPr>
              <a:lnSpc>
                <a:spcPct val="120000"/>
              </a:lnSpc>
            </a:pPr>
            <a:r>
              <a:rPr lang="en-US" altLang="zh-CN" sz="3200" b="1" dirty="0">
                <a:solidFill>
                  <a:srgbClr val="FF0000"/>
                </a:solidFill>
              </a:rPr>
              <a:t>healthy</a:t>
            </a:r>
          </a:p>
          <a:p>
            <a:pPr>
              <a:lnSpc>
                <a:spcPct val="120000"/>
              </a:lnSpc>
            </a:pPr>
            <a:r>
              <a:rPr lang="en-US" altLang="zh-CN" sz="3200" b="1" dirty="0">
                <a:solidFill>
                  <a:srgbClr val="FF0000"/>
                </a:solidFill>
              </a:rPr>
              <a:t>southern</a:t>
            </a:r>
          </a:p>
          <a:p>
            <a:pPr>
              <a:lnSpc>
                <a:spcPct val="120000"/>
              </a:lnSpc>
            </a:pPr>
            <a:r>
              <a:rPr lang="en-US" altLang="zh-CN" sz="3200" b="1" dirty="0">
                <a:solidFill>
                  <a:srgbClr val="FF0000"/>
                </a:solidFill>
              </a:rPr>
              <a:t>careful</a:t>
            </a:r>
          </a:p>
        </p:txBody>
      </p:sp>
      <p:sp>
        <p:nvSpPr>
          <p:cNvPr id="18441" name="Text Box 9"/>
          <p:cNvSpPr txBox="1">
            <a:spLocks noChangeArrowheads="1"/>
          </p:cNvSpPr>
          <p:nvPr/>
        </p:nvSpPr>
        <p:spPr bwMode="auto">
          <a:xfrm>
            <a:off x="6156325" y="1844675"/>
            <a:ext cx="19431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pPr>
              <a:lnSpc>
                <a:spcPct val="120000"/>
              </a:lnSpc>
            </a:pPr>
            <a:r>
              <a:rPr lang="en-US" altLang="zh-CN" sz="3200" b="1" dirty="0">
                <a:solidFill>
                  <a:srgbClr val="FF0000"/>
                </a:solidFill>
              </a:rPr>
              <a:t>rainy</a:t>
            </a:r>
          </a:p>
          <a:p>
            <a:pPr>
              <a:lnSpc>
                <a:spcPct val="120000"/>
              </a:lnSpc>
            </a:pPr>
            <a:r>
              <a:rPr lang="en-US" altLang="zh-CN" sz="3200" b="1" dirty="0">
                <a:solidFill>
                  <a:srgbClr val="FF0000"/>
                </a:solidFill>
              </a:rPr>
              <a:t>cloudy</a:t>
            </a:r>
          </a:p>
          <a:p>
            <a:pPr>
              <a:lnSpc>
                <a:spcPct val="120000"/>
              </a:lnSpc>
            </a:pPr>
            <a:r>
              <a:rPr lang="en-US" altLang="zh-CN" sz="3200" b="1" dirty="0">
                <a:solidFill>
                  <a:srgbClr val="FF0000"/>
                </a:solidFill>
              </a:rPr>
              <a:t>lucky</a:t>
            </a:r>
          </a:p>
          <a:p>
            <a:pPr>
              <a:lnSpc>
                <a:spcPct val="120000"/>
              </a:lnSpc>
            </a:pPr>
            <a:r>
              <a:rPr lang="en-US" altLang="zh-CN" sz="3200" b="1" dirty="0">
                <a:solidFill>
                  <a:srgbClr val="FF0000"/>
                </a:solidFill>
              </a:rPr>
              <a:t>helpful</a:t>
            </a:r>
          </a:p>
          <a:p>
            <a:pPr>
              <a:lnSpc>
                <a:spcPct val="120000"/>
              </a:lnSpc>
            </a:pPr>
            <a:r>
              <a:rPr lang="en-US" altLang="zh-CN" sz="3200" b="1" dirty="0">
                <a:solidFill>
                  <a:srgbClr val="FF0000"/>
                </a:solidFill>
              </a:rPr>
              <a:t>colorful</a:t>
            </a:r>
          </a:p>
          <a:p>
            <a:pPr>
              <a:lnSpc>
                <a:spcPct val="120000"/>
              </a:lnSpc>
            </a:pPr>
            <a:r>
              <a:rPr lang="en-US" altLang="zh-CN" sz="3200" b="1" dirty="0">
                <a:solidFill>
                  <a:srgbClr val="FF0000"/>
                </a:solidFill>
              </a:rPr>
              <a:t>daily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blinds(horizontal)">
                                      <p:cBhvr>
                                        <p:cTn id="7" dur="500"/>
                                        <p:tgtEl>
                                          <p:spTgt spid="18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41"/>
                                        </p:tgtEl>
                                        <p:attrNameLst>
                                          <p:attrName>style.visibility</p:attrName>
                                        </p:attrNameLst>
                                      </p:cBhvr>
                                      <p:to>
                                        <p:strVal val="visible"/>
                                      </p:to>
                                    </p:set>
                                    <p:animEffect transition="in" filter="blinds(horizontal)">
                                      <p:cBhvr>
                                        <p:cTn id="12"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p:bldP spid="1844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3348038" y="692150"/>
            <a:ext cx="1778041" cy="584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r>
              <a:rPr lang="en-US" altLang="zh-CN" sz="3200" b="1" i="1" dirty="0">
                <a:solidFill>
                  <a:srgbClr val="FF0066"/>
                </a:solidFill>
                <a:latin typeface="Arial" panose="020B0604020202020204" pitchFamily="34" charset="0"/>
              </a:rPr>
              <a:t>adj.— n.</a:t>
            </a:r>
          </a:p>
        </p:txBody>
      </p:sp>
      <p:sp>
        <p:nvSpPr>
          <p:cNvPr id="21509" name="Text Box 5"/>
          <p:cNvSpPr txBox="1">
            <a:spLocks noChangeArrowheads="1"/>
          </p:cNvSpPr>
          <p:nvPr/>
        </p:nvSpPr>
        <p:spPr bwMode="auto">
          <a:xfrm>
            <a:off x="1459873" y="1556792"/>
            <a:ext cx="2808287" cy="3884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pPr>
              <a:lnSpc>
                <a:spcPct val="110000"/>
              </a:lnSpc>
            </a:pPr>
            <a:r>
              <a:rPr lang="en-US" altLang="zh-CN" sz="3200" b="1" dirty="0" smtClean="0"/>
              <a:t>different --- </a:t>
            </a:r>
          </a:p>
          <a:p>
            <a:pPr>
              <a:lnSpc>
                <a:spcPct val="110000"/>
              </a:lnSpc>
            </a:pPr>
            <a:r>
              <a:rPr lang="en-US" altLang="zh-CN" sz="3200" b="1" dirty="0" smtClean="0"/>
              <a:t>important</a:t>
            </a:r>
            <a:r>
              <a:rPr lang="en-US" altLang="zh-CN" sz="3200" b="1" dirty="0"/>
              <a:t>--- </a:t>
            </a:r>
            <a:endParaRPr lang="en-US" altLang="zh-CN" sz="3200" b="1" dirty="0" smtClean="0"/>
          </a:p>
          <a:p>
            <a:pPr>
              <a:lnSpc>
                <a:spcPct val="110000"/>
              </a:lnSpc>
            </a:pPr>
            <a:r>
              <a:rPr lang="en-US" altLang="zh-CN" sz="3200" b="1" dirty="0" smtClean="0"/>
              <a:t>sunny ---</a:t>
            </a:r>
            <a:endParaRPr lang="en-US" altLang="zh-CN" sz="3200" b="1" dirty="0">
              <a:solidFill>
                <a:srgbClr val="FF0066"/>
              </a:solidFill>
            </a:endParaRPr>
          </a:p>
          <a:p>
            <a:pPr>
              <a:lnSpc>
                <a:spcPct val="110000"/>
              </a:lnSpc>
            </a:pPr>
            <a:r>
              <a:rPr lang="en-US" altLang="zh-CN" sz="3200" b="1" dirty="0"/>
              <a:t>noisy </a:t>
            </a:r>
            <a:r>
              <a:rPr lang="en-US" altLang="zh-CN" sz="3200" b="1" dirty="0" smtClean="0"/>
              <a:t>---</a:t>
            </a:r>
            <a:endParaRPr lang="en-US" altLang="zh-CN" sz="3200" b="1" dirty="0">
              <a:solidFill>
                <a:srgbClr val="FF0066"/>
              </a:solidFill>
            </a:endParaRPr>
          </a:p>
          <a:p>
            <a:pPr>
              <a:lnSpc>
                <a:spcPct val="110000"/>
              </a:lnSpc>
            </a:pPr>
            <a:r>
              <a:rPr lang="en-US" altLang="zh-CN" sz="3200" b="1" dirty="0"/>
              <a:t>harmful   ---</a:t>
            </a:r>
            <a:endParaRPr lang="en-US" altLang="zh-CN" sz="3200" b="1" dirty="0">
              <a:solidFill>
                <a:srgbClr val="FF0066"/>
              </a:solidFill>
            </a:endParaRPr>
          </a:p>
          <a:p>
            <a:pPr>
              <a:lnSpc>
                <a:spcPct val="110000"/>
              </a:lnSpc>
            </a:pPr>
            <a:r>
              <a:rPr lang="en-US" altLang="zh-CN" sz="3200" b="1" dirty="0"/>
              <a:t>beautiful  ---</a:t>
            </a:r>
            <a:endParaRPr lang="en-US" altLang="zh-CN" sz="3200" b="1" dirty="0">
              <a:solidFill>
                <a:srgbClr val="FF0066"/>
              </a:solidFill>
            </a:endParaRPr>
          </a:p>
          <a:p>
            <a:pPr>
              <a:lnSpc>
                <a:spcPct val="110000"/>
              </a:lnSpc>
            </a:pPr>
            <a:r>
              <a:rPr lang="en-US" altLang="zh-CN" sz="3200" b="1" dirty="0" smtClean="0"/>
              <a:t>woolen---</a:t>
            </a:r>
          </a:p>
        </p:txBody>
      </p:sp>
      <p:sp>
        <p:nvSpPr>
          <p:cNvPr id="21511" name="Text Box 7"/>
          <p:cNvSpPr txBox="1">
            <a:spLocks noChangeArrowheads="1"/>
          </p:cNvSpPr>
          <p:nvPr/>
        </p:nvSpPr>
        <p:spPr bwMode="auto">
          <a:xfrm>
            <a:off x="3923928" y="1556792"/>
            <a:ext cx="2808288" cy="3884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pPr>
              <a:lnSpc>
                <a:spcPct val="110000"/>
              </a:lnSpc>
            </a:pPr>
            <a:r>
              <a:rPr lang="en-US" altLang="zh-CN" sz="3200" b="1" dirty="0" smtClean="0">
                <a:solidFill>
                  <a:srgbClr val="FF0000"/>
                </a:solidFill>
              </a:rPr>
              <a:t>difference</a:t>
            </a:r>
          </a:p>
          <a:p>
            <a:pPr>
              <a:lnSpc>
                <a:spcPct val="110000"/>
              </a:lnSpc>
            </a:pPr>
            <a:r>
              <a:rPr lang="en-US" altLang="zh-CN" sz="3200" b="1" dirty="0" smtClean="0">
                <a:solidFill>
                  <a:srgbClr val="FF0000"/>
                </a:solidFill>
              </a:rPr>
              <a:t>importance</a:t>
            </a:r>
          </a:p>
          <a:p>
            <a:pPr>
              <a:lnSpc>
                <a:spcPct val="110000"/>
              </a:lnSpc>
            </a:pPr>
            <a:r>
              <a:rPr lang="en-US" altLang="zh-CN" sz="3200" b="1" dirty="0" smtClean="0">
                <a:solidFill>
                  <a:srgbClr val="FF0000"/>
                </a:solidFill>
              </a:rPr>
              <a:t>sun</a:t>
            </a:r>
            <a:endParaRPr lang="en-US" altLang="zh-CN" sz="3200" b="1" dirty="0">
              <a:solidFill>
                <a:srgbClr val="FF0000"/>
              </a:solidFill>
            </a:endParaRPr>
          </a:p>
          <a:p>
            <a:pPr>
              <a:lnSpc>
                <a:spcPct val="110000"/>
              </a:lnSpc>
            </a:pPr>
            <a:r>
              <a:rPr lang="en-US" altLang="zh-CN" sz="3200" b="1" dirty="0">
                <a:solidFill>
                  <a:srgbClr val="FF0000"/>
                </a:solidFill>
              </a:rPr>
              <a:t>noise</a:t>
            </a:r>
          </a:p>
          <a:p>
            <a:pPr>
              <a:lnSpc>
                <a:spcPct val="110000"/>
              </a:lnSpc>
            </a:pPr>
            <a:r>
              <a:rPr lang="en-US" altLang="zh-CN" sz="3200" b="1" dirty="0">
                <a:solidFill>
                  <a:srgbClr val="FF0000"/>
                </a:solidFill>
              </a:rPr>
              <a:t>harm</a:t>
            </a:r>
          </a:p>
          <a:p>
            <a:pPr>
              <a:lnSpc>
                <a:spcPct val="110000"/>
              </a:lnSpc>
            </a:pPr>
            <a:r>
              <a:rPr lang="en-US" altLang="zh-CN" sz="3200" b="1" dirty="0">
                <a:solidFill>
                  <a:srgbClr val="FF0000"/>
                </a:solidFill>
              </a:rPr>
              <a:t>beauty</a:t>
            </a:r>
          </a:p>
          <a:p>
            <a:pPr>
              <a:lnSpc>
                <a:spcPct val="110000"/>
              </a:lnSpc>
            </a:pPr>
            <a:r>
              <a:rPr lang="en-US" altLang="zh-CN" sz="3200" b="1" dirty="0" smtClean="0">
                <a:solidFill>
                  <a:srgbClr val="FF0000"/>
                </a:solidFill>
              </a:rPr>
              <a:t>wool</a:t>
            </a:r>
            <a:endParaRPr lang="en-US" altLang="zh-CN" sz="32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blinds(horizontal)">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2987675" y="765175"/>
            <a:ext cx="2324472" cy="584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r>
              <a:rPr lang="en-US" altLang="zh-CN" sz="3200" b="1" i="1">
                <a:solidFill>
                  <a:srgbClr val="FF0066"/>
                </a:solidFill>
                <a:latin typeface="Arial" panose="020B0604020202020204" pitchFamily="34" charset="0"/>
              </a:rPr>
              <a:t>adj. — adv.</a:t>
            </a:r>
          </a:p>
        </p:txBody>
      </p:sp>
      <p:sp>
        <p:nvSpPr>
          <p:cNvPr id="20485" name="Text Box 5"/>
          <p:cNvSpPr txBox="1">
            <a:spLocks noChangeArrowheads="1"/>
          </p:cNvSpPr>
          <p:nvPr/>
        </p:nvSpPr>
        <p:spPr bwMode="auto">
          <a:xfrm>
            <a:off x="795338" y="1812925"/>
            <a:ext cx="2011362"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lnSpc>
                <a:spcPct val="110000"/>
              </a:lnSpc>
            </a:pPr>
            <a:r>
              <a:rPr lang="en-US" altLang="zh-CN" sz="3200" b="1"/>
              <a:t>slow      ---</a:t>
            </a:r>
            <a:endParaRPr lang="en-US" altLang="zh-CN" sz="3200" b="1">
              <a:solidFill>
                <a:srgbClr val="FF0066"/>
              </a:solidFill>
            </a:endParaRPr>
          </a:p>
          <a:p>
            <a:pPr>
              <a:lnSpc>
                <a:spcPct val="110000"/>
              </a:lnSpc>
            </a:pPr>
            <a:r>
              <a:rPr lang="en-US" altLang="zh-CN" sz="3200" b="1"/>
              <a:t>wide      ---</a:t>
            </a:r>
            <a:endParaRPr lang="en-US" altLang="zh-CN" sz="3200" b="1">
              <a:solidFill>
                <a:srgbClr val="FF0066"/>
              </a:solidFill>
            </a:endParaRPr>
          </a:p>
          <a:p>
            <a:pPr>
              <a:lnSpc>
                <a:spcPct val="110000"/>
              </a:lnSpc>
            </a:pPr>
            <a:r>
              <a:rPr lang="en-US" altLang="zh-CN" sz="3200" b="1"/>
              <a:t>sudden ---</a:t>
            </a:r>
            <a:endParaRPr lang="en-US" altLang="zh-CN" sz="3200" b="1">
              <a:solidFill>
                <a:srgbClr val="FF0066"/>
              </a:solidFill>
            </a:endParaRPr>
          </a:p>
          <a:p>
            <a:pPr>
              <a:lnSpc>
                <a:spcPct val="110000"/>
              </a:lnSpc>
            </a:pPr>
            <a:r>
              <a:rPr lang="en-US" altLang="zh-CN" sz="3200" b="1"/>
              <a:t>real       ---</a:t>
            </a:r>
            <a:endParaRPr lang="en-US" altLang="zh-CN" sz="3200" b="1">
              <a:solidFill>
                <a:srgbClr val="FF0066"/>
              </a:solidFill>
            </a:endParaRPr>
          </a:p>
          <a:p>
            <a:pPr>
              <a:lnSpc>
                <a:spcPct val="110000"/>
              </a:lnSpc>
            </a:pPr>
            <a:r>
              <a:rPr lang="en-US" altLang="zh-CN" sz="3200" b="1"/>
              <a:t>quick    ---</a:t>
            </a:r>
            <a:endParaRPr lang="en-US" altLang="zh-CN" sz="3200" b="1">
              <a:solidFill>
                <a:srgbClr val="FF0066"/>
              </a:solidFill>
            </a:endParaRPr>
          </a:p>
          <a:p>
            <a:pPr>
              <a:lnSpc>
                <a:spcPct val="110000"/>
              </a:lnSpc>
            </a:pPr>
            <a:r>
              <a:rPr lang="en-US" altLang="zh-CN" sz="3200" b="1"/>
              <a:t>true      ---</a:t>
            </a:r>
            <a:endParaRPr lang="en-US" altLang="zh-CN" sz="3200" b="1">
              <a:solidFill>
                <a:srgbClr val="FF0066"/>
              </a:solidFill>
            </a:endParaRPr>
          </a:p>
          <a:p>
            <a:pPr>
              <a:lnSpc>
                <a:spcPct val="110000"/>
              </a:lnSpc>
            </a:pPr>
            <a:r>
              <a:rPr lang="en-US" altLang="zh-CN" sz="3200" b="1"/>
              <a:t>possible---</a:t>
            </a:r>
            <a:endParaRPr lang="en-US" altLang="zh-CN" sz="3200" b="1">
              <a:solidFill>
                <a:srgbClr val="FF0066"/>
              </a:solidFill>
            </a:endParaRPr>
          </a:p>
        </p:txBody>
      </p:sp>
      <p:sp>
        <p:nvSpPr>
          <p:cNvPr id="20486" name="Text Box 6"/>
          <p:cNvSpPr txBox="1">
            <a:spLocks noChangeArrowheads="1"/>
          </p:cNvSpPr>
          <p:nvPr/>
        </p:nvSpPr>
        <p:spPr bwMode="auto">
          <a:xfrm>
            <a:off x="4875213" y="1844675"/>
            <a:ext cx="1808162"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lnSpc>
                <a:spcPct val="110000"/>
              </a:lnSpc>
            </a:pPr>
            <a:r>
              <a:rPr lang="en-US" altLang="zh-CN" sz="3200" b="1" dirty="0"/>
              <a:t>happy ---</a:t>
            </a:r>
            <a:endParaRPr lang="en-US" altLang="zh-CN" sz="3200" b="1" dirty="0">
              <a:solidFill>
                <a:srgbClr val="FF0066"/>
              </a:solidFill>
            </a:endParaRPr>
          </a:p>
          <a:p>
            <a:pPr>
              <a:lnSpc>
                <a:spcPct val="110000"/>
              </a:lnSpc>
            </a:pPr>
            <a:r>
              <a:rPr lang="en-US" altLang="zh-CN" sz="3200" b="1" dirty="0"/>
              <a:t>loud    ---</a:t>
            </a:r>
            <a:endParaRPr lang="en-US" altLang="zh-CN" sz="3200" b="1" dirty="0">
              <a:solidFill>
                <a:srgbClr val="FF0066"/>
              </a:solidFill>
            </a:endParaRPr>
          </a:p>
          <a:p>
            <a:pPr>
              <a:lnSpc>
                <a:spcPct val="110000"/>
              </a:lnSpc>
            </a:pPr>
            <a:r>
              <a:rPr lang="en-US" altLang="zh-CN" sz="3200" b="1" dirty="0"/>
              <a:t>quiet   ---</a:t>
            </a:r>
            <a:endParaRPr lang="en-US" altLang="zh-CN" sz="3200" b="1" dirty="0">
              <a:solidFill>
                <a:srgbClr val="FF0066"/>
              </a:solidFill>
            </a:endParaRPr>
          </a:p>
          <a:p>
            <a:pPr>
              <a:lnSpc>
                <a:spcPct val="110000"/>
              </a:lnSpc>
            </a:pPr>
            <a:r>
              <a:rPr lang="en-US" altLang="zh-CN" sz="3200" b="1" dirty="0"/>
              <a:t>heavy  ---</a:t>
            </a:r>
            <a:endParaRPr lang="en-US" altLang="zh-CN" sz="3200" b="1" dirty="0">
              <a:solidFill>
                <a:srgbClr val="FF0066"/>
              </a:solidFill>
            </a:endParaRPr>
          </a:p>
          <a:p>
            <a:pPr>
              <a:lnSpc>
                <a:spcPct val="110000"/>
              </a:lnSpc>
            </a:pPr>
            <a:r>
              <a:rPr lang="en-US" altLang="zh-CN" sz="3200" b="1" dirty="0"/>
              <a:t>easy    ---</a:t>
            </a:r>
            <a:endParaRPr lang="en-US" altLang="zh-CN" sz="3200" b="1" dirty="0">
              <a:solidFill>
                <a:srgbClr val="FF0066"/>
              </a:solidFill>
            </a:endParaRPr>
          </a:p>
          <a:p>
            <a:pPr>
              <a:lnSpc>
                <a:spcPct val="110000"/>
              </a:lnSpc>
            </a:pPr>
            <a:r>
              <a:rPr lang="en-US" altLang="zh-CN" sz="3200" b="1" dirty="0"/>
              <a:t>angry  ---</a:t>
            </a:r>
            <a:endParaRPr lang="en-US" altLang="zh-CN" sz="3200" b="1" dirty="0">
              <a:solidFill>
                <a:srgbClr val="FF0066"/>
              </a:solidFill>
            </a:endParaRPr>
          </a:p>
          <a:p>
            <a:pPr>
              <a:lnSpc>
                <a:spcPct val="110000"/>
              </a:lnSpc>
            </a:pPr>
            <a:r>
              <a:rPr lang="en-US" altLang="zh-CN" sz="3200" b="1" dirty="0"/>
              <a:t>good   ---</a:t>
            </a:r>
            <a:endParaRPr lang="en-US" altLang="zh-CN" sz="3200" b="1" dirty="0">
              <a:solidFill>
                <a:srgbClr val="FF0066"/>
              </a:solidFill>
            </a:endParaRPr>
          </a:p>
        </p:txBody>
      </p:sp>
      <p:sp>
        <p:nvSpPr>
          <p:cNvPr id="20488" name="Text Box 8"/>
          <p:cNvSpPr txBox="1">
            <a:spLocks noChangeArrowheads="1"/>
          </p:cNvSpPr>
          <p:nvPr/>
        </p:nvSpPr>
        <p:spPr bwMode="auto">
          <a:xfrm>
            <a:off x="2686050" y="1812925"/>
            <a:ext cx="1757202" cy="3884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lnSpc>
                <a:spcPct val="110000"/>
              </a:lnSpc>
            </a:pPr>
            <a:r>
              <a:rPr lang="en-US" altLang="zh-CN" sz="3200" b="1" dirty="0">
                <a:solidFill>
                  <a:srgbClr val="FF0000"/>
                </a:solidFill>
              </a:rPr>
              <a:t>slowly</a:t>
            </a:r>
          </a:p>
          <a:p>
            <a:pPr>
              <a:lnSpc>
                <a:spcPct val="110000"/>
              </a:lnSpc>
            </a:pPr>
            <a:r>
              <a:rPr lang="en-US" altLang="zh-CN" sz="3200" b="1" dirty="0">
                <a:solidFill>
                  <a:srgbClr val="FF0000"/>
                </a:solidFill>
              </a:rPr>
              <a:t>widely</a:t>
            </a:r>
          </a:p>
          <a:p>
            <a:pPr>
              <a:lnSpc>
                <a:spcPct val="110000"/>
              </a:lnSpc>
            </a:pPr>
            <a:r>
              <a:rPr lang="en-US" altLang="zh-CN" sz="3200" b="1" dirty="0">
                <a:solidFill>
                  <a:srgbClr val="FF0000"/>
                </a:solidFill>
              </a:rPr>
              <a:t>suddenly</a:t>
            </a:r>
          </a:p>
          <a:p>
            <a:pPr>
              <a:lnSpc>
                <a:spcPct val="110000"/>
              </a:lnSpc>
            </a:pPr>
            <a:r>
              <a:rPr lang="en-US" altLang="zh-CN" sz="3200" b="1" dirty="0">
                <a:solidFill>
                  <a:srgbClr val="FF0000"/>
                </a:solidFill>
              </a:rPr>
              <a:t>really</a:t>
            </a:r>
          </a:p>
          <a:p>
            <a:pPr>
              <a:lnSpc>
                <a:spcPct val="110000"/>
              </a:lnSpc>
            </a:pPr>
            <a:r>
              <a:rPr lang="en-US" altLang="zh-CN" sz="3200" b="1" dirty="0">
                <a:solidFill>
                  <a:srgbClr val="FF0000"/>
                </a:solidFill>
              </a:rPr>
              <a:t>quickly</a:t>
            </a:r>
          </a:p>
          <a:p>
            <a:pPr>
              <a:lnSpc>
                <a:spcPct val="110000"/>
              </a:lnSpc>
            </a:pPr>
            <a:r>
              <a:rPr lang="en-US" altLang="zh-CN" sz="3200" b="1" dirty="0" smtClean="0">
                <a:solidFill>
                  <a:srgbClr val="FF0000"/>
                </a:solidFill>
              </a:rPr>
              <a:t>truly</a:t>
            </a:r>
          </a:p>
          <a:p>
            <a:pPr>
              <a:lnSpc>
                <a:spcPct val="110000"/>
              </a:lnSpc>
            </a:pPr>
            <a:r>
              <a:rPr lang="en-US" altLang="zh-CN" sz="3200" b="1" dirty="0" smtClean="0">
                <a:solidFill>
                  <a:srgbClr val="FF0000"/>
                </a:solidFill>
              </a:rPr>
              <a:t>possibly</a:t>
            </a:r>
            <a:endParaRPr lang="en-US" altLang="zh-CN" sz="3200" b="1" dirty="0">
              <a:solidFill>
                <a:srgbClr val="FF0000"/>
              </a:solidFill>
            </a:endParaRPr>
          </a:p>
        </p:txBody>
      </p:sp>
      <p:sp>
        <p:nvSpPr>
          <p:cNvPr id="20489" name="Text Box 9"/>
          <p:cNvSpPr txBox="1">
            <a:spLocks noChangeArrowheads="1"/>
          </p:cNvSpPr>
          <p:nvPr/>
        </p:nvSpPr>
        <p:spPr bwMode="auto">
          <a:xfrm>
            <a:off x="6588125" y="1844675"/>
            <a:ext cx="14922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lnSpc>
                <a:spcPct val="110000"/>
              </a:lnSpc>
            </a:pPr>
            <a:r>
              <a:rPr lang="en-US" altLang="zh-CN" sz="3200" b="1">
                <a:solidFill>
                  <a:srgbClr val="FF0000"/>
                </a:solidFill>
              </a:rPr>
              <a:t>happily</a:t>
            </a:r>
          </a:p>
          <a:p>
            <a:pPr>
              <a:lnSpc>
                <a:spcPct val="110000"/>
              </a:lnSpc>
            </a:pPr>
            <a:r>
              <a:rPr lang="en-US" altLang="zh-CN" sz="3200" b="1">
                <a:solidFill>
                  <a:srgbClr val="FF0000"/>
                </a:solidFill>
              </a:rPr>
              <a:t>loudly</a:t>
            </a:r>
          </a:p>
          <a:p>
            <a:pPr>
              <a:lnSpc>
                <a:spcPct val="110000"/>
              </a:lnSpc>
            </a:pPr>
            <a:r>
              <a:rPr lang="en-US" altLang="zh-CN" sz="3200" b="1">
                <a:solidFill>
                  <a:srgbClr val="FF0000"/>
                </a:solidFill>
              </a:rPr>
              <a:t>quietly</a:t>
            </a:r>
          </a:p>
          <a:p>
            <a:pPr>
              <a:lnSpc>
                <a:spcPct val="110000"/>
              </a:lnSpc>
            </a:pPr>
            <a:r>
              <a:rPr lang="en-US" altLang="zh-CN" sz="3200" b="1">
                <a:solidFill>
                  <a:srgbClr val="FF0000"/>
                </a:solidFill>
              </a:rPr>
              <a:t>heavily</a:t>
            </a:r>
          </a:p>
          <a:p>
            <a:pPr>
              <a:lnSpc>
                <a:spcPct val="110000"/>
              </a:lnSpc>
            </a:pPr>
            <a:r>
              <a:rPr lang="en-US" altLang="zh-CN" sz="3200" b="1">
                <a:solidFill>
                  <a:srgbClr val="FF0000"/>
                </a:solidFill>
              </a:rPr>
              <a:t>easily</a:t>
            </a:r>
          </a:p>
          <a:p>
            <a:pPr>
              <a:lnSpc>
                <a:spcPct val="110000"/>
              </a:lnSpc>
            </a:pPr>
            <a:r>
              <a:rPr lang="en-US" altLang="zh-CN" sz="3200" b="1">
                <a:solidFill>
                  <a:srgbClr val="FF0000"/>
                </a:solidFill>
              </a:rPr>
              <a:t>angrily</a:t>
            </a:r>
          </a:p>
          <a:p>
            <a:pPr>
              <a:lnSpc>
                <a:spcPct val="110000"/>
              </a:lnSpc>
            </a:pPr>
            <a:r>
              <a:rPr lang="en-US" altLang="zh-CN" sz="3200" b="1">
                <a:solidFill>
                  <a:srgbClr val="FF0000"/>
                </a:solidFill>
              </a:rPr>
              <a:t>well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blinds(horizontal)">
                                      <p:cBhvr>
                                        <p:cTn id="7" dur="500"/>
                                        <p:tgtEl>
                                          <p:spTgt spid="204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9"/>
                                        </p:tgtEl>
                                        <p:attrNameLst>
                                          <p:attrName>style.visibility</p:attrName>
                                        </p:attrNameLst>
                                      </p:cBhvr>
                                      <p:to>
                                        <p:strVal val="visible"/>
                                      </p:to>
                                    </p:set>
                                    <p:animEffect transition="in" filter="blinds(horizontal)">
                                      <p:cBhvr>
                                        <p:cTn id="12" dur="500"/>
                                        <p:tgtEl>
                                          <p:spTgt spid="20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p:bldP spid="2048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8" name="WordArt 6"/>
          <p:cNvSpPr>
            <a:spLocks noChangeArrowheads="1" noChangeShapeType="1" noTextEdit="1"/>
          </p:cNvSpPr>
          <p:nvPr/>
        </p:nvSpPr>
        <p:spPr bwMode="auto">
          <a:xfrm>
            <a:off x="755650" y="260350"/>
            <a:ext cx="7775575" cy="1800225"/>
          </a:xfrm>
          <a:prstGeom prst="rect">
            <a:avLst/>
          </a:prstGeom>
        </p:spPr>
        <p:txBody>
          <a:bodyPr wrap="none" fromWordArt="1">
            <a:prstTxWarp prst="textPlain">
              <a:avLst>
                <a:gd name="adj" fmla="val 50000"/>
              </a:avLst>
            </a:prstTxWarp>
          </a:bodyPr>
          <a:lstStyle/>
          <a:p>
            <a:pPr algn="ctr"/>
            <a:r>
              <a:rPr lang="en-US" altLang="zh-CN" b="1" kern="10" dirty="0">
                <a:ln w="12700">
                  <a:solidFill>
                    <a:schemeClr val="tx1"/>
                  </a:solidFill>
                  <a:round/>
                  <a:headEnd/>
                  <a:tailEnd/>
                </a:ln>
                <a:solidFill>
                  <a:schemeClr val="bg1"/>
                </a:solidFill>
                <a:latin typeface="Arial" panose="020B0604020202020204" pitchFamily="34" charset="0"/>
                <a:cs typeface="Arial" panose="020B0604020202020204" pitchFamily="34" charset="0"/>
              </a:rPr>
              <a:t>Unit 13</a:t>
            </a:r>
          </a:p>
          <a:p>
            <a:pPr algn="ctr"/>
            <a:r>
              <a:rPr lang="en-US" altLang="zh-CN" b="1" kern="10" dirty="0">
                <a:ln w="12700">
                  <a:solidFill>
                    <a:schemeClr val="tx1"/>
                  </a:solidFill>
                  <a:round/>
                  <a:headEnd/>
                  <a:tailEnd/>
                </a:ln>
                <a:solidFill>
                  <a:schemeClr val="bg1"/>
                </a:solidFill>
                <a:latin typeface="Arial" panose="020B0604020202020204" pitchFamily="34" charset="0"/>
                <a:cs typeface="Arial" panose="020B0604020202020204" pitchFamily="34" charset="0"/>
              </a:rPr>
              <a:t>We’re trying to save the earth!</a:t>
            </a:r>
            <a:endParaRPr lang="zh-CN" altLang="en-US" b="1" kern="10" dirty="0">
              <a:ln w="12700">
                <a:solidFill>
                  <a:schemeClr val="tx1"/>
                </a:solidFill>
                <a:round/>
                <a:headEnd/>
                <a:tailEnd/>
              </a:ln>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735013" y="5540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endParaRPr lang="zh-CN" altLang="zh-CN" sz="1800">
              <a:latin typeface="Arial" panose="020B0604020202020204" pitchFamily="34" charset="0"/>
            </a:endParaRPr>
          </a:p>
        </p:txBody>
      </p:sp>
      <p:sp>
        <p:nvSpPr>
          <p:cNvPr id="23557" name="Text Box 5"/>
          <p:cNvSpPr txBox="1">
            <a:spLocks noChangeArrowheads="1"/>
          </p:cNvSpPr>
          <p:nvPr/>
        </p:nvSpPr>
        <p:spPr bwMode="auto">
          <a:xfrm>
            <a:off x="323850" y="188913"/>
            <a:ext cx="84248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r>
              <a:rPr lang="en-US" altLang="zh-CN" sz="3200" b="1">
                <a:solidFill>
                  <a:srgbClr val="0000FF"/>
                </a:solidFill>
                <a:latin typeface="Arial" panose="020B0604020202020204" pitchFamily="34" charset="0"/>
              </a:rPr>
              <a:t>2. Match each statement with the grammar </a:t>
            </a:r>
          </a:p>
          <a:p>
            <a:r>
              <a:rPr lang="en-US" altLang="zh-CN" sz="3200" b="1">
                <a:solidFill>
                  <a:srgbClr val="0000FF"/>
                </a:solidFill>
                <a:latin typeface="Arial" panose="020B0604020202020204" pitchFamily="34" charset="0"/>
              </a:rPr>
              <a:t>    structure.</a:t>
            </a:r>
          </a:p>
        </p:txBody>
      </p:sp>
      <p:graphicFrame>
        <p:nvGraphicFramePr>
          <p:cNvPr id="23639" name="Group 87"/>
          <p:cNvGraphicFramePr>
            <a:graphicFrameLocks noGrp="1"/>
          </p:cNvGraphicFramePr>
          <p:nvPr>
            <p:ph idx="4294967295"/>
          </p:nvPr>
        </p:nvGraphicFramePr>
        <p:xfrm>
          <a:off x="323850" y="1412875"/>
          <a:ext cx="8496300" cy="5177125"/>
        </p:xfrm>
        <a:graphic>
          <a:graphicData uri="http://schemas.openxmlformats.org/drawingml/2006/table">
            <a:tbl>
              <a:tblPr/>
              <a:tblGrid>
                <a:gridCol w="4968875"/>
                <a:gridCol w="3527425"/>
              </a:tblGrid>
              <a:tr h="576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CC0099"/>
                          </a:solidFill>
                          <a:effectLst/>
                          <a:latin typeface="Arial" panose="020B0604020202020204" pitchFamily="34" charset="0"/>
                          <a:ea typeface="宋体" panose="02010600030101010101" pitchFamily="2" charset="-122"/>
                        </a:rPr>
                        <a:t>Statement </a:t>
                      </a: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smtClean="0">
                          <a:ln>
                            <a:noFill/>
                          </a:ln>
                          <a:solidFill>
                            <a:srgbClr val="CC0099"/>
                          </a:solidFill>
                          <a:effectLst/>
                          <a:latin typeface="Arial" panose="020B0604020202020204" pitchFamily="34" charset="0"/>
                          <a:ea typeface="宋体" panose="02010600030101010101" pitchFamily="2" charset="-122"/>
                        </a:rPr>
                        <a:t>Grammar </a:t>
                      </a: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The river used to be so clean.</a:t>
                      </a: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Present progressive</a:t>
                      </a: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 have seen many changes in the environment.</a:t>
                      </a: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Modal verbs</a:t>
                      </a: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People should take public transportation more.</a:t>
                      </a: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Passive voice</a:t>
                      </a: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5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The river is polluted by factories.</a:t>
                      </a: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used to </a:t>
                      </a: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The air pollution is getting worse and worse.</a:t>
                      </a: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Present perfect</a:t>
                      </a: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17" name="Line 65"/>
          <p:cNvSpPr>
            <a:spLocks noChangeShapeType="1"/>
          </p:cNvSpPr>
          <p:nvPr/>
        </p:nvSpPr>
        <p:spPr bwMode="auto">
          <a:xfrm flipV="1">
            <a:off x="4643438" y="2997200"/>
            <a:ext cx="1008062" cy="93662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8" name="Line 66"/>
          <p:cNvSpPr>
            <a:spLocks noChangeShapeType="1"/>
          </p:cNvSpPr>
          <p:nvPr/>
        </p:nvSpPr>
        <p:spPr bwMode="auto">
          <a:xfrm flipV="1">
            <a:off x="4247357" y="3933825"/>
            <a:ext cx="1116732" cy="93583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9" name="Line 67"/>
          <p:cNvSpPr>
            <a:spLocks noChangeShapeType="1"/>
          </p:cNvSpPr>
          <p:nvPr/>
        </p:nvSpPr>
        <p:spPr bwMode="auto">
          <a:xfrm flipH="1" flipV="1">
            <a:off x="5003800" y="2420938"/>
            <a:ext cx="720725" cy="244951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20" name="Line 68"/>
          <p:cNvSpPr>
            <a:spLocks noChangeShapeType="1"/>
          </p:cNvSpPr>
          <p:nvPr/>
        </p:nvSpPr>
        <p:spPr bwMode="auto">
          <a:xfrm>
            <a:off x="4715669" y="3141662"/>
            <a:ext cx="863600" cy="266382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28" name="Line 76"/>
          <p:cNvSpPr>
            <a:spLocks noChangeShapeType="1"/>
          </p:cNvSpPr>
          <p:nvPr/>
        </p:nvSpPr>
        <p:spPr bwMode="auto">
          <a:xfrm flipV="1">
            <a:off x="4427538" y="2420938"/>
            <a:ext cx="1081087" cy="338455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19"/>
                                        </p:tgtEl>
                                        <p:attrNameLst>
                                          <p:attrName>style.visibility</p:attrName>
                                        </p:attrNameLst>
                                      </p:cBhvr>
                                      <p:to>
                                        <p:strVal val="visible"/>
                                      </p:to>
                                    </p:set>
                                    <p:animEffect transition="in" filter="wipe(left)">
                                      <p:cBhvr>
                                        <p:cTn id="7" dur="500"/>
                                        <p:tgtEl>
                                          <p:spTgt spid="23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620"/>
                                        </p:tgtEl>
                                        <p:attrNameLst>
                                          <p:attrName>style.visibility</p:attrName>
                                        </p:attrNameLst>
                                      </p:cBhvr>
                                      <p:to>
                                        <p:strVal val="visible"/>
                                      </p:to>
                                    </p:set>
                                    <p:animEffect transition="in" filter="wipe(left)">
                                      <p:cBhvr>
                                        <p:cTn id="12" dur="500"/>
                                        <p:tgtEl>
                                          <p:spTgt spid="23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617"/>
                                        </p:tgtEl>
                                        <p:attrNameLst>
                                          <p:attrName>style.visibility</p:attrName>
                                        </p:attrNameLst>
                                      </p:cBhvr>
                                      <p:to>
                                        <p:strVal val="visible"/>
                                      </p:to>
                                    </p:set>
                                    <p:animEffect transition="in" filter="wipe(left)">
                                      <p:cBhvr>
                                        <p:cTn id="17" dur="500"/>
                                        <p:tgtEl>
                                          <p:spTgt spid="236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618"/>
                                        </p:tgtEl>
                                        <p:attrNameLst>
                                          <p:attrName>style.visibility</p:attrName>
                                        </p:attrNameLst>
                                      </p:cBhvr>
                                      <p:to>
                                        <p:strVal val="visible"/>
                                      </p:to>
                                    </p:set>
                                    <p:animEffect transition="in" filter="wipe(left)">
                                      <p:cBhvr>
                                        <p:cTn id="22" dur="500"/>
                                        <p:tgtEl>
                                          <p:spTgt spid="236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628"/>
                                        </p:tgtEl>
                                        <p:attrNameLst>
                                          <p:attrName>style.visibility</p:attrName>
                                        </p:attrNameLst>
                                      </p:cBhvr>
                                      <p:to>
                                        <p:strVal val="visible"/>
                                      </p:to>
                                    </p:set>
                                    <p:animEffect transition="in" filter="wipe(left)">
                                      <p:cBhvr>
                                        <p:cTn id="27" dur="500"/>
                                        <p:tgtEl>
                                          <p:spTgt spid="23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17" grpId="0" animBg="1"/>
      <p:bldP spid="23618" grpId="0" animBg="1"/>
      <p:bldP spid="23619" grpId="0" animBg="1"/>
      <p:bldP spid="23620" grpId="0" animBg="1"/>
      <p:bldP spid="236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323850" y="260350"/>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r>
              <a:rPr lang="en-US" altLang="zh-CN" sz="3200" b="1">
                <a:solidFill>
                  <a:srgbClr val="0000FF"/>
                </a:solidFill>
                <a:latin typeface="Arial" panose="020B0604020202020204" pitchFamily="34" charset="0"/>
              </a:rPr>
              <a:t>3. Write ways to cut down on these kinds </a:t>
            </a:r>
          </a:p>
          <a:p>
            <a:r>
              <a:rPr lang="en-US" altLang="zh-CN" sz="3200" b="1">
                <a:solidFill>
                  <a:srgbClr val="0000FF"/>
                </a:solidFill>
                <a:latin typeface="Arial" panose="020B0604020202020204" pitchFamily="34" charset="0"/>
              </a:rPr>
              <a:t>    of pollution.</a:t>
            </a:r>
          </a:p>
        </p:txBody>
      </p:sp>
      <p:graphicFrame>
        <p:nvGraphicFramePr>
          <p:cNvPr id="22575" name="Group 47"/>
          <p:cNvGraphicFramePr>
            <a:graphicFrameLocks noGrp="1"/>
          </p:cNvGraphicFramePr>
          <p:nvPr>
            <p:ph idx="4294967295"/>
          </p:nvPr>
        </p:nvGraphicFramePr>
        <p:xfrm>
          <a:off x="528638" y="1508125"/>
          <a:ext cx="8147050" cy="4967288"/>
        </p:xfrm>
        <a:graphic>
          <a:graphicData uri="http://schemas.openxmlformats.org/drawingml/2006/table">
            <a:tbl>
              <a:tblPr/>
              <a:tblGrid>
                <a:gridCol w="3455987"/>
                <a:gridCol w="4691063"/>
              </a:tblGrid>
              <a:tr h="6223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9900FF"/>
                          </a:solidFill>
                          <a:effectLst/>
                          <a:latin typeface="Times New Roman" panose="02020603050405020304" pitchFamily="18" charset="0"/>
                          <a:ea typeface="宋体" panose="02010600030101010101" pitchFamily="2" charset="-122"/>
                        </a:rPr>
                        <a:t>Kinds of pollution</a:t>
                      </a: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9900FF"/>
                          </a:solidFill>
                          <a:effectLst/>
                          <a:latin typeface="Times New Roman" panose="02020603050405020304" pitchFamily="18" charset="0"/>
                          <a:ea typeface="宋体" panose="02010600030101010101" pitchFamily="2" charset="-122"/>
                        </a:rPr>
                        <a:t>         Ways to cut down</a:t>
                      </a: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58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water pollution</a:t>
                      </a: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74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land pollution </a:t>
                      </a: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58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noise pollution</a:t>
                      </a: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58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air pollution</a:t>
                      </a: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61" name="Rectangle 33"/>
          <p:cNvSpPr>
            <a:spLocks noChangeArrowheads="1"/>
          </p:cNvSpPr>
          <p:nvPr/>
        </p:nvSpPr>
        <p:spPr bwMode="auto">
          <a:xfrm>
            <a:off x="3924300" y="2155825"/>
            <a:ext cx="47529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pPr>
              <a:spcBef>
                <a:spcPct val="20000"/>
              </a:spcBef>
            </a:pPr>
            <a:r>
              <a:rPr lang="en-US" altLang="zh-CN" sz="3200" b="1" dirty="0">
                <a:solidFill>
                  <a:srgbClr val="FF0000"/>
                </a:solidFill>
              </a:rPr>
              <a:t>Stop factories from throwing waste into rivers.</a:t>
            </a:r>
          </a:p>
        </p:txBody>
      </p:sp>
      <p:sp>
        <p:nvSpPr>
          <p:cNvPr id="22562" name="Text Box 34"/>
          <p:cNvSpPr txBox="1">
            <a:spLocks noChangeArrowheads="1"/>
          </p:cNvSpPr>
          <p:nvPr/>
        </p:nvSpPr>
        <p:spPr bwMode="auto">
          <a:xfrm>
            <a:off x="3924300" y="3235325"/>
            <a:ext cx="44656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r>
              <a:rPr lang="en-US" altLang="zh-CN" sz="3200" b="1" dirty="0">
                <a:solidFill>
                  <a:srgbClr val="FF0000"/>
                </a:solidFill>
              </a:rPr>
              <a:t>Try not to use plastic bags when </a:t>
            </a:r>
            <a:r>
              <a:rPr lang="en-US" altLang="zh-CN" sz="3200" b="1" dirty="0" smtClean="0">
                <a:solidFill>
                  <a:srgbClr val="FF0000"/>
                </a:solidFill>
              </a:rPr>
              <a:t>shopping.</a:t>
            </a:r>
            <a:endParaRPr lang="en-US" altLang="zh-CN" sz="3200" b="1" dirty="0">
              <a:solidFill>
                <a:srgbClr val="FF0000"/>
              </a:solidFill>
            </a:endParaRPr>
          </a:p>
        </p:txBody>
      </p:sp>
      <p:sp>
        <p:nvSpPr>
          <p:cNvPr id="22563" name="Text Box 35"/>
          <p:cNvSpPr txBox="1">
            <a:spLocks noChangeArrowheads="1"/>
          </p:cNvSpPr>
          <p:nvPr/>
        </p:nvSpPr>
        <p:spPr bwMode="auto">
          <a:xfrm>
            <a:off x="3924300" y="4316413"/>
            <a:ext cx="4751388" cy="107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5" tIns="45717" rIns="91435" bIns="45717">
            <a:spAutoFit/>
          </a:bodyPr>
          <a:lstStyle/>
          <a:p>
            <a:r>
              <a:rPr lang="en-US" altLang="zh-CN" sz="3200" b="1" dirty="0" smtClean="0">
                <a:solidFill>
                  <a:srgbClr val="FF0000"/>
                </a:solidFill>
              </a:rPr>
              <a:t>Build airports away from places where people live.</a:t>
            </a:r>
            <a:endParaRPr lang="en-US" altLang="zh-CN" sz="3200" b="1" dirty="0">
              <a:solidFill>
                <a:srgbClr val="FF0000"/>
              </a:solidFill>
            </a:endParaRPr>
          </a:p>
        </p:txBody>
      </p:sp>
      <p:sp>
        <p:nvSpPr>
          <p:cNvPr id="22566" name="Text Box 38"/>
          <p:cNvSpPr txBox="1">
            <a:spLocks noChangeArrowheads="1"/>
          </p:cNvSpPr>
          <p:nvPr/>
        </p:nvSpPr>
        <p:spPr bwMode="auto">
          <a:xfrm>
            <a:off x="3924300" y="5395913"/>
            <a:ext cx="44624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r>
              <a:rPr lang="en-US" altLang="zh-CN" sz="3200" b="1">
                <a:solidFill>
                  <a:srgbClr val="FF0000"/>
                </a:solidFill>
              </a:rPr>
              <a:t>Reduce the number of factories that burn coal.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61"/>
                                        </p:tgtEl>
                                        <p:attrNameLst>
                                          <p:attrName>style.visibility</p:attrName>
                                        </p:attrNameLst>
                                      </p:cBhvr>
                                      <p:to>
                                        <p:strVal val="visible"/>
                                      </p:to>
                                    </p:set>
                                    <p:animEffect transition="in" filter="dissolve">
                                      <p:cBhvr>
                                        <p:cTn id="7" dur="500"/>
                                        <p:tgtEl>
                                          <p:spTgt spid="22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62"/>
                                        </p:tgtEl>
                                        <p:attrNameLst>
                                          <p:attrName>style.visibility</p:attrName>
                                        </p:attrNameLst>
                                      </p:cBhvr>
                                      <p:to>
                                        <p:strVal val="visible"/>
                                      </p:to>
                                    </p:set>
                                    <p:animEffect transition="in" filter="dissolve">
                                      <p:cBhvr>
                                        <p:cTn id="12" dur="500"/>
                                        <p:tgtEl>
                                          <p:spTgt spid="225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63"/>
                                        </p:tgtEl>
                                        <p:attrNameLst>
                                          <p:attrName>style.visibility</p:attrName>
                                        </p:attrNameLst>
                                      </p:cBhvr>
                                      <p:to>
                                        <p:strVal val="visible"/>
                                      </p:to>
                                    </p:set>
                                    <p:animEffect transition="in" filter="dissolve">
                                      <p:cBhvr>
                                        <p:cTn id="17" dur="500"/>
                                        <p:tgtEl>
                                          <p:spTgt spid="225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566"/>
                                        </p:tgtEl>
                                        <p:attrNameLst>
                                          <p:attrName>style.visibility</p:attrName>
                                        </p:attrNameLst>
                                      </p:cBhvr>
                                      <p:to>
                                        <p:strVal val="visible"/>
                                      </p:to>
                                    </p:set>
                                    <p:animEffect transition="in" filter="dissolve">
                                      <p:cBhvr>
                                        <p:cTn id="22" dur="500"/>
                                        <p:tgtEl>
                                          <p:spTgt spid="22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1" grpId="0"/>
      <p:bldP spid="22562" grpId="0"/>
      <p:bldP spid="22563" grpId="0"/>
      <p:bldP spid="2256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138147" y="1484784"/>
            <a:ext cx="8712968" cy="442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10000"/>
              </a:lnSpc>
              <a:spcBef>
                <a:spcPct val="0"/>
              </a:spcBef>
              <a:spcAft>
                <a:spcPct val="0"/>
              </a:spcAft>
              <a:buClrTx/>
              <a:buSzTx/>
              <a:buFontTx/>
              <a:buNone/>
              <a:tabLst/>
            </a:pPr>
            <a:r>
              <a:rPr kumimoji="0" lang="zh-CN" altLang="zh-CN" sz="3200" b="1" i="0" u="none" strike="noStrike" cap="none" normalizeH="0" baseline="0" dirty="0" smtClean="0">
                <a:ln>
                  <a:noFill/>
                </a:ln>
                <a:solidFill>
                  <a:srgbClr val="0000FF"/>
                </a:solidFill>
                <a:effectLst/>
                <a:cs typeface="Times New Roman" panose="02020603050405020304" pitchFamily="18" charset="0"/>
              </a:rPr>
              <a:t>Ⅰ</a:t>
            </a:r>
            <a:r>
              <a:rPr kumimoji="0" lang="en-US" altLang="zh-CN" sz="3200" b="1" i="0" u="none" strike="noStrike" cap="none" normalizeH="0" baseline="0" dirty="0" smtClean="0">
                <a:ln>
                  <a:noFill/>
                </a:ln>
                <a:solidFill>
                  <a:srgbClr val="0000FF"/>
                </a:solidFill>
                <a:effectLst/>
                <a:cs typeface="Times New Roman" panose="02020603050405020304" pitchFamily="18" charset="0"/>
              </a:rPr>
              <a:t>. </a:t>
            </a:r>
            <a:r>
              <a:rPr kumimoji="0" lang="zh-CN" altLang="en-US" sz="3200" b="1" i="0" u="none" strike="noStrike" cap="none" normalizeH="0" baseline="0" dirty="0" smtClean="0">
                <a:ln>
                  <a:noFill/>
                </a:ln>
                <a:solidFill>
                  <a:srgbClr val="0000FF"/>
                </a:solidFill>
                <a:effectLst/>
                <a:cs typeface="Times New Roman" panose="02020603050405020304" pitchFamily="18" charset="0"/>
              </a:rPr>
              <a:t>根据语境及所给汉语提示，完成下列句子或</a:t>
            </a:r>
            <a:endParaRPr kumimoji="0" lang="en-US" altLang="zh-CN" sz="3200" b="1" i="0" u="none" strike="noStrike" cap="none" normalizeH="0" baseline="0" dirty="0" smtClean="0">
              <a:ln>
                <a:noFill/>
              </a:ln>
              <a:solidFill>
                <a:srgbClr val="0000FF"/>
              </a:solidFill>
              <a:effectLst/>
              <a:cs typeface="Times New Roman" panose="02020603050405020304" pitchFamily="18" charset="0"/>
            </a:endParaRPr>
          </a:p>
          <a:p>
            <a:pPr marL="0" marR="0" lvl="0" indent="0" algn="l" defTabSz="914400" rtl="0" eaLnBrk="0" fontAlgn="base" latinLnBrk="0" hangingPunct="0">
              <a:lnSpc>
                <a:spcPct val="110000"/>
              </a:lnSpc>
              <a:spcBef>
                <a:spcPct val="0"/>
              </a:spcBef>
              <a:spcAft>
                <a:spcPct val="0"/>
              </a:spcAft>
              <a:buClrTx/>
              <a:buSzTx/>
              <a:buFontTx/>
              <a:buNone/>
              <a:tabLst/>
            </a:pPr>
            <a:r>
              <a:rPr lang="en-US" altLang="zh-CN" sz="3200" b="1" dirty="0">
                <a:solidFill>
                  <a:srgbClr val="0000FF"/>
                </a:solidFill>
                <a:cs typeface="Times New Roman" panose="02020603050405020304" pitchFamily="18" charset="0"/>
              </a:rPr>
              <a:t> </a:t>
            </a:r>
            <a:r>
              <a:rPr lang="en-US" altLang="zh-CN" sz="3200" b="1" dirty="0" smtClean="0">
                <a:solidFill>
                  <a:srgbClr val="0000FF"/>
                </a:solidFill>
                <a:cs typeface="Times New Roman" panose="02020603050405020304" pitchFamily="18" charset="0"/>
              </a:rPr>
              <a:t>     </a:t>
            </a:r>
            <a:r>
              <a:rPr kumimoji="0" lang="zh-CN" altLang="en-US" sz="3200" b="1" i="0" u="none" strike="noStrike" cap="none" normalizeH="0" baseline="0" dirty="0" smtClean="0">
                <a:ln>
                  <a:noFill/>
                </a:ln>
                <a:solidFill>
                  <a:srgbClr val="0000FF"/>
                </a:solidFill>
                <a:effectLst/>
                <a:cs typeface="Times New Roman" panose="02020603050405020304" pitchFamily="18" charset="0"/>
              </a:rPr>
              <a:t>对话，每空一词。</a:t>
            </a:r>
          </a:p>
          <a:p>
            <a:pPr marL="0" marR="0" lvl="0" indent="0" algn="l" defTabSz="914400" rtl="0" eaLnBrk="0" fontAlgn="base" latinLnBrk="0" hangingPunct="0">
              <a:lnSpc>
                <a:spcPct val="11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cs typeface="Times New Roman" panose="02020603050405020304" pitchFamily="18" charset="0"/>
              </a:rPr>
              <a:t>1. Sara would like a house with a garden </a:t>
            </a:r>
          </a:p>
          <a:p>
            <a:pPr marL="0" marR="0" lvl="0" indent="0" algn="l" defTabSz="914400" rtl="0" eaLnBrk="0" fontAlgn="base" latinLnBrk="0" hangingPunct="0">
              <a:lnSpc>
                <a:spcPct val="11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cs typeface="Times New Roman" panose="02020603050405020304" pitchFamily="18" charset="0"/>
              </a:rPr>
              <a:t>    _________ _________ _________ (</a:t>
            </a:r>
            <a:r>
              <a:rPr kumimoji="0" lang="zh-CN" altLang="en-US" sz="3200" b="1" i="0" u="none" strike="noStrike" cap="none" normalizeH="0" baseline="0" dirty="0" smtClean="0">
                <a:ln>
                  <a:noFill/>
                </a:ln>
                <a:solidFill>
                  <a:schemeClr val="tx1"/>
                </a:solidFill>
                <a:effectLst/>
                <a:cs typeface="Times New Roman" panose="02020603050405020304" pitchFamily="18" charset="0"/>
              </a:rPr>
              <a:t>在</a:t>
            </a:r>
            <a:r>
              <a:rPr kumimoji="0" lang="en-US" altLang="zh-CN" sz="3200" b="1" i="0" u="none" strike="noStrike" cap="none" normalizeH="0" baseline="0" dirty="0" smtClean="0">
                <a:ln>
                  <a:noFill/>
                </a:ln>
                <a:solidFill>
                  <a:schemeClr val="tx1"/>
                </a:solidFill>
                <a:effectLst/>
                <a:cs typeface="Times New Roman" panose="02020603050405020304" pitchFamily="18" charset="0"/>
              </a:rPr>
              <a:t>……</a:t>
            </a:r>
            <a:r>
              <a:rPr kumimoji="0" lang="zh-CN" altLang="en-US" sz="3200" b="1" i="0" u="none" strike="noStrike" cap="none" normalizeH="0" baseline="0" dirty="0" smtClean="0">
                <a:ln>
                  <a:noFill/>
                </a:ln>
                <a:solidFill>
                  <a:schemeClr val="tx1"/>
                </a:solidFill>
                <a:effectLst/>
                <a:cs typeface="Times New Roman" panose="02020603050405020304" pitchFamily="18" charset="0"/>
              </a:rPr>
              <a:t>前面</a:t>
            </a:r>
            <a:r>
              <a:rPr kumimoji="0" lang="en-US" altLang="zh-CN" sz="3200" b="1" i="0" u="none" strike="noStrike" cap="none" normalizeH="0" baseline="0" dirty="0" smtClean="0">
                <a:ln>
                  <a:noFill/>
                </a:ln>
                <a:solidFill>
                  <a:schemeClr val="tx1"/>
                </a:solidFill>
                <a:effectLst/>
                <a:cs typeface="Times New Roman" panose="02020603050405020304" pitchFamily="18" charset="0"/>
              </a:rPr>
              <a:t>) </a:t>
            </a:r>
          </a:p>
          <a:p>
            <a:pPr marL="0" marR="0" lvl="0" indent="0" algn="l" defTabSz="914400" rtl="0" eaLnBrk="0" fontAlgn="base" latinLnBrk="0" hangingPunct="0">
              <a:lnSpc>
                <a:spcPct val="110000"/>
              </a:lnSpc>
              <a:spcBef>
                <a:spcPct val="0"/>
              </a:spcBef>
              <a:spcAft>
                <a:spcPct val="0"/>
              </a:spcAft>
              <a:buClrTx/>
              <a:buSzTx/>
              <a:buFontTx/>
              <a:buNone/>
              <a:tabLst/>
            </a:pPr>
            <a:r>
              <a:rPr lang="en-US" altLang="zh-CN" sz="3200" b="1" dirty="0">
                <a:cs typeface="Times New Roman" panose="02020603050405020304" pitchFamily="18" charset="0"/>
              </a:rPr>
              <a:t> </a:t>
            </a:r>
            <a:r>
              <a:rPr lang="en-US" altLang="zh-CN" sz="3200" b="1" dirty="0" smtClean="0">
                <a:cs typeface="Times New Roman" panose="02020603050405020304" pitchFamily="18" charset="0"/>
              </a:rPr>
              <a:t>   </a:t>
            </a:r>
            <a:r>
              <a:rPr kumimoji="0" lang="en-US" altLang="zh-CN" sz="3200" b="1" i="0" u="none" strike="noStrike" cap="none" normalizeH="0" baseline="0" dirty="0" smtClean="0">
                <a:ln>
                  <a:noFill/>
                </a:ln>
                <a:solidFill>
                  <a:schemeClr val="tx1"/>
                </a:solidFill>
                <a:effectLst/>
                <a:cs typeface="Times New Roman" panose="02020603050405020304" pitchFamily="18" charset="0"/>
              </a:rPr>
              <a:t>it.</a:t>
            </a:r>
          </a:p>
          <a:p>
            <a:pPr marL="0" marR="0" lvl="0" indent="0" algn="l" defTabSz="914400" rtl="0" eaLnBrk="0" fontAlgn="base" latinLnBrk="0" hangingPunct="0">
              <a:lnSpc>
                <a:spcPct val="11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cs typeface="Times New Roman" panose="02020603050405020304" pitchFamily="18" charset="0"/>
              </a:rPr>
              <a:t>2. —Look, the little boy is holding the book   </a:t>
            </a:r>
          </a:p>
          <a:p>
            <a:pPr marL="0" marR="0" lvl="0" indent="0" algn="l" defTabSz="914400" rtl="0" eaLnBrk="0" fontAlgn="base" latinLnBrk="0" hangingPunct="0">
              <a:lnSpc>
                <a:spcPct val="110000"/>
              </a:lnSpc>
              <a:spcBef>
                <a:spcPct val="0"/>
              </a:spcBef>
              <a:spcAft>
                <a:spcPct val="0"/>
              </a:spcAft>
              <a:buClrTx/>
              <a:buSzTx/>
              <a:buFontTx/>
              <a:buNone/>
              <a:tabLst/>
            </a:pPr>
            <a:r>
              <a:rPr lang="en-US" altLang="zh-CN" sz="3200" b="1" dirty="0">
                <a:cs typeface="Times New Roman" panose="02020603050405020304" pitchFamily="18" charset="0"/>
              </a:rPr>
              <a:t> </a:t>
            </a:r>
            <a:r>
              <a:rPr lang="en-US" altLang="zh-CN" sz="3200" b="1" dirty="0" smtClean="0">
                <a:cs typeface="Times New Roman" panose="02020603050405020304" pitchFamily="18" charset="0"/>
              </a:rPr>
              <a:t>       </a:t>
            </a:r>
            <a:r>
              <a:rPr kumimoji="0" lang="en-US" altLang="zh-CN" sz="3200" b="1" i="0" u="none" strike="noStrike" cap="none" normalizeH="0" baseline="0" dirty="0" smtClean="0">
                <a:ln>
                  <a:noFill/>
                </a:ln>
                <a:solidFill>
                  <a:schemeClr val="tx1"/>
                </a:solidFill>
                <a:effectLst/>
                <a:cs typeface="Times New Roman" panose="02020603050405020304" pitchFamily="18" charset="0"/>
              </a:rPr>
              <a:t>_________ _________ (</a:t>
            </a:r>
            <a:r>
              <a:rPr kumimoji="0" lang="zh-CN" altLang="en-US" sz="3200" b="1" i="0" u="none" strike="noStrike" cap="none" normalizeH="0" baseline="0" dirty="0" smtClean="0">
                <a:ln>
                  <a:noFill/>
                </a:ln>
                <a:solidFill>
                  <a:schemeClr val="tx1"/>
                </a:solidFill>
                <a:effectLst/>
                <a:cs typeface="Times New Roman" panose="02020603050405020304" pitchFamily="18" charset="0"/>
              </a:rPr>
              <a:t>上下颠倒</a:t>
            </a:r>
            <a:r>
              <a:rPr kumimoji="0" lang="en-US" altLang="zh-CN" sz="3200" b="1" i="0" u="none" strike="noStrike" cap="none" normalizeH="0" baseline="0" dirty="0" smtClean="0">
                <a:ln>
                  <a:noFill/>
                </a:ln>
                <a:solidFill>
                  <a:schemeClr val="tx1"/>
                </a:solidFill>
                <a:effectLst/>
                <a:cs typeface="Times New Roman" panose="02020603050405020304" pitchFamily="18" charset="0"/>
              </a:rPr>
              <a:t>). </a:t>
            </a:r>
          </a:p>
          <a:p>
            <a:pPr marL="0" marR="0" lvl="0" indent="0" algn="l" defTabSz="914400" rtl="0" eaLnBrk="0" fontAlgn="base" latinLnBrk="0" hangingPunct="0">
              <a:lnSpc>
                <a:spcPct val="11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cs typeface="Times New Roman" panose="02020603050405020304" pitchFamily="18" charset="0"/>
              </a:rPr>
              <a:t>    —He is too young to read books. </a:t>
            </a:r>
          </a:p>
        </p:txBody>
      </p:sp>
      <p:sp>
        <p:nvSpPr>
          <p:cNvPr id="53253" name="Text Box 5"/>
          <p:cNvSpPr txBox="1">
            <a:spLocks noChangeArrowheads="1"/>
          </p:cNvSpPr>
          <p:nvPr/>
        </p:nvSpPr>
        <p:spPr bwMode="auto">
          <a:xfrm>
            <a:off x="827584" y="3093720"/>
            <a:ext cx="5256584" cy="5847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spcBef>
                <a:spcPct val="50000"/>
              </a:spcBef>
            </a:pPr>
            <a:r>
              <a:rPr lang="en-US" altLang="zh-CN" sz="3200" b="1" dirty="0" smtClean="0">
                <a:solidFill>
                  <a:srgbClr val="FF0000"/>
                </a:solidFill>
              </a:rPr>
              <a:t>in              front             of</a:t>
            </a:r>
            <a:endParaRPr lang="en-US" altLang="zh-CN" sz="3200" b="1" dirty="0">
              <a:solidFill>
                <a:srgbClr val="FF0000"/>
              </a:solidFill>
            </a:endParaRPr>
          </a:p>
        </p:txBody>
      </p:sp>
      <p:pic>
        <p:nvPicPr>
          <p:cNvPr id="53254" name="Picture 6" descr="Exercises2"/>
          <p:cNvPicPr>
            <a:picLocks noChangeAspect="1" noChangeArrowheads="1"/>
          </p:cNvPicPr>
          <p:nvPr/>
        </p:nvPicPr>
        <p:blipFill>
          <a:blip r:embed="rId3">
            <a:extLst>
              <a:ext uri="{28A0092B-C50C-407E-A947-70E740481C1C}">
                <a14:useLocalDpi xmlns:a14="http://schemas.microsoft.com/office/drawing/2010/main" val="0"/>
              </a:ext>
            </a:extLst>
          </a:blip>
          <a:srcRect l="7948" r="8173"/>
          <a:stretch>
            <a:fillRect/>
          </a:stretch>
        </p:blipFill>
        <p:spPr bwMode="auto">
          <a:xfrm>
            <a:off x="2190375" y="358467"/>
            <a:ext cx="4608512" cy="955675"/>
          </a:xfrm>
          <a:prstGeom prst="rect">
            <a:avLst/>
          </a:prstGeom>
          <a:noFill/>
          <a:extLst>
            <a:ext uri="{909E8E84-426E-40DD-AFC4-6F175D3DCCD1}">
              <a14:hiddenFill xmlns:a14="http://schemas.microsoft.com/office/drawing/2010/main">
                <a:solidFill>
                  <a:srgbClr val="FFFFFF"/>
                </a:solidFill>
              </a14:hiddenFill>
            </a:ext>
          </a:extLst>
        </p:spPr>
      </p:pic>
      <p:sp>
        <p:nvSpPr>
          <p:cNvPr id="53255" name="Text Box 7"/>
          <p:cNvSpPr txBox="1">
            <a:spLocks noChangeArrowheads="1"/>
          </p:cNvSpPr>
          <p:nvPr/>
        </p:nvSpPr>
        <p:spPr bwMode="auto">
          <a:xfrm>
            <a:off x="1115616" y="4678315"/>
            <a:ext cx="4032448" cy="5847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spcBef>
                <a:spcPct val="50000"/>
              </a:spcBef>
            </a:pPr>
            <a:r>
              <a:rPr lang="en-US" altLang="zh-CN" sz="3200" b="1" dirty="0" smtClean="0">
                <a:solidFill>
                  <a:srgbClr val="FF0000"/>
                </a:solidFill>
              </a:rPr>
              <a:t>upside          down</a:t>
            </a:r>
            <a:endParaRPr lang="en-US" altLang="zh-CN" sz="32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box(in)">
                                      <p:cBhvr>
                                        <p:cTn id="7" dur="500"/>
                                        <p:tgtEl>
                                          <p:spTgt spid="53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255"/>
                                        </p:tgtEl>
                                        <p:attrNameLst>
                                          <p:attrName>style.visibility</p:attrName>
                                        </p:attrNameLst>
                                      </p:cBhvr>
                                      <p:to>
                                        <p:strVal val="visible"/>
                                      </p:to>
                                    </p:set>
                                    <p:animEffect transition="in" filter="box(in)">
                                      <p:cBhvr>
                                        <p:cTn id="12"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p:bldP spid="5325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179512" y="1160980"/>
            <a:ext cx="8712968" cy="481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cs typeface="Times New Roman" panose="02020603050405020304" pitchFamily="18" charset="0"/>
              </a:rPr>
              <a:t>3. The school once encouraged the students to </a:t>
            </a: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3200" b="1" dirty="0">
                <a:cs typeface="Times New Roman" panose="02020603050405020304" pitchFamily="18" charset="0"/>
              </a:rPr>
              <a:t> </a:t>
            </a:r>
            <a:r>
              <a:rPr lang="en-US" altLang="zh-CN" sz="3200" b="1" dirty="0" smtClean="0">
                <a:cs typeface="Times New Roman" panose="02020603050405020304" pitchFamily="18" charset="0"/>
              </a:rPr>
              <a:t>    </a:t>
            </a:r>
            <a:r>
              <a:rPr kumimoji="0" lang="en-US" altLang="zh-CN" sz="3200" b="1" i="0" u="none" strike="noStrike" cap="none" normalizeH="0" baseline="0" dirty="0" smtClean="0">
                <a:ln>
                  <a:noFill/>
                </a:ln>
                <a:solidFill>
                  <a:schemeClr val="tx1"/>
                </a:solidFill>
                <a:effectLst/>
                <a:cs typeface="Times New Roman" panose="02020603050405020304" pitchFamily="18" charset="0"/>
              </a:rPr>
              <a:t>_________ _________ _________ (</a:t>
            </a:r>
            <a:r>
              <a:rPr kumimoji="0" lang="zh-CN" altLang="en-US" sz="3200" b="1" i="0" u="none" strike="noStrike" cap="none" normalizeH="0" baseline="0" dirty="0" smtClean="0">
                <a:ln>
                  <a:noFill/>
                </a:ln>
                <a:solidFill>
                  <a:schemeClr val="tx1"/>
                </a:solidFill>
                <a:effectLst/>
                <a:cs typeface="Times New Roman" panose="02020603050405020304" pitchFamily="18" charset="0"/>
              </a:rPr>
              <a:t>回收利用旧</a:t>
            </a:r>
            <a:endParaRPr kumimoji="0" lang="en-US" altLang="zh-CN" sz="3200" b="1" i="0" u="none" strike="noStrike" cap="none" normalizeH="0" baseline="0" dirty="0" smtClean="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3200" b="1" dirty="0">
                <a:cs typeface="Times New Roman" panose="02020603050405020304" pitchFamily="18" charset="0"/>
              </a:rPr>
              <a:t> </a:t>
            </a:r>
            <a:r>
              <a:rPr lang="en-US" altLang="zh-CN" sz="3200" b="1" dirty="0" smtClean="0">
                <a:cs typeface="Times New Roman" panose="02020603050405020304" pitchFamily="18" charset="0"/>
              </a:rPr>
              <a:t>    </a:t>
            </a:r>
            <a:r>
              <a:rPr kumimoji="0" lang="zh-CN" altLang="en-US" sz="3200" b="1" i="0" u="none" strike="noStrike" cap="none" normalizeH="0" baseline="0" dirty="0" smtClean="0">
                <a:ln>
                  <a:noFill/>
                </a:ln>
                <a:solidFill>
                  <a:schemeClr val="tx1"/>
                </a:solidFill>
                <a:effectLst/>
                <a:cs typeface="Times New Roman" panose="02020603050405020304" pitchFamily="18" charset="0"/>
              </a:rPr>
              <a:t>书</a:t>
            </a:r>
            <a:r>
              <a:rPr kumimoji="0" lang="en-US" altLang="zh-CN" sz="3200" b="1" i="0" u="none" strike="noStrike" cap="none" normalizeH="0" baseline="0" dirty="0" smtClean="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cs typeface="Times New Roman" panose="02020603050405020304" pitchFamily="18" charset="0"/>
              </a:rPr>
              <a:t>4. After many years of hard work, his dream to </a:t>
            </a: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3200" b="1" dirty="0">
                <a:cs typeface="Times New Roman" panose="02020603050405020304" pitchFamily="18" charset="0"/>
              </a:rPr>
              <a:t> </a:t>
            </a:r>
            <a:r>
              <a:rPr lang="en-US" altLang="zh-CN" sz="3200" b="1" dirty="0" smtClean="0">
                <a:cs typeface="Times New Roman" panose="02020603050405020304" pitchFamily="18" charset="0"/>
              </a:rPr>
              <a:t>   </a:t>
            </a:r>
            <a:r>
              <a:rPr kumimoji="0" lang="en-US" altLang="zh-CN" sz="3200" b="1" i="0" u="none" strike="noStrike" cap="none" normalizeH="0" baseline="0" dirty="0" smtClean="0">
                <a:ln>
                  <a:noFill/>
                </a:ln>
                <a:solidFill>
                  <a:schemeClr val="tx1"/>
                </a:solidFill>
                <a:effectLst/>
                <a:cs typeface="Times New Roman" panose="02020603050405020304" pitchFamily="18" charset="0"/>
              </a:rPr>
              <a:t>_________ _________ (</a:t>
            </a:r>
            <a:r>
              <a:rPr kumimoji="0" lang="zh-CN" altLang="en-US" sz="3200" b="1" i="0" u="none" strike="noStrike" cap="none" normalizeH="0" baseline="0" dirty="0" smtClean="0">
                <a:ln>
                  <a:noFill/>
                </a:ln>
                <a:solidFill>
                  <a:schemeClr val="tx1"/>
                </a:solidFill>
                <a:effectLst/>
                <a:cs typeface="Times New Roman" panose="02020603050405020304" pitchFamily="18" charset="0"/>
              </a:rPr>
              <a:t>经营</a:t>
            </a:r>
            <a:r>
              <a:rPr kumimoji="0" lang="en-US" altLang="zh-CN" sz="3200" b="1" i="0" u="none" strike="noStrike" cap="none" normalizeH="0" baseline="0" dirty="0" smtClean="0">
                <a:ln>
                  <a:noFill/>
                </a:ln>
                <a:solidFill>
                  <a:schemeClr val="tx1"/>
                </a:solidFill>
                <a:effectLst/>
                <a:cs typeface="Times New Roman" panose="02020603050405020304" pitchFamily="18" charset="0"/>
              </a:rPr>
              <a:t>) his own business </a:t>
            </a: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3200" b="1" dirty="0">
                <a:cs typeface="Times New Roman" panose="02020603050405020304" pitchFamily="18" charset="0"/>
              </a:rPr>
              <a:t> </a:t>
            </a:r>
            <a:r>
              <a:rPr lang="en-US" altLang="zh-CN" sz="3200" b="1" dirty="0" smtClean="0">
                <a:cs typeface="Times New Roman" panose="02020603050405020304" pitchFamily="18" charset="0"/>
              </a:rPr>
              <a:t>   </a:t>
            </a:r>
            <a:r>
              <a:rPr kumimoji="0" lang="en-US" altLang="zh-CN" sz="3200" b="1" i="0" u="none" strike="noStrike" cap="none" normalizeH="0" baseline="0" dirty="0" smtClean="0">
                <a:ln>
                  <a:noFill/>
                </a:ln>
                <a:solidFill>
                  <a:schemeClr val="tx1"/>
                </a:solidFill>
                <a:effectLst/>
                <a:cs typeface="Times New Roman" panose="02020603050405020304" pitchFamily="18" charset="0"/>
              </a:rPr>
              <a:t>came true.</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cs typeface="Times New Roman" panose="02020603050405020304" pitchFamily="18" charset="0"/>
              </a:rPr>
              <a:t>5. Mr. Smith is going to give us a talk on </a:t>
            </a: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3200" b="1" dirty="0">
                <a:cs typeface="Times New Roman" panose="02020603050405020304" pitchFamily="18" charset="0"/>
              </a:rPr>
              <a:t> </a:t>
            </a:r>
            <a:r>
              <a:rPr lang="en-US" altLang="zh-CN" sz="3200" b="1" dirty="0" smtClean="0">
                <a:cs typeface="Times New Roman" panose="02020603050405020304" pitchFamily="18" charset="0"/>
              </a:rPr>
              <a:t>   </a:t>
            </a:r>
            <a:r>
              <a:rPr kumimoji="0" lang="en-US" altLang="zh-CN" sz="3200" b="1" i="0" u="none" strike="noStrike" cap="none" normalizeH="0" baseline="0" dirty="0" smtClean="0">
                <a:ln>
                  <a:noFill/>
                </a:ln>
                <a:solidFill>
                  <a:schemeClr val="tx1"/>
                </a:solidFill>
                <a:effectLst/>
                <a:cs typeface="Times New Roman" panose="02020603050405020304" pitchFamily="18" charset="0"/>
              </a:rPr>
              <a:t>____________ _________ (</a:t>
            </a:r>
            <a:r>
              <a:rPr kumimoji="0" lang="zh-CN" altLang="en-US" sz="3200" b="1" i="0" u="none" strike="noStrike" cap="none" normalizeH="0" baseline="0" dirty="0" smtClean="0">
                <a:ln>
                  <a:noFill/>
                </a:ln>
                <a:solidFill>
                  <a:schemeClr val="tx1"/>
                </a:solidFill>
                <a:effectLst/>
                <a:cs typeface="Times New Roman" panose="02020603050405020304" pitchFamily="18" charset="0"/>
              </a:rPr>
              <a:t>环境保护</a:t>
            </a:r>
            <a:r>
              <a:rPr kumimoji="0" lang="en-US" altLang="zh-CN" sz="3200" b="1" i="0" u="none" strike="noStrike" cap="none" normalizeH="0" baseline="0" dirty="0" smtClean="0">
                <a:ln>
                  <a:noFill/>
                </a:ln>
                <a:solidFill>
                  <a:schemeClr val="tx1"/>
                </a:solidFill>
                <a:effectLst/>
                <a:cs typeface="Times New Roman" panose="02020603050405020304" pitchFamily="18" charset="0"/>
              </a:rPr>
              <a:t>) tonight.</a:t>
            </a:r>
          </a:p>
        </p:txBody>
      </p:sp>
      <p:sp>
        <p:nvSpPr>
          <p:cNvPr id="53253" name="Text Box 5"/>
          <p:cNvSpPr txBox="1">
            <a:spLocks noChangeArrowheads="1"/>
          </p:cNvSpPr>
          <p:nvPr/>
        </p:nvSpPr>
        <p:spPr bwMode="auto">
          <a:xfrm>
            <a:off x="755576" y="1772816"/>
            <a:ext cx="5256584" cy="5847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spcBef>
                <a:spcPct val="50000"/>
              </a:spcBef>
            </a:pPr>
            <a:r>
              <a:rPr lang="en-US" altLang="zh-CN" sz="3200" b="1" dirty="0" smtClean="0">
                <a:solidFill>
                  <a:srgbClr val="FF0000"/>
                </a:solidFill>
              </a:rPr>
              <a:t>recycle         old             books</a:t>
            </a:r>
            <a:endParaRPr lang="en-US" altLang="zh-CN" sz="3200" b="1" dirty="0">
              <a:solidFill>
                <a:srgbClr val="FF0000"/>
              </a:solidFill>
            </a:endParaRPr>
          </a:p>
        </p:txBody>
      </p:sp>
      <p:sp>
        <p:nvSpPr>
          <p:cNvPr id="53255" name="Text Box 7"/>
          <p:cNvSpPr txBox="1">
            <a:spLocks noChangeArrowheads="1"/>
          </p:cNvSpPr>
          <p:nvPr/>
        </p:nvSpPr>
        <p:spPr bwMode="auto">
          <a:xfrm>
            <a:off x="899592" y="3501008"/>
            <a:ext cx="4032448" cy="5847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spcBef>
                <a:spcPct val="50000"/>
              </a:spcBef>
            </a:pPr>
            <a:r>
              <a:rPr lang="en-US" altLang="zh-CN" sz="3200" b="1" dirty="0" smtClean="0">
                <a:solidFill>
                  <a:srgbClr val="FF0000"/>
                </a:solidFill>
              </a:rPr>
              <a:t>set                   up</a:t>
            </a:r>
            <a:endParaRPr lang="en-US" altLang="zh-CN" sz="3200" b="1" dirty="0">
              <a:solidFill>
                <a:srgbClr val="FF0000"/>
              </a:solidFill>
            </a:endParaRPr>
          </a:p>
        </p:txBody>
      </p:sp>
      <p:sp>
        <p:nvSpPr>
          <p:cNvPr id="2" name="矩形 1"/>
          <p:cNvSpPr/>
          <p:nvPr/>
        </p:nvSpPr>
        <p:spPr>
          <a:xfrm>
            <a:off x="584684" y="5295311"/>
            <a:ext cx="5598368" cy="584775"/>
          </a:xfrm>
          <a:prstGeom prst="rect">
            <a:avLst/>
          </a:prstGeom>
        </p:spPr>
        <p:txBody>
          <a:bodyPr wrap="square">
            <a:spAutoFit/>
          </a:bodyPr>
          <a:lstStyle/>
          <a:p>
            <a:r>
              <a:rPr lang="en-US" altLang="zh-CN" sz="3200" b="1" dirty="0">
                <a:solidFill>
                  <a:srgbClr val="FF0000"/>
                </a:solidFill>
              </a:rPr>
              <a:t>environmental protection</a:t>
            </a:r>
            <a:endParaRPr lang="zh-CN" altLang="en-US" sz="3200" b="1" dirty="0">
              <a:solidFill>
                <a:srgbClr val="FF0000"/>
              </a:solidFill>
            </a:endParaRPr>
          </a:p>
        </p:txBody>
      </p:sp>
    </p:spTree>
    <p:extLst>
      <p:ext uri="{BB962C8B-B14F-4D97-AF65-F5344CB8AC3E}">
        <p14:creationId xmlns:p14="http://schemas.microsoft.com/office/powerpoint/2010/main" val="3213542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box(in)">
                                      <p:cBhvr>
                                        <p:cTn id="7" dur="500"/>
                                        <p:tgtEl>
                                          <p:spTgt spid="53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255"/>
                                        </p:tgtEl>
                                        <p:attrNameLst>
                                          <p:attrName>style.visibility</p:attrName>
                                        </p:attrNameLst>
                                      </p:cBhvr>
                                      <p:to>
                                        <p:strVal val="visible"/>
                                      </p:to>
                                    </p:set>
                                    <p:animEffect transition="in" filter="box(in)">
                                      <p:cBhvr>
                                        <p:cTn id="12" dur="500"/>
                                        <p:tgtEl>
                                          <p:spTgt spid="532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p:bldP spid="5325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395536" y="258433"/>
            <a:ext cx="8496944" cy="60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10000"/>
              </a:lnSpc>
              <a:spcBef>
                <a:spcPct val="0"/>
              </a:spcBef>
              <a:spcAft>
                <a:spcPct val="0"/>
              </a:spcAft>
              <a:buClrTx/>
              <a:buSzTx/>
              <a:buFontTx/>
              <a:buNone/>
              <a:tabLst/>
            </a:pPr>
            <a:r>
              <a:rPr kumimoji="0" lang="zh-CN" altLang="zh-CN" sz="3200" b="1"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Ⅱ</a:t>
            </a:r>
            <a:r>
              <a:rPr kumimoji="0" lang="en-US" altLang="zh-CN" sz="3200" b="1"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 </a:t>
            </a:r>
            <a:r>
              <a:rPr kumimoji="0" lang="zh-CN" altLang="en-US" sz="3200" b="1"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根据短文内容及所给首字母提示，补全文</a:t>
            </a:r>
            <a:endParaRPr kumimoji="0" lang="en-US" altLang="zh-CN" sz="3200" b="1"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10000"/>
              </a:lnSpc>
              <a:spcBef>
                <a:spcPct val="0"/>
              </a:spcBef>
              <a:spcAft>
                <a:spcPct val="0"/>
              </a:spcAft>
              <a:buClrTx/>
              <a:buSzTx/>
              <a:buFontTx/>
              <a:buNone/>
              <a:tabLst/>
            </a:pPr>
            <a:r>
              <a:rPr lang="en-US" altLang="zh-CN" sz="3200" b="1" dirty="0">
                <a:solidFill>
                  <a:srgbClr val="0000FF"/>
                </a:solidFill>
                <a:latin typeface="Times New Roman" panose="02020603050405020304" pitchFamily="18" charset="0"/>
                <a:cs typeface="Times New Roman" panose="02020603050405020304" pitchFamily="18" charset="0"/>
              </a:rPr>
              <a:t> </a:t>
            </a:r>
            <a:r>
              <a:rPr lang="en-US" altLang="zh-CN" sz="3200" b="1" dirty="0" smtClean="0">
                <a:solidFill>
                  <a:srgbClr val="0000FF"/>
                </a:solidFill>
                <a:latin typeface="Times New Roman" panose="02020603050405020304" pitchFamily="18" charset="0"/>
                <a:cs typeface="Times New Roman" panose="02020603050405020304" pitchFamily="18" charset="0"/>
              </a:rPr>
              <a:t>     </a:t>
            </a:r>
            <a:r>
              <a:rPr kumimoji="0" lang="zh-CN" altLang="en-US" sz="3200" b="1"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中所缺单词，使短文完整、通顺。</a:t>
            </a:r>
          </a:p>
          <a:p>
            <a:pPr marL="0" marR="0" lvl="0" indent="457200" algn="l" defTabSz="914400" rtl="0" eaLnBrk="0" fontAlgn="base" latinLnBrk="0" hangingPunct="0">
              <a:lnSpc>
                <a:spcPct val="11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Old Henry is Jessica’s grandfather. People like him because this old man is friendly to them. What does this old man do? Oh, he used to catch fish, so he was a </a:t>
            </a:r>
            <a:r>
              <a:rPr kumimoji="0" lang="en-US" altLang="zh-CN" sz="32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                 </a:t>
            </a: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Now he doesn’t catch fish anymore because he’s really old. But this old man doesn’t stay at home to relax. He has started another job. He collects </a:t>
            </a:r>
            <a:r>
              <a:rPr kumimoji="0" lang="en-US" altLang="zh-CN" sz="32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               </a:t>
            </a: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 everywhere in his village, including rubbish at the </a:t>
            </a:r>
            <a:r>
              <a:rPr kumimoji="0" lang="en-US" altLang="zh-CN" sz="32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               </a:t>
            </a: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 of the river. </a:t>
            </a:r>
          </a:p>
        </p:txBody>
      </p:sp>
      <p:sp>
        <p:nvSpPr>
          <p:cNvPr id="56325" name="Text Box 5"/>
          <p:cNvSpPr txBox="1">
            <a:spLocks noChangeArrowheads="1"/>
          </p:cNvSpPr>
          <p:nvPr/>
        </p:nvSpPr>
        <p:spPr bwMode="auto">
          <a:xfrm>
            <a:off x="4716016" y="2988241"/>
            <a:ext cx="2292725" cy="5847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spcBef>
                <a:spcPct val="50000"/>
              </a:spcBef>
            </a:pPr>
            <a:r>
              <a:rPr lang="en-US" altLang="zh-CN" sz="3200" b="1" dirty="0" smtClean="0">
                <a:solidFill>
                  <a:srgbClr val="FF0000"/>
                </a:solidFill>
              </a:rPr>
              <a:t>fisherman</a:t>
            </a:r>
            <a:endParaRPr lang="en-US" altLang="zh-CN" sz="3200" b="1" dirty="0">
              <a:solidFill>
                <a:srgbClr val="FF0000"/>
              </a:solidFill>
            </a:endParaRPr>
          </a:p>
        </p:txBody>
      </p:sp>
      <p:sp>
        <p:nvSpPr>
          <p:cNvPr id="56327" name="Text Box 7"/>
          <p:cNvSpPr txBox="1">
            <a:spLocks noChangeArrowheads="1"/>
          </p:cNvSpPr>
          <p:nvPr/>
        </p:nvSpPr>
        <p:spPr bwMode="auto">
          <a:xfrm>
            <a:off x="395536" y="5085184"/>
            <a:ext cx="1800225" cy="5794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spcBef>
                <a:spcPct val="50000"/>
              </a:spcBef>
            </a:pPr>
            <a:r>
              <a:rPr lang="en-US" altLang="zh-CN" sz="3200" b="1" dirty="0" smtClean="0">
                <a:solidFill>
                  <a:srgbClr val="FF0000"/>
                </a:solidFill>
              </a:rPr>
              <a:t>litter</a:t>
            </a:r>
            <a:endParaRPr lang="en-US" altLang="zh-CN" sz="3200" b="1" dirty="0">
              <a:solidFill>
                <a:srgbClr val="FF0000"/>
              </a:solidFill>
            </a:endParaRPr>
          </a:p>
        </p:txBody>
      </p:sp>
      <p:sp>
        <p:nvSpPr>
          <p:cNvPr id="7" name="Text Box 7"/>
          <p:cNvSpPr txBox="1">
            <a:spLocks noChangeArrowheads="1"/>
          </p:cNvSpPr>
          <p:nvPr/>
        </p:nvSpPr>
        <p:spPr bwMode="auto">
          <a:xfrm>
            <a:off x="2926879" y="5662229"/>
            <a:ext cx="1800225" cy="5794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spcBef>
                <a:spcPct val="50000"/>
              </a:spcBef>
            </a:pPr>
            <a:r>
              <a:rPr lang="en-US" altLang="zh-CN" sz="3200" b="1" dirty="0" smtClean="0">
                <a:solidFill>
                  <a:srgbClr val="FF0000"/>
                </a:solidFill>
              </a:rPr>
              <a:t>bottom</a:t>
            </a:r>
            <a:endParaRPr lang="en-US" altLang="zh-CN" sz="32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box(in)">
                                      <p:cBhvr>
                                        <p:cTn id="7" dur="500"/>
                                        <p:tgtEl>
                                          <p:spTgt spid="56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box(in)">
                                      <p:cBhvr>
                                        <p:cTn id="12" dur="500"/>
                                        <p:tgtEl>
                                          <p:spTgt spid="5632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7"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395536" y="1401450"/>
            <a:ext cx="849694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Some people asked Old Henry, “Why do you collect rubbish?” He said, “You know, rubbish is </a:t>
            </a:r>
            <a:r>
              <a:rPr kumimoji="0" lang="en-US" altLang="zh-CN" sz="32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               </a:t>
            </a: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 to our environment. I collect it and some of it can be </a:t>
            </a:r>
            <a:r>
              <a:rPr kumimoji="0" lang="en-US" altLang="zh-CN" sz="32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               </a:t>
            </a:r>
            <a:r>
              <a:rPr kumimoji="0" lang="en-US" altLang="zh-CN"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 Why shouldn’t I do it?”</a:t>
            </a:r>
          </a:p>
        </p:txBody>
      </p:sp>
      <p:sp>
        <p:nvSpPr>
          <p:cNvPr id="56325" name="Text Box 5"/>
          <p:cNvSpPr txBox="1">
            <a:spLocks noChangeArrowheads="1"/>
          </p:cNvSpPr>
          <p:nvPr/>
        </p:nvSpPr>
        <p:spPr bwMode="auto">
          <a:xfrm>
            <a:off x="755576" y="2632555"/>
            <a:ext cx="2292725" cy="5847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spcBef>
                <a:spcPct val="50000"/>
              </a:spcBef>
            </a:pPr>
            <a:r>
              <a:rPr lang="en-US" altLang="zh-CN" sz="3200" b="1" dirty="0" smtClean="0">
                <a:solidFill>
                  <a:srgbClr val="FF0000"/>
                </a:solidFill>
              </a:rPr>
              <a:t>harmful</a:t>
            </a:r>
            <a:endParaRPr lang="en-US" altLang="zh-CN" sz="3200" b="1" dirty="0">
              <a:solidFill>
                <a:srgbClr val="FF0000"/>
              </a:solidFill>
            </a:endParaRPr>
          </a:p>
        </p:txBody>
      </p:sp>
      <p:sp>
        <p:nvSpPr>
          <p:cNvPr id="56327" name="Text Box 7"/>
          <p:cNvSpPr txBox="1">
            <a:spLocks noChangeArrowheads="1"/>
          </p:cNvSpPr>
          <p:nvPr/>
        </p:nvSpPr>
        <p:spPr bwMode="auto">
          <a:xfrm>
            <a:off x="4139952" y="3251543"/>
            <a:ext cx="1800225" cy="5794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spcBef>
                <a:spcPct val="50000"/>
              </a:spcBef>
            </a:pPr>
            <a:r>
              <a:rPr lang="en-US" altLang="zh-CN" sz="3200" b="1" dirty="0" smtClean="0">
                <a:solidFill>
                  <a:srgbClr val="FF0000"/>
                </a:solidFill>
              </a:rPr>
              <a:t>recycled</a:t>
            </a:r>
            <a:endParaRPr lang="en-US" altLang="zh-CN" sz="3200" b="1" dirty="0">
              <a:solidFill>
                <a:srgbClr val="FF0000"/>
              </a:solidFill>
            </a:endParaRPr>
          </a:p>
        </p:txBody>
      </p:sp>
    </p:spTree>
    <p:extLst>
      <p:ext uri="{BB962C8B-B14F-4D97-AF65-F5344CB8AC3E}">
        <p14:creationId xmlns:p14="http://schemas.microsoft.com/office/powerpoint/2010/main" val="8470401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box(in)">
                                      <p:cBhvr>
                                        <p:cTn id="7" dur="500"/>
                                        <p:tgtEl>
                                          <p:spTgt spid="56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box(in)">
                                      <p:cBhvr>
                                        <p:cTn id="12"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1748" name="Text Box 4"/>
          <p:cNvSpPr txBox="1">
            <a:spLocks noChangeArrowheads="1"/>
          </p:cNvSpPr>
          <p:nvPr/>
        </p:nvSpPr>
        <p:spPr bwMode="auto">
          <a:xfrm>
            <a:off x="1187624" y="2636912"/>
            <a:ext cx="6713537" cy="1951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723" tIns="33861" rIns="67723" bIns="33861">
            <a:spAutoFit/>
          </a:bodyPr>
          <a:lstStyle>
            <a:lvl1pPr defTabSz="958850">
              <a:defRPr>
                <a:solidFill>
                  <a:schemeClr val="tx1"/>
                </a:solidFill>
                <a:latin typeface="Arial" panose="020B0604020202020204" pitchFamily="34" charset="0"/>
                <a:ea typeface="宋体" panose="02010600030101010101" pitchFamily="2" charset="-122"/>
              </a:defRPr>
            </a:lvl1pPr>
            <a:lvl2pPr marL="338138" defTabSz="958850">
              <a:defRPr>
                <a:solidFill>
                  <a:schemeClr val="tx1"/>
                </a:solidFill>
                <a:latin typeface="Arial" panose="020B0604020202020204" pitchFamily="34" charset="0"/>
                <a:ea typeface="宋体" panose="02010600030101010101" pitchFamily="2" charset="-122"/>
              </a:defRPr>
            </a:lvl2pPr>
            <a:lvl3pPr marL="677863" defTabSz="958850">
              <a:defRPr>
                <a:solidFill>
                  <a:schemeClr val="tx1"/>
                </a:solidFill>
                <a:latin typeface="Arial" panose="020B0604020202020204" pitchFamily="34" charset="0"/>
                <a:ea typeface="宋体" panose="02010600030101010101" pitchFamily="2" charset="-122"/>
              </a:defRPr>
            </a:lvl3pPr>
            <a:lvl4pPr marL="1016000" defTabSz="958850">
              <a:defRPr>
                <a:solidFill>
                  <a:schemeClr val="tx1"/>
                </a:solidFill>
                <a:latin typeface="Arial" panose="020B0604020202020204" pitchFamily="34" charset="0"/>
                <a:ea typeface="宋体" panose="02010600030101010101" pitchFamily="2" charset="-122"/>
              </a:defRPr>
            </a:lvl4pPr>
            <a:lvl5pPr marL="1354138" defTabSz="958850">
              <a:defRPr>
                <a:solidFill>
                  <a:schemeClr val="tx1"/>
                </a:solidFill>
                <a:latin typeface="Arial" panose="020B0604020202020204" pitchFamily="34" charset="0"/>
                <a:ea typeface="宋体" panose="02010600030101010101" pitchFamily="2" charset="-122"/>
              </a:defRPr>
            </a:lvl5pPr>
            <a:lvl6pPr marL="1811338" defTabSz="9588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68538" defTabSz="9588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725738" defTabSz="9588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182938" defTabSz="9588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400" b="1" dirty="0">
                <a:latin typeface="Times New Roman" panose="02020603050405020304" pitchFamily="18" charset="0"/>
              </a:rPr>
              <a:t>Finish </a:t>
            </a:r>
            <a:r>
              <a:rPr lang="en-US" altLang="zh-CN" sz="3400" b="1" dirty="0" smtClean="0">
                <a:latin typeface="Times New Roman" panose="02020603050405020304" pitchFamily="18" charset="0"/>
              </a:rPr>
              <a:t>the </a:t>
            </a:r>
            <a:r>
              <a:rPr lang="en-US" altLang="zh-CN" sz="3400" b="1" dirty="0" smtClean="0">
                <a:latin typeface="Times New Roman" panose="02020603050405020304" pitchFamily="18" charset="0"/>
              </a:rPr>
              <a:t>letter to the city mayor about the </a:t>
            </a:r>
            <a:r>
              <a:rPr lang="en-US" altLang="zh-CN" sz="3400" b="1" dirty="0" smtClean="0">
                <a:latin typeface="Times New Roman" panose="02020603050405020304" pitchFamily="18" charset="0"/>
              </a:rPr>
              <a:t>enviromental problems in your city and </a:t>
            </a:r>
            <a:r>
              <a:rPr lang="en-US" altLang="zh-CN" sz="3400" b="1" dirty="0" smtClean="0">
                <a:latin typeface="Times New Roman" panose="02020603050405020304" pitchFamily="18" charset="0"/>
              </a:rPr>
              <a:t>your suggestions.</a:t>
            </a:r>
            <a:endParaRPr lang="en-US" altLang="zh-CN" sz="3400" b="1" dirty="0">
              <a:latin typeface="Times New Roman" panose="02020603050405020304" pitchFamily="18" charset="0"/>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4467" t="5136" r="3514" b="10273"/>
          <a:stretch/>
        </p:blipFill>
        <p:spPr>
          <a:xfrm>
            <a:off x="1907703" y="980728"/>
            <a:ext cx="5328593" cy="1185940"/>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6000" r="-6000"/>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4100" name="Picture 4" descr="Section B3 (3a-Self check)3"/>
          <p:cNvPicPr>
            <a:picLocks noChangeAspect="1" noChangeArrowheads="1"/>
          </p:cNvPicPr>
          <p:nvPr/>
        </p:nvPicPr>
        <p:blipFill rotWithShape="1">
          <a:blip r:embed="rId3">
            <a:extLst>
              <a:ext uri="{28A0092B-C50C-407E-A947-70E740481C1C}">
                <a14:useLocalDpi xmlns:a14="http://schemas.microsoft.com/office/drawing/2010/main" val="0"/>
              </a:ext>
            </a:extLst>
          </a:blip>
          <a:srcRect l="6593" t="8254" r="6739" b="15717"/>
          <a:stretch/>
        </p:blipFill>
        <p:spPr bwMode="auto">
          <a:xfrm>
            <a:off x="1259631" y="2204863"/>
            <a:ext cx="6624737" cy="21602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84213" y="2133600"/>
            <a:ext cx="7848600"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b="1" dirty="0" smtClean="0"/>
              <a:t>1. Learn </a:t>
            </a:r>
            <a:r>
              <a:rPr lang="en-US" altLang="zh-CN" sz="3200" b="1" dirty="0"/>
              <a:t>to write a letter to the city </a:t>
            </a:r>
            <a:r>
              <a:rPr lang="en-US" altLang="zh-CN" sz="3200" b="1" dirty="0" smtClean="0"/>
              <a:t>mayor </a:t>
            </a:r>
          </a:p>
          <a:p>
            <a:pPr>
              <a:lnSpc>
                <a:spcPct val="120000"/>
              </a:lnSpc>
            </a:pPr>
            <a:r>
              <a:rPr lang="en-US" altLang="zh-CN" sz="3200" b="1" dirty="0" smtClean="0"/>
              <a:t>    about </a:t>
            </a:r>
            <a:r>
              <a:rPr lang="en-US" altLang="zh-CN" sz="3200" b="1" dirty="0"/>
              <a:t>the environment </a:t>
            </a:r>
            <a:r>
              <a:rPr lang="en-US" altLang="zh-CN" sz="3200" b="1" dirty="0" smtClean="0"/>
              <a:t>problems </a:t>
            </a:r>
            <a:r>
              <a:rPr lang="en-US" altLang="zh-CN" sz="3200" b="1" dirty="0"/>
              <a:t>in your </a:t>
            </a:r>
            <a:endParaRPr lang="en-US" altLang="zh-CN" sz="3200" b="1" dirty="0" smtClean="0"/>
          </a:p>
          <a:p>
            <a:pPr>
              <a:lnSpc>
                <a:spcPct val="120000"/>
              </a:lnSpc>
            </a:pPr>
            <a:r>
              <a:rPr lang="en-US" altLang="zh-CN" sz="3200" b="1" dirty="0"/>
              <a:t> </a:t>
            </a:r>
            <a:r>
              <a:rPr lang="en-US" altLang="zh-CN" sz="3200" b="1" dirty="0" smtClean="0"/>
              <a:t>   city </a:t>
            </a:r>
            <a:r>
              <a:rPr lang="en-US" altLang="zh-CN" sz="3200" b="1" dirty="0"/>
              <a:t>and your </a:t>
            </a:r>
            <a:r>
              <a:rPr lang="en-US" altLang="zh-CN" sz="3200" b="1" dirty="0" smtClean="0"/>
              <a:t>suggestions.</a:t>
            </a:r>
            <a:endParaRPr lang="en-US" altLang="zh-CN" sz="3200" b="1" dirty="0"/>
          </a:p>
          <a:p>
            <a:pPr>
              <a:lnSpc>
                <a:spcPct val="120000"/>
              </a:lnSpc>
            </a:pPr>
            <a:r>
              <a:rPr lang="en-US" altLang="zh-CN" sz="3200" b="1" dirty="0"/>
              <a:t>2. To check </a:t>
            </a:r>
            <a:r>
              <a:rPr lang="en-US" altLang="zh-CN" sz="3200" b="1" dirty="0" smtClean="0"/>
              <a:t>yourself.</a:t>
            </a:r>
            <a:endParaRPr lang="en-US" altLang="zh-CN" sz="3200" b="1" dirty="0"/>
          </a:p>
        </p:txBody>
      </p:sp>
      <p:pic>
        <p:nvPicPr>
          <p:cNvPr id="50179" name="Picture 3" descr="Learning 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88" y="332656"/>
            <a:ext cx="6826250" cy="1706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0245" name="Text Box 5"/>
          <p:cNvSpPr txBox="1">
            <a:spLocks noChangeArrowheads="1"/>
          </p:cNvSpPr>
          <p:nvPr/>
        </p:nvSpPr>
        <p:spPr bwMode="auto">
          <a:xfrm>
            <a:off x="250825" y="1557338"/>
            <a:ext cx="8551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r>
              <a:rPr lang="en-US" altLang="zh-CN" sz="3200" b="1">
                <a:solidFill>
                  <a:srgbClr val="0000FF"/>
                </a:solidFill>
                <a:latin typeface="Arial" panose="020B0604020202020204" pitchFamily="34" charset="0"/>
              </a:rPr>
              <a:t>What should we do to save the earth?</a:t>
            </a:r>
          </a:p>
        </p:txBody>
      </p:sp>
      <p:sp>
        <p:nvSpPr>
          <p:cNvPr id="10246" name="Rectangle 6"/>
          <p:cNvSpPr>
            <a:spLocks noChangeArrowheads="1"/>
          </p:cNvSpPr>
          <p:nvPr/>
        </p:nvSpPr>
        <p:spPr bwMode="auto">
          <a:xfrm>
            <a:off x="323850" y="2420938"/>
            <a:ext cx="8569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pPr>
              <a:spcBef>
                <a:spcPct val="20000"/>
              </a:spcBef>
              <a:buFontTx/>
              <a:buBlip>
                <a:blip r:embed="rId3"/>
              </a:buBlip>
            </a:pPr>
            <a:r>
              <a:rPr lang="en-US" altLang="zh-CN" sz="3200" b="1"/>
              <a:t>Turn off the lights when we leave a room.</a:t>
            </a:r>
          </a:p>
        </p:txBody>
      </p:sp>
      <p:sp>
        <p:nvSpPr>
          <p:cNvPr id="10247" name="Rectangle 7"/>
          <p:cNvSpPr>
            <a:spLocks noChangeArrowheads="1"/>
          </p:cNvSpPr>
          <p:nvPr/>
        </p:nvSpPr>
        <p:spPr bwMode="auto">
          <a:xfrm>
            <a:off x="323850" y="3141663"/>
            <a:ext cx="6581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spcBef>
                <a:spcPct val="20000"/>
              </a:spcBef>
              <a:buFontTx/>
              <a:buBlip>
                <a:blip r:embed="rId3"/>
              </a:buBlip>
            </a:pPr>
            <a:r>
              <a:rPr kumimoji="1" lang="en-US" altLang="zh-CN" sz="3200" b="1"/>
              <a:t>Take our own bags when shopping.</a:t>
            </a:r>
          </a:p>
        </p:txBody>
      </p:sp>
      <p:sp>
        <p:nvSpPr>
          <p:cNvPr id="10248" name="Rectangle 8"/>
          <p:cNvSpPr>
            <a:spLocks noChangeArrowheads="1"/>
          </p:cNvSpPr>
          <p:nvPr/>
        </p:nvSpPr>
        <p:spPr bwMode="auto">
          <a:xfrm>
            <a:off x="323850" y="3911600"/>
            <a:ext cx="2528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spcBef>
                <a:spcPct val="20000"/>
              </a:spcBef>
              <a:buFontTx/>
              <a:buBlip>
                <a:blip r:embed="rId3"/>
              </a:buBlip>
            </a:pPr>
            <a:r>
              <a:rPr kumimoji="1" lang="en-US" altLang="zh-CN" sz="3200" b="1"/>
              <a:t>Ride a bike.</a:t>
            </a:r>
          </a:p>
        </p:txBody>
      </p:sp>
      <p:sp>
        <p:nvSpPr>
          <p:cNvPr id="10249" name="Rectangle 9"/>
          <p:cNvSpPr>
            <a:spLocks noChangeArrowheads="1"/>
          </p:cNvSpPr>
          <p:nvPr/>
        </p:nvSpPr>
        <p:spPr bwMode="auto">
          <a:xfrm>
            <a:off x="323850" y="4632325"/>
            <a:ext cx="3016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spcBef>
                <a:spcPct val="20000"/>
              </a:spcBef>
              <a:buFontTx/>
              <a:buBlip>
                <a:blip r:embed="rId3"/>
              </a:buBlip>
            </a:pPr>
            <a:r>
              <a:rPr kumimoji="1" lang="en-US" altLang="zh-CN" sz="3200" b="1"/>
              <a:t>Recycle paper.</a:t>
            </a:r>
          </a:p>
        </p:txBody>
      </p:sp>
      <p:sp>
        <p:nvSpPr>
          <p:cNvPr id="10250" name="Rectangle 10"/>
          <p:cNvSpPr>
            <a:spLocks noChangeArrowheads="1"/>
          </p:cNvSpPr>
          <p:nvPr/>
        </p:nvSpPr>
        <p:spPr bwMode="auto">
          <a:xfrm>
            <a:off x="323850" y="5359400"/>
            <a:ext cx="4819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spcBef>
                <a:spcPct val="20000"/>
              </a:spcBef>
              <a:buFontTx/>
              <a:buBlip>
                <a:blip r:embed="rId3"/>
              </a:buBlip>
            </a:pPr>
            <a:r>
              <a:rPr kumimoji="1" lang="en-US" altLang="zh-CN" sz="3200" b="1"/>
              <a:t>Don’t use paper napkins.</a:t>
            </a:r>
          </a:p>
        </p:txBody>
      </p:sp>
      <p:pic>
        <p:nvPicPr>
          <p:cNvPr id="10253" name="Picture 13" descr="Warming up"/>
          <p:cNvPicPr>
            <a:picLocks noChangeAspect="1" noChangeArrowheads="1"/>
          </p:cNvPicPr>
          <p:nvPr/>
        </p:nvPicPr>
        <p:blipFill>
          <a:blip r:embed="rId4">
            <a:extLst>
              <a:ext uri="{28A0092B-C50C-407E-A947-70E740481C1C}">
                <a14:useLocalDpi xmlns:a14="http://schemas.microsoft.com/office/drawing/2010/main" val="0"/>
              </a:ext>
            </a:extLst>
          </a:blip>
          <a:srcRect l="6798" t="12651" r="7048" b="19814"/>
          <a:stretch>
            <a:fillRect/>
          </a:stretch>
        </p:blipFill>
        <p:spPr bwMode="auto">
          <a:xfrm>
            <a:off x="1619250" y="260350"/>
            <a:ext cx="5472113" cy="1152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blinds(horizontal)">
                                      <p:cBhvr>
                                        <p:cTn id="7" dur="500"/>
                                        <p:tgtEl>
                                          <p:spTgt spid="102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7"/>
                                        </p:tgtEl>
                                        <p:attrNameLst>
                                          <p:attrName>style.visibility</p:attrName>
                                        </p:attrNameLst>
                                      </p:cBhvr>
                                      <p:to>
                                        <p:strVal val="visible"/>
                                      </p:to>
                                    </p:set>
                                    <p:animEffect transition="in" filter="blinds(horizontal)">
                                      <p:cBhvr>
                                        <p:cTn id="12" dur="500"/>
                                        <p:tgtEl>
                                          <p:spTgt spid="102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8"/>
                                        </p:tgtEl>
                                        <p:attrNameLst>
                                          <p:attrName>style.visibility</p:attrName>
                                        </p:attrNameLst>
                                      </p:cBhvr>
                                      <p:to>
                                        <p:strVal val="visible"/>
                                      </p:to>
                                    </p:set>
                                    <p:animEffect transition="in" filter="blinds(horizontal)">
                                      <p:cBhvr>
                                        <p:cTn id="17" dur="500"/>
                                        <p:tgtEl>
                                          <p:spTgt spid="102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9"/>
                                        </p:tgtEl>
                                        <p:attrNameLst>
                                          <p:attrName>style.visibility</p:attrName>
                                        </p:attrNameLst>
                                      </p:cBhvr>
                                      <p:to>
                                        <p:strVal val="visible"/>
                                      </p:to>
                                    </p:set>
                                    <p:animEffect transition="in" filter="blinds(horizontal)">
                                      <p:cBhvr>
                                        <p:cTn id="22" dur="500"/>
                                        <p:tgtEl>
                                          <p:spTgt spid="102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50"/>
                                        </p:tgtEl>
                                        <p:attrNameLst>
                                          <p:attrName>style.visibility</p:attrName>
                                        </p:attrNameLst>
                                      </p:cBhvr>
                                      <p:to>
                                        <p:strVal val="visible"/>
                                      </p:to>
                                    </p:set>
                                    <p:animEffect transition="in" filter="blinds(horizontal)">
                                      <p:cBhvr>
                                        <p:cTn id="27" dur="500"/>
                                        <p:tgtEl>
                                          <p:spTgt spid="10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0247" grpId="0"/>
      <p:bldP spid="10248" grpId="0"/>
      <p:bldP spid="10249" grpId="0"/>
      <p:bldP spid="1025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323850" y="404813"/>
            <a:ext cx="8551863"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pPr>
              <a:lnSpc>
                <a:spcPct val="115000"/>
              </a:lnSpc>
            </a:pPr>
            <a:r>
              <a:rPr lang="en-US" altLang="zh-CN" sz="3200" b="1">
                <a:solidFill>
                  <a:srgbClr val="0000FF"/>
                </a:solidFill>
                <a:latin typeface="Arial" panose="020B0604020202020204" pitchFamily="34" charset="0"/>
              </a:rPr>
              <a:t>What should governments do to save the earth?</a:t>
            </a:r>
          </a:p>
        </p:txBody>
      </p:sp>
      <p:sp>
        <p:nvSpPr>
          <p:cNvPr id="11269" name="Rectangle 5"/>
          <p:cNvSpPr>
            <a:spLocks noChangeArrowheads="1"/>
          </p:cNvSpPr>
          <p:nvPr/>
        </p:nvSpPr>
        <p:spPr bwMode="auto">
          <a:xfrm>
            <a:off x="250825" y="1700213"/>
            <a:ext cx="80645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09613">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buFontTx/>
              <a:buBlip>
                <a:blip r:embed="rId3"/>
              </a:buBlip>
            </a:pPr>
            <a:r>
              <a:rPr lang="en-US" altLang="zh-CN" sz="3200" b="1" dirty="0" smtClean="0">
                <a:latin typeface="Times New Roman" panose="02020603050405020304" pitchFamily="18" charset="0"/>
              </a:rPr>
              <a:t>Close </a:t>
            </a:r>
            <a:r>
              <a:rPr lang="en-US" altLang="zh-CN" sz="3200" b="1" dirty="0">
                <a:latin typeface="Times New Roman" panose="02020603050405020304" pitchFamily="18" charset="0"/>
              </a:rPr>
              <a:t>down the factories </a:t>
            </a:r>
            <a:r>
              <a:rPr lang="en-US" altLang="zh-CN" sz="3200" b="1" dirty="0" smtClean="0">
                <a:latin typeface="Times New Roman" panose="02020603050405020304" pitchFamily="18" charset="0"/>
              </a:rPr>
              <a:t>that </a:t>
            </a:r>
            <a:r>
              <a:rPr lang="en-US" altLang="zh-CN" sz="3200" b="1" dirty="0">
                <a:latin typeface="Times New Roman" panose="02020603050405020304" pitchFamily="18" charset="0"/>
              </a:rPr>
              <a:t>put waste into the river.</a:t>
            </a:r>
          </a:p>
        </p:txBody>
      </p:sp>
      <p:sp>
        <p:nvSpPr>
          <p:cNvPr id="11270" name="Rectangle 6"/>
          <p:cNvSpPr>
            <a:spLocks noChangeArrowheads="1"/>
          </p:cNvSpPr>
          <p:nvPr/>
        </p:nvSpPr>
        <p:spPr bwMode="auto">
          <a:xfrm>
            <a:off x="250825" y="3009900"/>
            <a:ext cx="68722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pPr>
              <a:lnSpc>
                <a:spcPct val="110000"/>
              </a:lnSpc>
              <a:buFontTx/>
              <a:buBlip>
                <a:blip r:embed="rId3"/>
              </a:buBlip>
            </a:pPr>
            <a:r>
              <a:rPr lang="en-US" altLang="zh-CN" sz="3200" b="1" dirty="0"/>
              <a:t> Set up a lot of dustbins on the street.</a:t>
            </a:r>
          </a:p>
        </p:txBody>
      </p:sp>
      <p:sp>
        <p:nvSpPr>
          <p:cNvPr id="11271" name="Rectangle 7"/>
          <p:cNvSpPr>
            <a:spLocks noChangeArrowheads="1"/>
          </p:cNvSpPr>
          <p:nvPr/>
        </p:nvSpPr>
        <p:spPr bwMode="auto">
          <a:xfrm>
            <a:off x="250825" y="3644900"/>
            <a:ext cx="8569325" cy="117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marL="354013" indent="-354013">
              <a:defRPr>
                <a:solidFill>
                  <a:schemeClr val="tx1"/>
                </a:solidFill>
                <a:latin typeface="Arial" panose="020B0604020202020204" pitchFamily="34" charset="0"/>
                <a:ea typeface="宋体" panose="02010600030101010101" pitchFamily="2" charset="-122"/>
              </a:defRPr>
            </a:lvl1pPr>
            <a:lvl2pPr marL="5334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buFontTx/>
              <a:buBlip>
                <a:blip r:embed="rId3"/>
              </a:buBlip>
            </a:pPr>
            <a:r>
              <a:rPr lang="en-US" altLang="zh-CN" sz="3200" b="1" dirty="0">
                <a:latin typeface="Times New Roman" panose="02020603050405020304" pitchFamily="18" charset="0"/>
              </a:rPr>
              <a:t> Encourage people to </a:t>
            </a:r>
            <a:r>
              <a:rPr lang="en-US" altLang="zh-CN" sz="3200" b="1" dirty="0" smtClean="0">
                <a:latin typeface="Times New Roman" panose="02020603050405020304" pitchFamily="18" charset="0"/>
              </a:rPr>
              <a:t>reduce the use of  </a:t>
            </a:r>
          </a:p>
          <a:p>
            <a:pPr marL="0" indent="0">
              <a:lnSpc>
                <a:spcPct val="110000"/>
              </a:lnSpc>
            </a:pPr>
            <a:r>
              <a:rPr lang="en-US" altLang="zh-CN" sz="3200" b="1" dirty="0">
                <a:latin typeface="Times New Roman" panose="02020603050405020304" pitchFamily="18" charset="0"/>
              </a:rPr>
              <a:t> </a:t>
            </a:r>
            <a:r>
              <a:rPr lang="en-US" altLang="zh-CN" sz="3200" b="1" dirty="0" smtClean="0">
                <a:latin typeface="Times New Roman" panose="02020603050405020304" pitchFamily="18" charset="0"/>
              </a:rPr>
              <a:t>    wooden chopsticks</a:t>
            </a:r>
            <a:r>
              <a:rPr lang="en-US" altLang="zh-CN" sz="3200" b="1" dirty="0">
                <a:latin typeface="Times New Roman" panose="02020603050405020304" pitchFamily="18" charset="0"/>
              </a:rPr>
              <a:t>, </a:t>
            </a:r>
            <a:r>
              <a:rPr lang="en-US" altLang="zh-CN" sz="3200" b="1" dirty="0" smtClean="0">
                <a:latin typeface="Times New Roman" panose="02020603050405020304" pitchFamily="18" charset="0"/>
              </a:rPr>
              <a:t>plastic </a:t>
            </a:r>
            <a:r>
              <a:rPr lang="en-US" altLang="zh-CN" sz="3200" b="1" dirty="0">
                <a:latin typeface="Times New Roman" panose="02020603050405020304" pitchFamily="18" charset="0"/>
              </a:rPr>
              <a:t>bowls and bags.</a:t>
            </a:r>
          </a:p>
        </p:txBody>
      </p:sp>
      <p:sp>
        <p:nvSpPr>
          <p:cNvPr id="11272" name="Rectangle 8"/>
          <p:cNvSpPr>
            <a:spLocks noChangeArrowheads="1"/>
          </p:cNvSpPr>
          <p:nvPr/>
        </p:nvSpPr>
        <p:spPr bwMode="auto">
          <a:xfrm>
            <a:off x="250825" y="4941888"/>
            <a:ext cx="82089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812800">
              <a:defRPr>
                <a:solidFill>
                  <a:schemeClr val="tx1"/>
                </a:solidFill>
                <a:latin typeface="Arial" panose="020B0604020202020204" pitchFamily="34" charset="0"/>
                <a:ea typeface="宋体" panose="02010600030101010101" pitchFamily="2" charset="-122"/>
              </a:defRPr>
            </a:lvl2pPr>
            <a:lvl3pPr marL="992188">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buFontTx/>
              <a:buBlip>
                <a:blip r:embed="rId3"/>
              </a:buBlip>
            </a:pPr>
            <a:r>
              <a:rPr lang="en-US" altLang="zh-CN" sz="3200" b="1" dirty="0">
                <a:latin typeface="Times New Roman" panose="02020603050405020304" pitchFamily="18" charset="0"/>
              </a:rPr>
              <a:t>Organize people to clean up the streets and rivers.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blinds(horizontal)">
                                      <p:cBhvr>
                                        <p:cTn id="7" dur="500"/>
                                        <p:tgtEl>
                                          <p:spTgt spid="112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blinds(horizontal)">
                                      <p:cBhvr>
                                        <p:cTn id="12" dur="500"/>
                                        <p:tgtEl>
                                          <p:spTgt spid="112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71"/>
                                        </p:tgtEl>
                                        <p:attrNameLst>
                                          <p:attrName>style.visibility</p:attrName>
                                        </p:attrNameLst>
                                      </p:cBhvr>
                                      <p:to>
                                        <p:strVal val="visible"/>
                                      </p:to>
                                    </p:set>
                                    <p:animEffect transition="in" filter="blinds(horizontal)">
                                      <p:cBhvr>
                                        <p:cTn id="17" dur="500"/>
                                        <p:tgtEl>
                                          <p:spTgt spid="112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72"/>
                                        </p:tgtEl>
                                        <p:attrNameLst>
                                          <p:attrName>style.visibility</p:attrName>
                                        </p:attrNameLst>
                                      </p:cBhvr>
                                      <p:to>
                                        <p:strVal val="visible"/>
                                      </p:to>
                                    </p:set>
                                    <p:animEffect transition="in" filter="blinds(horizontal)">
                                      <p:cBhvr>
                                        <p:cTn id="22"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0" grpId="0"/>
      <p:bldP spid="11271" grpId="0"/>
      <p:bldP spid="1127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3796" name="Text Box 4"/>
          <p:cNvSpPr txBox="1">
            <a:spLocks noChangeArrowheads="1"/>
          </p:cNvSpPr>
          <p:nvPr/>
        </p:nvSpPr>
        <p:spPr bwMode="auto">
          <a:xfrm>
            <a:off x="1258888" y="1759790"/>
            <a:ext cx="7129462" cy="1675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b="1" dirty="0" smtClean="0">
                <a:solidFill>
                  <a:srgbClr val="0000FF"/>
                </a:solidFill>
                <a:latin typeface="Arial" panose="020B0604020202020204" pitchFamily="34" charset="0"/>
              </a:rPr>
              <a:t>Think </a:t>
            </a:r>
            <a:r>
              <a:rPr lang="en-US" altLang="zh-CN" sz="3200" b="1" dirty="0">
                <a:solidFill>
                  <a:srgbClr val="0000FF"/>
                </a:solidFill>
                <a:latin typeface="Arial" panose="020B0604020202020204" pitchFamily="34" charset="0"/>
              </a:rPr>
              <a:t>about the environment in your town/ city </a:t>
            </a:r>
            <a:r>
              <a:rPr lang="en-US" altLang="zh-CN" sz="3200" b="1" dirty="0" smtClean="0">
                <a:solidFill>
                  <a:srgbClr val="0000FF"/>
                </a:solidFill>
                <a:latin typeface="Arial" panose="020B0604020202020204" pitchFamily="34" charset="0"/>
              </a:rPr>
              <a:t>and </a:t>
            </a:r>
            <a:r>
              <a:rPr lang="en-US" altLang="zh-CN" sz="3200" b="1" dirty="0">
                <a:solidFill>
                  <a:srgbClr val="0000FF"/>
                </a:solidFill>
                <a:latin typeface="Arial" panose="020B0604020202020204" pitchFamily="34" charset="0"/>
              </a:rPr>
              <a:t>complete the chart below.</a:t>
            </a:r>
          </a:p>
        </p:txBody>
      </p:sp>
      <p:sp>
        <p:nvSpPr>
          <p:cNvPr id="33797" name="Text Box 5"/>
          <p:cNvSpPr txBox="1">
            <a:spLocks noChangeArrowheads="1"/>
          </p:cNvSpPr>
          <p:nvPr/>
        </p:nvSpPr>
        <p:spPr bwMode="auto">
          <a:xfrm>
            <a:off x="1187451" y="3559643"/>
            <a:ext cx="7561014"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3200" b="1" dirty="0"/>
              <a:t>Which parts of the town/ city have a nice environment? Why are they nice?</a:t>
            </a:r>
          </a:p>
          <a:p>
            <a:pPr>
              <a:lnSpc>
                <a:spcPct val="120000"/>
              </a:lnSpc>
            </a:pPr>
            <a:r>
              <a:rPr lang="en-US" altLang="zh-CN" sz="3200" b="1" dirty="0"/>
              <a:t>Which parts need to be improved? Why?</a:t>
            </a:r>
          </a:p>
        </p:txBody>
      </p:sp>
      <p:sp>
        <p:nvSpPr>
          <p:cNvPr id="33798" name="Oval 2"/>
          <p:cNvSpPr>
            <a:spLocks noChangeArrowheads="1"/>
          </p:cNvSpPr>
          <p:nvPr/>
        </p:nvSpPr>
        <p:spPr bwMode="auto">
          <a:xfrm>
            <a:off x="539750" y="1831228"/>
            <a:ext cx="647700" cy="647700"/>
          </a:xfrm>
          <a:prstGeom prst="ellipse">
            <a:avLst/>
          </a:prstGeom>
          <a:solidFill>
            <a:srgbClr val="FFFF00"/>
          </a:solidFill>
          <a:ln w="9525">
            <a:solidFill>
              <a:schemeClr val="tx1"/>
            </a:solidFill>
            <a:round/>
            <a:headEnd/>
            <a:tailEnd/>
          </a:ln>
        </p:spPr>
        <p:txBody>
          <a:bodyPr wrap="none" lIns="91435" tIns="45717" rIns="91435" bIns="45717"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3400" b="1">
                <a:solidFill>
                  <a:srgbClr val="0000FF"/>
                </a:solidFill>
                <a:latin typeface="Times New Roman" panose="02020603050405020304" pitchFamily="18" charset="0"/>
              </a:rPr>
              <a:t>3a</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6919" t="7809" r="2384" b="16248"/>
          <a:stretch/>
        </p:blipFill>
        <p:spPr>
          <a:xfrm>
            <a:off x="1835696" y="332656"/>
            <a:ext cx="5040561" cy="1134127"/>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15445" name="Group 85"/>
          <p:cNvGraphicFramePr>
            <a:graphicFrameLocks noGrp="1"/>
          </p:cNvGraphicFramePr>
          <p:nvPr>
            <p:ph idx="4294967295"/>
          </p:nvPr>
        </p:nvGraphicFramePr>
        <p:xfrm>
          <a:off x="468313" y="836613"/>
          <a:ext cx="8351837" cy="4822820"/>
        </p:xfrm>
        <a:graphic>
          <a:graphicData uri="http://schemas.openxmlformats.org/drawingml/2006/table">
            <a:tbl>
              <a:tblPr/>
              <a:tblGrid>
                <a:gridCol w="2447925"/>
                <a:gridCol w="1693862"/>
                <a:gridCol w="2411413"/>
                <a:gridCol w="1798637"/>
              </a:tblGrid>
              <a:tr h="9969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Good environment</a:t>
                      </a: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   Why </a:t>
                      </a:r>
                    </a:p>
                  </a:txBody>
                  <a:tcPr marL="91435" marR="91435"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Bad environment</a:t>
                      </a:r>
                    </a:p>
                  </a:txBody>
                  <a:tcPr marL="91435" marR="91435"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   Why </a:t>
                      </a: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66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5" marR="91435"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5" marR="91435"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68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5" marR="91435"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5" marR="91435"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25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5" marR="91435"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5" marR="91435"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5" marR="91435"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5" marR="91435"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00" name="Text Box 40"/>
          <p:cNvSpPr txBox="1">
            <a:spLocks noChangeArrowheads="1"/>
          </p:cNvSpPr>
          <p:nvPr/>
        </p:nvSpPr>
        <p:spPr bwMode="auto">
          <a:xfrm>
            <a:off x="827088" y="2349500"/>
            <a:ext cx="1019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r>
              <a:rPr lang="en-US" altLang="zh-CN" sz="3200" b="1" dirty="0"/>
              <a:t>park</a:t>
            </a:r>
          </a:p>
        </p:txBody>
      </p:sp>
      <p:sp>
        <p:nvSpPr>
          <p:cNvPr id="15401" name="Text Box 41"/>
          <p:cNvSpPr txBox="1">
            <a:spLocks noChangeArrowheads="1"/>
          </p:cNvSpPr>
          <p:nvPr/>
        </p:nvSpPr>
        <p:spPr bwMode="auto">
          <a:xfrm>
            <a:off x="2987675" y="2133600"/>
            <a:ext cx="1584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r>
              <a:rPr lang="en-US" altLang="zh-CN" sz="3200" b="1" dirty="0" smtClean="0">
                <a:solidFill>
                  <a:srgbClr val="FF0000"/>
                </a:solidFill>
              </a:rPr>
              <a:t>The </a:t>
            </a:r>
            <a:r>
              <a:rPr lang="en-US" altLang="zh-CN" sz="3200" b="1" dirty="0">
                <a:solidFill>
                  <a:srgbClr val="FF0000"/>
                </a:solidFill>
              </a:rPr>
              <a:t>air is </a:t>
            </a:r>
            <a:r>
              <a:rPr lang="en-US" altLang="zh-CN" sz="3200" b="1" dirty="0" smtClean="0">
                <a:solidFill>
                  <a:srgbClr val="FF0000"/>
                </a:solidFill>
              </a:rPr>
              <a:t>clean.</a:t>
            </a:r>
            <a:endParaRPr lang="en-US" altLang="zh-CN" sz="3200" b="1" dirty="0">
              <a:solidFill>
                <a:srgbClr val="FF0000"/>
              </a:solidFill>
            </a:endParaRPr>
          </a:p>
        </p:txBody>
      </p:sp>
      <p:sp>
        <p:nvSpPr>
          <p:cNvPr id="15412" name="Text Box 52"/>
          <p:cNvSpPr txBox="1">
            <a:spLocks noChangeArrowheads="1"/>
          </p:cNvSpPr>
          <p:nvPr/>
        </p:nvSpPr>
        <p:spPr bwMode="auto">
          <a:xfrm>
            <a:off x="755650" y="3644900"/>
            <a:ext cx="1416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r>
              <a:rPr lang="en-US" altLang="zh-CN" sz="3200" b="1"/>
              <a:t>streets </a:t>
            </a:r>
          </a:p>
        </p:txBody>
      </p:sp>
      <p:sp>
        <p:nvSpPr>
          <p:cNvPr id="15413" name="Text Box 53"/>
          <p:cNvSpPr txBox="1">
            <a:spLocks noChangeArrowheads="1"/>
          </p:cNvSpPr>
          <p:nvPr/>
        </p:nvSpPr>
        <p:spPr bwMode="auto">
          <a:xfrm>
            <a:off x="2916238" y="3429000"/>
            <a:ext cx="17478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r>
              <a:rPr lang="en-US" altLang="zh-CN" sz="3200" b="1">
                <a:solidFill>
                  <a:srgbClr val="FF0000"/>
                </a:solidFill>
              </a:rPr>
              <a:t>so many trees</a:t>
            </a:r>
          </a:p>
        </p:txBody>
      </p:sp>
      <p:sp>
        <p:nvSpPr>
          <p:cNvPr id="15414" name="Text Box 54"/>
          <p:cNvSpPr txBox="1">
            <a:spLocks noChangeArrowheads="1"/>
          </p:cNvSpPr>
          <p:nvPr/>
        </p:nvSpPr>
        <p:spPr bwMode="auto">
          <a:xfrm>
            <a:off x="468313" y="4797425"/>
            <a:ext cx="2171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r>
              <a:rPr lang="en-US" altLang="zh-CN" sz="3200" b="1"/>
              <a:t>restaurants</a:t>
            </a:r>
          </a:p>
        </p:txBody>
      </p:sp>
      <p:sp>
        <p:nvSpPr>
          <p:cNvPr id="15416" name="Text Box 56"/>
          <p:cNvSpPr txBox="1">
            <a:spLocks noChangeArrowheads="1"/>
          </p:cNvSpPr>
          <p:nvPr/>
        </p:nvSpPr>
        <p:spPr bwMode="auto">
          <a:xfrm>
            <a:off x="2843213" y="4581525"/>
            <a:ext cx="18732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r>
              <a:rPr lang="en-US" altLang="zh-CN" sz="3200" b="1">
                <a:solidFill>
                  <a:srgbClr val="FF0000"/>
                </a:solidFill>
              </a:rPr>
              <a:t>clean and tidy</a:t>
            </a:r>
          </a:p>
        </p:txBody>
      </p:sp>
      <p:sp>
        <p:nvSpPr>
          <p:cNvPr id="15420" name="Text Box 60"/>
          <p:cNvSpPr txBox="1">
            <a:spLocks noChangeArrowheads="1"/>
          </p:cNvSpPr>
          <p:nvPr/>
        </p:nvSpPr>
        <p:spPr bwMode="auto">
          <a:xfrm>
            <a:off x="4932363" y="2349500"/>
            <a:ext cx="1144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r>
              <a:rPr lang="en-US" altLang="zh-CN" sz="3200" b="1"/>
              <a:t>river </a:t>
            </a:r>
          </a:p>
        </p:txBody>
      </p:sp>
      <p:sp>
        <p:nvSpPr>
          <p:cNvPr id="15421" name="Text Box 61"/>
          <p:cNvSpPr txBox="1">
            <a:spLocks noChangeArrowheads="1"/>
          </p:cNvSpPr>
          <p:nvPr/>
        </p:nvSpPr>
        <p:spPr bwMode="auto">
          <a:xfrm>
            <a:off x="7092950" y="2133600"/>
            <a:ext cx="1676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r>
              <a:rPr lang="en-US" altLang="zh-CN" sz="3200" b="1">
                <a:solidFill>
                  <a:srgbClr val="FF0000"/>
                </a:solidFill>
              </a:rPr>
              <a:t>a lot of rubbish</a:t>
            </a:r>
          </a:p>
        </p:txBody>
      </p:sp>
      <p:sp>
        <p:nvSpPr>
          <p:cNvPr id="15422" name="Text Box 62"/>
          <p:cNvSpPr txBox="1">
            <a:spLocks noChangeArrowheads="1"/>
          </p:cNvSpPr>
          <p:nvPr/>
        </p:nvSpPr>
        <p:spPr bwMode="auto">
          <a:xfrm>
            <a:off x="7019925" y="3429000"/>
            <a:ext cx="17478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r>
              <a:rPr lang="en-US" altLang="zh-CN" sz="3200" b="1">
                <a:solidFill>
                  <a:srgbClr val="FF0000"/>
                </a:solidFill>
              </a:rPr>
              <a:t>so many cars</a:t>
            </a:r>
          </a:p>
        </p:txBody>
      </p:sp>
      <p:sp>
        <p:nvSpPr>
          <p:cNvPr id="15423" name="Text Box 63"/>
          <p:cNvSpPr txBox="1">
            <a:spLocks noChangeArrowheads="1"/>
          </p:cNvSpPr>
          <p:nvPr/>
        </p:nvSpPr>
        <p:spPr bwMode="auto">
          <a:xfrm>
            <a:off x="5076825" y="4868863"/>
            <a:ext cx="782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r>
              <a:rPr lang="en-US" altLang="zh-CN" sz="3200" b="1"/>
              <a:t>air </a:t>
            </a:r>
          </a:p>
        </p:txBody>
      </p:sp>
      <p:sp>
        <p:nvSpPr>
          <p:cNvPr id="15424" name="Text Box 64"/>
          <p:cNvSpPr txBox="1">
            <a:spLocks noChangeArrowheads="1"/>
          </p:cNvSpPr>
          <p:nvPr/>
        </p:nvSpPr>
        <p:spPr bwMode="auto">
          <a:xfrm>
            <a:off x="6948488" y="4522788"/>
            <a:ext cx="18986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r>
              <a:rPr lang="en-US" altLang="zh-CN" sz="3200" b="1">
                <a:solidFill>
                  <a:srgbClr val="FF0000"/>
                </a:solidFill>
              </a:rPr>
              <a:t>too many </a:t>
            </a:r>
          </a:p>
          <a:p>
            <a:r>
              <a:rPr lang="en-US" altLang="zh-CN" sz="3200" b="1">
                <a:solidFill>
                  <a:srgbClr val="FF0000"/>
                </a:solidFill>
              </a:rPr>
              <a:t>factories</a:t>
            </a:r>
          </a:p>
        </p:txBody>
      </p:sp>
      <p:sp>
        <p:nvSpPr>
          <p:cNvPr id="15426" name="Text Box 66"/>
          <p:cNvSpPr txBox="1">
            <a:spLocks noChangeArrowheads="1"/>
          </p:cNvSpPr>
          <p:nvPr/>
        </p:nvSpPr>
        <p:spPr bwMode="auto">
          <a:xfrm>
            <a:off x="4787900" y="3644900"/>
            <a:ext cx="1416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spAutoFit/>
          </a:bodyPr>
          <a:lstStyle/>
          <a:p>
            <a:r>
              <a:rPr lang="en-US" altLang="zh-CN" sz="3200" b="1"/>
              <a:t>streets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400"/>
                                        </p:tgtEl>
                                        <p:attrNameLst>
                                          <p:attrName>style.visibility</p:attrName>
                                        </p:attrNameLst>
                                      </p:cBhvr>
                                      <p:to>
                                        <p:strVal val="visible"/>
                                      </p:to>
                                    </p:set>
                                    <p:animEffect transition="in" filter="barn(inVertical)">
                                      <p:cBhvr>
                                        <p:cTn id="7" dur="500"/>
                                        <p:tgtEl>
                                          <p:spTgt spid="1540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5412"/>
                                        </p:tgtEl>
                                        <p:attrNameLst>
                                          <p:attrName>style.visibility</p:attrName>
                                        </p:attrNameLst>
                                      </p:cBhvr>
                                      <p:to>
                                        <p:strVal val="visible"/>
                                      </p:to>
                                    </p:set>
                                    <p:animEffect transition="in" filter="barn(inVertical)">
                                      <p:cBhvr>
                                        <p:cTn id="11" dur="500"/>
                                        <p:tgtEl>
                                          <p:spTgt spid="154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5414"/>
                                        </p:tgtEl>
                                        <p:attrNameLst>
                                          <p:attrName>style.visibility</p:attrName>
                                        </p:attrNameLst>
                                      </p:cBhvr>
                                      <p:to>
                                        <p:strVal val="visible"/>
                                      </p:to>
                                    </p:set>
                                    <p:animEffect transition="in" filter="barn(inVertical)">
                                      <p:cBhvr>
                                        <p:cTn id="15" dur="500"/>
                                        <p:tgtEl>
                                          <p:spTgt spid="1541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5420"/>
                                        </p:tgtEl>
                                        <p:attrNameLst>
                                          <p:attrName>style.visibility</p:attrName>
                                        </p:attrNameLst>
                                      </p:cBhvr>
                                      <p:to>
                                        <p:strVal val="visible"/>
                                      </p:to>
                                    </p:set>
                                    <p:animEffect transition="in" filter="barn(inVertical)">
                                      <p:cBhvr>
                                        <p:cTn id="20" dur="500"/>
                                        <p:tgtEl>
                                          <p:spTgt spid="15420"/>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15426"/>
                                        </p:tgtEl>
                                        <p:attrNameLst>
                                          <p:attrName>style.visibility</p:attrName>
                                        </p:attrNameLst>
                                      </p:cBhvr>
                                      <p:to>
                                        <p:strVal val="visible"/>
                                      </p:to>
                                    </p:set>
                                    <p:animEffect transition="in" filter="barn(inVertical)">
                                      <p:cBhvr>
                                        <p:cTn id="24" dur="500"/>
                                        <p:tgtEl>
                                          <p:spTgt spid="15426"/>
                                        </p:tgtEl>
                                      </p:cBhvr>
                                    </p:animEffect>
                                  </p:childTnLst>
                                </p:cTn>
                              </p:par>
                            </p:childTnLst>
                          </p:cTn>
                        </p:par>
                        <p:par>
                          <p:cTn id="25" fill="hold">
                            <p:stCondLst>
                              <p:cond delay="1000"/>
                            </p:stCondLst>
                            <p:childTnLst>
                              <p:par>
                                <p:cTn id="26" presetID="16" presetClass="entr" presetSubtype="21" fill="hold" grpId="0" nodeType="afterEffect">
                                  <p:stCondLst>
                                    <p:cond delay="0"/>
                                  </p:stCondLst>
                                  <p:childTnLst>
                                    <p:set>
                                      <p:cBhvr>
                                        <p:cTn id="27" dur="1" fill="hold">
                                          <p:stCondLst>
                                            <p:cond delay="0"/>
                                          </p:stCondLst>
                                        </p:cTn>
                                        <p:tgtEl>
                                          <p:spTgt spid="15423"/>
                                        </p:tgtEl>
                                        <p:attrNameLst>
                                          <p:attrName>style.visibility</p:attrName>
                                        </p:attrNameLst>
                                      </p:cBhvr>
                                      <p:to>
                                        <p:strVal val="visible"/>
                                      </p:to>
                                    </p:set>
                                    <p:animEffect transition="in" filter="barn(inVertical)">
                                      <p:cBhvr>
                                        <p:cTn id="28" dur="500"/>
                                        <p:tgtEl>
                                          <p:spTgt spid="15423"/>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5401"/>
                                        </p:tgtEl>
                                        <p:attrNameLst>
                                          <p:attrName>style.visibility</p:attrName>
                                        </p:attrNameLst>
                                      </p:cBhvr>
                                      <p:to>
                                        <p:strVal val="visible"/>
                                      </p:to>
                                    </p:set>
                                    <p:animEffect transition="in" filter="box(in)">
                                      <p:cBhvr>
                                        <p:cTn id="33" dur="500"/>
                                        <p:tgtEl>
                                          <p:spTgt spid="1540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5413"/>
                                        </p:tgtEl>
                                        <p:attrNameLst>
                                          <p:attrName>style.visibility</p:attrName>
                                        </p:attrNameLst>
                                      </p:cBhvr>
                                      <p:to>
                                        <p:strVal val="visible"/>
                                      </p:to>
                                    </p:set>
                                    <p:animEffect transition="in" filter="box(in)">
                                      <p:cBhvr>
                                        <p:cTn id="38" dur="500"/>
                                        <p:tgtEl>
                                          <p:spTgt spid="154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5416"/>
                                        </p:tgtEl>
                                        <p:attrNameLst>
                                          <p:attrName>style.visibility</p:attrName>
                                        </p:attrNameLst>
                                      </p:cBhvr>
                                      <p:to>
                                        <p:strVal val="visible"/>
                                      </p:to>
                                    </p:set>
                                    <p:animEffect transition="in" filter="box(in)">
                                      <p:cBhvr>
                                        <p:cTn id="43" dur="500"/>
                                        <p:tgtEl>
                                          <p:spTgt spid="154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5421"/>
                                        </p:tgtEl>
                                        <p:attrNameLst>
                                          <p:attrName>style.visibility</p:attrName>
                                        </p:attrNameLst>
                                      </p:cBhvr>
                                      <p:to>
                                        <p:strVal val="visible"/>
                                      </p:to>
                                    </p:set>
                                    <p:animEffect transition="in" filter="box(in)">
                                      <p:cBhvr>
                                        <p:cTn id="48" dur="500"/>
                                        <p:tgtEl>
                                          <p:spTgt spid="1542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5422"/>
                                        </p:tgtEl>
                                        <p:attrNameLst>
                                          <p:attrName>style.visibility</p:attrName>
                                        </p:attrNameLst>
                                      </p:cBhvr>
                                      <p:to>
                                        <p:strVal val="visible"/>
                                      </p:to>
                                    </p:set>
                                    <p:animEffect transition="in" filter="box(in)">
                                      <p:cBhvr>
                                        <p:cTn id="53" dur="500"/>
                                        <p:tgtEl>
                                          <p:spTgt spid="1542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15424"/>
                                        </p:tgtEl>
                                        <p:attrNameLst>
                                          <p:attrName>style.visibility</p:attrName>
                                        </p:attrNameLst>
                                      </p:cBhvr>
                                      <p:to>
                                        <p:strVal val="visible"/>
                                      </p:to>
                                    </p:set>
                                    <p:animEffect transition="in" filter="box(in)">
                                      <p:cBhvr>
                                        <p:cTn id="58" dur="500"/>
                                        <p:tgtEl>
                                          <p:spTgt spid="15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0" grpId="0"/>
      <p:bldP spid="15401" grpId="0"/>
      <p:bldP spid="15412" grpId="0"/>
      <p:bldP spid="15413" grpId="0"/>
      <p:bldP spid="15414" grpId="0"/>
      <p:bldP spid="15416" grpId="0"/>
      <p:bldP spid="15420" grpId="0"/>
      <p:bldP spid="15421" grpId="0"/>
      <p:bldP spid="15422" grpId="0"/>
      <p:bldP spid="15423" grpId="0"/>
      <p:bldP spid="15424" grpId="0"/>
      <p:bldP spid="154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4340" name="Oval 2"/>
          <p:cNvSpPr>
            <a:spLocks noChangeArrowheads="1"/>
          </p:cNvSpPr>
          <p:nvPr/>
        </p:nvSpPr>
        <p:spPr bwMode="auto">
          <a:xfrm>
            <a:off x="539750" y="620713"/>
            <a:ext cx="647700" cy="719137"/>
          </a:xfrm>
          <a:prstGeom prst="ellipse">
            <a:avLst/>
          </a:prstGeom>
          <a:solidFill>
            <a:srgbClr val="FFFF00"/>
          </a:solidFill>
          <a:ln w="9525">
            <a:solidFill>
              <a:schemeClr val="tx1"/>
            </a:solidFill>
            <a:round/>
            <a:headEnd/>
            <a:tailEnd/>
          </a:ln>
        </p:spPr>
        <p:txBody>
          <a:bodyPr wrap="none" lIns="91435" tIns="45717" rIns="91435" bIns="45717"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3400" b="1">
                <a:solidFill>
                  <a:srgbClr val="0000FF"/>
                </a:solidFill>
                <a:latin typeface="Times New Roman" panose="02020603050405020304" pitchFamily="18" charset="0"/>
              </a:rPr>
              <a:t>3b</a:t>
            </a:r>
          </a:p>
        </p:txBody>
      </p:sp>
      <p:sp>
        <p:nvSpPr>
          <p:cNvPr id="14342" name="Text Box 6"/>
          <p:cNvSpPr txBox="1">
            <a:spLocks noChangeArrowheads="1"/>
          </p:cNvSpPr>
          <p:nvPr/>
        </p:nvSpPr>
        <p:spPr bwMode="auto">
          <a:xfrm>
            <a:off x="1258888" y="476250"/>
            <a:ext cx="6985000" cy="181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7" rIns="91435" bIns="45717">
            <a:spAutoFit/>
          </a:bodyPr>
          <a:lstStyle/>
          <a:p>
            <a:pPr>
              <a:lnSpc>
                <a:spcPct val="120000"/>
              </a:lnSpc>
            </a:pPr>
            <a:r>
              <a:rPr lang="en-US" altLang="zh-CN" sz="3200" b="1" dirty="0">
                <a:solidFill>
                  <a:srgbClr val="0000FF"/>
                </a:solidFill>
                <a:latin typeface="Arial" panose="020B0604020202020204" pitchFamily="34" charset="0"/>
              </a:rPr>
              <a:t>Write a letter to the city mayor about the problems and your suggestions.</a:t>
            </a:r>
          </a:p>
        </p:txBody>
      </p:sp>
      <p:sp>
        <p:nvSpPr>
          <p:cNvPr id="14343" name="Text Box 7"/>
          <p:cNvSpPr txBox="1">
            <a:spLocks noChangeArrowheads="1"/>
          </p:cNvSpPr>
          <p:nvPr/>
        </p:nvSpPr>
        <p:spPr bwMode="auto">
          <a:xfrm>
            <a:off x="1187450" y="2287061"/>
            <a:ext cx="7596832" cy="3844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5" tIns="45717" rIns="91435" bIns="45717">
            <a:spAutoFit/>
          </a:bodyPr>
          <a:lstStyle/>
          <a:p>
            <a:pPr>
              <a:lnSpc>
                <a:spcPct val="110000"/>
              </a:lnSpc>
            </a:pPr>
            <a:r>
              <a:rPr lang="en-US" altLang="zh-CN" sz="3200" b="1" dirty="0"/>
              <a:t>In your letter, describe the environmental</a:t>
            </a:r>
          </a:p>
          <a:p>
            <a:pPr>
              <a:lnSpc>
                <a:spcPct val="110000"/>
              </a:lnSpc>
            </a:pPr>
            <a:r>
              <a:rPr lang="en-US" altLang="zh-CN" sz="3200" b="1" dirty="0"/>
              <a:t>problems in your town/city.</a:t>
            </a:r>
          </a:p>
          <a:p>
            <a:pPr>
              <a:lnSpc>
                <a:spcPct val="110000"/>
              </a:lnSpc>
            </a:pPr>
            <a:r>
              <a:rPr lang="en-US" altLang="zh-CN" sz="3200" b="1" dirty="0">
                <a:solidFill>
                  <a:srgbClr val="FF0000"/>
                </a:solidFill>
              </a:rPr>
              <a:t>1. What are the problems?</a:t>
            </a:r>
          </a:p>
          <a:p>
            <a:pPr>
              <a:lnSpc>
                <a:spcPct val="110000"/>
              </a:lnSpc>
            </a:pPr>
            <a:r>
              <a:rPr lang="en-US" altLang="zh-CN" sz="3200" b="1" dirty="0">
                <a:solidFill>
                  <a:srgbClr val="FF0000"/>
                </a:solidFill>
              </a:rPr>
              <a:t>2. Where are they?</a:t>
            </a:r>
          </a:p>
          <a:p>
            <a:pPr>
              <a:lnSpc>
                <a:spcPct val="110000"/>
              </a:lnSpc>
            </a:pPr>
            <a:r>
              <a:rPr lang="en-US" altLang="zh-CN" sz="3200" b="1" dirty="0">
                <a:solidFill>
                  <a:srgbClr val="FF0000"/>
                </a:solidFill>
              </a:rPr>
              <a:t>3. What or who is causing these problems</a:t>
            </a:r>
            <a:r>
              <a:rPr lang="en-US" altLang="zh-CN" sz="3200" b="1" dirty="0" smtClean="0">
                <a:solidFill>
                  <a:srgbClr val="FF0000"/>
                </a:solidFill>
              </a:rPr>
              <a:t>?</a:t>
            </a:r>
          </a:p>
          <a:p>
            <a:pPr>
              <a:lnSpc>
                <a:spcPct val="110000"/>
              </a:lnSpc>
            </a:pPr>
            <a:r>
              <a:rPr lang="en-US" altLang="zh-CN" sz="3200" b="1" dirty="0"/>
              <a:t>Then, give suggestions or possible ways to solve the problems</a:t>
            </a:r>
            <a:r>
              <a:rPr lang="en-US" altLang="zh-CN" sz="3200" b="1" dirty="0" smtClean="0"/>
              <a:t>.</a:t>
            </a:r>
            <a:endParaRPr lang="en-US" altLang="zh-CN" sz="3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wipe(up)">
                                      <p:cBhvr>
                                        <p:cTn id="7"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1823</TotalTime>
  <Words>1488</Words>
  <Application>Microsoft Office PowerPoint</Application>
  <PresentationFormat>全屏显示(4:3)</PresentationFormat>
  <Paragraphs>244</Paragraphs>
  <Slides>27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宋体</vt:lpstr>
      <vt:lpstr>Arial</vt:lpstr>
      <vt:lpstr>Times New Roman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Administrator</cp:lastModifiedBy>
  <cp:revision>149</cp:revision>
  <dcterms:created xsi:type="dcterms:W3CDTF">2014-05-26T09:13:48Z</dcterms:created>
  <dcterms:modified xsi:type="dcterms:W3CDTF">2020-09-09T02:45:38Z</dcterms:modified>
</cp:coreProperties>
</file>