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0"/>
  </p:notesMasterIdLst>
  <p:sldIdLst>
    <p:sldId id="392" r:id="rId2"/>
    <p:sldId id="393" r:id="rId3"/>
    <p:sldId id="276" r:id="rId4"/>
    <p:sldId id="395" r:id="rId5"/>
    <p:sldId id="396" r:id="rId6"/>
    <p:sldId id="377" r:id="rId7"/>
    <p:sldId id="397" r:id="rId8"/>
    <p:sldId id="398" r:id="rId9"/>
    <p:sldId id="399" r:id="rId10"/>
    <p:sldId id="319" r:id="rId11"/>
    <p:sldId id="360" r:id="rId12"/>
    <p:sldId id="400" r:id="rId13"/>
    <p:sldId id="401" r:id="rId14"/>
    <p:sldId id="403" r:id="rId15"/>
    <p:sldId id="402" r:id="rId16"/>
    <p:sldId id="404" r:id="rId17"/>
    <p:sldId id="405" r:id="rId18"/>
    <p:sldId id="369" r:id="rId19"/>
    <p:sldId id="338" r:id="rId20"/>
    <p:sldId id="406" r:id="rId21"/>
    <p:sldId id="407" r:id="rId22"/>
    <p:sldId id="408" r:id="rId23"/>
    <p:sldId id="357" r:id="rId24"/>
    <p:sldId id="358" r:id="rId25"/>
    <p:sldId id="409" r:id="rId26"/>
    <p:sldId id="410" r:id="rId27"/>
    <p:sldId id="411" r:id="rId28"/>
    <p:sldId id="412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FF33CC"/>
    <a:srgbClr val="CC00FF"/>
    <a:srgbClr val="66FFCC"/>
    <a:srgbClr val="66FFFF"/>
    <a:srgbClr val="FFFF00"/>
    <a:srgbClr val="FF0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4" autoAdjust="0"/>
    <p:restoredTop sz="95494" autoAdjust="0"/>
  </p:normalViewPr>
  <p:slideViewPr>
    <p:cSldViewPr>
      <p:cViewPr varScale="1">
        <p:scale>
          <a:sx n="88" d="100"/>
          <a:sy n="88" d="100"/>
        </p:scale>
        <p:origin x="3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7EACF-23C5-43F5-AD97-08ED1D9557C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A3C02-0A22-4691-8C1A-83BCD6173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9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A3C02-0A22-4691-8C1A-83BCD6173D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9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A3C02-0A22-4691-8C1A-83BCD6173D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4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A3C02-0A22-4691-8C1A-83BCD6173D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F8D19-35F1-4D46-AC16-06D4DC142F0E}" type="datetimeFigureOut">
              <a:rPr lang="zh-CN" altLang="en-US"/>
              <a:pPr/>
              <a:t>2020/9/3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34D29-67EE-4341-BF18-102E9EDD869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17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8C7C7E-4883-48A5-9462-9C5E7A7BEFCC}" type="datetimeFigureOut">
              <a:rPr lang="zh-CN" altLang="en-US"/>
              <a:pPr/>
              <a:t>2020/9/3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39129-38DD-4CB6-96F6-0400D5B94B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0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07737-DEDA-485A-93B7-4F5F5D2668D5}" type="datetimeFigureOut">
              <a:rPr lang="zh-CN" altLang="en-US"/>
              <a:pPr/>
              <a:t>2020/9/3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34082-2812-4F02-B603-A9C586D52C0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168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38D0666-AB27-4718-ACA2-880360C4FB63}" type="datetimeFigureOut">
              <a:rPr lang="zh-CN" altLang="en-US"/>
              <a:pPr/>
              <a:t>2020/9/3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DC2E03B-5E65-4C09-A768-35B82D436A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56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C747A-E71F-4C9F-A6AA-E56901187AAD}" type="datetimeFigureOut">
              <a:rPr lang="zh-CN" altLang="en-US"/>
              <a:pPr/>
              <a:t>2020/9/3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18CA6-DF38-4FDB-B3E1-79C340181B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7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0DBA39-34F1-45B9-B3A0-4E8B882026C1}" type="datetimeFigureOut">
              <a:rPr lang="zh-CN" altLang="en-US"/>
              <a:pPr/>
              <a:t>2020/9/3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020B7-82BF-4BB0-949A-D2F02FE1ED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80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329D16-50C6-4A43-93E0-50F30E8F44CF}" type="datetimeFigureOut">
              <a:rPr lang="zh-CN" altLang="en-US"/>
              <a:pPr/>
              <a:t>2020/9/3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06751-635D-479B-8386-94F99D791CB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40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4689F9-F46B-45DE-96BE-EDCCF345FCBA}" type="datetimeFigureOut">
              <a:rPr lang="zh-CN" altLang="en-US"/>
              <a:pPr/>
              <a:t>2020/9/3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351FC-9093-40E1-951E-680A34B1E2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44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8D6DD-4E07-47CD-BD49-24D6299F4033}" type="datetimeFigureOut">
              <a:rPr lang="zh-CN" altLang="en-US"/>
              <a:pPr/>
              <a:t>2020/9/3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D5FE-05FA-4366-815E-71466D8B95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48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D40C7A-4257-4321-A99E-2EAE702F504F}" type="datetimeFigureOut">
              <a:rPr lang="zh-CN" altLang="en-US"/>
              <a:pPr/>
              <a:t>2020/9/3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6515D-D62A-497E-BE97-90AF318B62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29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FDFE87-6250-471E-92BE-F07BAD0ED9A9}" type="datetimeFigureOut">
              <a:rPr lang="zh-CN" altLang="en-US"/>
              <a:pPr/>
              <a:t>2020/9/3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AA2A7-BD85-4534-8057-4A9BA3263F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8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1F411-2CF2-45A7-8714-A6C9EE8E8512}" type="datetimeFigureOut">
              <a:rPr lang="zh-CN" altLang="en-US"/>
              <a:pPr/>
              <a:t>2020/9/3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EC260-C772-47A7-B35B-7B50D21BE0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20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2BD5DBF-A772-4C31-95A1-2173679647D3}" type="datetimeFigureOut">
              <a:rPr lang="zh-CN" altLang="en-US"/>
              <a:pPr/>
              <a:t>2020/9/3</a:t>
            </a:fld>
            <a:endParaRPr lang="en-US" altLang="zh-CN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A80243F-540E-4C8A-8678-9FAC2F9A18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124744"/>
            <a:ext cx="756084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Unit </a:t>
            </a:r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</a:t>
            </a:r>
            <a:endParaRPr lang="en-US" altLang="zh-C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You’re supposed to shake hands.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2634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548680"/>
            <a:ext cx="8316416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根据句意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及提示写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出所缺单词。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Lily, please pass the box of colored 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粉笔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me.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We hope to spend our holidays by the 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海滨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There are four 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季节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a year.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Just now she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敲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on the window to remind me to leave there.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 think the local zoo is 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值得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 visit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700808"/>
            <a:ext cx="151216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chalks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9112" y="2869297"/>
            <a:ext cx="182214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coast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1204" y="3448004"/>
            <a:ext cx="168725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seasons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4041880"/>
            <a:ext cx="194421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knocked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77272" y="5219574"/>
            <a:ext cx="149492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worth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476672"/>
            <a:ext cx="83164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You can learn more about table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礼仪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the book.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The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东部的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part of the country is very mountainous.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The homework is on the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黑板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Please copy it.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Their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护照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are here. Please call them to get them.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In April the weather usually begins to get warmer in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北方的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China.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59625" y="476672"/>
            <a:ext cx="1768759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manners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2072" y="1628800"/>
            <a:ext cx="171980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eastern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6056" y="2807616"/>
            <a:ext cx="23678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blackboard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704" y="3970371"/>
            <a:ext cx="237626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passports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359" y="5770072"/>
            <a:ext cx="194989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northern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5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06520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</a:rPr>
              <a:t>Ⅱ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根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据意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思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及提示，翻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译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下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列句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子成。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1. 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对他人喊叫是不礼貌的。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 (it, impolite)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人们不应该到处扔垃圾。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 (suppose)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我们应该准时还书。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 (expect)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他们应该什么时候去和客人打招呼</a:t>
            </a:r>
            <a:r>
              <a:rPr lang="zh-CN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？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suppose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064" y="1258648"/>
            <a:ext cx="8028384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It’s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impolite to shout at others.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3200" b="1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People aren’t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supposed to throw rubbish everywhere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3200" b="1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We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are expected to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return/give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back the book(s) on time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When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are they supposed to greet the guests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20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88640"/>
            <a:ext cx="8784976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我们应该穿西装去参加聚会吗？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 (expect)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在你们国家用手吃东西很奇怪吗？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(it, strange)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火车本应该半小时前到达。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(suppose)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我们不应该把食物带到图书馆。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 (expect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764704"/>
            <a:ext cx="79208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Are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we expected to wear suits to the party?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3200" b="1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Is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it strange to eat with your hands in your country?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3200" b="1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train was supposed to arrive half an hour ago.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3200" b="1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We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are not expected to take the food to the library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02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8784976" cy="6548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Ⅲ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根据短文内容及所给提示词填空。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indent="266700"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People have two ears but only one mouth. That means we (1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)___________________(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suppose, listen), not just speak. Listening silently is a virtue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优秀品质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 that we (2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)_________________ (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suppose, have). Then why is it important (3)_______(be) a good listener?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indent="266700"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Listening is really helpful.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indent="266700"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someone is sad or angry, he wants to talk about how he feels. At times like this,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it’s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polite for us (4)_______(listen) silently until he calms down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平静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1138796"/>
            <a:ext cx="424847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are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supposed to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listen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2451" y="2276872"/>
            <a:ext cx="382203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are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supposed to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have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3356992"/>
            <a:ext cx="1296144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to be 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5498518"/>
            <a:ext cx="1703040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to listen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50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404664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Then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we can have a good talk with him. It is a good way to help him out.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Listening is a kind of love. 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we think our parents are always talking too much. But in fact, they do so because they are worried about our health, study and so on. We (5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)___________________(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expect, listen) patiently, so our parents will feel we care about them. A loving silence is often more powerful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有力的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 than words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3861048"/>
            <a:ext cx="403244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are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expected to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listen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95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595709"/>
            <a:ext cx="8352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Listening is polite behavior.</a:t>
            </a:r>
            <a:endParaRPr lang="zh-CN" altLang="zh-CN" sz="3200" b="1" kern="100" dirty="0" smtClean="0">
              <a:latin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It’s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impolite (6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)________(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want) others to listen to us and forget to listen to them. In order to show our respect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尊重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 for others, we (7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)___________________(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suppose, listen) to them first. Then we can express our ideas.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Listening sounds easy, but it's not. We (8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)___________(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should, learn) to listen with our ears and hearts as much as we can, and try to make ourselves good listeners from now on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7864" y="1173396"/>
            <a:ext cx="187220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to want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2913266"/>
            <a:ext cx="417646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are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supposed to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listen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4689952"/>
            <a:ext cx="266429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should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learn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91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6024" y="116632"/>
            <a:ext cx="8532440" cy="655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</a:rPr>
              <a:t>Ⅰ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根据句意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及提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示，补全所缺单词。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1. Everyone went to the farm </a:t>
            </a:r>
            <a:r>
              <a:rPr lang="en-US" altLang="zh-CN" sz="3200" b="1" u="sng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e             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me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yesterday. I did my homework at home.  </a:t>
            </a:r>
            <a:endParaRPr lang="zh-CN" altLang="zh-CN" sz="3200" b="1" kern="100" dirty="0" smtClean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My uncle’s daughter is my grandmother’s </a:t>
            </a:r>
            <a:r>
              <a:rPr lang="en-US" altLang="zh-CN" sz="3200" b="1" u="sng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                       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 smtClean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 There is nothing in the house. It is </a:t>
            </a:r>
            <a:r>
              <a:rPr lang="en-US" altLang="zh-CN" sz="3200" b="1" u="sng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             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 smtClean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 He </a:t>
            </a:r>
            <a:r>
              <a:rPr lang="en-US" altLang="zh-CN" sz="3200" b="1" u="sng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             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badly at school yesterday. He fought with other students.</a:t>
            </a:r>
            <a:endParaRPr lang="zh-CN" altLang="zh-CN" sz="3200" b="1" kern="100" dirty="0" smtClean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5. I bought a black jacket yesterday but now I want to </a:t>
            </a:r>
            <a:r>
              <a:rPr lang="en-US" altLang="zh-CN" sz="3200" b="1" u="sng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             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it for a blue one.</a:t>
            </a:r>
            <a:endParaRPr lang="zh-CN" altLang="zh-CN" sz="3200" b="1" kern="100" dirty="0" smtClean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 Listening, speaking, reading and writing are </a:t>
            </a:r>
            <a:r>
              <a:rPr lang="en-US" altLang="zh-CN" sz="3200" b="1" u="sng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b             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skills in English learning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58061" y="520216"/>
            <a:ext cx="1518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except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8750" y="2121970"/>
            <a:ext cx="29414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granddaughter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9808" y="2659125"/>
            <a:ext cx="1313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empty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20282" y="3202090"/>
            <a:ext cx="20108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behaved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1720" y="4797152"/>
            <a:ext cx="2016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exchange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13892" y="5875388"/>
            <a:ext cx="1313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basic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434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451693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Ⅱ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根据汉语意思完成英语句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子。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1. 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你们微笑的脸庞让我有一种宾至如归的感觉。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Your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smiling faces _______ _______ _______ _______ _______.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2. 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刚才那个男孩把叉子插到一个土豆中闹着玩。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Just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the boy _______ a fork _______ a potato for fun.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3. 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她被邀请了，但是没有露面。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She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was invited, but she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didn’t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_______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54760" y="1517883"/>
            <a:ext cx="417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make        me         feel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8862" y="2106246"/>
            <a:ext cx="2661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at         home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20" y="3282079"/>
            <a:ext cx="417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stuck                   into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2992" y="5046275"/>
            <a:ext cx="1425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show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144" y="5589240"/>
            <a:ext cx="155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up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0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1520" y="672254"/>
            <a:ext cx="864096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他指着桌子上的物体，问：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那是什么？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He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is _______ _______ the object on the table asking, “What's that?”.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5. 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我敲门了，可是没有人回应。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I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_______ _______ _______ _______, but nobody answered.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6. 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起初我觉得这里太热，不过很快就习惯了。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At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first, I felt it was hot here but I _______ _______ _______ it quickly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9672" y="1157843"/>
            <a:ext cx="2880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pointing      at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902513"/>
            <a:ext cx="6192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knocked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at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the        door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20272" y="4653136"/>
            <a:ext cx="1008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got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5228067"/>
            <a:ext cx="2664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used          to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87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1124744"/>
            <a:ext cx="864096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虽然我不擅长做饭，可是我妈妈生日那天我特地给她做了长寿面。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Although I’m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not good at cooking but I _______ _______ _______ _______ _______ to make long noodles for Mom on her birthday.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8. 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我猜想她和我年龄相仿。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I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guess she is _______ _______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2780928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went        out           of          my         way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1840" y="4522597"/>
            <a:ext cx="4824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about        my        age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45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 flipH="1">
            <a:off x="251520" y="188640"/>
            <a:ext cx="8640960" cy="683264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根据短文内容，从方框中选择恰</a:t>
            </a:r>
            <a:r>
              <a:rPr lang="zh-CN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当单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词填</a:t>
            </a:r>
            <a:r>
              <a:rPr lang="zh-CN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空。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30346"/>
              </p:ext>
            </p:extLst>
          </p:nvPr>
        </p:nvGraphicFramePr>
        <p:xfrm>
          <a:off x="683568" y="869537"/>
          <a:ext cx="7488832" cy="1034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8832"/>
              </a:tblGrid>
              <a:tr h="10477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suggest, exchange, greet, noon, get mad, gradually, custom, knock, drop by, behave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6028" y="1844824"/>
            <a:ext cx="8750468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“When in Rome, do as the Romans do.” tells us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there’re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(1)_______ in different places. After coming to America, the use of “yes” and “no” brings me a lot of trouble, because the use in Korean is different from that in English. For example, in America, at (2)_______ if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I’m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asked, “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Haven’t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had lunch yet?” and I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haven’t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lunch yet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1920" y="2420888"/>
            <a:ext cx="165618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0072" y="4725144"/>
            <a:ext cx="128776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noon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43275"/>
              </p:ext>
            </p:extLst>
          </p:nvPr>
        </p:nvGraphicFramePr>
        <p:xfrm>
          <a:off x="772830" y="771928"/>
          <a:ext cx="7488832" cy="1034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8832"/>
              </a:tblGrid>
              <a:tr h="10477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suggest, exchange, greet, noon, get mad, gradually, custom, knock, drop by, behave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14020" y="1988840"/>
            <a:ext cx="8606452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Koreans usually say, “Yes, I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haven’t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 But in English, I must say, “No, I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haven’t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 Because of this, my friends often misunderstood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误解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me.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an example. Last year I went to America as a(n) (3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student. On the first day, I (4)_______ my American friend, Bob. He asked some questions and I answered. 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5936" y="4293096"/>
            <a:ext cx="3744416" cy="63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45038" y="4885521"/>
            <a:ext cx="171093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greeted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11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736826" y="284285"/>
          <a:ext cx="7488832" cy="1034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8832"/>
              </a:tblGrid>
              <a:tr h="10477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suggest, exchange, greet, noon, get mad, gradually, custom, knock, drop by, behave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51520" y="1628800"/>
            <a:ext cx="8606452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days later, someone said I came from North Korea. I (5)_______ when I heard it. I (6)__________ Bob’s room and asked why he spread the wrong information. “Oh, you told me that. Don’t you remember?” he said. “When I asked you, ‘You are not from North Korea, are you?’ you clearly answered, ‘Yes, of course.’ It means that you’re from North Korea, yes?”</a:t>
            </a:r>
            <a:endParaRPr lang="zh-CN" altLang="zh-CN" sz="3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9872" y="2204864"/>
            <a:ext cx="18002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 mad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9125" y="2828641"/>
            <a:ext cx="4572000" cy="6317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by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01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736826" y="284285"/>
          <a:ext cx="7488832" cy="1034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8832"/>
              </a:tblGrid>
              <a:tr h="10477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suggest, exchange, greet, noon, get mad, gradually, custom, knock, drop by, behave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1357181"/>
            <a:ext cx="8606452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another example. One Sunday night, my roommate Mark brought his brother into the dorm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宿舍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That boy kept (7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table. Mark asked me, “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Isn’t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brother noisy?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Doesn’t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make you uncomfortable?” I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didn’t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 the noise, so I said “Yes!” Then I saw Mark (8)_______ strangely. He said, “Sorry!” I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couldn’t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what he was sorry for, and just said, “OK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56176" y="2492896"/>
            <a:ext cx="196296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knocking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784" y="4869160"/>
            <a:ext cx="158417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21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17337"/>
              </p:ext>
            </p:extLst>
          </p:nvPr>
        </p:nvGraphicFramePr>
        <p:xfrm>
          <a:off x="755576" y="764704"/>
          <a:ext cx="7488832" cy="1034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8832"/>
              </a:tblGrid>
              <a:tr h="10477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suggest, exchange, greet, noon, get mad, gradually, custom, knock, drop by, behave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96766" y="2084798"/>
            <a:ext cx="8606452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realized how stupid I was. That evening, I explained it to Mark and said sorry. (9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)_________,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know how to deal with such problems. Here are my (10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)__________: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take a five-second break if you are not sure of “yes” or “no”. Second, use “pardon me”, so the person may explain to you in a direct way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3236926"/>
            <a:ext cx="3096344" cy="63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Gradually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9294" y="3829351"/>
            <a:ext cx="237626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26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16024" y="548680"/>
            <a:ext cx="8748464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Ⅰ. 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根据句意从方框中选择恰当的单词填空。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We all know London, Paris and Rome are _______ cities.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He _______ his son good night every day.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She _______ her friendship with her friend Susan.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Bill came back from his vacation looking _______.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David opened the door and _______ his guests.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29273"/>
              </p:ext>
            </p:extLst>
          </p:nvPr>
        </p:nvGraphicFramePr>
        <p:xfrm>
          <a:off x="1403648" y="1238654"/>
          <a:ext cx="5616624" cy="534162"/>
        </p:xfrm>
        <a:graphic>
          <a:graphicData uri="http://schemas.openxmlformats.org/drawingml/2006/table">
            <a:tbl>
              <a:tblPr/>
              <a:tblGrid>
                <a:gridCol w="5616624"/>
              </a:tblGrid>
              <a:tr h="51549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greet, value, capital, kiss, relax</a:t>
                      </a:r>
                      <a:endParaRPr lang="zh-CN" alt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55576" y="2347996"/>
            <a:ext cx="158417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10746" y="2943407"/>
            <a:ext cx="187220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kisses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65919" y="3501008"/>
            <a:ext cx="149391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0079" y="5301588"/>
            <a:ext cx="161967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relaxed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79977" y="5867059"/>
            <a:ext cx="172819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greeted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1520" y="116632"/>
            <a:ext cx="8568952" cy="655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46088" marR="0" lvl="0" indent="-44608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Ⅱ. 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根据汉语意思完成英语句子。</a:t>
            </a:r>
          </a:p>
          <a:p>
            <a:pPr marL="446088" marR="0" lvl="0" indent="-44608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她不应该那么拼命干活了，毕竟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岁了。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She shouldn’t work so hard and she is 70 _______ _______.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他昨天顺便过来喝咖啡了。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He _______ _______ for coffee yesterday.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3. 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我们队被期望赢得比赛。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Our team _______ ________ _______ win the match.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4. 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刚才我们为使她振作起来作出了努力。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We _______ _______ _______ to cheer her up just now.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3608" y="1700808"/>
            <a:ext cx="259228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       all</a:t>
            </a:r>
            <a:endParaRPr lang="sv-SE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2710034"/>
            <a:ext cx="288032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    by</a:t>
            </a:r>
            <a:endParaRPr lang="sv-SE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5816" y="3825856"/>
            <a:ext cx="392443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      expected      to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19672" y="5443854"/>
            <a:ext cx="453650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       an        effort</a:t>
            </a:r>
            <a:endParaRPr lang="sv-SE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31998" y="148794"/>
            <a:ext cx="8588474" cy="659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5. 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她伸出手接住了那个球。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 _______ _______ _______ _______ to catch the ball.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6. 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早上孩子们应该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8:45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前到校。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children _______ ________ _______ arrive at school by 8:45 a.m.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7. 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中午她动身去了机场。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 left for the airport _______ _______.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8. 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昨天我大动肝火是因为他们不把我当回事。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Yesterday I _______ _______ because they didn't take me seriously.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91680" y="764704"/>
            <a:ext cx="604867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held         out         her       hands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矩形 3"/>
          <p:cNvSpPr/>
          <p:nvPr/>
        </p:nvSpPr>
        <p:spPr>
          <a:xfrm>
            <a:off x="3491880" y="2492896"/>
            <a:ext cx="403244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    supposed      to/</a:t>
            </a:r>
            <a:endParaRPr lang="sv-SE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0072" y="4267767"/>
            <a:ext cx="2304256" cy="63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        noon</a:t>
            </a:r>
            <a:endParaRPr lang="sv-SE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3848" y="5445224"/>
            <a:ext cx="280831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sv-SE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         mad</a:t>
            </a:r>
            <a:endParaRPr lang="sv-SE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2120" y="3103449"/>
            <a:ext cx="306084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expected to</a:t>
            </a:r>
            <a:endParaRPr lang="sv-SE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82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278126" y="117693"/>
            <a:ext cx="8424863" cy="674030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33400" lvl="0" indent="-533400" eaLnBrk="0" hangingPunct="0"/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根据对话内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容选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择恰当的选项补全对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话。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0" indent="-533400" eaLnBrk="0" hangingPunct="0"/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0" indent="-533400" eaLnBrk="0" hangingPunct="0"/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0" indent="-533400" eaLnBrk="0" hangingPunct="0"/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0" indent="-533400" eaLnBrk="0" hangingPunct="0"/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0" indent="-533400" eaLnBrk="0" hangingPunct="0"/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0" indent="-533400" eaLnBrk="0" hangingPunct="0"/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0" indent="-533400" eaLnBrk="0" hangingPunct="0"/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0" indent="-533400" eaLnBrk="0" hangingPunct="0"/>
            <a:endParaRPr lang="zh-CN" altLang="en-US" sz="1600" b="1" dirty="0">
              <a:solidFill>
                <a:srgbClr val="0000FF"/>
              </a:solidFill>
            </a:endParaRPr>
          </a:p>
          <a:p>
            <a:pPr marL="533400" lvl="0" indent="-533400" eaLnBrk="0" hangingPunct="0"/>
            <a:endParaRPr lang="en-US" altLang="zh-CN" sz="32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0" indent="-533400" eaLnBrk="0" hangingPunct="0"/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Hello, Susan, I hear you are leaving for France. (1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)________</a:t>
            </a:r>
            <a:endParaRPr lang="en-US" altLang="zh-CN" sz="1600" b="1" dirty="0"/>
          </a:p>
          <a:p>
            <a:pPr marL="533400" lvl="0" indent="-533400"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B: Not really because I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 a lot about customs in France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66674"/>
              </p:ext>
            </p:extLst>
          </p:nvPr>
        </p:nvGraphicFramePr>
        <p:xfrm>
          <a:off x="350097" y="765756"/>
          <a:ext cx="8280920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920"/>
              </a:tblGrid>
              <a:tr h="10477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What else?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I used to stay in France.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 Why are you so surprised?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 You must be excited about it.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 I gave you a book about the culture of the country.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46088" indent="-446088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 You are not supposed to put your bread on your plate.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46088" indent="-446088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 The last one, it's polite to eat everything that's put on your plate.</a:t>
                      </a:r>
                      <a:endParaRPr lang="zh-CN" altLang="zh-CN" sz="2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887339" y="5229200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2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330380" y="3970799"/>
            <a:ext cx="8424863" cy="255454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33400" lvl="0" indent="-533400" eaLnBrk="0" hangingPunct="0"/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Oh, different countries have different customs. (2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)_______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can tell you some customs there.</a:t>
            </a:r>
            <a:endParaRPr lang="en-US" altLang="zh-CN" sz="1600" b="1" dirty="0"/>
          </a:p>
          <a:p>
            <a:pPr marL="533400" lvl="0" indent="-533400"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B: Great! What should I not do at the dinner table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70430"/>
              </p:ext>
            </p:extLst>
          </p:nvPr>
        </p:nvGraphicFramePr>
        <p:xfrm>
          <a:off x="395536" y="188640"/>
          <a:ext cx="8280920" cy="3721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920"/>
              </a:tblGrid>
              <a:tr h="10477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What else?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I used to stay in France.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 Why are you so surprised?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 I gave you a book about the culture of the country.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46088" indent="-446088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 You are not supposed to put your bread on your plate.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46088" indent="-446088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 The last one, it's polite to eat everything that's put on your plate.</a:t>
                      </a:r>
                      <a:endParaRPr lang="zh-CN" altLang="zh-CN" sz="2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1880" y="4500409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33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251520" y="2853511"/>
            <a:ext cx="8679543" cy="403187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33400" lvl="0" indent="-533400" eaLnBrk="0" hangingPunct="0"/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(3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)_______</a:t>
            </a:r>
            <a:endParaRPr lang="en-US" altLang="zh-CN" sz="1600" b="1" dirty="0"/>
          </a:p>
          <a:p>
            <a:pPr marL="533400" lvl="0" indent="-533400"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B: Where should I put it?</a:t>
            </a:r>
            <a:endParaRPr lang="en-US" altLang="zh-CN" sz="1600" b="1" dirty="0"/>
          </a:p>
          <a:p>
            <a:pPr marL="533400" lvl="0" indent="-533400"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You should put it on the table!</a:t>
            </a:r>
            <a:endParaRPr lang="en-US" altLang="zh-CN" sz="1600" b="1" dirty="0"/>
          </a:p>
          <a:p>
            <a:pPr marL="533400" lvl="0" indent="-533400"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B: Oh,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pretty strange. We never put food on the table in our country.</a:t>
            </a:r>
            <a:endParaRPr lang="en-US" altLang="zh-CN" sz="1600" b="1" dirty="0"/>
          </a:p>
          <a:p>
            <a:pPr marL="533400" lvl="0" indent="-533400" eaLnBrk="0" hangingPunct="0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Yeah. And you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shouldn’t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 any drinks before all guests have arrived — even if some are an hour or more late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18954"/>
              </p:ext>
            </p:extLst>
          </p:nvPr>
        </p:nvGraphicFramePr>
        <p:xfrm>
          <a:off x="356953" y="9912"/>
          <a:ext cx="8280920" cy="298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920"/>
              </a:tblGrid>
              <a:tr h="10477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What else?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 Why are you so surprised?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 I gave you a book about the culture of the country.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46088" indent="-446088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 You are not supposed to put your bread on your plate.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46088" indent="-446088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 The last one, it's polite to eat everything that's put on your plate.</a:t>
                      </a:r>
                      <a:endParaRPr lang="zh-CN" altLang="zh-CN" sz="2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835696" y="2853511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2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323528" y="2752453"/>
            <a:ext cx="8424863" cy="388414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33400" lvl="0" indent="-533400"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Well, I see. (4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)________</a:t>
            </a:r>
            <a:endParaRPr lang="en-US" altLang="zh-CN" sz="1600" b="1" dirty="0"/>
          </a:p>
          <a:p>
            <a:pPr marL="533400" lvl="0" indent="-533400" eaLnBrk="0" hangingPunct="0">
              <a:lnSpc>
                <a:spcPct val="11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You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shouldn’t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eating until your hosts say 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 appétit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the French say before starting to eat a meal.</a:t>
            </a:r>
            <a:endParaRPr lang="en-US" altLang="zh-CN" sz="1600" b="1" dirty="0"/>
          </a:p>
          <a:p>
            <a:pPr marL="533400" lvl="0" indent="-533400" eaLnBrk="0" hangingPunct="0">
              <a:lnSpc>
                <a:spcPct val="11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B: I see.</a:t>
            </a:r>
            <a:endParaRPr lang="en-US" altLang="zh-CN" sz="1600" b="1" dirty="0"/>
          </a:p>
          <a:p>
            <a:pPr marL="533400" lvl="0" indent="-533400" eaLnBrk="0" hangingPunct="0">
              <a:lnSpc>
                <a:spcPct val="11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(5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)________</a:t>
            </a:r>
            <a:endParaRPr lang="en-US" altLang="zh-CN" sz="1600" b="1" dirty="0"/>
          </a:p>
          <a:p>
            <a:pPr marL="533400" lvl="0" indent="-533400" eaLnBrk="0" hangingPunct="0">
              <a:lnSpc>
                <a:spcPct val="11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B: Good. Thank you for telling me so much.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477134"/>
              </p:ext>
            </p:extLst>
          </p:nvPr>
        </p:nvGraphicFramePr>
        <p:xfrm>
          <a:off x="323528" y="332656"/>
          <a:ext cx="8280920" cy="2312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920"/>
              </a:tblGrid>
              <a:tr h="10477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What else?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 Why are you so surprised?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 I gave you a book about the culture of the country.</a:t>
                      </a:r>
                      <a:endParaRPr lang="zh-CN" altLang="zh-CN" sz="28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46088" indent="-446088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 The last one, it's polite to eat everything that's put on your plate.</a:t>
                      </a:r>
                      <a:endParaRPr lang="zh-CN" altLang="zh-CN" sz="2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851920" y="2772217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704" y="5445224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05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3" dist="53882" dir="13500000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3" dist="53882" dir="13500000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2863</TotalTime>
  <Words>1100</Words>
  <Application>Microsoft Office PowerPoint</Application>
  <PresentationFormat>全屏显示(4:3)</PresentationFormat>
  <Paragraphs>230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Arial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Sky123.Org</cp:lastModifiedBy>
  <cp:revision>295</cp:revision>
  <dcterms:created xsi:type="dcterms:W3CDTF">2013-11-11T13:07:37Z</dcterms:created>
  <dcterms:modified xsi:type="dcterms:W3CDTF">2020-09-03T08:50:57Z</dcterms:modified>
</cp:coreProperties>
</file>