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266" r:id="rId3"/>
    <p:sldId id="296" r:id="rId4"/>
    <p:sldId id="297" r:id="rId5"/>
    <p:sldId id="315" r:id="rId6"/>
    <p:sldId id="308" r:id="rId7"/>
    <p:sldId id="288" r:id="rId8"/>
    <p:sldId id="309" r:id="rId9"/>
    <p:sldId id="310" r:id="rId10"/>
    <p:sldId id="284" r:id="rId11"/>
    <p:sldId id="298" r:id="rId12"/>
    <p:sldId id="301" r:id="rId13"/>
    <p:sldId id="313" r:id="rId14"/>
    <p:sldId id="316" r:id="rId15"/>
    <p:sldId id="317" r:id="rId16"/>
    <p:sldId id="294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0000"/>
    <a:srgbClr val="FF0066"/>
    <a:srgbClr val="0066FF"/>
    <a:srgbClr val="990099"/>
    <a:srgbClr val="800080"/>
    <a:srgbClr val="FFFF00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34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FE10D4-9447-4768-B028-A3B224A654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3D363-9A24-4695-B23B-79BD9BFAF84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16A12-0279-453F-817F-E8D1285CDF0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448375-6E5E-4C34-B6CB-9C6E80BB2BE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00F1E-5CE6-4A03-8BCB-8E111345ED3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C198F9-E0CA-41CC-85A3-AED1957BCD2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3F57FF-8954-4BFD-BCB8-EF07D25740D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CBCF33-EC31-478A-BA37-73EE81EF54F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25931-C7F3-4F3C-85DD-0DA8A3227D0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08CF38-DA61-4E46-B875-589DA8D5CD5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BB8E13-5AC1-4D5E-A700-ADD985E0DC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04E70E9-2B0D-4E7B-B424-C5A8AA6E857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196752"/>
            <a:ext cx="7848600" cy="4381028"/>
          </a:xfrm>
        </p:spPr>
        <p:txBody>
          <a:bodyPr/>
          <a:lstStyle/>
          <a:p>
            <a:pPr marL="441325" indent="-441325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5. We’re the capital of clocks and watches, </a:t>
            </a:r>
            <a:r>
              <a:rPr lang="en-US" altLang="zh-CN" b="1" dirty="0">
                <a:solidFill>
                  <a:srgbClr val="FF0000"/>
                </a:solidFill>
              </a:rPr>
              <a:t>after all</a:t>
            </a:r>
            <a:r>
              <a:rPr lang="en-US" altLang="zh-CN" b="1" dirty="0"/>
              <a:t>!</a:t>
            </a: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FF0000"/>
                </a:solidFill>
              </a:rPr>
              <a:t>after all   </a:t>
            </a:r>
            <a:r>
              <a:rPr lang="zh-CN" altLang="en-US" b="1" dirty="0">
                <a:solidFill>
                  <a:srgbClr val="FF0000"/>
                </a:solidFill>
              </a:rPr>
              <a:t>毕竟</a:t>
            </a: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    </a:t>
            </a:r>
            <a:r>
              <a:rPr lang="en-US" altLang="zh-CN" b="1" dirty="0"/>
              <a:t>e.g. So you see, I was right </a:t>
            </a:r>
            <a:r>
              <a:rPr lang="en-US" altLang="zh-CN" b="1" dirty="0">
                <a:solidFill>
                  <a:srgbClr val="FF0000"/>
                </a:solidFill>
              </a:rPr>
              <a:t>after all</a:t>
            </a:r>
            <a:r>
              <a:rPr lang="en-US" altLang="zh-CN" b="1" dirty="0"/>
              <a:t>. </a:t>
            </a:r>
            <a:endParaRPr lang="en-US" altLang="zh-CN" b="1" dirty="0" smtClean="0"/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</a:t>
            </a:r>
            <a:r>
              <a:rPr lang="zh-CN" altLang="en-US" b="1" dirty="0"/>
              <a:t>你看</a:t>
            </a:r>
            <a:r>
              <a:rPr lang="en-US" altLang="zh-CN" b="1" dirty="0"/>
              <a:t>, </a:t>
            </a:r>
            <a:r>
              <a:rPr lang="zh-CN" altLang="en-US" b="1" dirty="0"/>
              <a:t>毕竟还是我对吧</a:t>
            </a:r>
            <a:r>
              <a:rPr lang="zh-CN" altLang="en-US" b="1" dirty="0" smtClean="0"/>
              <a:t>。</a:t>
            </a:r>
            <a:endParaRPr lang="en-US" altLang="zh-CN" b="1" dirty="0"/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          You </a:t>
            </a:r>
            <a:r>
              <a:rPr lang="en-US" altLang="zh-CN" b="1" dirty="0"/>
              <a:t>decided to come </a:t>
            </a:r>
            <a:r>
              <a:rPr lang="en-US" altLang="zh-CN" b="1" dirty="0">
                <a:solidFill>
                  <a:srgbClr val="FF0000"/>
                </a:solidFill>
              </a:rPr>
              <a:t>after all</a:t>
            </a:r>
            <a:r>
              <a:rPr lang="en-US" altLang="zh-CN" b="1" dirty="0" smtClean="0"/>
              <a:t>.</a:t>
            </a:r>
            <a:endParaRPr lang="en-US" altLang="zh-CN" b="1" dirty="0"/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b="1" dirty="0" smtClean="0"/>
              <a:t>           毕竟</a:t>
            </a:r>
            <a:r>
              <a:rPr lang="zh-CN" altLang="en-US" b="1" dirty="0"/>
              <a:t>你还是决定来了。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196752"/>
            <a:ext cx="8785225" cy="4103687"/>
          </a:xfrm>
        </p:spPr>
        <p:txBody>
          <a:bodyPr/>
          <a:lstStyle/>
          <a:p>
            <a:pPr marL="441325" indent="-441325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6. So I </a:t>
            </a:r>
            <a:r>
              <a:rPr lang="en-US" altLang="zh-CN" b="1" dirty="0">
                <a:solidFill>
                  <a:srgbClr val="FF0000"/>
                </a:solidFill>
              </a:rPr>
              <a:t>make an effort</a:t>
            </a:r>
            <a:r>
              <a:rPr lang="en-US" altLang="zh-CN" b="1" dirty="0"/>
              <a:t> to be on time when I meet my friends.</a:t>
            </a:r>
          </a:p>
          <a:p>
            <a:pPr marL="441325" indent="-441325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   </a:t>
            </a:r>
            <a:r>
              <a:rPr lang="en-US" altLang="zh-CN" b="1" dirty="0">
                <a:solidFill>
                  <a:srgbClr val="FF0000"/>
                </a:solidFill>
              </a:rPr>
              <a:t>make an effort to do </a:t>
            </a:r>
            <a:r>
              <a:rPr lang="en-US" altLang="zh-CN" b="1" dirty="0" err="1">
                <a:solidFill>
                  <a:srgbClr val="FF0000"/>
                </a:solidFill>
              </a:rPr>
              <a:t>sth</a:t>
            </a:r>
            <a:r>
              <a:rPr lang="en-US" altLang="zh-CN" b="1" dirty="0">
                <a:solidFill>
                  <a:srgbClr val="FF0000"/>
                </a:solidFill>
              </a:rPr>
              <a:t>.  </a:t>
            </a:r>
            <a:r>
              <a:rPr lang="zh-CN" altLang="en-US" b="1" dirty="0">
                <a:solidFill>
                  <a:srgbClr val="FF0000"/>
                </a:solidFill>
              </a:rPr>
              <a:t>做出努力</a:t>
            </a:r>
          </a:p>
          <a:p>
            <a:pPr marL="441325" indent="-441325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    </a:t>
            </a:r>
            <a:r>
              <a:rPr lang="en-US" altLang="zh-CN" b="1" dirty="0"/>
              <a:t>e.g. </a:t>
            </a:r>
            <a:r>
              <a:rPr lang="zh-CN" altLang="en-US" b="1" dirty="0"/>
              <a:t>我要尽力戒烟。</a:t>
            </a:r>
          </a:p>
          <a:p>
            <a:pPr marL="441325" indent="-441325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          </a:t>
            </a:r>
          </a:p>
          <a:p>
            <a:pPr marL="441325" indent="-441325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          你应该努力提高你的阅读能力。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342006" y="3284984"/>
            <a:ext cx="7272337" cy="631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b="1" dirty="0"/>
              <a:t>I will </a:t>
            </a:r>
            <a:r>
              <a:rPr lang="en-US" altLang="zh-CN" sz="3200" b="1" dirty="0">
                <a:solidFill>
                  <a:srgbClr val="FF0000"/>
                </a:solidFill>
              </a:rPr>
              <a:t>make an effort</a:t>
            </a:r>
            <a:r>
              <a:rPr lang="en-US" altLang="zh-CN" sz="3200" b="1" dirty="0"/>
              <a:t> to stop smoking.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1342006" y="4509120"/>
            <a:ext cx="7200900" cy="1136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dirty="0"/>
              <a:t>You should </a:t>
            </a:r>
            <a:r>
              <a:rPr lang="en-US" altLang="zh-CN" sz="3200" b="1" dirty="0">
                <a:solidFill>
                  <a:srgbClr val="FF0000"/>
                </a:solidFill>
              </a:rPr>
              <a:t>make an effort</a:t>
            </a:r>
            <a:r>
              <a:rPr lang="en-US" altLang="zh-CN" sz="3200" b="1" dirty="0"/>
              <a:t> to improve your reading ability.</a:t>
            </a:r>
            <a:r>
              <a:rPr lang="en-US" altLang="zh-CN" sz="3200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/>
      <p:bldP spid="491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9915" y="980603"/>
            <a:ext cx="8388549" cy="4392613"/>
          </a:xfrm>
        </p:spPr>
        <p:txBody>
          <a:bodyPr/>
          <a:lstStyle/>
          <a:p>
            <a:pPr marL="441325" indent="-441325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7. Also, we </a:t>
            </a:r>
            <a:r>
              <a:rPr lang="en-US" altLang="zh-CN" b="1" dirty="0">
                <a:solidFill>
                  <a:srgbClr val="FF0000"/>
                </a:solidFill>
              </a:rPr>
              <a:t>never</a:t>
            </a:r>
            <a:r>
              <a:rPr lang="en-US" altLang="zh-CN" b="1" dirty="0"/>
              <a:t> visit a friend’s house </a:t>
            </a:r>
            <a:r>
              <a:rPr lang="en-US" altLang="zh-CN" b="1" dirty="0">
                <a:solidFill>
                  <a:srgbClr val="FF0000"/>
                </a:solidFill>
              </a:rPr>
              <a:t>without </a:t>
            </a:r>
            <a:r>
              <a:rPr lang="en-US" altLang="zh-CN" b="1" dirty="0"/>
              <a:t>calling first.</a:t>
            </a:r>
          </a:p>
          <a:p>
            <a:pPr marL="441325" indent="-441325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 </a:t>
            </a:r>
            <a:r>
              <a:rPr lang="zh-CN" altLang="en-US" b="1" dirty="0">
                <a:solidFill>
                  <a:srgbClr val="FF0000"/>
                </a:solidFill>
              </a:rPr>
              <a:t>双重否定句。</a:t>
            </a:r>
            <a:r>
              <a:rPr lang="en-US" altLang="zh-CN" b="1" dirty="0">
                <a:solidFill>
                  <a:srgbClr val="FF0000"/>
                </a:solidFill>
              </a:rPr>
              <a:t>never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without</a:t>
            </a:r>
            <a:r>
              <a:rPr lang="zh-CN" altLang="en-US" b="1" dirty="0">
                <a:solidFill>
                  <a:srgbClr val="FF0000"/>
                </a:solidFill>
              </a:rPr>
              <a:t>都表示否定，合在一起表达肯定</a:t>
            </a:r>
            <a:r>
              <a:rPr lang="zh-CN" altLang="en-US" b="1" dirty="0" smtClean="0">
                <a:solidFill>
                  <a:srgbClr val="FF0000"/>
                </a:solidFill>
              </a:rPr>
              <a:t>意义</a:t>
            </a:r>
            <a:r>
              <a:rPr lang="zh-CN" altLang="en-US" b="1" dirty="0">
                <a:solidFill>
                  <a:srgbClr val="FF0000"/>
                </a:solidFill>
              </a:rPr>
              <a:t>。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441325" indent="-441325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     </a:t>
            </a:r>
            <a:r>
              <a:rPr lang="en-US" altLang="zh-CN" b="1" dirty="0"/>
              <a:t>e.g. You will </a:t>
            </a:r>
            <a:r>
              <a:rPr lang="en-US" altLang="zh-CN" b="1" dirty="0">
                <a:solidFill>
                  <a:srgbClr val="FF0000"/>
                </a:solidFill>
              </a:rPr>
              <a:t>hardly </a:t>
            </a:r>
            <a:r>
              <a:rPr lang="en-US" altLang="zh-CN" b="1" dirty="0"/>
              <a:t>ever be able to     </a:t>
            </a:r>
          </a:p>
          <a:p>
            <a:pPr marL="441325" indent="-441325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           speak good English </a:t>
            </a:r>
            <a:r>
              <a:rPr lang="en-US" altLang="zh-CN" b="1" dirty="0">
                <a:solidFill>
                  <a:srgbClr val="FF0000"/>
                </a:solidFill>
              </a:rPr>
              <a:t>without</a:t>
            </a:r>
            <a:r>
              <a:rPr lang="en-US" altLang="zh-CN" b="1" dirty="0"/>
              <a:t> practicing.</a:t>
            </a:r>
          </a:p>
          <a:p>
            <a:pPr marL="441325" indent="-441325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           </a:t>
            </a:r>
            <a:r>
              <a:rPr lang="zh-CN" altLang="en-US" b="1" dirty="0"/>
              <a:t>你不练习几乎是不可能把英语说好的。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68760"/>
            <a:ext cx="8229600" cy="5400600"/>
          </a:xfrm>
        </p:spPr>
        <p:txBody>
          <a:bodyPr/>
          <a:lstStyle/>
          <a:p>
            <a:pPr marL="446088" indent="-446088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   </a:t>
            </a:r>
            <a:r>
              <a:rPr lang="zh-CN" altLang="en-US" b="1" dirty="0" smtClean="0">
                <a:solidFill>
                  <a:srgbClr val="0000FF"/>
                </a:solidFill>
                <a:cs typeface="Times New Roman" pitchFamily="18" charset="0"/>
              </a:rPr>
              <a:t>用</a:t>
            </a: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</a:rPr>
              <a:t>be </a:t>
            </a: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</a:rPr>
              <a:t>supposed / expected to/ it is adj. to do </a:t>
            </a:r>
            <a:r>
              <a:rPr lang="en-US" altLang="zh-CN" b="1" dirty="0" err="1">
                <a:solidFill>
                  <a:srgbClr val="0000FF"/>
                </a:solidFill>
                <a:cs typeface="Times New Roman" pitchFamily="18" charset="0"/>
              </a:rPr>
              <a:t>sth</a:t>
            </a: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</a:rPr>
              <a:t>. </a:t>
            </a:r>
            <a:r>
              <a:rPr lang="zh-CN" altLang="en-US" b="1" dirty="0" smtClean="0">
                <a:solidFill>
                  <a:srgbClr val="0000FF"/>
                </a:solidFill>
                <a:cs typeface="Times New Roman" pitchFamily="18" charset="0"/>
              </a:rPr>
              <a:t>进行句型</a:t>
            </a:r>
            <a:r>
              <a:rPr lang="zh-CN" altLang="en-US" b="1" dirty="0">
                <a:solidFill>
                  <a:srgbClr val="0000FF"/>
                </a:solidFill>
                <a:cs typeface="Times New Roman" pitchFamily="18" charset="0"/>
              </a:rPr>
              <a:t>转换。</a:t>
            </a:r>
          </a:p>
          <a:p>
            <a:pPr marL="446088" indent="-446088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cs typeface="Times New Roman" pitchFamily="18" charset="0"/>
              </a:rPr>
              <a:t>1) My sister is supposed to say sorry to her friend.  (</a:t>
            </a:r>
            <a:r>
              <a:rPr lang="zh-CN" altLang="en-US" b="1" dirty="0">
                <a:cs typeface="Times New Roman" pitchFamily="18" charset="0"/>
              </a:rPr>
              <a:t>改为否定句</a:t>
            </a:r>
            <a:r>
              <a:rPr lang="en-US" altLang="zh-CN" b="1" dirty="0">
                <a:cs typeface="Times New Roman" pitchFamily="18" charset="0"/>
              </a:rPr>
              <a:t>)</a:t>
            </a:r>
          </a:p>
          <a:p>
            <a:pPr marL="446088" indent="-446088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cs typeface="Times New Roman" pitchFamily="18" charset="0"/>
              </a:rPr>
              <a:t>    My sister _______ ________ _______ say sorry to her friend.</a:t>
            </a:r>
          </a:p>
          <a:p>
            <a:pPr marL="446088" indent="-446088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cs typeface="Times New Roman" pitchFamily="18" charset="0"/>
              </a:rPr>
              <a:t>2) </a:t>
            </a:r>
            <a:r>
              <a:rPr lang="en-US" altLang="zh-CN" b="1" dirty="0" smtClean="0">
                <a:cs typeface="Times New Roman" pitchFamily="18" charset="0"/>
              </a:rPr>
              <a:t>It’s </a:t>
            </a:r>
            <a:r>
              <a:rPr lang="en-US" altLang="zh-CN" b="1" dirty="0">
                <a:cs typeface="Times New Roman" pitchFamily="18" charset="0"/>
              </a:rPr>
              <a:t>wonderful to fly kites in autumn.  (</a:t>
            </a:r>
            <a:r>
              <a:rPr lang="zh-CN" altLang="en-US" b="1" dirty="0">
                <a:cs typeface="Times New Roman" pitchFamily="18" charset="0"/>
              </a:rPr>
              <a:t>改为一般疑问句</a:t>
            </a:r>
            <a:r>
              <a:rPr lang="en-US" altLang="zh-CN" b="1" dirty="0">
                <a:cs typeface="Times New Roman" pitchFamily="18" charset="0"/>
              </a:rPr>
              <a:t>)</a:t>
            </a:r>
          </a:p>
          <a:p>
            <a:pPr marL="446088" indent="-446088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cs typeface="Times New Roman" pitchFamily="18" charset="0"/>
              </a:rPr>
              <a:t>    _______ _______ _________ to fly kites in autumn?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2679163" y="3337349"/>
            <a:ext cx="4341110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cs typeface="Times New Roman" pitchFamily="18" charset="0"/>
              </a:rPr>
              <a:t>isn’t    </a:t>
            </a:r>
            <a:r>
              <a:rPr lang="en-US" altLang="zh-CN" sz="3200" b="1" dirty="0">
                <a:solidFill>
                  <a:srgbClr val="FF0000"/>
                </a:solidFill>
                <a:cs typeface="Times New Roman" pitchFamily="18" charset="0"/>
              </a:rPr>
              <a:t>supposed      to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1043608" y="5517232"/>
            <a:ext cx="4680520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cs typeface="Times New Roman" pitchFamily="18" charset="0"/>
              </a:rPr>
              <a:t>Is            it       wonderful 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60648"/>
            <a:ext cx="4097813" cy="1101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/>
      <p:bldP spid="665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981100"/>
            <a:ext cx="8229600" cy="5256212"/>
          </a:xfrm>
        </p:spPr>
        <p:txBody>
          <a:bodyPr/>
          <a:lstStyle/>
          <a:p>
            <a:pPr marL="446088" indent="-446088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cs typeface="Times New Roman" pitchFamily="18" charset="0"/>
              </a:rPr>
              <a:t>3) They were supposed to finish the work at </a:t>
            </a:r>
            <a:r>
              <a:rPr lang="en-US" altLang="zh-CN" b="1" u="sng" dirty="0">
                <a:cs typeface="Times New Roman" pitchFamily="18" charset="0"/>
              </a:rPr>
              <a:t>9:00 a.m</a:t>
            </a:r>
            <a:r>
              <a:rPr lang="en-US" altLang="zh-CN" b="1" dirty="0">
                <a:cs typeface="Times New Roman" pitchFamily="18" charset="0"/>
              </a:rPr>
              <a:t>.  (</a:t>
            </a:r>
            <a:r>
              <a:rPr lang="zh-CN" altLang="en-US" b="1" dirty="0">
                <a:cs typeface="Times New Roman" pitchFamily="18" charset="0"/>
              </a:rPr>
              <a:t>对划线部分提问</a:t>
            </a:r>
            <a:r>
              <a:rPr lang="en-US" altLang="zh-CN" b="1" dirty="0">
                <a:cs typeface="Times New Roman" pitchFamily="18" charset="0"/>
              </a:rPr>
              <a:t>)</a:t>
            </a:r>
          </a:p>
          <a:p>
            <a:pPr marL="446088" indent="-446088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cs typeface="Times New Roman" pitchFamily="18" charset="0"/>
              </a:rPr>
              <a:t>    _______ _______ they ________ ______ _______ the work?</a:t>
            </a:r>
          </a:p>
          <a:p>
            <a:pPr marL="446088" indent="-446088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cs typeface="Times New Roman" pitchFamily="18" charset="0"/>
              </a:rPr>
              <a:t>4) Linda is expected to </a:t>
            </a:r>
            <a:r>
              <a:rPr lang="en-US" altLang="zh-CN" b="1" u="sng" dirty="0">
                <a:cs typeface="Times New Roman" pitchFamily="18" charset="0"/>
              </a:rPr>
              <a:t>exercise</a:t>
            </a:r>
            <a:r>
              <a:rPr lang="en-US" altLang="zh-CN" b="1" dirty="0">
                <a:cs typeface="Times New Roman" pitchFamily="18" charset="0"/>
              </a:rPr>
              <a:t> often.  (</a:t>
            </a:r>
            <a:r>
              <a:rPr lang="zh-CN" altLang="en-US" b="1" dirty="0">
                <a:cs typeface="Times New Roman" pitchFamily="18" charset="0"/>
              </a:rPr>
              <a:t>对划线部分提问</a:t>
            </a:r>
            <a:r>
              <a:rPr lang="en-US" altLang="zh-CN" b="1" dirty="0">
                <a:cs typeface="Times New Roman" pitchFamily="18" charset="0"/>
              </a:rPr>
              <a:t>)</a:t>
            </a:r>
          </a:p>
          <a:p>
            <a:pPr marL="446088" indent="-446088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cs typeface="Times New Roman" pitchFamily="18" charset="0"/>
              </a:rPr>
              <a:t>    _______ _______ Linda ________ ______ _______ often?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1042988" y="2139975"/>
            <a:ext cx="7200900" cy="631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cs typeface="Times New Roman" pitchFamily="18" charset="0"/>
              </a:rPr>
              <a:t>When     were             supposed     to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1116013" y="2779737"/>
            <a:ext cx="1439862" cy="631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FF0000"/>
                </a:solidFill>
                <a:cs typeface="Times New Roman" pitchFamily="18" charset="0"/>
              </a:rPr>
              <a:t>finish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1331641" y="5118396"/>
            <a:ext cx="1440160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cs typeface="Times New Roman" pitchFamily="18" charset="0"/>
              </a:rPr>
              <a:t>do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1042988" y="4486685"/>
            <a:ext cx="7705725" cy="631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cs typeface="Times New Roman" pitchFamily="18" charset="0"/>
              </a:rPr>
              <a:t>What        is                   expected     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/>
      <p:bldP spid="69636" grpId="0"/>
      <p:bldP spid="69637" grpId="0"/>
      <p:bldP spid="696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766763"/>
            <a:ext cx="8229600" cy="5183187"/>
          </a:xfrm>
        </p:spPr>
        <p:txBody>
          <a:bodyPr/>
          <a:lstStyle/>
          <a:p>
            <a:pPr marL="446088" indent="-446088" defTabSz="8810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cs typeface="Times New Roman" pitchFamily="18" charset="0"/>
              </a:rPr>
              <a:t>5) Every student should study hard.  (</a:t>
            </a:r>
            <a:r>
              <a:rPr lang="zh-CN" altLang="en-US" b="1" dirty="0">
                <a:cs typeface="Times New Roman" pitchFamily="18" charset="0"/>
              </a:rPr>
              <a:t>改为同义句</a:t>
            </a:r>
            <a:r>
              <a:rPr lang="en-US" altLang="zh-CN" b="1" dirty="0">
                <a:cs typeface="Times New Roman" pitchFamily="18" charset="0"/>
              </a:rPr>
              <a:t>)</a:t>
            </a:r>
          </a:p>
          <a:p>
            <a:pPr marL="446088" indent="-446088" defTabSz="8810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cs typeface="Times New Roman" pitchFamily="18" charset="0"/>
              </a:rPr>
              <a:t>    Every student _____ </a:t>
            </a:r>
            <a:r>
              <a:rPr lang="en-US" altLang="zh-CN" b="1" dirty="0" smtClean="0">
                <a:cs typeface="Times New Roman" pitchFamily="18" charset="0"/>
              </a:rPr>
              <a:t>________________ </a:t>
            </a:r>
            <a:r>
              <a:rPr lang="en-US" altLang="zh-CN" b="1" dirty="0">
                <a:cs typeface="Times New Roman" pitchFamily="18" charset="0"/>
              </a:rPr>
              <a:t>___ study hard.</a:t>
            </a:r>
          </a:p>
          <a:p>
            <a:pPr marL="446088" indent="-446088" defTabSz="8810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cs typeface="Times New Roman" pitchFamily="18" charset="0"/>
              </a:rPr>
              <a:t>6) Doing homework at home all day is boring.  (</a:t>
            </a:r>
            <a:r>
              <a:rPr lang="zh-CN" altLang="en-US" b="1" dirty="0">
                <a:cs typeface="Times New Roman" pitchFamily="18" charset="0"/>
              </a:rPr>
              <a:t>改为同义句</a:t>
            </a:r>
            <a:r>
              <a:rPr lang="en-US" altLang="zh-CN" b="1" dirty="0">
                <a:cs typeface="Times New Roman" pitchFamily="18" charset="0"/>
              </a:rPr>
              <a:t>)</a:t>
            </a:r>
          </a:p>
          <a:p>
            <a:pPr marL="446088" indent="-446088" defTabSz="8810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cs typeface="Times New Roman" pitchFamily="18" charset="0"/>
              </a:rPr>
              <a:t>    _______ _______ _______ _______ homework at home all day.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491880" y="1918649"/>
            <a:ext cx="4968875" cy="631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cs typeface="Times New Roman" pitchFamily="18" charset="0"/>
              </a:rPr>
              <a:t>is      supposed/expected  </a:t>
            </a:r>
            <a:r>
              <a:rPr lang="en-US" altLang="zh-CN" sz="3200" b="1" dirty="0" smtClean="0">
                <a:solidFill>
                  <a:srgbClr val="FF0000"/>
                </a:solidFill>
                <a:cs typeface="Times New Roman" pitchFamily="18" charset="0"/>
              </a:rPr>
              <a:t> to</a:t>
            </a:r>
            <a:endParaRPr lang="en-US" altLang="zh-CN" sz="3200" b="1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1187624" y="4293096"/>
            <a:ext cx="6362700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cs typeface="Times New Roman" pitchFamily="18" charset="0"/>
              </a:rPr>
              <a:t>It’s      </a:t>
            </a:r>
            <a:r>
              <a:rPr lang="en-US" altLang="zh-CN" sz="3200" b="1" dirty="0">
                <a:solidFill>
                  <a:srgbClr val="FF0000"/>
                </a:solidFill>
                <a:cs typeface="Times New Roman" pitchFamily="18" charset="0"/>
              </a:rPr>
              <a:t>boring        to           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/>
      <p:bldP spid="706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692696"/>
            <a:ext cx="8712968" cy="5543897"/>
          </a:xfrm>
        </p:spPr>
        <p:txBody>
          <a:bodyPr/>
          <a:lstStyle/>
          <a:p>
            <a:pPr marL="441325" indent="-441325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1. </a:t>
            </a:r>
            <a:r>
              <a:rPr lang="en-US" altLang="zh-CN" b="1" dirty="0">
                <a:solidFill>
                  <a:srgbClr val="0000FF"/>
                </a:solidFill>
              </a:rPr>
              <a:t>Where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I’m from, we </a:t>
            </a:r>
            <a:r>
              <a:rPr lang="en-US" altLang="zh-CN" b="1" dirty="0">
                <a:solidFill>
                  <a:srgbClr val="FF0000"/>
                </a:solidFill>
              </a:rPr>
              <a:t>are</a:t>
            </a:r>
            <a:r>
              <a:rPr lang="en-US" altLang="zh-CN" b="1" dirty="0">
                <a:solidFill>
                  <a:srgbClr val="0066FF"/>
                </a:solidFill>
              </a:rPr>
              <a:t> </a:t>
            </a:r>
            <a:r>
              <a:rPr lang="en-US" altLang="zh-CN" b="1" dirty="0"/>
              <a:t>pretty </a:t>
            </a:r>
            <a:r>
              <a:rPr lang="en-US" altLang="zh-CN" b="1" dirty="0">
                <a:solidFill>
                  <a:srgbClr val="FF0000"/>
                </a:solidFill>
              </a:rPr>
              <a:t>relaxed about</a:t>
            </a:r>
            <a:r>
              <a:rPr lang="en-US" altLang="zh-CN" b="1" dirty="0"/>
              <a:t> time.</a:t>
            </a: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   </a:t>
            </a:r>
            <a:r>
              <a:rPr lang="zh-CN" altLang="en-US" b="1" dirty="0"/>
              <a:t>在我们那个地方，我们的时间观念比较随意。</a:t>
            </a: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    </a:t>
            </a:r>
            <a:r>
              <a:rPr lang="en-US" altLang="zh-CN" b="1" dirty="0">
                <a:solidFill>
                  <a:srgbClr val="FF0000"/>
                </a:solidFill>
              </a:rPr>
              <a:t>where</a:t>
            </a:r>
            <a:r>
              <a:rPr lang="zh-CN" altLang="en-US" b="1" dirty="0">
                <a:solidFill>
                  <a:srgbClr val="FF0000"/>
                </a:solidFill>
              </a:rPr>
              <a:t>用作连词，引导地点状语从句，说明主句行为发生的地点。</a:t>
            </a: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    </a:t>
            </a:r>
            <a:r>
              <a:rPr lang="en-US" altLang="zh-CN" b="1" dirty="0"/>
              <a:t>e.g. Remember to keep the kids </a:t>
            </a:r>
            <a:r>
              <a:rPr lang="en-US" altLang="zh-CN" b="1" dirty="0">
                <a:solidFill>
                  <a:srgbClr val="FF0000"/>
                </a:solidFill>
              </a:rPr>
              <a:t>where</a:t>
            </a:r>
            <a:r>
              <a:rPr lang="en-US" altLang="zh-CN" b="1" dirty="0"/>
              <a:t> you      </a:t>
            </a: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          can see them</a:t>
            </a:r>
            <a:r>
              <a:rPr lang="en-US" altLang="zh-CN" b="1" dirty="0" smtClean="0"/>
              <a:t>. (</a:t>
            </a:r>
            <a:r>
              <a:rPr lang="zh-CN" altLang="en-US" b="1" dirty="0" smtClean="0"/>
              <a:t>翻译</a:t>
            </a:r>
            <a:r>
              <a:rPr lang="en-US" altLang="zh-CN" b="1" dirty="0" smtClean="0"/>
              <a:t>)</a:t>
            </a:r>
            <a:endParaRPr lang="en-US" altLang="zh-CN" b="1" dirty="0"/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          </a:t>
            </a:r>
            <a:r>
              <a:rPr lang="zh-CN" altLang="en-US" b="1" dirty="0"/>
              <a:t>记住让孩子们待在你能看得见的地</a:t>
            </a: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           方。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412280"/>
            <a:ext cx="8351837" cy="3744912"/>
          </a:xfrm>
        </p:spPr>
        <p:txBody>
          <a:bodyPr/>
          <a:lstStyle/>
          <a:p>
            <a:pPr marL="715963" indent="-715963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relaxed   </a:t>
            </a:r>
            <a:r>
              <a:rPr lang="en-US" altLang="zh-CN" b="1" i="1" dirty="0">
                <a:solidFill>
                  <a:srgbClr val="FF0000"/>
                </a:solidFill>
              </a:rPr>
              <a:t>adj.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放松的，自在的</a:t>
            </a:r>
          </a:p>
          <a:p>
            <a:pPr marL="715963" indent="-715963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be relaxed about …</a:t>
            </a:r>
            <a:r>
              <a:rPr lang="en-US" altLang="zh-CN" b="1" dirty="0"/>
              <a:t>  </a:t>
            </a:r>
            <a:r>
              <a:rPr lang="zh-CN" altLang="en-US" b="1" dirty="0">
                <a:solidFill>
                  <a:srgbClr val="FF0000"/>
                </a:solidFill>
              </a:rPr>
              <a:t>对</a:t>
            </a:r>
            <a:r>
              <a:rPr lang="en-US" altLang="zh-CN" b="1" dirty="0">
                <a:solidFill>
                  <a:srgbClr val="FF0000"/>
                </a:solidFill>
              </a:rPr>
              <a:t>……</a:t>
            </a:r>
            <a:r>
              <a:rPr lang="zh-CN" altLang="en-US" b="1" dirty="0">
                <a:solidFill>
                  <a:srgbClr val="FF0000"/>
                </a:solidFill>
              </a:rPr>
              <a:t>感到放松</a:t>
            </a:r>
          </a:p>
          <a:p>
            <a:pPr marL="715963" indent="-715963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e.g. </a:t>
            </a:r>
            <a:r>
              <a:rPr lang="zh-CN" altLang="en-US" b="1" dirty="0"/>
              <a:t>不要害怕，轻松面试。 </a:t>
            </a:r>
          </a:p>
          <a:p>
            <a:pPr marL="715963" indent="-715963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       </a:t>
            </a:r>
            <a:r>
              <a:rPr lang="en-US" altLang="zh-CN" b="1" dirty="0"/>
              <a:t>Don’t be afraid,       </a:t>
            </a:r>
          </a:p>
          <a:p>
            <a:pPr marL="715963" indent="-715963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      ______________________________.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259681" y="3645024"/>
            <a:ext cx="6769100" cy="631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b="1" dirty="0"/>
              <a:t>just </a:t>
            </a:r>
            <a:r>
              <a:rPr lang="en-US" altLang="zh-CN" sz="3200" b="1" dirty="0">
                <a:solidFill>
                  <a:srgbClr val="FF0000"/>
                </a:solidFill>
              </a:rPr>
              <a:t>be relaxed about</a:t>
            </a:r>
            <a:r>
              <a:rPr lang="en-US" altLang="zh-CN" sz="3200" b="1" dirty="0"/>
              <a:t> the interview</a:t>
            </a:r>
            <a:endParaRPr lang="en-US" altLang="zh-CN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16632"/>
            <a:ext cx="8928992" cy="6480720"/>
          </a:xfrm>
        </p:spPr>
        <p:txBody>
          <a:bodyPr/>
          <a:lstStyle/>
          <a:p>
            <a:pPr marL="441325" indent="-441325">
              <a:lnSpc>
                <a:spcPct val="120000"/>
              </a:lnSpc>
              <a:spcBef>
                <a:spcPct val="0"/>
              </a:spcBef>
              <a:buFontTx/>
              <a:buNone/>
              <a:tabLst>
                <a:tab pos="3314700" algn="l"/>
              </a:tabLst>
            </a:pPr>
            <a:r>
              <a:rPr lang="en-US" altLang="zh-CN" b="1" dirty="0">
                <a:cs typeface="Times New Roman" pitchFamily="18" charset="0"/>
              </a:rPr>
              <a:t>2. We 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value </a:t>
            </a:r>
            <a:r>
              <a:rPr lang="en-US" altLang="zh-CN" b="1" dirty="0">
                <a:cs typeface="Times New Roman" pitchFamily="18" charset="0"/>
              </a:rPr>
              <a:t>the time we spend with our family and friends in our everyday</a:t>
            </a:r>
            <a:r>
              <a:rPr lang="en-US" altLang="zh-CN" b="1" dirty="0">
                <a:solidFill>
                  <a:srgbClr val="0066FF"/>
                </a:solidFill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lives</a:t>
            </a:r>
            <a:r>
              <a:rPr lang="en-US" altLang="zh-CN" b="1" dirty="0">
                <a:cs typeface="Times New Roman" pitchFamily="18" charset="0"/>
              </a:rPr>
              <a:t>.</a:t>
            </a: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Tx/>
              <a:buNone/>
              <a:tabLst>
                <a:tab pos="3314700" algn="l"/>
              </a:tabLst>
            </a:pPr>
            <a:r>
              <a:rPr lang="en-US" altLang="zh-CN" b="1" dirty="0">
                <a:cs typeface="Times New Roman" pitchFamily="18" charset="0"/>
              </a:rPr>
              <a:t>    </a:t>
            </a:r>
            <a:r>
              <a:rPr lang="zh-CN" altLang="en-US" b="1" dirty="0">
                <a:cs typeface="Times New Roman" pitchFamily="18" charset="0"/>
              </a:rPr>
              <a:t>我</a:t>
            </a:r>
            <a:r>
              <a:rPr lang="zh-CN" altLang="en-US" b="1" dirty="0" smtClean="0">
                <a:cs typeface="Times New Roman" pitchFamily="18" charset="0"/>
              </a:rPr>
              <a:t>们珍</a:t>
            </a:r>
            <a:r>
              <a:rPr lang="zh-CN" altLang="en-US" b="1" dirty="0">
                <a:cs typeface="Times New Roman" pitchFamily="18" charset="0"/>
              </a:rPr>
              <a:t>惜平日生活中和家人、朋友在一起的时光。</a:t>
            </a: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Tx/>
              <a:buNone/>
              <a:tabLst>
                <a:tab pos="3314700" algn="l"/>
              </a:tabLst>
            </a:pPr>
            <a:r>
              <a:rPr lang="zh-CN" altLang="en-US" b="1" i="1" dirty="0">
                <a:solidFill>
                  <a:srgbClr val="FF0000"/>
                </a:solidFill>
                <a:cs typeface="Times New Roman" pitchFamily="18" charset="0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cs typeface="Times New Roman" pitchFamily="18" charset="0"/>
              </a:rPr>
              <a:t>value</a:t>
            </a:r>
            <a:r>
              <a:rPr lang="en-US" altLang="zh-CN" b="1" i="1" dirty="0" smtClean="0">
                <a:solidFill>
                  <a:srgbClr val="FF0000"/>
                </a:solidFill>
                <a:cs typeface="Times New Roman" pitchFamily="18" charset="0"/>
              </a:rPr>
              <a:t> n</a:t>
            </a:r>
            <a:r>
              <a:rPr lang="en-US" altLang="zh-CN" b="1" i="1" dirty="0">
                <a:solidFill>
                  <a:srgbClr val="FF0000"/>
                </a:solidFill>
                <a:cs typeface="Times New Roman" pitchFamily="18" charset="0"/>
              </a:rPr>
              <a:t>.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cs typeface="Times New Roman" pitchFamily="18" charset="0"/>
              </a:rPr>
              <a:t>价值；</a:t>
            </a:r>
            <a:r>
              <a:rPr lang="zh-CN" altLang="en-US" b="1" dirty="0" smtClean="0">
                <a:solidFill>
                  <a:srgbClr val="FF0000"/>
                </a:solidFill>
                <a:cs typeface="Times New Roman" pitchFamily="18" charset="0"/>
              </a:rPr>
              <a:t>用途 </a:t>
            </a:r>
            <a:r>
              <a:rPr lang="en-US" altLang="zh-CN" b="1" dirty="0" smtClean="0">
                <a:cs typeface="Times New Roman" pitchFamily="18" charset="0"/>
              </a:rPr>
              <a:t>go </a:t>
            </a:r>
            <a:r>
              <a:rPr lang="en-US" altLang="zh-CN" b="1" dirty="0" smtClean="0">
                <a:cs typeface="Times New Roman" pitchFamily="18" charset="0"/>
              </a:rPr>
              <a:t>up/rise </a:t>
            </a:r>
            <a:r>
              <a:rPr lang="en-US" altLang="zh-CN" b="1" dirty="0">
                <a:cs typeface="Times New Roman" pitchFamily="18" charset="0"/>
              </a:rPr>
              <a:t>in </a:t>
            </a:r>
            <a:r>
              <a:rPr lang="en-US" altLang="zh-CN" b="1" dirty="0" smtClean="0">
                <a:cs typeface="Times New Roman" pitchFamily="18" charset="0"/>
              </a:rPr>
              <a:t>value</a:t>
            </a:r>
            <a:r>
              <a:rPr lang="zh-CN" altLang="en-US" b="1" dirty="0" smtClean="0">
                <a:cs typeface="Times New Roman" pitchFamily="18" charset="0"/>
              </a:rPr>
              <a:t>升值；</a:t>
            </a:r>
            <a:r>
              <a:rPr lang="en-US" altLang="zh-CN" b="1" dirty="0">
                <a:cs typeface="Times New Roman" pitchFamily="18" charset="0"/>
              </a:rPr>
              <a:t>go </a:t>
            </a:r>
            <a:r>
              <a:rPr lang="en-US" altLang="zh-CN" b="1" dirty="0" smtClean="0">
                <a:cs typeface="Times New Roman" pitchFamily="18" charset="0"/>
              </a:rPr>
              <a:t>down/fall </a:t>
            </a:r>
            <a:r>
              <a:rPr lang="en-US" altLang="zh-CN" b="1" dirty="0">
                <a:cs typeface="Times New Roman" pitchFamily="18" charset="0"/>
              </a:rPr>
              <a:t>in value </a:t>
            </a:r>
            <a:r>
              <a:rPr lang="zh-CN" altLang="en-US" b="1" dirty="0" smtClean="0">
                <a:cs typeface="Times New Roman" pitchFamily="18" charset="0"/>
              </a:rPr>
              <a:t>贬值；</a:t>
            </a:r>
            <a:endParaRPr lang="en-US" altLang="zh-CN" b="1" dirty="0" smtClean="0">
              <a:cs typeface="Times New Roman" pitchFamily="18" charset="0"/>
            </a:endParaRP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Tx/>
              <a:buNone/>
              <a:tabLst>
                <a:tab pos="3314700" algn="l"/>
              </a:tabLst>
            </a:pP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cs typeface="Times New Roman" pitchFamily="18" charset="0"/>
              </a:rPr>
              <a:t>   be 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of value </a:t>
            </a:r>
            <a:r>
              <a:rPr lang="zh-CN" altLang="en-US" b="1" dirty="0" smtClean="0">
                <a:cs typeface="Times New Roman" pitchFamily="18" charset="0"/>
              </a:rPr>
              <a:t>有</a:t>
            </a:r>
            <a:r>
              <a:rPr lang="zh-CN" altLang="en-US" b="1" dirty="0">
                <a:cs typeface="Times New Roman" pitchFamily="18" charset="0"/>
              </a:rPr>
              <a:t>价值；有</a:t>
            </a:r>
            <a:r>
              <a:rPr lang="zh-CN" altLang="en-US" b="1" dirty="0" smtClean="0">
                <a:cs typeface="Times New Roman" pitchFamily="18" charset="0"/>
              </a:rPr>
              <a:t>用；</a:t>
            </a:r>
            <a:endParaRPr lang="en-US" altLang="zh-CN" b="1" dirty="0" smtClean="0">
              <a:cs typeface="Times New Roman" pitchFamily="18" charset="0"/>
            </a:endParaRP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Tx/>
              <a:buNone/>
              <a:tabLst>
                <a:tab pos="3314700" algn="l"/>
              </a:tabLst>
            </a:pP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cs typeface="Times New Roman" pitchFamily="18" charset="0"/>
              </a:rPr>
              <a:t>   be 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of </a:t>
            </a:r>
            <a:r>
              <a:rPr lang="en-US" altLang="zh-CN" b="1" dirty="0" smtClean="0">
                <a:solidFill>
                  <a:srgbClr val="FF0000"/>
                </a:solidFill>
                <a:cs typeface="Times New Roman" pitchFamily="18" charset="0"/>
              </a:rPr>
              <a:t>little/no 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value </a:t>
            </a:r>
            <a:r>
              <a:rPr lang="zh-CN" altLang="en-US" b="1" dirty="0" smtClean="0">
                <a:cs typeface="Times New Roman" pitchFamily="18" charset="0"/>
              </a:rPr>
              <a:t>毫</a:t>
            </a:r>
            <a:r>
              <a:rPr lang="zh-CN" altLang="en-US" b="1" dirty="0">
                <a:cs typeface="Times New Roman" pitchFamily="18" charset="0"/>
              </a:rPr>
              <a:t>无</a:t>
            </a:r>
            <a:r>
              <a:rPr lang="zh-CN" altLang="en-US" b="1" dirty="0" smtClean="0">
                <a:cs typeface="Times New Roman" pitchFamily="18" charset="0"/>
              </a:rPr>
              <a:t>帮助</a:t>
            </a:r>
            <a:endParaRPr lang="zh-CN" altLang="en-US" b="1" dirty="0">
              <a:cs typeface="Times New Roman" pitchFamily="18" charset="0"/>
            </a:endParaRP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Tx/>
              <a:buNone/>
              <a:tabLst>
                <a:tab pos="3314700" algn="l"/>
              </a:tabLst>
            </a:pPr>
            <a:r>
              <a:rPr lang="zh-CN" altLang="en-US" b="1" i="1" dirty="0">
                <a:cs typeface="Times New Roman" pitchFamily="18" charset="0"/>
              </a:rPr>
              <a:t>    </a:t>
            </a:r>
            <a:r>
              <a:rPr lang="en-US" altLang="zh-CN" b="1" i="1" dirty="0">
                <a:solidFill>
                  <a:srgbClr val="FF0000"/>
                </a:solidFill>
                <a:cs typeface="Times New Roman" pitchFamily="18" charset="0"/>
              </a:rPr>
              <a:t>v.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cs typeface="Times New Roman" pitchFamily="18" charset="0"/>
              </a:rPr>
              <a:t>重视；</a:t>
            </a:r>
            <a:r>
              <a:rPr lang="zh-CN" altLang="en-US" b="1" dirty="0" smtClean="0">
                <a:solidFill>
                  <a:srgbClr val="FF0000"/>
                </a:solidFill>
                <a:cs typeface="Times New Roman" pitchFamily="18" charset="0"/>
              </a:rPr>
              <a:t>珍视</a:t>
            </a:r>
            <a:endParaRPr lang="en-US" altLang="zh-CN" b="1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Tx/>
              <a:buNone/>
              <a:tabLst>
                <a:tab pos="3314700" algn="l"/>
              </a:tabLst>
            </a:pP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cs typeface="Times New Roman" pitchFamily="18" charset="0"/>
              </a:rPr>
              <a:t>   value 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... as ...</a:t>
            </a:r>
            <a:r>
              <a:rPr lang="en-US" altLang="zh-CN" b="1" dirty="0">
                <a:cs typeface="Times New Roman" pitchFamily="18" charset="0"/>
              </a:rPr>
              <a:t> </a:t>
            </a:r>
            <a:r>
              <a:rPr lang="zh-CN" altLang="en-US" b="1" dirty="0" smtClean="0">
                <a:cs typeface="Times New Roman" pitchFamily="18" charset="0"/>
              </a:rPr>
              <a:t>把</a:t>
            </a:r>
            <a:r>
              <a:rPr lang="en-US" altLang="zh-CN" b="1" dirty="0">
                <a:cs typeface="Times New Roman" pitchFamily="18" charset="0"/>
              </a:rPr>
              <a:t>……</a:t>
            </a:r>
            <a:r>
              <a:rPr lang="zh-CN" altLang="en-US" b="1" dirty="0">
                <a:cs typeface="Times New Roman" pitchFamily="18" charset="0"/>
              </a:rPr>
              <a:t>视</a:t>
            </a:r>
            <a:r>
              <a:rPr lang="zh-CN" altLang="en-US" b="1" dirty="0" smtClean="0">
                <a:cs typeface="Times New Roman" pitchFamily="18" charset="0"/>
              </a:rPr>
              <a:t>为</a:t>
            </a:r>
            <a:endParaRPr lang="en-US" altLang="zh-CN" b="1" dirty="0" smtClean="0">
              <a:cs typeface="Times New Roman" pitchFamily="18" charset="0"/>
            </a:endParaRP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Tx/>
              <a:buNone/>
              <a:tabLst>
                <a:tab pos="3314700" algn="l"/>
              </a:tabLst>
            </a:pP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  </a:t>
            </a:r>
            <a:r>
              <a:rPr lang="en-US" altLang="zh-CN" b="1" dirty="0" smtClean="0">
                <a:solidFill>
                  <a:srgbClr val="FF0000"/>
                </a:solidFill>
                <a:cs typeface="Times New Roman" pitchFamily="18" charset="0"/>
              </a:rPr>
              <a:t>  value 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... for ... </a:t>
            </a:r>
            <a:r>
              <a:rPr lang="zh-CN" altLang="en-US" b="1" dirty="0" smtClean="0">
                <a:cs typeface="Times New Roman" pitchFamily="18" charset="0"/>
              </a:rPr>
              <a:t>因</a:t>
            </a:r>
            <a:r>
              <a:rPr lang="en-US" altLang="zh-CN" b="1" dirty="0">
                <a:cs typeface="Times New Roman" pitchFamily="18" charset="0"/>
              </a:rPr>
              <a:t>……</a:t>
            </a:r>
            <a:r>
              <a:rPr lang="zh-CN" altLang="en-US" b="1" dirty="0">
                <a:cs typeface="Times New Roman" pitchFamily="18" charset="0"/>
              </a:rPr>
              <a:t>而受到重</a:t>
            </a:r>
            <a:r>
              <a:rPr lang="zh-CN" altLang="en-US" b="1" dirty="0" smtClean="0">
                <a:cs typeface="Times New Roman" pitchFamily="18" charset="0"/>
              </a:rPr>
              <a:t>视</a:t>
            </a:r>
            <a:endParaRPr lang="zh-CN" altLang="en-US" b="1" dirty="0">
              <a:cs typeface="Times New Roman" pitchFamily="18" charset="0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467544" y="5157192"/>
            <a:ext cx="288032" cy="129614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左大括号 2"/>
          <p:cNvSpPr/>
          <p:nvPr/>
        </p:nvSpPr>
        <p:spPr>
          <a:xfrm>
            <a:off x="467544" y="2780928"/>
            <a:ext cx="288032" cy="19442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888043"/>
            <a:ext cx="8507413" cy="498922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cs typeface="Times New Roman" pitchFamily="18" charset="0"/>
              </a:rPr>
              <a:t>语境应用</a:t>
            </a: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</a:rPr>
              <a:t>】</a:t>
            </a:r>
            <a:r>
              <a:rPr lang="zh-CN" altLang="en-US" b="1" dirty="0">
                <a:solidFill>
                  <a:srgbClr val="0000FF"/>
                </a:solidFill>
                <a:cs typeface="Times New Roman" pitchFamily="18" charset="0"/>
              </a:rPr>
              <a:t>完成句子。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cs typeface="Times New Roman" pitchFamily="18" charset="0"/>
              </a:rPr>
              <a:t>1) </a:t>
            </a:r>
            <a:r>
              <a:rPr lang="zh-CN" altLang="en-US" b="1" dirty="0">
                <a:cs typeface="Times New Roman" pitchFamily="18" charset="0"/>
              </a:rPr>
              <a:t>我认为每一次经历都有价值。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cs typeface="Times New Roman" pitchFamily="18" charset="0"/>
              </a:rPr>
              <a:t>    </a:t>
            </a:r>
            <a:r>
              <a:rPr lang="en-US" altLang="zh-CN" b="1" dirty="0">
                <a:cs typeface="Times New Roman" pitchFamily="18" charset="0"/>
              </a:rPr>
              <a:t>I think every experience _______ _______ _______.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cs typeface="Times New Roman" pitchFamily="18" charset="0"/>
              </a:rPr>
              <a:t>2) </a:t>
            </a:r>
            <a:r>
              <a:rPr lang="zh-CN" altLang="en-US" b="1" dirty="0">
                <a:cs typeface="Times New Roman" pitchFamily="18" charset="0"/>
              </a:rPr>
              <a:t>我真的把她视为我最好的朋友。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cs typeface="Times New Roman" pitchFamily="18" charset="0"/>
              </a:rPr>
              <a:t>    </a:t>
            </a:r>
            <a:r>
              <a:rPr lang="en-US" altLang="zh-CN" b="1" dirty="0">
                <a:cs typeface="Times New Roman" pitchFamily="18" charset="0"/>
              </a:rPr>
              <a:t>I really _______ her _______ my best friend.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cs typeface="Times New Roman" pitchFamily="18" charset="0"/>
              </a:rPr>
              <a:t>3) </a:t>
            </a:r>
            <a:r>
              <a:rPr lang="zh-CN" altLang="en-US" b="1" dirty="0">
                <a:cs typeface="Times New Roman" pitchFamily="18" charset="0"/>
              </a:rPr>
              <a:t>她因为才气而受到重视。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cs typeface="Times New Roman" pitchFamily="18" charset="0"/>
              </a:rPr>
              <a:t>    </a:t>
            </a:r>
            <a:r>
              <a:rPr lang="en-US" altLang="zh-CN" b="1" dirty="0">
                <a:cs typeface="Times New Roman" pitchFamily="18" charset="0"/>
              </a:rPr>
              <a:t>She _______ _______ _______ her talents.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5508104" y="2069524"/>
            <a:ext cx="20313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is            of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788487" y="2700209"/>
            <a:ext cx="111921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value</a:t>
            </a: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2267744" y="3861048"/>
            <a:ext cx="30235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value               as</a:t>
            </a: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1975536" y="5044896"/>
            <a:ext cx="36765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is        valued      for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68613" grpId="0"/>
      <p:bldP spid="68614" grpId="0"/>
      <p:bldP spid="686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2873" y="764877"/>
            <a:ext cx="7633543" cy="5184403"/>
          </a:xfrm>
        </p:spPr>
        <p:txBody>
          <a:bodyPr/>
          <a:lstStyle/>
          <a:p>
            <a:pPr marL="441325" indent="-441325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life  </a:t>
            </a:r>
            <a:r>
              <a:rPr lang="en-US" altLang="zh-CN" b="1" i="1" dirty="0">
                <a:solidFill>
                  <a:srgbClr val="FF0000"/>
                </a:solidFill>
              </a:rPr>
              <a:t>n.</a:t>
            </a:r>
            <a:r>
              <a:rPr lang="en-US" altLang="zh-CN" b="1" dirty="0">
                <a:solidFill>
                  <a:srgbClr val="FF0000"/>
                </a:solidFill>
              </a:rPr>
              <a:t>  </a:t>
            </a:r>
            <a:r>
              <a:rPr lang="zh-CN" altLang="en-US" b="1" dirty="0">
                <a:solidFill>
                  <a:srgbClr val="FF0000"/>
                </a:solidFill>
              </a:rPr>
              <a:t>生活（可数名词）</a:t>
            </a:r>
          </a:p>
          <a:p>
            <a:pPr marL="441325" indent="-441325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e.g. Many people make different kinds of </a:t>
            </a:r>
          </a:p>
          <a:p>
            <a:pPr marL="441325" indent="-441325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     friends in their social</a:t>
            </a:r>
            <a:r>
              <a:rPr lang="en-US" altLang="zh-CN" b="1" dirty="0">
                <a:solidFill>
                  <a:srgbClr val="0066FF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lives</a:t>
            </a:r>
            <a:r>
              <a:rPr lang="en-US" altLang="zh-CN" b="1" dirty="0"/>
              <a:t>.</a:t>
            </a:r>
          </a:p>
          <a:p>
            <a:pPr marL="441325" indent="-441325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     </a:t>
            </a:r>
            <a:r>
              <a:rPr lang="zh-CN" altLang="en-US" b="1" dirty="0"/>
              <a:t>许多人在他们的社交生活中结交了各</a:t>
            </a:r>
          </a:p>
          <a:p>
            <a:pPr marL="441325" indent="-441325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      种不同的朋友。</a:t>
            </a:r>
          </a:p>
          <a:p>
            <a:pPr marL="441325" indent="-441325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live/ have/ lead a …</a:t>
            </a:r>
            <a:r>
              <a:rPr lang="en-US" altLang="zh-CN" b="1" dirty="0" smtClean="0">
                <a:solidFill>
                  <a:srgbClr val="FF0000"/>
                </a:solidFill>
              </a:rPr>
              <a:t>life</a:t>
            </a:r>
          </a:p>
          <a:p>
            <a:pPr marL="441325" indent="-441325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e.g</a:t>
            </a:r>
            <a:r>
              <a:rPr lang="en-US" altLang="zh-CN" b="1" dirty="0"/>
              <a:t>. She just wanted to </a:t>
            </a:r>
            <a:r>
              <a:rPr lang="en-US" altLang="zh-CN" b="1" dirty="0">
                <a:solidFill>
                  <a:srgbClr val="FF0000"/>
                </a:solidFill>
              </a:rPr>
              <a:t>live a quiet life</a:t>
            </a:r>
            <a:r>
              <a:rPr lang="en-US" altLang="zh-CN" b="1" dirty="0"/>
              <a:t>. </a:t>
            </a:r>
          </a:p>
          <a:p>
            <a:pPr marL="441325" indent="-441325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      </a:t>
            </a:r>
            <a:r>
              <a:rPr lang="zh-CN" altLang="en-US" b="1" dirty="0"/>
              <a:t>她只想过平静的生活。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9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9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882006"/>
            <a:ext cx="8207375" cy="3743746"/>
          </a:xfrm>
        </p:spPr>
        <p:txBody>
          <a:bodyPr/>
          <a:lstStyle/>
          <a:p>
            <a:pPr marL="441325" indent="-441325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3. We often just </a:t>
            </a:r>
            <a:r>
              <a:rPr lang="en-US" altLang="zh-CN" b="1" dirty="0">
                <a:solidFill>
                  <a:srgbClr val="FF0000"/>
                </a:solidFill>
              </a:rPr>
              <a:t>drop by</a:t>
            </a:r>
            <a:r>
              <a:rPr lang="en-US" altLang="zh-CN" b="1" dirty="0"/>
              <a:t> our friends’ homes if we have time.</a:t>
            </a:r>
            <a:endParaRPr lang="en-US" altLang="zh-CN" dirty="0"/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66FF"/>
                </a:solidFill>
              </a:rPr>
              <a:t>    </a:t>
            </a:r>
            <a:r>
              <a:rPr lang="en-US" altLang="zh-CN" b="1" dirty="0">
                <a:solidFill>
                  <a:srgbClr val="FF0000"/>
                </a:solidFill>
              </a:rPr>
              <a:t>drop by </a:t>
            </a:r>
            <a:r>
              <a:rPr lang="zh-CN" altLang="en-US" b="1" dirty="0">
                <a:solidFill>
                  <a:srgbClr val="FF0000"/>
                </a:solidFill>
              </a:rPr>
              <a:t>顺便拜访</a:t>
            </a:r>
            <a:r>
              <a:rPr lang="zh-CN" altLang="en-US" b="1" dirty="0" smtClean="0">
                <a:solidFill>
                  <a:srgbClr val="FF0000"/>
                </a:solidFill>
              </a:rPr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+</a:t>
            </a:r>
            <a:r>
              <a:rPr lang="zh-CN" altLang="en-US" b="1" dirty="0" smtClean="0">
                <a:solidFill>
                  <a:srgbClr val="FF0000"/>
                </a:solidFill>
              </a:rPr>
              <a:t>表</a:t>
            </a:r>
            <a:r>
              <a:rPr lang="zh-CN" altLang="en-US" b="1" dirty="0">
                <a:solidFill>
                  <a:srgbClr val="FF0000"/>
                </a:solidFill>
              </a:rPr>
              <a:t>示地点的名词。</a:t>
            </a: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    </a:t>
            </a:r>
            <a:r>
              <a:rPr lang="en-US" altLang="zh-CN" b="1" dirty="0"/>
              <a:t>e.g. </a:t>
            </a:r>
            <a:r>
              <a:rPr lang="zh-CN" altLang="en-US" b="1" dirty="0"/>
              <a:t>今</a:t>
            </a:r>
            <a:r>
              <a:rPr lang="zh-CN" altLang="en-US" b="1" dirty="0" smtClean="0"/>
              <a:t>晚</a:t>
            </a:r>
            <a:r>
              <a:rPr lang="zh-CN" altLang="en-US" b="1" dirty="0"/>
              <a:t>请</a:t>
            </a:r>
            <a:r>
              <a:rPr lang="zh-CN" altLang="en-US" b="1" dirty="0" smtClean="0"/>
              <a:t>到</a:t>
            </a:r>
            <a:r>
              <a:rPr lang="zh-CN" altLang="en-US" b="1" dirty="0"/>
              <a:t>我家来谈谈。</a:t>
            </a:r>
            <a:r>
              <a:rPr lang="en-US" altLang="zh-CN" b="1" dirty="0"/>
              <a:t>(</a:t>
            </a:r>
            <a:r>
              <a:rPr lang="zh-CN" altLang="en-US" b="1" dirty="0"/>
              <a:t>翻译</a:t>
            </a:r>
            <a:r>
              <a:rPr lang="en-US" altLang="zh-CN" b="1" dirty="0"/>
              <a:t>)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1475656" y="3194653"/>
            <a:ext cx="6855338" cy="631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</a:rPr>
              <a:t>Please </a:t>
            </a:r>
            <a:r>
              <a:rPr lang="en-US" altLang="zh-CN" sz="3200" b="1" dirty="0">
                <a:solidFill>
                  <a:srgbClr val="FF0000"/>
                </a:solidFill>
              </a:rPr>
              <a:t>d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rop </a:t>
            </a:r>
            <a:r>
              <a:rPr lang="en-US" altLang="zh-CN" sz="3200" b="1" dirty="0">
                <a:solidFill>
                  <a:srgbClr val="FF0000"/>
                </a:solidFill>
              </a:rPr>
              <a:t>by</a:t>
            </a:r>
            <a:r>
              <a:rPr lang="en-US" altLang="zh-CN" sz="3200" b="1" dirty="0"/>
              <a:t> my home this evening.</a:t>
            </a:r>
            <a:r>
              <a:rPr lang="en-US" altLang="zh-CN" sz="3200" dirty="0"/>
              <a:t>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85936" y="3826364"/>
            <a:ext cx="7242448" cy="68326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</a:rPr>
              <a:t>drop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in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顺</a:t>
            </a:r>
            <a:r>
              <a:rPr lang="zh-CN" altLang="en-US" sz="3200" b="1" dirty="0">
                <a:solidFill>
                  <a:srgbClr val="FF0000"/>
                </a:solidFill>
              </a:rPr>
              <a:t>便拜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访，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+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人</a:t>
            </a:r>
            <a:r>
              <a:rPr lang="zh-CN" altLang="en-US" sz="3200" b="1" dirty="0">
                <a:solidFill>
                  <a:srgbClr val="FF0000"/>
                </a:solidFill>
              </a:rPr>
              <a:t>时，用介词</a:t>
            </a:r>
            <a:r>
              <a:rPr lang="en-US" altLang="zh-CN" sz="3200" b="1" dirty="0">
                <a:solidFill>
                  <a:srgbClr val="FF0000"/>
                </a:solidFill>
              </a:rPr>
              <a:t>on</a:t>
            </a:r>
            <a:r>
              <a:rPr lang="zh-CN" altLang="en-US" sz="3200" b="1" dirty="0">
                <a:solidFill>
                  <a:srgbClr val="FF0000"/>
                </a:solidFill>
              </a:rPr>
              <a:t>。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57944" y="4418789"/>
            <a:ext cx="7919343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/>
              <a:t>e.g. I just </a:t>
            </a:r>
            <a:r>
              <a:rPr lang="en-US" altLang="zh-CN" sz="3200" b="1" dirty="0">
                <a:solidFill>
                  <a:srgbClr val="FF0000"/>
                </a:solidFill>
              </a:rPr>
              <a:t>drop in on</a:t>
            </a:r>
            <a:r>
              <a:rPr lang="en-US" altLang="zh-CN" sz="3200" b="1" dirty="0"/>
              <a:t> him for a chat</a:t>
            </a:r>
            <a:r>
              <a:rPr lang="en-US" altLang="zh-CN" sz="3200" b="1" dirty="0" smtClean="0"/>
              <a:t>. (</a:t>
            </a:r>
            <a:r>
              <a:rPr lang="zh-CN" altLang="en-US" sz="3200" b="1" dirty="0" smtClean="0"/>
              <a:t>翻译</a:t>
            </a:r>
            <a:r>
              <a:rPr lang="en-US" altLang="zh-CN" sz="3200" b="1" dirty="0" smtClean="0"/>
              <a:t>)</a:t>
            </a:r>
            <a:endParaRPr lang="en-US" altLang="zh-CN" sz="3200" b="1" dirty="0"/>
          </a:p>
          <a:p>
            <a:pPr>
              <a:lnSpc>
                <a:spcPct val="120000"/>
              </a:lnSpc>
            </a:pPr>
            <a:r>
              <a:rPr lang="en-US" altLang="zh-CN" sz="3200" b="1" dirty="0"/>
              <a:t>      </a:t>
            </a:r>
            <a:r>
              <a:rPr lang="zh-CN" altLang="en-US" sz="3200" b="1" dirty="0"/>
              <a:t>我只是顺便来和他聊聊天。</a:t>
            </a:r>
          </a:p>
        </p:txBody>
      </p:sp>
      <p:sp>
        <p:nvSpPr>
          <p:cNvPr id="2" name="左大括号 1"/>
          <p:cNvSpPr/>
          <p:nvPr/>
        </p:nvSpPr>
        <p:spPr>
          <a:xfrm>
            <a:off x="611560" y="2330557"/>
            <a:ext cx="246384" cy="252028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1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467494" y="1196752"/>
            <a:ext cx="7992938" cy="4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46088" indent="-446088">
              <a:lnSpc>
                <a:spcPct val="120000"/>
              </a:lnSpc>
            </a:pPr>
            <a:r>
              <a:rPr lang="en-US" altLang="zh-CN" sz="3200" b="1" dirty="0"/>
              <a:t>4. In Switzerland, </a:t>
            </a:r>
            <a:r>
              <a:rPr lang="en-US" altLang="zh-CN" sz="3200" b="1" dirty="0">
                <a:solidFill>
                  <a:srgbClr val="FF0000"/>
                </a:solidFill>
              </a:rPr>
              <a:t>it’s very important to be  </a:t>
            </a:r>
          </a:p>
          <a:p>
            <a:pPr marL="446088" indent="-446088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</a:rPr>
              <a:t>    on time</a:t>
            </a:r>
            <a:r>
              <a:rPr lang="en-US" altLang="zh-CN" sz="3200" b="1" dirty="0"/>
              <a:t>.</a:t>
            </a:r>
          </a:p>
          <a:p>
            <a:pPr marL="446088" indent="-446088">
              <a:lnSpc>
                <a:spcPct val="120000"/>
              </a:lnSpc>
            </a:pPr>
            <a:r>
              <a:rPr lang="en-US" altLang="zh-CN" sz="3200" b="1" dirty="0"/>
              <a:t>    </a:t>
            </a:r>
            <a:r>
              <a:rPr lang="en-US" altLang="zh-CN" sz="3200" b="1" dirty="0">
                <a:solidFill>
                  <a:srgbClr val="FF0000"/>
                </a:solidFill>
              </a:rPr>
              <a:t>It’s + </a:t>
            </a:r>
            <a:r>
              <a:rPr lang="en-US" altLang="zh-CN" sz="3200" b="1" i="1" dirty="0">
                <a:solidFill>
                  <a:srgbClr val="FF0000"/>
                </a:solidFill>
              </a:rPr>
              <a:t>adj.</a:t>
            </a:r>
            <a:r>
              <a:rPr lang="en-US" altLang="zh-CN" sz="3200" b="1" dirty="0">
                <a:solidFill>
                  <a:srgbClr val="FF0000"/>
                </a:solidFill>
              </a:rPr>
              <a:t>+ to do </a:t>
            </a:r>
            <a:r>
              <a:rPr lang="en-US" altLang="zh-CN" sz="3200" b="1" dirty="0" err="1">
                <a:solidFill>
                  <a:srgbClr val="FF0000"/>
                </a:solidFill>
              </a:rPr>
              <a:t>sth</a:t>
            </a:r>
            <a:r>
              <a:rPr lang="en-US" altLang="zh-CN" sz="3200" b="1" dirty="0">
                <a:solidFill>
                  <a:srgbClr val="FF0000"/>
                </a:solidFill>
              </a:rPr>
              <a:t>. </a:t>
            </a:r>
            <a:r>
              <a:rPr lang="zh-CN" altLang="en-US" sz="3200" b="1" dirty="0">
                <a:solidFill>
                  <a:srgbClr val="FF0000"/>
                </a:solidFill>
              </a:rPr>
              <a:t>做某事是</a:t>
            </a:r>
            <a:r>
              <a:rPr lang="en-US" altLang="zh-CN" sz="3200" b="1" dirty="0">
                <a:solidFill>
                  <a:srgbClr val="FF0000"/>
                </a:solidFill>
              </a:rPr>
              <a:t>……</a:t>
            </a:r>
            <a:r>
              <a:rPr lang="zh-CN" altLang="en-US" sz="3200" b="1" dirty="0">
                <a:solidFill>
                  <a:srgbClr val="FF0000"/>
                </a:solidFill>
              </a:rPr>
              <a:t>的。    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 marL="446088" indent="-446088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  </a:t>
            </a:r>
            <a:r>
              <a:rPr lang="en-US" altLang="zh-CN" sz="3200" b="1" dirty="0" smtClean="0"/>
              <a:t>it</a:t>
            </a:r>
            <a:r>
              <a:rPr lang="zh-CN" altLang="en-US" sz="3200" b="1" dirty="0" smtClean="0"/>
              <a:t>作</a:t>
            </a:r>
            <a:r>
              <a:rPr lang="zh-CN" altLang="en-US" sz="3200" b="1" dirty="0"/>
              <a:t>形式主语，真正的主语</a:t>
            </a:r>
            <a:r>
              <a:rPr lang="zh-CN" altLang="en-US" sz="3200" b="1" dirty="0" smtClean="0"/>
              <a:t>是不</a:t>
            </a:r>
            <a:r>
              <a:rPr lang="zh-CN" altLang="en-US" sz="3200" b="1" dirty="0"/>
              <a:t>定式短语</a:t>
            </a:r>
            <a:r>
              <a:rPr lang="en-US" altLang="zh-CN" sz="3200" b="1" dirty="0"/>
              <a:t>to do </a:t>
            </a:r>
            <a:r>
              <a:rPr lang="en-US" altLang="zh-CN" sz="3200" b="1" dirty="0" err="1"/>
              <a:t>sth</a:t>
            </a:r>
            <a:r>
              <a:rPr lang="en-US" altLang="zh-CN" sz="3200" b="1" dirty="0"/>
              <a:t>.</a:t>
            </a:r>
            <a:r>
              <a:rPr lang="zh-CN" altLang="en-US" sz="3200" b="1" dirty="0"/>
              <a:t>。</a:t>
            </a:r>
          </a:p>
          <a:p>
            <a:pPr marL="446088" indent="-446088">
              <a:lnSpc>
                <a:spcPct val="120000"/>
              </a:lnSpc>
            </a:pPr>
            <a:r>
              <a:rPr lang="zh-CN" altLang="en-US" sz="3200" b="1" dirty="0">
                <a:solidFill>
                  <a:srgbClr val="FF0000"/>
                </a:solidFill>
              </a:rPr>
              <a:t>    </a:t>
            </a:r>
            <a:r>
              <a:rPr lang="en-US" altLang="zh-CN" sz="3200" b="1" dirty="0"/>
              <a:t>e.g.</a:t>
            </a:r>
            <a:r>
              <a:rPr lang="en-US" altLang="zh-CN" sz="3200" b="1" dirty="0">
                <a:solidFill>
                  <a:srgbClr val="FF0000"/>
                </a:solidFill>
              </a:rPr>
              <a:t> It’s necessary to eat</a:t>
            </a:r>
            <a:r>
              <a:rPr lang="en-US" altLang="zh-CN" sz="3200" b="1" dirty="0"/>
              <a:t> healthy food</a:t>
            </a:r>
            <a:r>
              <a:rPr lang="en-US" altLang="zh-CN" sz="3200" b="1" dirty="0" smtClean="0"/>
              <a:t>.</a:t>
            </a:r>
          </a:p>
          <a:p>
            <a:pPr marL="446088" indent="-446088">
              <a:lnSpc>
                <a:spcPct val="120000"/>
              </a:lnSpc>
            </a:pPr>
            <a:r>
              <a:rPr lang="en-US" altLang="zh-CN" sz="3200" b="1" dirty="0"/>
              <a:t> </a:t>
            </a:r>
            <a:r>
              <a:rPr lang="en-US" altLang="zh-CN" sz="3200" b="1" dirty="0" smtClean="0"/>
              <a:t>          </a:t>
            </a:r>
            <a:r>
              <a:rPr lang="zh-CN" altLang="en-US" sz="3200" b="1" dirty="0" smtClean="0"/>
              <a:t>吃健康的食物是很有必要的。</a:t>
            </a:r>
            <a:endParaRPr lang="en-US" altLang="zh-CN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0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323528" y="2227720"/>
            <a:ext cx="8208962" cy="121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【</a:t>
            </a:r>
            <a:r>
              <a:rPr lang="zh-CN" altLang="en-US" sz="3200" b="1" dirty="0">
                <a:solidFill>
                  <a:srgbClr val="0000FF"/>
                </a:solidFill>
              </a:rPr>
              <a:t>语境应用</a:t>
            </a:r>
            <a:r>
              <a:rPr lang="en-US" altLang="zh-CN" sz="3200" b="1" dirty="0">
                <a:solidFill>
                  <a:srgbClr val="0000FF"/>
                </a:solidFill>
              </a:rPr>
              <a:t>】</a:t>
            </a:r>
            <a:r>
              <a:rPr lang="zh-CN" altLang="en-US" sz="3200" b="1" dirty="0">
                <a:solidFill>
                  <a:srgbClr val="0000FF"/>
                </a:solidFill>
              </a:rPr>
              <a:t>翻译句子。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/>
              <a:t>住在这样一个现代化的城市里很舒适</a:t>
            </a:r>
            <a:r>
              <a:rPr lang="zh-CN" altLang="en-US" sz="3200" b="1" dirty="0" smtClean="0"/>
              <a:t>。</a:t>
            </a:r>
            <a:endParaRPr lang="zh-CN" altLang="en-US" sz="3200" b="1" dirty="0"/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323528" y="3445361"/>
            <a:ext cx="8064500" cy="631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</a:rPr>
              <a:t>It’s comfortable to live in such a modern city.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</TotalTime>
  <Words>724</Words>
  <Application>Microsoft Office PowerPoint</Application>
  <PresentationFormat>全屏显示(4:3)</PresentationFormat>
  <Paragraphs>95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宋体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侯邑瑾</cp:lastModifiedBy>
  <cp:revision>210</cp:revision>
  <dcterms:created xsi:type="dcterms:W3CDTF">2014-05-24T05:17:11Z</dcterms:created>
  <dcterms:modified xsi:type="dcterms:W3CDTF">2020-09-09T02:39:23Z</dcterms:modified>
</cp:coreProperties>
</file>