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8" r:id="rId4"/>
    <p:sldId id="301" r:id="rId5"/>
    <p:sldId id="256" r:id="rId6"/>
    <p:sldId id="267" r:id="rId7"/>
    <p:sldId id="302" r:id="rId8"/>
    <p:sldId id="303" r:id="rId9"/>
    <p:sldId id="304" r:id="rId10"/>
    <p:sldId id="259" r:id="rId11"/>
    <p:sldId id="285" r:id="rId12"/>
    <p:sldId id="292" r:id="rId13"/>
    <p:sldId id="293" r:id="rId14"/>
    <p:sldId id="280" r:id="rId15"/>
    <p:sldId id="294" r:id="rId16"/>
    <p:sldId id="282" r:id="rId17"/>
    <p:sldId id="295" r:id="rId18"/>
    <p:sldId id="296" r:id="rId19"/>
    <p:sldId id="305" r:id="rId20"/>
    <p:sldId id="306" r:id="rId21"/>
    <p:sldId id="307" r:id="rId22"/>
    <p:sldId id="308" r:id="rId23"/>
    <p:sldId id="276" r:id="rId24"/>
    <p:sldId id="286" r:id="rId25"/>
    <p:sldId id="289" r:id="rId26"/>
    <p:sldId id="298" r:id="rId27"/>
    <p:sldId id="299" r:id="rId28"/>
    <p:sldId id="316" r:id="rId29"/>
    <p:sldId id="277" r:id="rId30"/>
    <p:sldId id="287" r:id="rId31"/>
    <p:sldId id="290" r:id="rId32"/>
    <p:sldId id="297" r:id="rId33"/>
    <p:sldId id="317" r:id="rId34"/>
    <p:sldId id="273" r:id="rId35"/>
    <p:sldId id="274" r:id="rId36"/>
    <p:sldId id="314" r:id="rId37"/>
    <p:sldId id="315" r:id="rId38"/>
    <p:sldId id="318" r:id="rId39"/>
    <p:sldId id="321" r:id="rId40"/>
    <p:sldId id="319" r:id="rId41"/>
    <p:sldId id="322" r:id="rId42"/>
    <p:sldId id="320" r:id="rId43"/>
    <p:sldId id="323" r:id="rId44"/>
    <p:sldId id="275" r:id="rId45"/>
    <p:sldId id="283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008080"/>
    <a:srgbClr val="009900"/>
    <a:srgbClr val="FF00FF"/>
    <a:srgbClr val="CC66FF"/>
    <a:srgbClr val="FF9933"/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7" autoAdjust="0"/>
    <p:restoredTop sz="94660"/>
  </p:normalViewPr>
  <p:slideViewPr>
    <p:cSldViewPr>
      <p:cViewPr varScale="1">
        <p:scale>
          <a:sx n="88" d="100"/>
          <a:sy n="88" d="100"/>
        </p:scale>
        <p:origin x="9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DF9CC-A464-4A87-9575-6E29F67735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112B2-34CC-4348-A888-40947069E1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3B9621-E2B5-42BB-8A83-EF39BE7E42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C7F7A-7ADA-4E00-89FB-4380F3C094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77E46-F913-4600-9F2B-03FBE435A2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4141A-E8AC-482A-B16B-19E44672601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B783A-548D-4BB8-8B1E-11F8D806BE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45780-7B08-4902-9AF5-1D46517F99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92D04-749C-48F4-991D-8FD72229C5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DFE5E-5CDB-4F12-A52C-B7341C7101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6C804-8E2F-44AD-AF6A-E06BB170F0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9E97F86-1764-4028-B560-5C4FA83262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04048" y="3212976"/>
            <a:ext cx="340509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Unit 10</a:t>
            </a:r>
            <a:endParaRPr lang="zh-CN" alt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602" y="1241530"/>
            <a:ext cx="8424862" cy="4824413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根据课本内容完成句子。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1. —</a:t>
            </a:r>
            <a:r>
              <a:rPr lang="zh-CN" altLang="en-US" b="1" dirty="0">
                <a:latin typeface="Times New Roman" pitchFamily="18" charset="0"/>
              </a:rPr>
              <a:t>你第一次遇到某一个人应当做什么？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—</a:t>
            </a:r>
            <a:r>
              <a:rPr lang="zh-CN" altLang="en-US" b="1" dirty="0">
                <a:latin typeface="Times New Roman" pitchFamily="18" charset="0"/>
              </a:rPr>
              <a:t>你应该握手。 </a:t>
            </a:r>
            <a:endParaRPr lang="en-US" altLang="zh-CN" b="1" dirty="0">
              <a:latin typeface="Times New Roman" pitchFamily="18" charset="0"/>
            </a:endParaRP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latin typeface="Times New Roman" pitchFamily="18" charset="0"/>
              </a:rPr>
              <a:t>    —</a:t>
            </a:r>
            <a:r>
              <a:rPr lang="zh-CN" altLang="en-US" b="1" dirty="0" smtClean="0">
                <a:latin typeface="Times New Roman" pitchFamily="18" charset="0"/>
              </a:rPr>
              <a:t>你不应该亲吻。</a:t>
            </a:r>
            <a:endParaRPr lang="zh-CN" altLang="en-US" b="1" dirty="0">
              <a:latin typeface="Times New Roman" pitchFamily="18" charset="0"/>
            </a:endParaRP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—_____ _____ you ________ _____ _____ when you meet someone for the first time?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—You ___ ________ ____ ______ </a:t>
            </a:r>
            <a:r>
              <a:rPr lang="en-US" altLang="zh-CN" b="1" dirty="0" smtClean="0">
                <a:latin typeface="Times New Roman" pitchFamily="18" charset="0"/>
              </a:rPr>
              <a:t>______.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</a:t>
            </a:r>
            <a:r>
              <a:rPr lang="en-US" altLang="zh-CN" b="1" dirty="0" smtClean="0">
                <a:latin typeface="Times New Roman" pitchFamily="18" charset="0"/>
              </a:rPr>
              <a:t>—_____ _____ _______ ____ _____.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115616" y="3612594"/>
            <a:ext cx="2736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What     are</a:t>
            </a:r>
            <a:r>
              <a:rPr lang="en-US" altLang="zh-CN" dirty="0"/>
              <a:t>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994635" y="3612593"/>
            <a:ext cx="40254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supposed     to       do</a:t>
            </a:r>
            <a:r>
              <a:rPr lang="en-US" altLang="zh-CN" dirty="0"/>
              <a:t>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051720" y="4788441"/>
            <a:ext cx="6093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are supposed  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to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shake   hands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30" y="237740"/>
            <a:ext cx="4801420" cy="9083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4872" y="5381301"/>
            <a:ext cx="5678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You’re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not  supposed  to    kiss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351838" cy="3168650"/>
          </a:xfrm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2. —</a:t>
            </a:r>
            <a:r>
              <a:rPr lang="zh-CN" altLang="en-US" b="1" dirty="0">
                <a:latin typeface="Times New Roman" pitchFamily="18" charset="0"/>
              </a:rPr>
              <a:t>你应该什么时候到？</a:t>
            </a:r>
          </a:p>
          <a:p>
            <a:pPr marL="609600" indent="-6096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—</a:t>
            </a:r>
            <a:r>
              <a:rPr lang="zh-CN" altLang="en-US" b="1" dirty="0">
                <a:latin typeface="Times New Roman" pitchFamily="18" charset="0"/>
              </a:rPr>
              <a:t>我应该</a:t>
            </a:r>
            <a:r>
              <a:rPr lang="en-US" altLang="zh-CN" b="1" dirty="0">
                <a:latin typeface="Times New Roman" pitchFamily="18" charset="0"/>
              </a:rPr>
              <a:t>7</a:t>
            </a:r>
            <a:r>
              <a:rPr lang="zh-CN" altLang="en-US" b="1" dirty="0">
                <a:latin typeface="Times New Roman" pitchFamily="18" charset="0"/>
              </a:rPr>
              <a:t>点钟到。</a:t>
            </a:r>
          </a:p>
          <a:p>
            <a:pPr marL="609600" indent="-6096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—When were you ________ ____ ______?</a:t>
            </a:r>
          </a:p>
          <a:p>
            <a:pPr marL="609600" indent="-6096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—I ____ ________ _____ ______ at 7:00.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994597" y="1700709"/>
            <a:ext cx="40382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supposed   to    arrive 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546325" y="2348781"/>
            <a:ext cx="5110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was  supposed     to    arrive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06624" y="3140968"/>
            <a:ext cx="7956550" cy="302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smtClean="0">
                <a:latin typeface="Times New Roman" pitchFamily="18" charset="0"/>
              </a:rPr>
              <a:t>3. —</a:t>
            </a:r>
            <a:r>
              <a:rPr lang="zh-CN" altLang="en-US" b="1" kern="0" smtClean="0">
                <a:latin typeface="Times New Roman" pitchFamily="18" charset="0"/>
              </a:rPr>
              <a:t>我应该穿牛仔裤吗？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kern="0" smtClean="0">
                <a:latin typeface="Times New Roman" pitchFamily="18" charset="0"/>
              </a:rPr>
              <a:t>    </a:t>
            </a:r>
            <a:r>
              <a:rPr lang="en-US" altLang="zh-CN" b="1" kern="0" smtClean="0">
                <a:latin typeface="Times New Roman" pitchFamily="18" charset="0"/>
              </a:rPr>
              <a:t>—</a:t>
            </a:r>
            <a:r>
              <a:rPr lang="zh-CN" altLang="en-US" b="1" kern="0" smtClean="0">
                <a:latin typeface="Times New Roman" pitchFamily="18" charset="0"/>
              </a:rPr>
              <a:t>不应该</a:t>
            </a:r>
            <a:r>
              <a:rPr lang="en-US" altLang="zh-CN" b="1" kern="0" smtClean="0">
                <a:latin typeface="Times New Roman" pitchFamily="18" charset="0"/>
              </a:rPr>
              <a:t>, </a:t>
            </a:r>
            <a:r>
              <a:rPr lang="zh-CN" altLang="en-US" b="1" kern="0" smtClean="0">
                <a:latin typeface="Times New Roman" pitchFamily="18" charset="0"/>
              </a:rPr>
              <a:t>希望你穿西服打领带。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kern="0" smtClean="0">
                <a:latin typeface="Times New Roman" pitchFamily="18" charset="0"/>
              </a:rPr>
              <a:t>    </a:t>
            </a:r>
            <a:r>
              <a:rPr lang="en-US" altLang="zh-CN" b="1" kern="0" smtClean="0">
                <a:latin typeface="Times New Roman" pitchFamily="18" charset="0"/>
              </a:rPr>
              <a:t>—_____ I ________ _____ wear jeans?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smtClean="0">
                <a:latin typeface="Times New Roman" pitchFamily="18" charset="0"/>
              </a:rPr>
              <a:t>    —No, you _____ ________ _____ wear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kern="0" smtClean="0">
                <a:latin typeface="Times New Roman" pitchFamily="18" charset="0"/>
              </a:rPr>
              <a:t>        a suit and tie.</a:t>
            </a:r>
            <a:endParaRPr lang="en-US" altLang="zh-CN" b="1" kern="0" dirty="0">
              <a:latin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14538" y="4365327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Am</a:t>
            </a:r>
            <a:r>
              <a:rPr lang="en-US" altLang="zh-CN" dirty="0"/>
              <a:t>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38674" y="4365326"/>
            <a:ext cx="2952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supposed    to</a:t>
            </a:r>
            <a:r>
              <a:rPr lang="en-US" altLang="zh-CN" dirty="0"/>
              <a:t>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26706" y="4950101"/>
            <a:ext cx="36429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are    expected     to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  <p:bldP spid="37897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23850" y="404813"/>
            <a:ext cx="8280400" cy="57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</a:rPr>
              <a:t>4. —</a:t>
            </a:r>
            <a:r>
              <a:rPr lang="zh-CN" altLang="en-US" b="1" dirty="0">
                <a:latin typeface="Times New Roman" pitchFamily="18" charset="0"/>
              </a:rPr>
              <a:t>让别人一直等待不礼貌吗？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—</a:t>
            </a:r>
            <a:r>
              <a:rPr lang="zh-CN" altLang="en-US" b="1" dirty="0">
                <a:latin typeface="Times New Roman" pitchFamily="18" charset="0"/>
              </a:rPr>
              <a:t>对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</a:rPr>
              <a:t>让别人一直等很不礼貌。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—____ ____ ________ to keep others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</a:rPr>
              <a:t>        waiting?    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</a:rPr>
              <a:t>    —Yes, it’s very impolite to keep others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</a:rPr>
              <a:t>        waiting.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</a:rPr>
              <a:t>5. —</a:t>
            </a:r>
            <a:r>
              <a:rPr lang="zh-CN" altLang="en-US" b="1" dirty="0">
                <a:latin typeface="Times New Roman" pitchFamily="18" charset="0"/>
              </a:rPr>
              <a:t>准时很重要吗？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—</a:t>
            </a:r>
            <a:r>
              <a:rPr lang="zh-CN" altLang="en-US" b="1" dirty="0">
                <a:latin typeface="Times New Roman" pitchFamily="18" charset="0"/>
              </a:rPr>
              <a:t>是的</a:t>
            </a:r>
            <a:r>
              <a:rPr lang="en-US" altLang="zh-CN" b="1" dirty="0">
                <a:latin typeface="Times New Roman" pitchFamily="18" charset="0"/>
              </a:rPr>
              <a:t>, </a:t>
            </a:r>
            <a:r>
              <a:rPr lang="zh-CN" altLang="en-US" b="1" dirty="0">
                <a:latin typeface="Times New Roman" pitchFamily="18" charset="0"/>
              </a:rPr>
              <a:t>准时很重要。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—Is ____ _________ ____ ____ on time?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</a:rPr>
              <a:t>    —Yes, it’s important to be on time.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835696" y="4869160"/>
            <a:ext cx="4398961" cy="61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it    important    to     be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403648" y="1556792"/>
            <a:ext cx="3432350" cy="61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Is      it     impolite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691381"/>
            <a:ext cx="8569325" cy="5473923"/>
          </a:xfrm>
        </p:spPr>
        <p:txBody>
          <a:bodyPr/>
          <a:lstStyle/>
          <a:p>
            <a:pPr marL="447675" indent="-44767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1. be supposed to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 marL="447675" indent="-44767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1)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按规则规律、义务或约定“应当；理应”去做某事，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to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为动词不定式符号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动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词原形。</a:t>
            </a:r>
          </a:p>
          <a:p>
            <a:pPr marL="447675" indent="-44767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 </a:t>
            </a:r>
            <a:r>
              <a:rPr lang="en-US" altLang="zh-CN" b="1" dirty="0">
                <a:latin typeface="Times New Roman" pitchFamily="18" charset="0"/>
              </a:rPr>
              <a:t>e.g. </a:t>
            </a:r>
            <a:r>
              <a:rPr lang="zh-CN" altLang="en-US" b="1" dirty="0">
                <a:latin typeface="Times New Roman" pitchFamily="18" charset="0"/>
              </a:rPr>
              <a:t>你应该明天归还自行车。</a:t>
            </a:r>
          </a:p>
          <a:p>
            <a:pPr marL="447675" indent="-44767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        </a:t>
            </a:r>
            <a:r>
              <a:rPr lang="en-US" altLang="zh-CN" b="1" dirty="0">
                <a:latin typeface="Times New Roman" pitchFamily="18" charset="0"/>
              </a:rPr>
              <a:t>You’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re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supposed to</a:t>
            </a:r>
            <a:r>
              <a:rPr lang="en-US" altLang="zh-CN" b="1" dirty="0">
                <a:latin typeface="Times New Roman" pitchFamily="18" charset="0"/>
              </a:rPr>
              <a:t> return the bike </a:t>
            </a:r>
          </a:p>
          <a:p>
            <a:pPr marL="447675" indent="-44767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tomorrow.</a:t>
            </a:r>
          </a:p>
          <a:p>
            <a:pPr marL="447675" indent="-44767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2)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be supposed to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语意相当于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should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。</a:t>
            </a:r>
          </a:p>
          <a:p>
            <a:pPr marL="447675" indent="-44767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e.g. </a:t>
            </a:r>
            <a:r>
              <a:rPr lang="zh-CN" altLang="en-US" b="1" dirty="0">
                <a:latin typeface="Times New Roman" pitchFamily="18" charset="0"/>
              </a:rPr>
              <a:t>你应当更努力地学习。</a:t>
            </a:r>
          </a:p>
          <a:p>
            <a:pPr marL="447675" indent="-44767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       </a:t>
            </a:r>
            <a:r>
              <a:rPr lang="en-US" altLang="zh-CN" b="1" dirty="0">
                <a:latin typeface="Times New Roman" pitchFamily="18" charset="0"/>
              </a:rPr>
              <a:t>You’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re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supposed to</a:t>
            </a:r>
            <a:r>
              <a:rPr lang="en-US" altLang="zh-CN" b="1" dirty="0">
                <a:latin typeface="Times New Roman" pitchFamily="18" charset="0"/>
              </a:rPr>
              <a:t> study harder. </a:t>
            </a:r>
          </a:p>
          <a:p>
            <a:pPr marL="447675" indent="-447675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=You should study harder.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764704"/>
            <a:ext cx="8424863" cy="5472608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3)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否定式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be not supposed to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，一般疑问句把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be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提至主语前。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e.g. You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are not supposed to</a:t>
            </a:r>
            <a:r>
              <a:rPr lang="en-US" altLang="zh-CN" b="1" dirty="0">
                <a:latin typeface="Times New Roman" pitchFamily="18" charset="0"/>
              </a:rPr>
              <a:t> talk loudly in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the hospital.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Am </a:t>
            </a:r>
            <a:r>
              <a:rPr lang="en-US" altLang="zh-CN" b="1" dirty="0">
                <a:latin typeface="Times New Roman" pitchFamily="18" charset="0"/>
              </a:rPr>
              <a:t>I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supposed to </a:t>
            </a:r>
            <a:r>
              <a:rPr lang="en-US" altLang="zh-CN" b="1" dirty="0">
                <a:latin typeface="Times New Roman" pitchFamily="18" charset="0"/>
              </a:rPr>
              <a:t>get up at 7 o’clock?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4)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was / were supposed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to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本应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该。</a:t>
            </a:r>
            <a:r>
              <a:rPr lang="zh-CN" altLang="en-US" b="1" dirty="0" smtClean="0">
                <a:latin typeface="Times New Roman" pitchFamily="18" charset="0"/>
              </a:rPr>
              <a:t>把</a:t>
            </a:r>
            <a:r>
              <a:rPr lang="zh-CN" altLang="en-US" b="1" dirty="0">
                <a:latin typeface="Times New Roman" pitchFamily="18" charset="0"/>
              </a:rPr>
              <a:t>本应该发生的事与实际发生的事进行对</a:t>
            </a:r>
            <a:r>
              <a:rPr lang="zh-CN" altLang="en-US" b="1" dirty="0" smtClean="0">
                <a:latin typeface="Times New Roman" pitchFamily="18" charset="0"/>
              </a:rPr>
              <a:t>照。</a:t>
            </a:r>
            <a:endParaRPr lang="zh-CN" altLang="en-US" b="1" dirty="0">
              <a:latin typeface="Times New Roman" pitchFamily="18" charset="0"/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e.g. They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were supposed to</a:t>
            </a:r>
            <a:r>
              <a:rPr lang="en-US" altLang="zh-CN" b="1" dirty="0">
                <a:latin typeface="Times New Roman" pitchFamily="18" charset="0"/>
              </a:rPr>
              <a:t> arrive at nine,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but they were late.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3554"/>
            <a:ext cx="8102600" cy="5111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2. be expected to do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</a:rPr>
              <a:t>sth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FF"/>
                </a:solidFill>
                <a:latin typeface="Times New Roman" pitchFamily="18" charset="0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被期许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预期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会做某事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被要求做某事，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希望做某事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表示可能性。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e.g. </a:t>
            </a:r>
            <a:r>
              <a:rPr lang="zh-CN" altLang="en-US" b="1" dirty="0">
                <a:latin typeface="Times New Roman" pitchFamily="18" charset="0"/>
              </a:rPr>
              <a:t>希望她能在晚餐前到达。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           </a:t>
            </a:r>
            <a:r>
              <a:rPr lang="en-US" altLang="zh-CN" b="1" dirty="0">
                <a:latin typeface="Times New Roman" pitchFamily="18" charset="0"/>
              </a:rPr>
              <a:t>She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was expected to arrive</a:t>
            </a:r>
            <a:r>
              <a:rPr lang="en-US" altLang="zh-CN" b="1" dirty="0">
                <a:latin typeface="Times New Roman" pitchFamily="18" charset="0"/>
              </a:rPr>
              <a:t> before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dinner.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be supposed to do</a:t>
            </a:r>
            <a:r>
              <a:rPr lang="zh-CN" altLang="en-US" b="1" dirty="0">
                <a:latin typeface="Times New Roman" pitchFamily="18" charset="0"/>
              </a:rPr>
              <a:t>相对于</a:t>
            </a:r>
            <a:r>
              <a:rPr lang="en-US" altLang="zh-CN" b="1" dirty="0">
                <a:latin typeface="Times New Roman" pitchFamily="18" charset="0"/>
              </a:rPr>
              <a:t>be expected to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do</a:t>
            </a:r>
            <a:r>
              <a:rPr lang="zh-CN" altLang="en-US" b="1" dirty="0">
                <a:latin typeface="Times New Roman" pitchFamily="18" charset="0"/>
              </a:rPr>
              <a:t>主观性更强。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68313" y="1052513"/>
            <a:ext cx="8064500" cy="384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7675" indent="-447675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语境应用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完成句子。</a:t>
            </a:r>
          </a:p>
          <a:p>
            <a:pPr marL="447675" indent="-447675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1) </a:t>
            </a:r>
            <a:r>
              <a:rPr lang="zh-CN" altLang="en-US" b="1" dirty="0">
                <a:latin typeface="Times New Roman" pitchFamily="18" charset="0"/>
              </a:rPr>
              <a:t>我们应该多读书。</a:t>
            </a:r>
          </a:p>
          <a:p>
            <a:pPr marL="447675" indent="-447675">
              <a:lnSpc>
                <a:spcPct val="110000"/>
              </a:lnSpc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We ______________________________ more books.</a:t>
            </a:r>
          </a:p>
          <a:p>
            <a:pPr marL="447675" indent="-447675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2) </a:t>
            </a:r>
            <a:r>
              <a:rPr lang="zh-CN" altLang="en-US" b="1" dirty="0">
                <a:latin typeface="Times New Roman" pitchFamily="18" charset="0"/>
              </a:rPr>
              <a:t>你不应该把你的自行车放在这里。</a:t>
            </a:r>
          </a:p>
          <a:p>
            <a:pPr marL="447675" indent="-447675">
              <a:lnSpc>
                <a:spcPct val="110000"/>
              </a:lnSpc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You _____________________________ </a:t>
            </a:r>
          </a:p>
          <a:p>
            <a:pPr marL="447675" indent="-447675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    _____ your bike here.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671188" y="2132856"/>
            <a:ext cx="60790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are supposed to read/ should read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691680" y="3717032"/>
            <a:ext cx="59865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aren’t supposed to put/ shouldn’t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1043608" y="4293096"/>
            <a:ext cx="776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68313" y="1412875"/>
            <a:ext cx="8207375" cy="358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7675" indent="-44767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3) </a:t>
            </a:r>
            <a:r>
              <a:rPr lang="zh-CN" altLang="en-US" b="1" dirty="0">
                <a:latin typeface="Times New Roman" pitchFamily="18" charset="0"/>
              </a:rPr>
              <a:t>我本应该今天上午寄信的，但我忘了。</a:t>
            </a:r>
          </a:p>
          <a:p>
            <a:pPr marL="447675" indent="-447675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I ___________________ the letter this   morning, but I forgot it.</a:t>
            </a:r>
          </a:p>
          <a:p>
            <a:pPr marL="447675" indent="-44767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4) </a:t>
            </a:r>
            <a:r>
              <a:rPr lang="zh-CN" altLang="en-US" b="1" dirty="0">
                <a:latin typeface="Times New Roman" pitchFamily="18" charset="0"/>
              </a:rPr>
              <a:t>杰克被要求每天早上练习英语。</a:t>
            </a:r>
          </a:p>
          <a:p>
            <a:pPr marL="447675" indent="-447675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</a:rPr>
              <a:t>Jack ____________________ English every morning.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259632" y="2052137"/>
            <a:ext cx="38443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was supposed to post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907704" y="3717032"/>
            <a:ext cx="4049507" cy="62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88872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is expected to practice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1"/>
          <p:cNvSpPr>
            <a:spLocks noChangeArrowheads="1"/>
          </p:cNvSpPr>
          <p:nvPr/>
        </p:nvSpPr>
        <p:spPr bwMode="auto">
          <a:xfrm>
            <a:off x="461963" y="2565252"/>
            <a:ext cx="72466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It’s very impolite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keep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others waiting.</a:t>
            </a:r>
          </a:p>
        </p:txBody>
      </p:sp>
      <p:sp>
        <p:nvSpPr>
          <p:cNvPr id="63491" name="矩形 2"/>
          <p:cNvSpPr>
            <a:spLocks noChangeArrowheads="1"/>
          </p:cNvSpPr>
          <p:nvPr/>
        </p:nvSpPr>
        <p:spPr bwMode="auto">
          <a:xfrm>
            <a:off x="460375" y="1701652"/>
            <a:ext cx="51130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It’s important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on time.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2" name="矩形 3"/>
          <p:cNvSpPr>
            <a:spLocks noChangeArrowheads="1"/>
          </p:cNvSpPr>
          <p:nvPr/>
        </p:nvSpPr>
        <p:spPr bwMode="auto">
          <a:xfrm>
            <a:off x="428625" y="3355827"/>
            <a:ext cx="63938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It’s normal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cry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when we feel sad.</a:t>
            </a:r>
          </a:p>
        </p:txBody>
      </p:sp>
      <p:sp>
        <p:nvSpPr>
          <p:cNvPr id="5" name="矩形 4"/>
          <p:cNvSpPr/>
          <p:nvPr/>
        </p:nvSpPr>
        <p:spPr>
          <a:xfrm>
            <a:off x="395288" y="404664"/>
            <a:ext cx="5052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cs typeface="Times New Roman" pitchFamily="18" charset="0"/>
              </a:rPr>
              <a:t>Look at these sentences.</a:t>
            </a:r>
          </a:p>
        </p:txBody>
      </p:sp>
      <p:sp>
        <p:nvSpPr>
          <p:cNvPr id="63494" name="矩形 5"/>
          <p:cNvSpPr>
            <a:spLocks noChangeArrowheads="1"/>
          </p:cNvSpPr>
          <p:nvPr/>
        </p:nvSpPr>
        <p:spPr bwMode="auto">
          <a:xfrm>
            <a:off x="468313" y="4221014"/>
            <a:ext cx="3771353" cy="584775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It’s+ </a:t>
            </a:r>
            <a:r>
              <a:rPr lang="en-US" altLang="zh-CN" b="1" i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adj.</a:t>
            </a:r>
            <a:r>
              <a:rPr lang="en-US" altLang="zh-CN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 + to do </a:t>
            </a:r>
            <a:r>
              <a:rPr lang="en-US" altLang="zh-CN" b="1" dirty="0" err="1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sth</a:t>
            </a:r>
            <a:r>
              <a:rPr lang="en-US" altLang="zh-CN" b="1" dirty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3495" name="矩形 6"/>
          <p:cNvSpPr>
            <a:spLocks noChangeArrowheads="1"/>
          </p:cNvSpPr>
          <p:nvPr/>
        </p:nvSpPr>
        <p:spPr bwMode="auto">
          <a:xfrm>
            <a:off x="388938" y="5002064"/>
            <a:ext cx="82153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不定式做主语时，常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来代替不定式结构。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为形式主语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，不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定式作为真正主语被后置。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460375" y="1700064"/>
            <a:ext cx="574675" cy="576262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shade val="46275"/>
                  <a:invGamma/>
                  <a:alpha val="32001"/>
                </a:srgbClr>
              </a:gs>
              <a:gs pos="50000">
                <a:srgbClr val="FF99FF">
                  <a:alpha val="52000"/>
                </a:srgbClr>
              </a:gs>
              <a:gs pos="100000">
                <a:srgbClr val="FF99FF">
                  <a:gamma/>
                  <a:shade val="46275"/>
                  <a:invGamma/>
                  <a:alpha val="32001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409721" y="2555151"/>
            <a:ext cx="574675" cy="576262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shade val="46275"/>
                  <a:invGamma/>
                  <a:alpha val="32001"/>
                </a:srgbClr>
              </a:gs>
              <a:gs pos="50000">
                <a:srgbClr val="FF99FF">
                  <a:alpha val="52000"/>
                </a:srgbClr>
              </a:gs>
              <a:gs pos="100000">
                <a:srgbClr val="FF99FF">
                  <a:gamma/>
                  <a:shade val="46275"/>
                  <a:invGamma/>
                  <a:alpha val="32001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96875" y="3357414"/>
            <a:ext cx="574675" cy="576263"/>
          </a:xfrm>
          <a:prstGeom prst="ellipse">
            <a:avLst/>
          </a:prstGeom>
          <a:gradFill rotWithShape="1">
            <a:gsLst>
              <a:gs pos="0">
                <a:srgbClr val="FF99FF">
                  <a:gamma/>
                  <a:shade val="46275"/>
                  <a:invGamma/>
                  <a:alpha val="32001"/>
                </a:srgbClr>
              </a:gs>
              <a:gs pos="50000">
                <a:srgbClr val="FF99FF">
                  <a:alpha val="52000"/>
                </a:srgbClr>
              </a:gs>
              <a:gs pos="100000">
                <a:srgbClr val="FF99FF">
                  <a:gamma/>
                  <a:shade val="46275"/>
                  <a:invGamma/>
                  <a:alpha val="32001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3011093" y="1726583"/>
            <a:ext cx="2735263" cy="576263"/>
          </a:xfrm>
          <a:prstGeom prst="ellipse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  <a:alpha val="33000"/>
                </a:srgbClr>
              </a:gs>
              <a:gs pos="50000">
                <a:srgbClr val="FFFF99">
                  <a:alpha val="44000"/>
                </a:srgbClr>
              </a:gs>
              <a:gs pos="100000">
                <a:srgbClr val="FFFF99">
                  <a:gamma/>
                  <a:shade val="46275"/>
                  <a:invGamma/>
                  <a:alpha val="33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3364252" y="2591951"/>
            <a:ext cx="4681538" cy="576263"/>
          </a:xfrm>
          <a:prstGeom prst="ellipse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  <a:alpha val="33000"/>
                </a:srgbClr>
              </a:gs>
              <a:gs pos="50000">
                <a:srgbClr val="FFFF99">
                  <a:alpha val="44000"/>
                </a:srgbClr>
              </a:gs>
              <a:gs pos="100000">
                <a:srgbClr val="FFFF99">
                  <a:gamma/>
                  <a:shade val="46275"/>
                  <a:invGamma/>
                  <a:alpha val="33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2379208" y="3397179"/>
            <a:ext cx="1368425" cy="576262"/>
          </a:xfrm>
          <a:prstGeom prst="ellipse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  <a:alpha val="33000"/>
                </a:srgbClr>
              </a:gs>
              <a:gs pos="50000">
                <a:srgbClr val="FFFF99">
                  <a:alpha val="44000"/>
                </a:srgbClr>
              </a:gs>
              <a:gs pos="100000">
                <a:srgbClr val="FFFF99">
                  <a:gamma/>
                  <a:shade val="46275"/>
                  <a:invGamma/>
                  <a:alpha val="33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250825" y="1052364"/>
            <a:ext cx="2305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FF"/>
                </a:solidFill>
              </a:rPr>
              <a:t>形式主语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14947" y="1076727"/>
            <a:ext cx="2736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真正主语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/>
      <p:bldP spid="63495" grpId="0"/>
      <p:bldP spid="63496" grpId="0" animBg="1"/>
      <p:bldP spid="63497" grpId="0" animBg="1"/>
      <p:bldP spid="63498" grpId="0" animBg="1"/>
      <p:bldP spid="63499" grpId="0" animBg="1"/>
      <p:bldP spid="63500" grpId="0" animBg="1"/>
      <p:bldP spid="63501" grpId="0" animBg="1"/>
      <p:bldP spid="635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1640" y="1556792"/>
            <a:ext cx="622180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kern="1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/>
                <a:cs typeface="Arial"/>
              </a:rPr>
              <a:t>Unit 10</a:t>
            </a:r>
          </a:p>
          <a:p>
            <a:pPr algn="ctr"/>
            <a:r>
              <a:rPr lang="en-US" altLang="zh-CN" sz="5400" b="1" kern="1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/>
                <a:cs typeface="Arial"/>
              </a:rPr>
              <a:t>You're supposed to shake hands.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1222747" y="1359344"/>
            <a:ext cx="6589613" cy="33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altLang="zh-CN" b="1" dirty="0" smtClean="0">
                <a:solidFill>
                  <a:srgbClr val="0000FF"/>
                </a:solidFill>
                <a:cs typeface="Arial" charset="0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cs typeface="Arial" charset="0"/>
              </a:rPr>
              <a:t>语境应用</a:t>
            </a:r>
            <a:r>
              <a:rPr lang="en-US" altLang="zh-CN" b="1" dirty="0" smtClean="0">
                <a:solidFill>
                  <a:srgbClr val="0000FF"/>
                </a:solidFill>
                <a:cs typeface="Arial" charset="0"/>
              </a:rPr>
              <a:t>】</a:t>
            </a:r>
            <a:r>
              <a:rPr lang="zh-CN" altLang="en-US" b="1" dirty="0" smtClean="0">
                <a:solidFill>
                  <a:srgbClr val="0000FF"/>
                </a:solidFill>
                <a:cs typeface="Arial" charset="0"/>
              </a:rPr>
              <a:t>翻译句子。</a:t>
            </a:r>
            <a:endParaRPr lang="en-US" altLang="zh-CN" b="1" dirty="0">
              <a:solidFill>
                <a:srgbClr val="0000FF"/>
              </a:solidFill>
              <a:cs typeface="Arial" charset="0"/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1) </a:t>
            </a:r>
            <a:r>
              <a:rPr lang="zh-CN" altLang="en-US" b="1" dirty="0">
                <a:latin typeface="Times New Roman" pitchFamily="18" charset="0"/>
              </a:rPr>
              <a:t>读书是有用的。</a:t>
            </a:r>
          </a:p>
          <a:p>
            <a:pPr marL="342900" indent="-342900">
              <a:lnSpc>
                <a:spcPct val="110000"/>
              </a:lnSpc>
              <a:buFontTx/>
              <a:buChar char="•"/>
            </a:pPr>
            <a:endParaRPr lang="zh-CN" altLang="en-US" b="1" dirty="0"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2) </a:t>
            </a:r>
            <a:r>
              <a:rPr lang="zh-CN" altLang="en-US" b="1" dirty="0">
                <a:latin typeface="Times New Roman" pitchFamily="18" charset="0"/>
              </a:rPr>
              <a:t>每天跑步是健康的。</a:t>
            </a:r>
          </a:p>
          <a:p>
            <a:pPr marL="342900" indent="-342900">
              <a:lnSpc>
                <a:spcPct val="110000"/>
              </a:lnSpc>
              <a:buFontTx/>
              <a:buChar char="•"/>
            </a:pPr>
            <a:endParaRPr lang="zh-CN" altLang="en-US" b="1" dirty="0"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3) </a:t>
            </a:r>
            <a:r>
              <a:rPr lang="zh-CN" altLang="en-US" b="1" dirty="0">
                <a:latin typeface="Times New Roman" pitchFamily="18" charset="0"/>
              </a:rPr>
              <a:t>迟到是糟糕的。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700224" y="2435619"/>
            <a:ext cx="5473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It is</a:t>
            </a:r>
            <a:r>
              <a:rPr lang="en-US" altLang="zh-CN" b="1" dirty="0">
                <a:latin typeface="Times New Roman" pitchFamily="18" charset="0"/>
              </a:rPr>
              <a:t> useful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to read books</a:t>
            </a:r>
            <a:r>
              <a:rPr lang="en-US" altLang="zh-CN" b="1" dirty="0">
                <a:latin typeface="Times New Roman" pitchFamily="18" charset="0"/>
              </a:rPr>
              <a:t>.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665267" y="3511894"/>
            <a:ext cx="56430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It is</a:t>
            </a:r>
            <a:r>
              <a:rPr lang="en-US" altLang="zh-CN" b="1" dirty="0">
                <a:latin typeface="Times New Roman" pitchFamily="18" charset="0"/>
              </a:rPr>
              <a:t> healthy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to run </a:t>
            </a:r>
            <a:r>
              <a:rPr lang="en-US" altLang="zh-CN" b="1" dirty="0">
                <a:latin typeface="Times New Roman" pitchFamily="18" charset="0"/>
              </a:rPr>
              <a:t>every day.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1690265" y="4644425"/>
            <a:ext cx="561803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It is</a:t>
            </a:r>
            <a:r>
              <a:rPr lang="en-US" altLang="zh-CN" b="1" dirty="0">
                <a:latin typeface="Times New Roman" pitchFamily="18" charset="0"/>
              </a:rPr>
              <a:t> bad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to be </a:t>
            </a:r>
            <a:r>
              <a:rPr lang="en-US" altLang="zh-CN" b="1" dirty="0">
                <a:latin typeface="Times New Roman" pitchFamily="18" charset="0"/>
              </a:rPr>
              <a:t>late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for school.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35677" y="2263634"/>
            <a:ext cx="77041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It is difficult for him to finish the task within two hours.</a:t>
            </a:r>
            <a:r>
              <a:rPr lang="en-US" altLang="zh-CN" sz="1800"/>
              <a:t> </a:t>
            </a:r>
            <a:endParaRPr lang="en-US" altLang="zh-CN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07114" y="2839896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62652" y="3343134"/>
            <a:ext cx="1223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It is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1370714" y="2839896"/>
            <a:ext cx="15113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1659639" y="3487596"/>
            <a:ext cx="360363" cy="360363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FF0000"/>
              </a:solidFill>
            </a:endParaRP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091439" y="3351071"/>
            <a:ext cx="100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adj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3028064" y="2839896"/>
            <a:ext cx="15113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3243964" y="3487596"/>
            <a:ext cx="360363" cy="360363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FF0000"/>
              </a:solidFill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3675764" y="3343134"/>
            <a:ext cx="1871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for sb.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4683827" y="2839896"/>
            <a:ext cx="15113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50" name="AutoShape 14"/>
          <p:cNvSpPr>
            <a:spLocks noChangeArrowheads="1"/>
          </p:cNvSpPr>
          <p:nvPr/>
        </p:nvSpPr>
        <p:spPr bwMode="auto">
          <a:xfrm>
            <a:off x="5331527" y="3487596"/>
            <a:ext cx="360362" cy="360363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FF0000"/>
              </a:solidFill>
            </a:endParaRP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5907789" y="3343134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to do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435677" y="4279759"/>
            <a:ext cx="7704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It is kind of you to help me.</a:t>
            </a:r>
            <a:r>
              <a:rPr lang="en-US" altLang="zh-CN" sz="1800"/>
              <a:t> </a:t>
            </a:r>
            <a:endParaRPr lang="en-US" altLang="zh-CN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507114" y="4856021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362652" y="4933809"/>
            <a:ext cx="1223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It is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1370714" y="4856021"/>
            <a:ext cx="936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56" name="AutoShape 20"/>
          <p:cNvSpPr>
            <a:spLocks noChangeArrowheads="1"/>
          </p:cNvSpPr>
          <p:nvPr/>
        </p:nvSpPr>
        <p:spPr bwMode="auto">
          <a:xfrm>
            <a:off x="1515177" y="5071921"/>
            <a:ext cx="360362" cy="360363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FF0000"/>
              </a:solidFill>
            </a:endParaRP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1946977" y="4927459"/>
            <a:ext cx="1008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>
                <a:solidFill>
                  <a:srgbClr val="0000FF"/>
                </a:solidFill>
                <a:latin typeface="Times New Roman" pitchFamily="18" charset="0"/>
              </a:rPr>
              <a:t>adj</a:t>
            </a: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2451802" y="4856021"/>
            <a:ext cx="11509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59" name="AutoShape 23"/>
          <p:cNvSpPr>
            <a:spLocks noChangeArrowheads="1"/>
          </p:cNvSpPr>
          <p:nvPr/>
        </p:nvSpPr>
        <p:spPr bwMode="auto">
          <a:xfrm>
            <a:off x="3028064" y="5071921"/>
            <a:ext cx="360363" cy="360363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FF0000"/>
              </a:solidFill>
            </a:endParaRP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3459864" y="4927459"/>
            <a:ext cx="1871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of sb.</a:t>
            </a:r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818639" y="4856021"/>
            <a:ext cx="12255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562" name="AutoShape 26"/>
          <p:cNvSpPr>
            <a:spLocks noChangeArrowheads="1"/>
          </p:cNvSpPr>
          <p:nvPr/>
        </p:nvSpPr>
        <p:spPr bwMode="auto">
          <a:xfrm>
            <a:off x="4971164" y="5071921"/>
            <a:ext cx="360363" cy="360363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FF0000"/>
              </a:solidFill>
            </a:endParaRP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5475989" y="4927459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00FF"/>
                </a:solidFill>
                <a:latin typeface="Times New Roman" pitchFamily="18" charset="0"/>
              </a:rPr>
              <a:t>to do</a:t>
            </a:r>
          </a:p>
        </p:txBody>
      </p:sp>
      <p:sp>
        <p:nvSpPr>
          <p:cNvPr id="65564" name="Oval 28"/>
          <p:cNvSpPr>
            <a:spLocks noChangeArrowheads="1"/>
          </p:cNvSpPr>
          <p:nvPr/>
        </p:nvSpPr>
        <p:spPr bwMode="auto">
          <a:xfrm>
            <a:off x="2955039" y="2263634"/>
            <a:ext cx="720725" cy="647700"/>
          </a:xfrm>
          <a:prstGeom prst="ellipse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  <a:alpha val="24001"/>
                </a:srgbClr>
              </a:gs>
              <a:gs pos="50000">
                <a:srgbClr val="FFFF99">
                  <a:alpha val="39999"/>
                </a:srgbClr>
              </a:gs>
              <a:gs pos="100000">
                <a:srgbClr val="FFFF99">
                  <a:gamma/>
                  <a:shade val="46275"/>
                  <a:invGamma/>
                  <a:alpha val="24001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5" name="Oval 29"/>
          <p:cNvSpPr>
            <a:spLocks noChangeArrowheads="1"/>
          </p:cNvSpPr>
          <p:nvPr/>
        </p:nvSpPr>
        <p:spPr bwMode="auto">
          <a:xfrm>
            <a:off x="2307339" y="4351196"/>
            <a:ext cx="647700" cy="503238"/>
          </a:xfrm>
          <a:prstGeom prst="ellipse">
            <a:avLst/>
          </a:prstGeom>
          <a:gradFill rotWithShape="1">
            <a:gsLst>
              <a:gs pos="0">
                <a:srgbClr val="FFFF99">
                  <a:gamma/>
                  <a:shade val="46275"/>
                  <a:invGamma/>
                  <a:alpha val="24001"/>
                </a:srgbClr>
              </a:gs>
              <a:gs pos="50000">
                <a:srgbClr val="FFFF99">
                  <a:alpha val="39999"/>
                </a:srgbClr>
              </a:gs>
              <a:gs pos="100000">
                <a:srgbClr val="FFFF99">
                  <a:gamma/>
                  <a:shade val="46275"/>
                  <a:invGamma/>
                  <a:alpha val="24001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435677" y="5648184"/>
            <a:ext cx="8135937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b="1">
                <a:latin typeface="Times New Roman" pitchFamily="18" charset="0"/>
              </a:rPr>
              <a:t>of sb.</a:t>
            </a:r>
            <a:r>
              <a:rPr lang="zh-CN" altLang="en-US" b="1">
                <a:latin typeface="Times New Roman" pitchFamily="18" charset="0"/>
              </a:rPr>
              <a:t>的句型常用表示</a:t>
            </a:r>
            <a:r>
              <a:rPr lang="zh-CN" altLang="en-US" b="1">
                <a:solidFill>
                  <a:srgbClr val="CC00FF"/>
                </a:solidFill>
                <a:latin typeface="Times New Roman" pitchFamily="18" charset="0"/>
              </a:rPr>
              <a:t>人物的性格，品德</a:t>
            </a:r>
            <a:r>
              <a:rPr lang="zh-CN" altLang="en-US">
                <a:latin typeface="Times New Roman" pitchFamily="18" charset="0"/>
              </a:rPr>
              <a:t> </a:t>
            </a:r>
          </a:p>
        </p:txBody>
      </p:sp>
      <p:sp>
        <p:nvSpPr>
          <p:cNvPr id="65567" name="Rectangle 31"/>
          <p:cNvSpPr>
            <a:spLocks noChangeArrowheads="1"/>
          </p:cNvSpPr>
          <p:nvPr/>
        </p:nvSpPr>
        <p:spPr bwMode="auto">
          <a:xfrm>
            <a:off x="1299277" y="2335071"/>
            <a:ext cx="1655762" cy="5048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3000"/>
                </a:schemeClr>
              </a:gs>
              <a:gs pos="50000">
                <a:schemeClr val="accent1">
                  <a:alpha val="10001"/>
                </a:schemeClr>
              </a:gs>
              <a:gs pos="100000">
                <a:schemeClr val="accent1">
                  <a:gamma/>
                  <a:shade val="46275"/>
                  <a:invGamma/>
                  <a:alpha val="3000"/>
                </a:schemeClr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8" name="AutoShape 32"/>
          <p:cNvSpPr>
            <a:spLocks noChangeArrowheads="1"/>
          </p:cNvSpPr>
          <p:nvPr/>
        </p:nvSpPr>
        <p:spPr bwMode="auto">
          <a:xfrm>
            <a:off x="2307339" y="1903271"/>
            <a:ext cx="4032250" cy="360363"/>
          </a:xfrm>
          <a:prstGeom prst="curvedDownArrow">
            <a:avLst>
              <a:gd name="adj1" fmla="val 223788"/>
              <a:gd name="adj2" fmla="val 447576"/>
              <a:gd name="adj3" fmla="val 33333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9" name="Rectangle 33"/>
          <p:cNvSpPr>
            <a:spLocks noChangeArrowheads="1"/>
          </p:cNvSpPr>
          <p:nvPr/>
        </p:nvSpPr>
        <p:spPr bwMode="auto">
          <a:xfrm>
            <a:off x="1299277" y="4351196"/>
            <a:ext cx="1008062" cy="5048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3000"/>
                </a:schemeClr>
              </a:gs>
              <a:gs pos="50000">
                <a:schemeClr val="accent1">
                  <a:alpha val="10001"/>
                </a:schemeClr>
              </a:gs>
              <a:gs pos="100000">
                <a:schemeClr val="accent1">
                  <a:gamma/>
                  <a:shade val="46275"/>
                  <a:invGamma/>
                  <a:alpha val="3000"/>
                </a:schemeClr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0" name="AutoShape 34"/>
          <p:cNvSpPr>
            <a:spLocks noChangeArrowheads="1"/>
          </p:cNvSpPr>
          <p:nvPr/>
        </p:nvSpPr>
        <p:spPr bwMode="auto">
          <a:xfrm>
            <a:off x="1586614" y="3919396"/>
            <a:ext cx="2160588" cy="431800"/>
          </a:xfrm>
          <a:prstGeom prst="curvedDownArrow">
            <a:avLst>
              <a:gd name="adj1" fmla="val 100074"/>
              <a:gd name="adj2" fmla="val 200147"/>
              <a:gd name="adj3" fmla="val 33333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1083377" y="1327009"/>
            <a:ext cx="6650154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b="1" dirty="0">
                <a:latin typeface="Times New Roman" pitchFamily="18" charset="0"/>
              </a:rPr>
              <a:t>for sb.</a:t>
            </a:r>
            <a:r>
              <a:rPr lang="zh-CN" altLang="en-US" b="1" dirty="0">
                <a:latin typeface="Times New Roman" pitchFamily="18" charset="0"/>
              </a:rPr>
              <a:t>的句型常用于表示</a:t>
            </a:r>
            <a:r>
              <a:rPr lang="zh-CN" altLang="en-US" b="1" dirty="0">
                <a:solidFill>
                  <a:srgbClr val="CC00FF"/>
                </a:solidFill>
                <a:latin typeface="Times New Roman" pitchFamily="18" charset="0"/>
              </a:rPr>
              <a:t>事物的特征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1" r="24576"/>
          <a:stretch/>
        </p:blipFill>
        <p:spPr>
          <a:xfrm>
            <a:off x="395536" y="548680"/>
            <a:ext cx="1512490" cy="82686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3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65541" grpId="0" animBg="1"/>
      <p:bldP spid="65542" grpId="0"/>
      <p:bldP spid="65543" grpId="0" animBg="1"/>
      <p:bldP spid="65544" grpId="0" animBg="1"/>
      <p:bldP spid="65545" grpId="0"/>
      <p:bldP spid="65546" grpId="0" animBg="1"/>
      <p:bldP spid="65547" grpId="0" animBg="1"/>
      <p:bldP spid="65548" grpId="0"/>
      <p:bldP spid="65549" grpId="0" animBg="1"/>
      <p:bldP spid="65550" grpId="0" animBg="1"/>
      <p:bldP spid="65551" grpId="0"/>
      <p:bldP spid="65552" grpId="0"/>
      <p:bldP spid="65553" grpId="0" animBg="1"/>
      <p:bldP spid="65554" grpId="0"/>
      <p:bldP spid="65555" grpId="0" animBg="1"/>
      <p:bldP spid="65556" grpId="0" animBg="1"/>
      <p:bldP spid="65557" grpId="0"/>
      <p:bldP spid="65558" grpId="0" animBg="1"/>
      <p:bldP spid="65559" grpId="0" animBg="1"/>
      <p:bldP spid="65560" grpId="0"/>
      <p:bldP spid="65561" grpId="0" animBg="1"/>
      <p:bldP spid="65562" grpId="0" animBg="1"/>
      <p:bldP spid="65563" grpId="0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39552" y="1572319"/>
            <a:ext cx="7991475" cy="438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6088" indent="-446088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1. It was stupid ____ me to talk in that way to my mother.</a:t>
            </a:r>
          </a:p>
          <a:p>
            <a:pPr marL="446088" indent="-446088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2. It is very important ___ us to </a:t>
            </a:r>
            <a:r>
              <a:rPr lang="en-US" altLang="zh-CN" b="1" dirty="0" smtClean="0">
                <a:latin typeface="Times New Roman" pitchFamily="18" charset="0"/>
              </a:rPr>
              <a:t>study   </a:t>
            </a:r>
            <a:endParaRPr lang="en-US" altLang="zh-CN" b="1" dirty="0">
              <a:latin typeface="Times New Roman" pitchFamily="18" charset="0"/>
            </a:endParaRPr>
          </a:p>
          <a:p>
            <a:pPr marL="446088" indent="-446088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    English.</a:t>
            </a:r>
          </a:p>
          <a:p>
            <a:pPr marL="446088" indent="-446088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3. It was impossible </a:t>
            </a:r>
            <a:r>
              <a:rPr lang="en-US" altLang="zh-CN" b="1" dirty="0" smtClean="0">
                <a:latin typeface="Times New Roman" pitchFamily="18" charset="0"/>
              </a:rPr>
              <a:t>____ the </a:t>
            </a:r>
            <a:r>
              <a:rPr lang="en-US" altLang="zh-CN" b="1" dirty="0">
                <a:latin typeface="Times New Roman" pitchFamily="18" charset="0"/>
              </a:rPr>
              <a:t>little boy to </a:t>
            </a:r>
          </a:p>
          <a:p>
            <a:pPr marL="446088" indent="-446088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    carry such a heavy box.</a:t>
            </a:r>
          </a:p>
          <a:p>
            <a:pPr marL="446088" indent="-446088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4. It is smart ___ them to make good use of the Internet.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39552" y="980728"/>
            <a:ext cx="69135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Fill in the blanks with</a:t>
            </a:r>
            <a:r>
              <a:rPr lang="en-US" altLang="zh-CN" b="1" dirty="0">
                <a:solidFill>
                  <a:schemeClr val="hlink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of</a:t>
            </a:r>
            <a:r>
              <a:rPr lang="en-US" altLang="zh-CN" b="1" dirty="0">
                <a:solidFill>
                  <a:schemeClr val="hlink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or</a:t>
            </a:r>
            <a:r>
              <a:rPr lang="en-US" altLang="zh-CN" b="1" dirty="0">
                <a:solidFill>
                  <a:schemeClr val="hlink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for</a:t>
            </a:r>
            <a:r>
              <a:rPr lang="en-US" altLang="zh-CN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3419277" y="1567775"/>
            <a:ext cx="936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of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535289" y="2644671"/>
            <a:ext cx="936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for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4211439" y="3717012"/>
            <a:ext cx="936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for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2950964" y="4813622"/>
            <a:ext cx="936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/>
      <p:bldP spid="66568" grpId="0"/>
      <p:bldP spid="665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2132360"/>
            <a:ext cx="6538913" cy="1368425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altLang="zh-CN" sz="3200" b="1">
                <a:solidFill>
                  <a:srgbClr val="0000FF"/>
                </a:solidFill>
              </a:rPr>
              <a:t>Complete the sentences with the phrases in the box.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12775" y="2422872"/>
            <a:ext cx="719138" cy="7191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4a</a:t>
            </a:r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2768401" y="3669854"/>
            <a:ext cx="3391297" cy="2087562"/>
          </a:xfrm>
          <a:prstGeom prst="roundRect">
            <a:avLst>
              <a:gd name="adj" fmla="val 16667"/>
            </a:avLst>
          </a:prstGeom>
          <a:solidFill>
            <a:schemeClr val="accent5">
              <a:alpha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be supposed to </a:t>
            </a:r>
          </a:p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be expected to</a:t>
            </a:r>
          </a:p>
          <a:p>
            <a:pPr algn="ctr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be important to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95" y="919510"/>
            <a:ext cx="3839510" cy="13490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08720"/>
            <a:ext cx="8642350" cy="5113338"/>
          </a:xfrm>
          <a:noFill/>
          <a:ln/>
        </p:spPr>
        <p:txBody>
          <a:bodyPr/>
          <a:lstStyle/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449263" algn="l"/>
              </a:tabLst>
            </a:pPr>
            <a:r>
              <a:rPr lang="en-US" altLang="zh-CN" b="1" dirty="0">
                <a:latin typeface="Times New Roman" pitchFamily="18" charset="0"/>
              </a:rPr>
              <a:t>1. When you go aboard, it _____________ bring your passport. </a:t>
            </a: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449263" algn="l"/>
              </a:tabLst>
            </a:pPr>
            <a:r>
              <a:rPr lang="en-US" altLang="zh-CN" b="1" dirty="0">
                <a:latin typeface="Times New Roman" pitchFamily="18" charset="0"/>
              </a:rPr>
              <a:t>2. After class, students ____________________________ clean the chalk off the blackboard.            </a:t>
            </a: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449263" algn="l"/>
              </a:tabLst>
            </a:pPr>
            <a:r>
              <a:rPr lang="en-US" altLang="zh-CN" b="1" dirty="0">
                <a:latin typeface="Times New Roman" pitchFamily="18" charset="0"/>
              </a:rPr>
              <a:t>3. If you visit the northern coast of Norway  </a:t>
            </a: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449263" algn="l"/>
              </a:tabLst>
            </a:pPr>
            <a:r>
              <a:rPr lang="en-US" altLang="zh-CN" b="1" dirty="0">
                <a:latin typeface="Times New Roman" pitchFamily="18" charset="0"/>
              </a:rPr>
              <a:t>    during the winter season, it _____________   </a:t>
            </a:r>
          </a:p>
          <a:p>
            <a:pPr marL="444500" indent="-444500">
              <a:lnSpc>
                <a:spcPct val="120000"/>
              </a:lnSpc>
              <a:spcBef>
                <a:spcPct val="0"/>
              </a:spcBef>
              <a:buFontTx/>
              <a:buNone/>
              <a:tabLst>
                <a:tab pos="449263" algn="l"/>
              </a:tabLst>
            </a:pPr>
            <a:r>
              <a:rPr lang="en-US" altLang="zh-CN" b="1" dirty="0">
                <a:latin typeface="Times New Roman" pitchFamily="18" charset="0"/>
              </a:rPr>
              <a:t>    pack warm clothes. </a:t>
            </a:r>
          </a:p>
        </p:txBody>
      </p:sp>
      <p:sp>
        <p:nvSpPr>
          <p:cNvPr id="38916" name="AutoShape 4" descr="Z[GT(IL5Q$GVAT]`125V("/>
          <p:cNvSpPr>
            <a:spLocks noChangeAspect="1" noChangeArrowheads="1"/>
          </p:cNvSpPr>
          <p:nvPr/>
        </p:nvSpPr>
        <p:spPr bwMode="auto">
          <a:xfrm>
            <a:off x="4491733" y="392497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932040" y="954295"/>
            <a:ext cx="33829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is important to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83568" y="2708920"/>
            <a:ext cx="6624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are supposed to/ are expected to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508104" y="4463545"/>
            <a:ext cx="3095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is important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  <p:bldP spid="38920" grpId="0"/>
      <p:bldP spid="389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52513"/>
            <a:ext cx="8569325" cy="42481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4. If there are people in the meeting room,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    you ____________________________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    knock before entering.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5. In many eastern European countries, you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    ____________________________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    take off</a:t>
            </a:r>
            <a:r>
              <a:rPr lang="en-US" altLang="zh-CN" b="1">
                <a:solidFill>
                  <a:srgbClr val="0066FF"/>
                </a:solidFill>
                <a:latin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</a:rPr>
              <a:t>your gloves before shaking hands.      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475656" y="1628800"/>
            <a:ext cx="63357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are expected to/ are supposed to 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83568" y="3464731"/>
            <a:ext cx="6983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are supposed to/ are expected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7544" y="1412776"/>
            <a:ext cx="7992814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4375" indent="-714375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take off</a:t>
            </a:r>
          </a:p>
          <a:p>
            <a:pPr marL="714375" indent="-714375">
              <a:lnSpc>
                <a:spcPct val="120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</a:rPr>
              <a:t>脱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下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衣服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put on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意思相反。</a:t>
            </a:r>
          </a:p>
          <a:p>
            <a:pPr marL="714375" indent="-71437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e.g. </a:t>
            </a:r>
            <a:r>
              <a:rPr lang="zh-CN" altLang="en-US" b="1" dirty="0">
                <a:latin typeface="Times New Roman" pitchFamily="18" charset="0"/>
              </a:rPr>
              <a:t>房间里很热。请脱掉你的外套。</a:t>
            </a:r>
          </a:p>
          <a:p>
            <a:pPr marL="714375" indent="-714375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latin typeface="Times New Roman" pitchFamily="18" charset="0"/>
              </a:rPr>
              <a:t>It’s hot in the room. Please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take off</a:t>
            </a:r>
            <a:r>
              <a:rPr lang="en-US" altLang="zh-CN" b="1" dirty="0">
                <a:latin typeface="Times New Roman" pitchFamily="18" charset="0"/>
              </a:rPr>
              <a:t> your </a:t>
            </a:r>
          </a:p>
          <a:p>
            <a:pPr marL="714375" indent="-71437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   coat.</a:t>
            </a:r>
          </a:p>
          <a:p>
            <a:pPr marL="714375" indent="-714375">
              <a:lnSpc>
                <a:spcPct val="120000"/>
              </a:lnSpc>
            </a:pP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飞机等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起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</a:rPr>
              <a:t>飞，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与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</a:rPr>
              <a:t>land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意思相反。</a:t>
            </a:r>
          </a:p>
          <a:p>
            <a:pPr marL="714375" indent="-71437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e.g. </a:t>
            </a:r>
            <a:r>
              <a:rPr lang="zh-CN" altLang="en-US" b="1" dirty="0">
                <a:latin typeface="Times New Roman" pitchFamily="18" charset="0"/>
              </a:rPr>
              <a:t>飞机将在一小时后起飞。</a:t>
            </a:r>
          </a:p>
          <a:p>
            <a:pPr marL="714375" indent="-714375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latin typeface="Times New Roman" pitchFamily="18" charset="0"/>
              </a:rPr>
              <a:t>The plane will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take off</a:t>
            </a:r>
            <a:r>
              <a:rPr lang="en-US" altLang="zh-CN" b="1" dirty="0">
                <a:latin typeface="Times New Roman" pitchFamily="18" charset="0"/>
              </a:rPr>
              <a:t> in an hour.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4" y="246934"/>
            <a:ext cx="5917413" cy="11524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68313" y="599405"/>
            <a:ext cx="82454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语境应用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单项选择。</a:t>
            </a:r>
          </a:p>
          <a:p>
            <a:pPr>
              <a:lnSpc>
                <a:spcPct val="120000"/>
              </a:lnSpc>
              <a:buFontTx/>
              <a:buAutoNum type="arabicParenR"/>
              <a:tabLst>
                <a:tab pos="0" algn="l"/>
              </a:tabLst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My elder brother _______ my wet sports 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shoes and made me sit by the fire.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A. took off                   B. kicked off    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C. carried out             D. put out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2) The boy likes planes very much and he 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often goes to see planes land and _______.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A. take care of             B. take off  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C. take after               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. take down</a:t>
            </a:r>
          </a:p>
        </p:txBody>
      </p:sp>
      <p:sp>
        <p:nvSpPr>
          <p:cNvPr id="2" name="矩形 1"/>
          <p:cNvSpPr/>
          <p:nvPr/>
        </p:nvSpPr>
        <p:spPr>
          <a:xfrm>
            <a:off x="4591050" y="1196752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2280" y="4149080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82454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343025" indent="-134302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3) On the morning of the Spring Festival, </a:t>
            </a:r>
          </a:p>
          <a:p>
            <a:pPr marL="1343025" indent="-134302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children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can’t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wait to _______ their new </a:t>
            </a:r>
          </a:p>
          <a:p>
            <a:pPr marL="1343025" indent="-134302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clothes.</a:t>
            </a:r>
          </a:p>
          <a:p>
            <a:pPr marL="1343025" indent="-134302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A. put on                          </a:t>
            </a:r>
          </a:p>
          <a:p>
            <a:pPr marL="1343025" indent="-134302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B. put up</a:t>
            </a:r>
          </a:p>
          <a:p>
            <a:pPr marL="1343025" indent="-1343025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C. put away    </a:t>
            </a:r>
          </a:p>
        </p:txBody>
      </p:sp>
      <p:sp>
        <p:nvSpPr>
          <p:cNvPr id="4" name="矩形 3"/>
          <p:cNvSpPr/>
          <p:nvPr/>
        </p:nvSpPr>
        <p:spPr>
          <a:xfrm>
            <a:off x="5220072" y="1700808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1018548"/>
            <a:ext cx="7200900" cy="1368425"/>
          </a:xfrm>
          <a:noFill/>
          <a:ln/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altLang="zh-CN" sz="3200" b="1">
                <a:solidFill>
                  <a:srgbClr val="0000FF"/>
                </a:solidFill>
              </a:rPr>
              <a:t>Fill in the blanks with the correct forms of the words in brackets.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539750" y="1305886"/>
            <a:ext cx="720725" cy="7207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4b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44513" y="2492896"/>
            <a:ext cx="82804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</a:rPr>
              <a:t>Each country has different rules about social situations. A traveler ___________________ (not expect; know) all of these, but it is helpful _______ (learn) as many of these customs as possible. 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4319587" y="3093927"/>
            <a:ext cx="48244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isn’t expected to know  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9750" y="4212377"/>
            <a:ext cx="19034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to learn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/>
      <p:bldP spid="276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333486" cy="22551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6601"/>
            <a:ext cx="7993063" cy="4826695"/>
          </a:xfrm>
          <a:ln/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Times New Roman" pitchFamily="18" charset="0"/>
              </a:rPr>
              <a:t>One of the best ways to be accepted in a </a:t>
            </a:r>
            <a:r>
              <a:rPr lang="en-US" altLang="zh-CN" b="1" dirty="0" smtClean="0">
                <a:latin typeface="Times New Roman" pitchFamily="18" charset="0"/>
              </a:rPr>
              <a:t>foreign country </a:t>
            </a:r>
            <a:r>
              <a:rPr lang="en-US" altLang="zh-CN" b="1" dirty="0">
                <a:latin typeface="Times New Roman" pitchFamily="18" charset="0"/>
              </a:rPr>
              <a:t>is to try _____________ (understand) how people think. Learning what you ________________ (suppose; do) and _________________ (not suppose; do) in social situations may be difficult, but it is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worth </a:t>
            </a:r>
            <a:r>
              <a:rPr lang="en-US" altLang="zh-CN" b="1" dirty="0">
                <a:latin typeface="Times New Roman" pitchFamily="18" charset="0"/>
              </a:rPr>
              <a:t>the trouble if you want </a:t>
            </a:r>
            <a:r>
              <a:rPr lang="en-US" altLang="zh-CN" b="1" dirty="0" smtClean="0">
                <a:latin typeface="Times New Roman" pitchFamily="18" charset="0"/>
              </a:rPr>
              <a:t>to understand </a:t>
            </a:r>
            <a:r>
              <a:rPr lang="en-US" altLang="zh-CN" b="1" dirty="0">
                <a:latin typeface="Times New Roman" pitchFamily="18" charset="0"/>
              </a:rPr>
              <a:t>another culture. 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932040" y="1875393"/>
            <a:ext cx="34575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to understand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267744" y="3068960"/>
            <a:ext cx="36724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are supposed to do 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403648" y="3676133"/>
            <a:ext cx="46799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not supposed to do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1560" y="476672"/>
            <a:ext cx="8066088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714375" algn="l"/>
                <a:tab pos="809625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worth 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</a:rPr>
              <a:t>adj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tabLst>
                <a:tab pos="714375" algn="l"/>
                <a:tab pos="809625" algn="l"/>
              </a:tabLst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值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（多少钱）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相当于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……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的价值</a:t>
            </a:r>
          </a:p>
          <a:p>
            <a:pPr>
              <a:lnSpc>
                <a:spcPct val="120000"/>
              </a:lnSpc>
              <a:tabLst>
                <a:tab pos="714375" algn="l"/>
                <a:tab pos="809625" algn="l"/>
              </a:tabLst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值得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。</a:t>
            </a:r>
            <a:r>
              <a:rPr lang="zh-CN" altLang="en-US" b="1" dirty="0" smtClean="0">
                <a:latin typeface="Times New Roman" pitchFamily="18" charset="0"/>
              </a:rPr>
              <a:t>后</a:t>
            </a:r>
            <a:r>
              <a:rPr lang="zh-CN" altLang="en-US" b="1" dirty="0">
                <a:latin typeface="Times New Roman" pitchFamily="18" charset="0"/>
              </a:rPr>
              <a:t>接名词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zh-CN" altLang="en-US" b="1" dirty="0">
                <a:latin typeface="Times New Roman" pitchFamily="18" charset="0"/>
              </a:rPr>
              <a:t>短语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zh-CN" altLang="en-US" b="1" dirty="0">
                <a:latin typeface="Times New Roman" pitchFamily="18" charset="0"/>
              </a:rPr>
              <a:t>、代词或动词</a:t>
            </a:r>
            <a:r>
              <a:rPr lang="en-US" altLang="zh-CN" b="1" dirty="0">
                <a:latin typeface="Times New Roman" pitchFamily="18" charset="0"/>
              </a:rPr>
              <a:t>-</a:t>
            </a:r>
            <a:r>
              <a:rPr lang="en-US" altLang="zh-CN" b="1" dirty="0" err="1">
                <a:latin typeface="Times New Roman" pitchFamily="18" charset="0"/>
              </a:rPr>
              <a:t>ing</a:t>
            </a:r>
            <a:r>
              <a:rPr lang="zh-CN" altLang="en-US" b="1" dirty="0">
                <a:latin typeface="Times New Roman" pitchFamily="18" charset="0"/>
              </a:rPr>
              <a:t>形式，动词</a:t>
            </a:r>
            <a:r>
              <a:rPr lang="en-US" altLang="zh-CN" b="1" dirty="0">
                <a:latin typeface="Times New Roman" pitchFamily="18" charset="0"/>
              </a:rPr>
              <a:t>-</a:t>
            </a:r>
            <a:r>
              <a:rPr lang="en-US" altLang="zh-CN" b="1" dirty="0" err="1">
                <a:latin typeface="Times New Roman" pitchFamily="18" charset="0"/>
              </a:rPr>
              <a:t>ing</a:t>
            </a:r>
            <a:r>
              <a:rPr lang="zh-CN" altLang="en-US" b="1" dirty="0">
                <a:latin typeface="Times New Roman" pitchFamily="18" charset="0"/>
              </a:rPr>
              <a:t>形式是主动形式表被动。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worth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常用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well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修饰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，很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值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得。</a:t>
            </a:r>
            <a:r>
              <a:rPr lang="zh-CN" altLang="en-US" b="1" dirty="0" smtClean="0">
                <a:latin typeface="Times New Roman" pitchFamily="18" charset="0"/>
              </a:rPr>
              <a:t>  </a:t>
            </a:r>
            <a:endParaRPr lang="zh-CN" altLang="en-US" b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714375" algn="l"/>
                <a:tab pos="809625" algn="l"/>
              </a:tabLst>
            </a:pPr>
            <a:r>
              <a:rPr lang="en-US" altLang="zh-CN" b="1" dirty="0">
                <a:latin typeface="Times New Roman" pitchFamily="18" charset="0"/>
              </a:rPr>
              <a:t>e.g.</a:t>
            </a:r>
            <a:r>
              <a:rPr lang="en-US" altLang="zh-CN" b="1" dirty="0">
                <a:solidFill>
                  <a:srgbClr val="CC00FF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This old computer is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worth </a:t>
            </a:r>
            <a:r>
              <a:rPr lang="en-US" altLang="zh-CN" b="1" dirty="0">
                <a:latin typeface="Times New Roman" pitchFamily="18" charset="0"/>
              </a:rPr>
              <a:t>300 dollars.</a:t>
            </a:r>
          </a:p>
          <a:p>
            <a:pPr>
              <a:lnSpc>
                <a:spcPct val="120000"/>
              </a:lnSpc>
              <a:tabLst>
                <a:tab pos="714375" algn="l"/>
                <a:tab pos="809625" algn="l"/>
              </a:tabLst>
            </a:pPr>
            <a:r>
              <a:rPr lang="en-US" altLang="zh-CN" b="1" dirty="0" smtClean="0">
                <a:latin typeface="Times New Roman" pitchFamily="18" charset="0"/>
              </a:rPr>
              <a:t>       Is </a:t>
            </a:r>
            <a:r>
              <a:rPr lang="en-US" altLang="zh-CN" b="1" dirty="0">
                <a:latin typeface="Times New Roman" pitchFamily="18" charset="0"/>
              </a:rPr>
              <a:t>it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worth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all the trouble?</a:t>
            </a:r>
          </a:p>
          <a:p>
            <a:pPr>
              <a:lnSpc>
                <a:spcPct val="120000"/>
              </a:lnSpc>
              <a:tabLst>
                <a:tab pos="714375" algn="l"/>
                <a:tab pos="809625" algn="l"/>
              </a:tabLst>
            </a:pPr>
            <a:r>
              <a:rPr lang="en-US" altLang="zh-CN" b="1" dirty="0">
                <a:latin typeface="Times New Roman" pitchFamily="18" charset="0"/>
              </a:rPr>
              <a:t>       The new car cost a lot of money, but it’s </a:t>
            </a:r>
          </a:p>
          <a:p>
            <a:pPr>
              <a:lnSpc>
                <a:spcPct val="120000"/>
              </a:lnSpc>
              <a:tabLst>
                <a:tab pos="714375" algn="l"/>
                <a:tab pos="809625" algn="l"/>
              </a:tabLst>
            </a:pPr>
            <a:r>
              <a:rPr lang="en-US" altLang="zh-CN" b="1" dirty="0">
                <a:latin typeface="Times New Roman" pitchFamily="18" charset="0"/>
              </a:rPr>
              <a:t>       certainly</a:t>
            </a:r>
            <a:r>
              <a:rPr lang="en-US" altLang="zh-CN" b="1" dirty="0">
                <a:solidFill>
                  <a:srgbClr val="CC00FF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worth</a:t>
            </a:r>
            <a:r>
              <a:rPr lang="en-US" altLang="zh-CN" b="1" dirty="0">
                <a:latin typeface="Times New Roman" pitchFamily="18" charset="0"/>
              </a:rPr>
              <a:t> it.</a:t>
            </a:r>
          </a:p>
          <a:p>
            <a:pPr>
              <a:lnSpc>
                <a:spcPct val="120000"/>
              </a:lnSpc>
              <a:tabLst>
                <a:tab pos="714375" algn="l"/>
                <a:tab pos="809625" algn="l"/>
              </a:tabLst>
            </a:pPr>
            <a:r>
              <a:rPr lang="en-US" altLang="zh-CN" b="1" dirty="0">
                <a:latin typeface="Times New Roman" pitchFamily="18" charset="0"/>
              </a:rPr>
              <a:t>       The book is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well worth</a:t>
            </a:r>
            <a:r>
              <a:rPr lang="en-US" altLang="zh-CN" b="1" dirty="0">
                <a:latin typeface="Times New Roman" pitchFamily="18" charset="0"/>
              </a:rPr>
              <a:t> reading.</a:t>
            </a:r>
          </a:p>
        </p:txBody>
      </p:sp>
      <p:sp>
        <p:nvSpPr>
          <p:cNvPr id="2" name="左大括号 1"/>
          <p:cNvSpPr/>
          <p:nvPr/>
        </p:nvSpPr>
        <p:spPr>
          <a:xfrm>
            <a:off x="251520" y="1340768"/>
            <a:ext cx="360040" cy="19442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50825" y="341313"/>
            <a:ext cx="8281988" cy="625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>
              <a:lnSpc>
                <a:spcPct val="115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语境应用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根据所给提示完成对话。</a:t>
            </a:r>
          </a:p>
          <a:p>
            <a:pPr marL="533400" indent="-533400"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A: Linda, what are you going to do this weekend?</a:t>
            </a:r>
          </a:p>
          <a:p>
            <a:pPr marL="533400" indent="-533400"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B: I have no idea. Can you give me some advice?</a:t>
            </a:r>
          </a:p>
          <a:p>
            <a:pPr marL="533400" indent="-533400"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A: OK. You can visit the new museum in our city.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(1)_____________ (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值得参观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33400" indent="-533400"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B: But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too far from my home.</a:t>
            </a:r>
          </a:p>
          <a:p>
            <a:pPr marL="533400" indent="-533400"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A: Then how about reading one of the four famous novels 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 Dream of Red Mansions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 (《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红楼梦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》)?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2843213" y="3689350"/>
            <a:ext cx="25876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worth visiting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251520" y="1556792"/>
            <a:ext cx="8353425" cy="401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>
              <a:lnSpc>
                <a:spcPct val="115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B: This idea is (2)_________________________ (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很值得考虑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). I will buy the book.</a:t>
            </a:r>
          </a:p>
          <a:p>
            <a:pPr marL="533400" indent="-533400"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A: Well, you can buy one online and it is only (3)___________________(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大约值二百元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33400" indent="-533400">
              <a:lnSpc>
                <a:spcPct val="115000"/>
              </a:lnSpc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B: Oh, money is not a problem. The most important thing is that the book is really (4)_________________(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值得阅读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302695" y="1495103"/>
            <a:ext cx="5229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well worth considering about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1259583" y="3195092"/>
            <a:ext cx="39862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worth about 200 yuan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764408" y="4923880"/>
            <a:ext cx="265588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worth reading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4" grpId="0"/>
      <p:bldP spid="768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632" y="2348454"/>
            <a:ext cx="7272808" cy="32416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Make a list of advice for someone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coming to your country as an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exchange student for the first time.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Work with your group to give advice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about: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323850" y="2420938"/>
            <a:ext cx="720725" cy="7207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4c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22718"/>
            <a:ext cx="4571622" cy="17067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21" name="Group 6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46836187"/>
              </p:ext>
            </p:extLst>
          </p:nvPr>
        </p:nvGraphicFramePr>
        <p:xfrm>
          <a:off x="395536" y="980728"/>
          <a:ext cx="8280400" cy="5157788"/>
        </p:xfrm>
        <a:graphic>
          <a:graphicData uri="http://schemas.openxmlformats.org/drawingml/2006/table">
            <a:tbl>
              <a:tblPr/>
              <a:tblGrid>
                <a:gridCol w="3763962"/>
                <a:gridCol w="4516438"/>
              </a:tblGrid>
              <a:tr h="180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what to do for someone’s birthday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meeting people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visiting someone’s home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table manners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giving gifts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539998" y="1483966"/>
            <a:ext cx="30956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always on time or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a little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earlier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4139952" y="5082935"/>
            <a:ext cx="36183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festival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gifts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4284911" y="3311873"/>
            <a:ext cx="40609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call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first, and knock at the door 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539998" y="3356397"/>
            <a:ext cx="31988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say, “Ni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</a:rPr>
              <a:t>Hao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, …”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with a smile 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4284911" y="2060228"/>
            <a:ext cx="3805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giving birthday gifts 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424590" y="5025901"/>
            <a:ext cx="364360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older people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eating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first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/>
      <p:bldP spid="23575" grpId="0"/>
      <p:bldP spid="23576" grpId="0"/>
      <p:bldP spid="23601" grpId="0"/>
      <p:bldP spid="23602" grpId="0"/>
      <p:bldP spid="2360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125" y="1414463"/>
            <a:ext cx="4427538" cy="4921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kiss sb. on both sides of 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sb.’s face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enjoy our time slowly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 time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our everyday lives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drop by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make plans to do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 on time</a:t>
            </a:r>
          </a:p>
          <a:p>
            <a:pPr marL="342900" indent="-342900"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 all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42875" y="1428750"/>
            <a:ext cx="475297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1. </a:t>
            </a:r>
            <a:r>
              <a:rPr lang="zh-CN" altLang="en-US" b="1" dirty="0">
                <a:latin typeface="Times New Roman" pitchFamily="18" charset="0"/>
              </a:rPr>
              <a:t>亲吻某人脸颊</a:t>
            </a:r>
          </a:p>
          <a:p>
            <a:pPr>
              <a:lnSpc>
                <a:spcPct val="110000"/>
              </a:lnSpc>
            </a:pPr>
            <a:endParaRPr lang="zh-CN" altLang="en-US" b="1" dirty="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2. </a:t>
            </a:r>
            <a:r>
              <a:rPr lang="zh-CN" altLang="en-US" b="1" dirty="0">
                <a:latin typeface="Times New Roman" pitchFamily="18" charset="0"/>
              </a:rPr>
              <a:t>慢慢享受我们的时光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3. </a:t>
            </a:r>
            <a:r>
              <a:rPr lang="zh-CN" altLang="en-US" b="1" dirty="0">
                <a:latin typeface="Times New Roman" pitchFamily="18" charset="0"/>
              </a:rPr>
              <a:t>珍惜时间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4. </a:t>
            </a:r>
            <a:r>
              <a:rPr lang="zh-CN" altLang="en-US" b="1" dirty="0">
                <a:latin typeface="Times New Roman" pitchFamily="18" charset="0"/>
              </a:rPr>
              <a:t>在我们的日常生活中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5. </a:t>
            </a:r>
            <a:r>
              <a:rPr lang="zh-CN" altLang="en-US" b="1" dirty="0">
                <a:latin typeface="Times New Roman" pitchFamily="18" charset="0"/>
              </a:rPr>
              <a:t>顺便访问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6. </a:t>
            </a:r>
            <a:r>
              <a:rPr lang="zh-CN" altLang="en-US" b="1" dirty="0">
                <a:latin typeface="Times New Roman" pitchFamily="18" charset="0"/>
              </a:rPr>
              <a:t>计划做某事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7. </a:t>
            </a:r>
            <a:r>
              <a:rPr lang="zh-CN" altLang="en-US" b="1" dirty="0">
                <a:latin typeface="Times New Roman" pitchFamily="18" charset="0"/>
              </a:rPr>
              <a:t>守时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</a:rPr>
              <a:t>8. </a:t>
            </a:r>
            <a:r>
              <a:rPr lang="zh-CN" altLang="en-US" b="1" dirty="0">
                <a:latin typeface="Times New Roman" pitchFamily="18" charset="0"/>
              </a:rPr>
              <a:t>毕竟；终归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47" y="330284"/>
            <a:ext cx="3581955" cy="109846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4" y="1844824"/>
            <a:ext cx="4537075" cy="2428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mad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make an effort to do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sth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 heavy traffic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It’s no big deal.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79388" y="1936750"/>
            <a:ext cx="47529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</a:rPr>
              <a:t>9. </a:t>
            </a:r>
            <a:r>
              <a:rPr lang="zh-CN" altLang="en-US" b="1">
                <a:latin typeface="Times New Roman" pitchFamily="18" charset="0"/>
              </a:rPr>
              <a:t>生气；气愤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</a:rPr>
              <a:t>10. </a:t>
            </a:r>
            <a:r>
              <a:rPr lang="zh-CN" altLang="en-US" b="1">
                <a:latin typeface="Times New Roman" pitchFamily="18" charset="0"/>
              </a:rPr>
              <a:t>努力做某事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</a:rPr>
              <a:t>11. </a:t>
            </a:r>
            <a:r>
              <a:rPr lang="zh-CN" altLang="en-US" b="1">
                <a:latin typeface="Times New Roman" pitchFamily="18" charset="0"/>
              </a:rPr>
              <a:t>避免拥堵的交通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</a:rPr>
              <a:t>12. </a:t>
            </a:r>
            <a:r>
              <a:rPr lang="zh-CN" altLang="en-US" b="1">
                <a:latin typeface="Times New Roman" pitchFamily="18" charset="0"/>
              </a:rPr>
              <a:t>这没什么大不了的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7503" y="1052736"/>
            <a:ext cx="8928992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8775" marR="0" lvl="0" indent="-35877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Ⅰ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根据语境及提示，补全所缺单词。</a:t>
            </a:r>
          </a:p>
          <a:p>
            <a:pPr marL="358775" marR="0" lvl="0" indent="-35877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Of the four </a:t>
            </a:r>
            <a:r>
              <a:rPr kumimoji="0" lang="en-US" altLang="zh-CN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             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spring is my favorite.          </a:t>
            </a:r>
          </a:p>
          <a:p>
            <a:pPr marL="358775" marR="0" lvl="0" indent="-35877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One of the things that Jerry </a:t>
            </a:r>
            <a:r>
              <a:rPr kumimoji="0" lang="en-US" altLang="zh-CN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             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is the love of friends. </a:t>
            </a:r>
          </a:p>
          <a:p>
            <a:pPr marL="358775" marR="0" lvl="0" indent="-35877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—I </a:t>
            </a:r>
            <a:r>
              <a:rPr kumimoji="0" lang="en-US" altLang="zh-CN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             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on the door but nobody answered.</a:t>
            </a:r>
          </a:p>
          <a:p>
            <a:pPr marL="358775" marR="0" lvl="0" indent="-35877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—Oh, we were all out.</a:t>
            </a:r>
          </a:p>
          <a:p>
            <a:pPr marL="358775" marR="0" lvl="0" indent="-35877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Don’t forget to take your </a:t>
            </a:r>
            <a:r>
              <a:rPr kumimoji="0" lang="en-US" altLang="zh-CN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             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with you when you go abroad.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55776" y="1665616"/>
            <a:ext cx="158417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seasons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17" y="84909"/>
            <a:ext cx="3653963" cy="1120549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36096" y="2839693"/>
            <a:ext cx="1584176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values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87624" y="4005064"/>
            <a:ext cx="165618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knocked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932040" y="5157192"/>
            <a:ext cx="176470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passport</a:t>
            </a:r>
          </a:p>
        </p:txBody>
      </p:sp>
    </p:spTree>
    <p:extLst>
      <p:ext uri="{BB962C8B-B14F-4D97-AF65-F5344CB8AC3E}">
        <p14:creationId xmlns:p14="http://schemas.microsoft.com/office/powerpoint/2010/main" val="144968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765031"/>
            <a:ext cx="7992889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8775" marR="0" lvl="0" indent="-35877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As the </a:t>
            </a:r>
            <a:r>
              <a:rPr kumimoji="0" lang="en-US" altLang="zh-CN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             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of China, Beijing is a modern city with a long history.</a:t>
            </a:r>
          </a:p>
          <a:p>
            <a:pPr marL="358775" marR="0" lvl="0" indent="-358775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Paula likes traveling. It is very interesting and it makes her feel happy and </a:t>
            </a:r>
            <a:r>
              <a:rPr kumimoji="0" lang="en-US" altLang="zh-CN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             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 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3728" y="1771400"/>
            <a:ext cx="201622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capital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16216" y="3537824"/>
            <a:ext cx="1901212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relaxed</a:t>
            </a:r>
          </a:p>
        </p:txBody>
      </p:sp>
    </p:spTree>
    <p:extLst>
      <p:ext uri="{BB962C8B-B14F-4D97-AF65-F5344CB8AC3E}">
        <p14:creationId xmlns:p14="http://schemas.microsoft.com/office/powerpoint/2010/main" val="39520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2627784" y="2503918"/>
            <a:ext cx="4248472" cy="2357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Times New Roman" pitchFamily="18" charset="0"/>
              </a:rPr>
              <a:t>To learn to </a:t>
            </a:r>
            <a:r>
              <a:rPr lang="en-US" altLang="zh-CN" b="1" dirty="0" smtClean="0">
                <a:latin typeface="Times New Roman" pitchFamily="18" charset="0"/>
              </a:rPr>
              <a:t>use:</a:t>
            </a:r>
          </a:p>
          <a:p>
            <a:pPr>
              <a:spcBef>
                <a:spcPct val="20000"/>
              </a:spcBef>
            </a:pP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be 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supposed + to do</a:t>
            </a:r>
          </a:p>
          <a:p>
            <a:pPr>
              <a:spcBef>
                <a:spcPct val="20000"/>
              </a:spcBef>
            </a:pP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be 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expected + to do</a:t>
            </a:r>
          </a:p>
          <a:p>
            <a:pPr>
              <a:spcBef>
                <a:spcPct val="20000"/>
              </a:spcBef>
            </a:pP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</a:rPr>
              <a:t>It 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</a:rPr>
              <a:t>is + adj. + to do</a:t>
            </a:r>
            <a:endParaRPr lang="en-US" altLang="zh-CN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404528" cy="1091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83" y="2708920"/>
            <a:ext cx="304801" cy="3048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48794"/>
            <a:ext cx="8424936" cy="659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Ⅱ.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根据句意及提示，完成下列句子。</a:t>
            </a: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They often _________ _________(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顺便拜访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their friends’ homes.</a:t>
            </a: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Alfred is getting hot, so he is going to _________ _________(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脱下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his coat.</a:t>
            </a: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Although Emily did something wrong, _________ _________ _________ _________ _________(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这没什么大不了的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 </a:t>
            </a: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Students should _________ _________ _________ _________(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把粉笔从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……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上擦掉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the blackboard after class.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69906" y="714813"/>
            <a:ext cx="315827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drop             by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59632" y="2492896"/>
            <a:ext cx="288032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take            off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57908" y="3645024"/>
            <a:ext cx="6498468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             was               no             big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15616" y="4296756"/>
            <a:ext cx="144016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deal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23928" y="4833968"/>
            <a:ext cx="309634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clean            the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15616" y="5419448"/>
            <a:ext cx="324036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chalk            off</a:t>
            </a:r>
          </a:p>
        </p:txBody>
      </p:sp>
    </p:spTree>
    <p:extLst>
      <p:ext uri="{BB962C8B-B14F-4D97-AF65-F5344CB8AC3E}">
        <p14:creationId xmlns:p14="http://schemas.microsoft.com/office/powerpoint/2010/main" val="23824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1556792"/>
            <a:ext cx="7416824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Mr. Griffin _________ _________(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大动肝火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because his daughter told a lie yesterday. </a:t>
            </a: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Brian has lots of work to finish before Friday, so he doesn’t even have a rest _________ _________(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在中午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48100" y="1531016"/>
            <a:ext cx="3920244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got             mad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4080" y="4473928"/>
            <a:ext cx="380804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             noon   </a:t>
            </a:r>
          </a:p>
        </p:txBody>
      </p:sp>
    </p:spTree>
    <p:extLst>
      <p:ext uri="{BB962C8B-B14F-4D97-AF65-F5344CB8AC3E}">
        <p14:creationId xmlns:p14="http://schemas.microsoft.com/office/powerpoint/2010/main" val="363534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332656"/>
            <a:ext cx="8424936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lvl="0" indent="-446088" eaLnBrk="0" hangingPunct="0">
              <a:lnSpc>
                <a:spcPct val="120000"/>
              </a:lnSpc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Ⅲ.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根据意思及提示语，翻译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下列句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子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遵守交通规则是很重要的。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(it)</a:t>
            </a: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艾伦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(Alan)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计划熬夜吗？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(plan)</a:t>
            </a: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你为什么如此担忧？毕竟不是你的问题。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(after all)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5576" y="1484784"/>
            <a:ext cx="8141758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It’s very important to follow the traffic rules.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Does Alan make plans to stay up late? /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Does Alan plan to stay up late?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are you so worried? It isn’t your problem after all.</a:t>
            </a:r>
          </a:p>
        </p:txBody>
      </p:sp>
    </p:spTree>
    <p:extLst>
      <p:ext uri="{BB962C8B-B14F-4D97-AF65-F5344CB8AC3E}">
        <p14:creationId xmlns:p14="http://schemas.microsoft.com/office/powerpoint/2010/main" val="316161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44624"/>
            <a:ext cx="8712968" cy="546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老师应该鼓励学生们努力学习。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(make an effort)</a:t>
            </a: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布莱克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(Black)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先生认为中国民族音乐很值得一听。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(worth)</a:t>
            </a: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暑假里妈妈让我一直学数学，因为我数学考试不及格。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(keep)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052736"/>
            <a:ext cx="820891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Teachers should encourage students to make an effort to study.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Black thinks that Chinese folk music is well worth listening to. 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Mom kept me studying math during the summer holidays, for I failed my math exam. </a:t>
            </a:r>
          </a:p>
        </p:txBody>
      </p:sp>
    </p:spTree>
    <p:extLst>
      <p:ext uri="{BB962C8B-B14F-4D97-AF65-F5344CB8AC3E}">
        <p14:creationId xmlns:p14="http://schemas.microsoft.com/office/powerpoint/2010/main" val="1753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2276872"/>
            <a:ext cx="6841256" cy="2736850"/>
          </a:xfrm>
        </p:spPr>
        <p:txBody>
          <a:bodyPr/>
          <a:lstStyle/>
          <a:p>
            <a:pPr marL="447675" indent="-447675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1. Make 5 sentences with </a:t>
            </a:r>
            <a:r>
              <a:rPr lang="en-US" altLang="zh-CN" b="1" i="1" dirty="0">
                <a:latin typeface="Times New Roman" pitchFamily="18" charset="0"/>
              </a:rPr>
              <a:t>be supposed to </a:t>
            </a:r>
            <a:r>
              <a:rPr lang="en-US" altLang="zh-CN" b="1" i="1" smtClean="0">
                <a:latin typeface="Times New Roman" pitchFamily="18" charset="0"/>
              </a:rPr>
              <a:t>do</a:t>
            </a:r>
            <a:r>
              <a:rPr lang="en-US" altLang="zh-CN" b="1" i="1" smtClean="0">
                <a:latin typeface="Times New Roman" pitchFamily="18" charset="0"/>
              </a:rPr>
              <a:t>/be expected to</a:t>
            </a:r>
            <a:r>
              <a:rPr lang="en-US" altLang="zh-CN" b="1" i="1" smtClean="0">
                <a:latin typeface="Times New Roman" pitchFamily="18" charset="0"/>
              </a:rPr>
              <a:t>…</a:t>
            </a:r>
            <a:endParaRPr lang="en-US" altLang="zh-CN" b="1" i="1" dirty="0">
              <a:latin typeface="Times New Roman" pitchFamily="18" charset="0"/>
            </a:endParaRPr>
          </a:p>
          <a:p>
            <a:pPr marL="447675" indent="-447675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2. </a:t>
            </a:r>
            <a:r>
              <a:rPr lang="zh-CN" altLang="en-US" b="1" dirty="0">
                <a:latin typeface="Times New Roman" pitchFamily="18" charset="0"/>
              </a:rPr>
              <a:t>根据小组对</a:t>
            </a:r>
            <a:r>
              <a:rPr lang="en-US" altLang="zh-CN" b="1" dirty="0">
                <a:latin typeface="Times New Roman" pitchFamily="18" charset="0"/>
              </a:rPr>
              <a:t>4c</a:t>
            </a:r>
            <a:r>
              <a:rPr lang="zh-CN" altLang="en-US" b="1" dirty="0">
                <a:latin typeface="Times New Roman" pitchFamily="18" charset="0"/>
              </a:rPr>
              <a:t>讨论的结果，写一篇短文。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124744"/>
            <a:ext cx="3888432" cy="10448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11561" y="1700808"/>
            <a:ext cx="7776864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Complete the sentences.</a:t>
            </a:r>
            <a:endParaRPr lang="en-US" altLang="zh-CN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1. Walking on the beach makes you feel 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________ (</a:t>
            </a:r>
            <a:r>
              <a:rPr lang="zh-CN" altLang="en-US" b="1" dirty="0">
                <a:latin typeface="Times New Roman" pitchFamily="18" charset="0"/>
              </a:rPr>
              <a:t>放松的</a:t>
            </a:r>
            <a:r>
              <a:rPr lang="en-US" altLang="zh-CN" b="1" dirty="0">
                <a:latin typeface="Times New Roman" pitchFamily="18" charset="0"/>
              </a:rPr>
              <a:t>).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2. Beijing is the ________ </a:t>
            </a:r>
            <a:r>
              <a:rPr lang="en-US" altLang="zh-CN" b="1" dirty="0" smtClean="0">
                <a:latin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</a:rPr>
              <a:t>首都</a:t>
            </a:r>
            <a:r>
              <a:rPr lang="en-US" altLang="zh-CN" b="1" dirty="0">
                <a:latin typeface="Times New Roman" pitchFamily="18" charset="0"/>
              </a:rPr>
              <a:t>) of China.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3. We usually have lunch at ______ (</a:t>
            </a:r>
            <a:r>
              <a:rPr lang="zh-CN" altLang="en-US" b="1" dirty="0">
                <a:latin typeface="Times New Roman" pitchFamily="18" charset="0"/>
              </a:rPr>
              <a:t>中午</a:t>
            </a:r>
            <a:r>
              <a:rPr lang="en-US" altLang="zh-CN" b="1" dirty="0">
                <a:latin typeface="Times New Roman" pitchFamily="18" charset="0"/>
              </a:rPr>
              <a:t>).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4. If you _____ _____ __ _____ (</a:t>
            </a:r>
            <a:r>
              <a:rPr lang="zh-CN" altLang="en-US" b="1" dirty="0">
                <a:latin typeface="Times New Roman" pitchFamily="18" charset="0"/>
              </a:rPr>
              <a:t>不努力</a:t>
            </a:r>
            <a:r>
              <a:rPr lang="en-US" altLang="zh-CN" b="1" dirty="0">
                <a:latin typeface="Times New Roman" pitchFamily="18" charset="0"/>
              </a:rPr>
              <a:t>) to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>
                <a:latin typeface="Times New Roman" pitchFamily="18" charset="0"/>
              </a:rPr>
              <a:t>    study, you won’t pass the English exam.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115616" y="2920786"/>
            <a:ext cx="1584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relaxed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563961" y="3492297"/>
            <a:ext cx="1584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capital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580112" y="4077072"/>
            <a:ext cx="1584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noon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195561" y="4661847"/>
            <a:ext cx="4176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don’t make  an effort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28" y="644651"/>
            <a:ext cx="3391778" cy="91141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2056" grpId="0"/>
      <p:bldP spid="2057" grpId="0"/>
      <p:bldP spid="20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96975"/>
            <a:ext cx="8208962" cy="4535488"/>
          </a:xfrm>
        </p:spPr>
        <p:txBody>
          <a:bodyPr/>
          <a:lstStyle/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5. </a:t>
            </a:r>
            <a:r>
              <a:rPr lang="en-US" altLang="zh-CN" b="1" dirty="0">
                <a:latin typeface="Times New Roman" pitchFamily="18" charset="0"/>
              </a:rPr>
              <a:t>You should be easy on these students.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_____ ___ (</a:t>
            </a:r>
            <a:r>
              <a:rPr lang="zh-CN" altLang="en-US" b="1" dirty="0">
                <a:latin typeface="Times New Roman" pitchFamily="18" charset="0"/>
              </a:rPr>
              <a:t>毕竟</a:t>
            </a:r>
            <a:r>
              <a:rPr lang="en-US" altLang="zh-CN" b="1" dirty="0">
                <a:latin typeface="Times New Roman" pitchFamily="18" charset="0"/>
              </a:rPr>
              <a:t>), they are kids.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6. I _______ (</a:t>
            </a:r>
            <a:r>
              <a:rPr lang="zh-CN" altLang="en-US" b="1" dirty="0">
                <a:latin typeface="Times New Roman" pitchFamily="18" charset="0"/>
              </a:rPr>
              <a:t>重视</a:t>
            </a:r>
            <a:r>
              <a:rPr lang="en-US" altLang="zh-CN" b="1" dirty="0">
                <a:latin typeface="Times New Roman" pitchFamily="18" charset="0"/>
              </a:rPr>
              <a:t>) my friendship with my classmates.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7. Just remember–you can’t ___ ____ (</a:t>
            </a:r>
            <a:r>
              <a:rPr lang="zh-CN" altLang="en-US" b="1" dirty="0">
                <a:latin typeface="Times New Roman" pitchFamily="18" charset="0"/>
              </a:rPr>
              <a:t>发火</a:t>
            </a:r>
            <a:r>
              <a:rPr lang="en-US" altLang="zh-CN" b="1" dirty="0">
                <a:latin typeface="Times New Roman" pitchFamily="18" charset="0"/>
              </a:rPr>
              <a:t>) at what they tell you.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35037" y="1844824"/>
            <a:ext cx="22320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After  all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87624" y="2397009"/>
            <a:ext cx="15843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valued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364088" y="3573016"/>
            <a:ext cx="21605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get  mad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90855" y="1332057"/>
            <a:ext cx="83576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cs typeface="Arial" charset="0"/>
              </a:rPr>
              <a:t>What are you supposed to do when you…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123728" y="5264277"/>
            <a:ext cx="47520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see rubbish everywhere?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132748" y="5849052"/>
            <a:ext cx="41744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We’re supposed to…</a:t>
            </a:r>
          </a:p>
        </p:txBody>
      </p:sp>
      <p:pic>
        <p:nvPicPr>
          <p:cNvPr id="60427" name="Picture 11" descr="timg?image&amp;quality=80&amp;size=b9999_10000&amp;sec=1524716382658&amp;di=8db79d2e74acc87f26912c677a708f48&amp;imgtype=0&amp;src=http%3A%2F%2Fim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3256" y="2023693"/>
            <a:ext cx="4248472" cy="3186715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63" y="485045"/>
            <a:ext cx="3831936" cy="9277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268538" y="4941888"/>
            <a:ext cx="49688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We’re supposed to…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338388" y="4076700"/>
            <a:ext cx="51133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go across the road?</a:t>
            </a:r>
          </a:p>
        </p:txBody>
      </p:sp>
      <p:pic>
        <p:nvPicPr>
          <p:cNvPr id="61451" name="Picture 11" descr="timg?image&amp;quality=80&amp;size=b9999_10000&amp;sec=1524716523381&amp;di=f05e8c6e10f7deda5d5a1e3ffa520f5f&amp;imgtype=0&amp;src=http%3A%2F%2Fimgsrc"/>
          <p:cNvPicPr>
            <a:picLocks noChangeAspect="1" noChangeArrowheads="1"/>
          </p:cNvPicPr>
          <p:nvPr/>
        </p:nvPicPr>
        <p:blipFill>
          <a:blip r:embed="rId3"/>
          <a:srcRect b="6554"/>
          <a:stretch>
            <a:fillRect/>
          </a:stretch>
        </p:blipFill>
        <p:spPr bwMode="auto">
          <a:xfrm>
            <a:off x="1763688" y="913606"/>
            <a:ext cx="5327650" cy="30353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912937" y="5057639"/>
            <a:ext cx="44592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We’re supposed to…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1908175" y="4428401"/>
            <a:ext cx="5184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see an old man fall down?</a:t>
            </a:r>
          </a:p>
        </p:txBody>
      </p:sp>
      <p:pic>
        <p:nvPicPr>
          <p:cNvPr id="62475" name="Picture 11" descr="timg?image&amp;quality=80&amp;size=b9999_10000&amp;sec=1524717118027&amp;di=5495a1e023661cf9b42fc67564f384b4&amp;imgtype=0&amp;src=http%3A%2F%2Fimg"/>
          <p:cNvPicPr>
            <a:picLocks noChangeAspect="1" noChangeArrowheads="1"/>
          </p:cNvPicPr>
          <p:nvPr/>
        </p:nvPicPr>
        <p:blipFill>
          <a:blip r:embed="rId3"/>
          <a:srcRect b="3746"/>
          <a:stretch>
            <a:fillRect/>
          </a:stretch>
        </p:blipFill>
        <p:spPr bwMode="auto">
          <a:xfrm>
            <a:off x="2051720" y="836712"/>
            <a:ext cx="4680495" cy="337880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</TotalTime>
  <Words>2281</Words>
  <Application>Microsoft Office PowerPoint</Application>
  <PresentationFormat>全屏显示(4:3)</PresentationFormat>
  <Paragraphs>328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宋体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Complete the sentences with the phrases in the box.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Fill in the blanks with the correct forms of the words in brackets.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侯邑瑾</cp:lastModifiedBy>
  <cp:revision>222</cp:revision>
  <dcterms:created xsi:type="dcterms:W3CDTF">2014-05-24T14:25:51Z</dcterms:created>
  <dcterms:modified xsi:type="dcterms:W3CDTF">2020-09-09T03:24:53Z</dcterms:modified>
</cp:coreProperties>
</file>